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5" r:id="rId3"/>
    <p:sldId id="268" r:id="rId4"/>
    <p:sldId id="271" r:id="rId5"/>
    <p:sldId id="267" r:id="rId6"/>
    <p:sldId id="269" r:id="rId7"/>
    <p:sldId id="277" r:id="rId8"/>
    <p:sldId id="270" r:id="rId9"/>
    <p:sldId id="276" r:id="rId10"/>
    <p:sldId id="262" r:id="rId11"/>
    <p:sldId id="264" r:id="rId12"/>
    <p:sldId id="257" r:id="rId13"/>
    <p:sldId id="263" r:id="rId14"/>
    <p:sldId id="274" r:id="rId15"/>
    <p:sldId id="272" r:id="rId16"/>
    <p:sldId id="273" r:id="rId17"/>
    <p:sldId id="266" r:id="rId1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r">
              <a:defRPr sz="1200"/>
            </a:lvl1pPr>
          </a:lstStyle>
          <a:p>
            <a:fld id="{C40795A1-64E1-45D4-B76B-0FE285F8D961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r">
              <a:defRPr sz="1200"/>
            </a:lvl1pPr>
          </a:lstStyle>
          <a:p>
            <a:fld id="{534E13A2-4A4D-4008-B34D-52F42F7C751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028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3" tIns="45711" rIns="91423" bIns="45711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4" y="1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3" tIns="45711" rIns="91423" bIns="45711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3" tIns="45711" rIns="91423" bIns="4571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4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3" tIns="45711" rIns="91423" bIns="45711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4" y="9428584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23" tIns="45711" rIns="91423" bIns="45711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3EB0DC1-4ED0-42FE-AFF6-1CF378AB61E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706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9B2F10-962F-46CC-9052-8830DE95350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611CF1-3BE7-4C91-B69E-57EDAD92267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FFD58A-5808-4D89-B896-5458C6B40DB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3389D-3E12-47FD-A1C8-462097AB4CF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2DDD3E-A14C-4E33-AC4A-3855A652B87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8BC8FE-C878-4DB2-A8CE-7563353A970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6531C-48B2-4D1F-9580-660125B6611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0F3B7F-4020-4C1A-A1D2-BC56C694F4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B44808-3BF0-41C5-AE2E-25DEA590D0A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D907CD-7037-4058-9C95-83D2937CFCD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ABF0D-212E-42A9-9555-C02B26B8FF5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1CF929A-60FD-4B56-87DA-FCB31873583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2656"/>
            <a:ext cx="7772400" cy="2191469"/>
          </a:xfrm>
        </p:spPr>
        <p:txBody>
          <a:bodyPr/>
          <a:lstStyle/>
          <a:p>
            <a:r>
              <a:rPr lang="en-GB" dirty="0" smtClean="0"/>
              <a:t>Marketing Research</a:t>
            </a:r>
            <a:br>
              <a:rPr lang="en-GB" dirty="0" smtClean="0"/>
            </a:br>
            <a:r>
              <a:rPr lang="en-GB" dirty="0" smtClean="0"/>
              <a:t>- an overview </a:t>
            </a: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517232"/>
            <a:ext cx="6400800" cy="727992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1DFA-FB7C-4D2B-9FC0-DAECE65CBD60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060847"/>
            <a:ext cx="7772400" cy="34563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07A14D3-8C18-4FE7-BE99-7158D9AA4072}" type="slidenum">
              <a:rPr lang="en-GB" smtClean="0"/>
              <a:pPr eaLnBrk="1" hangingPunct="1"/>
              <a:t>2</a:t>
            </a:fld>
            <a:endParaRPr lang="en-GB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>
                <a:latin typeface="Comic Sans MS" pitchFamily="66" charset="0"/>
              </a:rPr>
              <a:t>The Marketing Information System</a:t>
            </a:r>
            <a:br>
              <a:rPr lang="en-GB" sz="3600" smtClean="0">
                <a:latin typeface="Comic Sans MS" pitchFamily="66" charset="0"/>
              </a:rPr>
            </a:br>
            <a:r>
              <a:rPr lang="en-GB" sz="3600" smtClean="0">
                <a:latin typeface="Comic Sans MS" pitchFamily="66" charset="0"/>
              </a:rPr>
              <a:t>(MKIS)</a:t>
            </a:r>
          </a:p>
        </p:txBody>
      </p:sp>
      <p:pic>
        <p:nvPicPr>
          <p:cNvPr id="8197" name="Picture 5" descr="vi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03" y="1989138"/>
            <a:ext cx="7666037" cy="392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512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TASK:Define</a:t>
            </a:r>
            <a:r>
              <a:rPr lang="en-GB" b="1" dirty="0" smtClean="0"/>
              <a:t>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Marketing Research</a:t>
            </a:r>
            <a:endParaRPr lang="en-GB" b="1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 definition: “Marketing research is the </a:t>
            </a:r>
            <a:r>
              <a:rPr lang="en-GB" i="1" dirty="0" smtClean="0"/>
              <a:t>collection, analysis and communication </a:t>
            </a:r>
            <a:r>
              <a:rPr lang="en-GB" dirty="0" smtClean="0"/>
              <a:t>of information undertaken to assist decision making in </a:t>
            </a:r>
            <a:r>
              <a:rPr lang="en-GB" b="1" u="sng" dirty="0" smtClean="0"/>
              <a:t>marketing</a:t>
            </a:r>
            <a:r>
              <a:rPr lang="en-GB" dirty="0" smtClean="0"/>
              <a:t>”</a:t>
            </a:r>
          </a:p>
          <a:p>
            <a:pPr>
              <a:buNone/>
            </a:pPr>
            <a:r>
              <a:rPr lang="en-GB" u="sng" dirty="0" smtClean="0"/>
              <a:t>Remember</a:t>
            </a:r>
            <a:r>
              <a:rPr lang="en-GB" dirty="0" smtClean="0"/>
              <a:t>: Marketing research has limitations and at best will reduce risk but will never eliminate it. There are no guarantees in doing marketing research.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F6912-E139-42E6-98F4-9D1537FB61C4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971600" y="5805264"/>
            <a:ext cx="734481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TASK : Is it different to market research or is this the same thing?</a:t>
            </a:r>
            <a:endParaRPr lang="en-GB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r>
              <a:rPr lang="en-GB" dirty="0" smtClean="0"/>
              <a:t>Marketing research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 smtClean="0"/>
              <a:t>Market research is research of the market ONLY!</a:t>
            </a:r>
          </a:p>
          <a:p>
            <a:r>
              <a:rPr lang="en-GB" sz="2000" dirty="0" smtClean="0"/>
              <a:t>Marketing research covers areas like the: product/service, brand, packaging, pricing, distribution channels, communication &amp; promotions, selling, customer service, image &amp; reputation, customer behaviour, the marketing environment (macro &amp; micro) amongst others AND not forgetting markets.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60648"/>
            <a:ext cx="3960440" cy="583264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11CF1-3BE7-4C91-B69E-57EDAD922674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provider </a:t>
            </a:r>
            <a:br>
              <a:rPr lang="en-GB" dirty="0" smtClean="0"/>
            </a:br>
            <a:r>
              <a:rPr lang="en-GB" dirty="0" smtClean="0"/>
              <a:t>In – House or agency?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M.R. can be done in-house </a:t>
            </a:r>
            <a:r>
              <a:rPr lang="en-GB" b="1" u="sng" dirty="0" smtClean="0"/>
              <a:t>AND/OR</a:t>
            </a:r>
            <a:r>
              <a:rPr lang="en-GB" dirty="0" smtClean="0"/>
              <a:t> by an agency, the choice is based on answers to:</a:t>
            </a:r>
          </a:p>
          <a:p>
            <a:r>
              <a:rPr lang="en-GB" dirty="0" smtClean="0"/>
              <a:t>Do we have the skills internally?</a:t>
            </a:r>
          </a:p>
          <a:p>
            <a:r>
              <a:rPr lang="en-GB" dirty="0" smtClean="0"/>
              <a:t>What are the cost implications? </a:t>
            </a:r>
          </a:p>
          <a:p>
            <a:r>
              <a:rPr lang="en-GB" dirty="0" smtClean="0"/>
              <a:t>Is their a need for specialist facilities or competencies?</a:t>
            </a:r>
          </a:p>
          <a:p>
            <a:r>
              <a:rPr lang="en-GB" dirty="0" smtClean="0"/>
              <a:t>Must we overcome any internal politics?</a:t>
            </a:r>
          </a:p>
          <a:p>
            <a:r>
              <a:rPr lang="en-GB" dirty="0" smtClean="0"/>
              <a:t>Do we need to be anonymous?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F6912-E139-42E6-98F4-9D1537FB61C4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Selection of an agency 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Previous experience in market sector</a:t>
            </a:r>
          </a:p>
          <a:p>
            <a:r>
              <a:rPr lang="en-GB" dirty="0" smtClean="0"/>
              <a:t>Previous experience  in geographical </a:t>
            </a:r>
            <a:r>
              <a:rPr lang="en-GB" dirty="0" err="1" smtClean="0"/>
              <a:t>mkt</a:t>
            </a:r>
            <a:endParaRPr lang="en-GB" dirty="0" smtClean="0"/>
          </a:p>
          <a:p>
            <a:r>
              <a:rPr lang="en-GB" dirty="0" smtClean="0"/>
              <a:t>Appropriate capabilities &amp; facilities</a:t>
            </a:r>
          </a:p>
          <a:p>
            <a:r>
              <a:rPr lang="en-GB" dirty="0" smtClean="0"/>
              <a:t>Reputation in the field</a:t>
            </a:r>
          </a:p>
          <a:p>
            <a:r>
              <a:rPr lang="en-GB" dirty="0" smtClean="0"/>
              <a:t>Evidence of professionalism </a:t>
            </a:r>
          </a:p>
          <a:p>
            <a:r>
              <a:rPr lang="en-GB" dirty="0" smtClean="0"/>
              <a:t>Communication skills</a:t>
            </a:r>
          </a:p>
          <a:p>
            <a:r>
              <a:rPr lang="en-GB" dirty="0" smtClean="0"/>
              <a:t>Well established and financially stable</a:t>
            </a:r>
          </a:p>
          <a:p>
            <a:r>
              <a:rPr lang="en-GB" dirty="0" smtClean="0"/>
              <a:t>Relationship – can we work with them?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F6912-E139-42E6-98F4-9D1537FB61C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Assume that you will use an agency to do a piece of work for you, baring in mind that they are a separate independent company from you how can you make sure that they are effective and efficient to do a </a:t>
            </a:r>
            <a:r>
              <a:rPr lang="en-GB" dirty="0" smtClean="0"/>
              <a:t>brilliant </a:t>
            </a:r>
            <a:r>
              <a:rPr lang="en-GB" dirty="0" smtClean="0"/>
              <a:t>job for you?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11CF1-3BE7-4C91-B69E-57EDAD92267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84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Generally speaking companies tend to use marketing research agencies for substantial issues/problems.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Client identifies a problem area in the field of marketing.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Client prepares a brief &amp; sends it to the agency.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agency </a:t>
            </a:r>
            <a:r>
              <a:rPr lang="en-GB" sz="2800" dirty="0" smtClean="0"/>
              <a:t>replies to the brief with a </a:t>
            </a:r>
            <a:r>
              <a:rPr lang="en-GB" sz="2800" dirty="0" smtClean="0"/>
              <a:t>proposal for the client.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Client and agency meet and agree proposal.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Agency undertakes work.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11CF1-3BE7-4C91-B69E-57EDAD92267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Research Reports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In order to communicate the findings of the research we use reports.</a:t>
            </a:r>
          </a:p>
          <a:p>
            <a:pPr>
              <a:buNone/>
            </a:pPr>
            <a:r>
              <a:rPr lang="en-GB" dirty="0" smtClean="0"/>
              <a:t>Reports can come in many shapes and forms.</a:t>
            </a:r>
          </a:p>
          <a:p>
            <a:pPr>
              <a:buNone/>
            </a:pPr>
            <a:r>
              <a:rPr lang="en-GB" dirty="0" smtClean="0"/>
              <a:t>The expected sections are as follows: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3312368" cy="4608512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389D-3E12-47FD-A1C8-462097AB4CF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3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Executive summary</a:t>
            </a:r>
            <a:endParaRPr lang="en-GB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The executive summary is a good example of the variations in presenting proposals, some include one and others do not, if used then it should:</a:t>
            </a:r>
          </a:p>
          <a:p>
            <a:r>
              <a:rPr lang="en-GB" dirty="0" smtClean="0"/>
              <a:t>Present an overview of the entire proposal</a:t>
            </a:r>
          </a:p>
          <a:p>
            <a:r>
              <a:rPr lang="en-GB" dirty="0" smtClean="0"/>
              <a:t>Summarise major points from each section</a:t>
            </a:r>
          </a:p>
          <a:p>
            <a:r>
              <a:rPr lang="en-GB" dirty="0" smtClean="0"/>
              <a:t>Identify the key findings</a:t>
            </a:r>
          </a:p>
          <a:p>
            <a:r>
              <a:rPr lang="en-GB" dirty="0" smtClean="0"/>
              <a:t>Provide recommendations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2DFF9-E2AB-4C7C-A4CC-14DD23F02FC2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Background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pPr>
              <a:buNone/>
            </a:pPr>
            <a:r>
              <a:rPr lang="en-GB" sz="3000" dirty="0" smtClean="0"/>
              <a:t>Setting the situation that the client is facing:</a:t>
            </a:r>
          </a:p>
          <a:p>
            <a:r>
              <a:rPr lang="en-GB" sz="3000" dirty="0" smtClean="0"/>
              <a:t>An industry analysis</a:t>
            </a:r>
          </a:p>
          <a:p>
            <a:r>
              <a:rPr lang="en-GB" sz="3000" dirty="0" smtClean="0"/>
              <a:t>The organisation standing</a:t>
            </a:r>
          </a:p>
          <a:p>
            <a:r>
              <a:rPr lang="en-GB" sz="3000" dirty="0" smtClean="0"/>
              <a:t>The area of concern</a:t>
            </a:r>
          </a:p>
          <a:p>
            <a:r>
              <a:rPr lang="en-GB" sz="3000" dirty="0" smtClean="0"/>
              <a:t>A history of the problem</a:t>
            </a:r>
          </a:p>
          <a:p>
            <a:r>
              <a:rPr lang="en-GB" sz="3000" dirty="0" smtClean="0"/>
              <a:t>The context of the problem</a:t>
            </a:r>
          </a:p>
          <a:p>
            <a:pPr>
              <a:buNone/>
            </a:pPr>
            <a:r>
              <a:rPr lang="en-GB" sz="3000" dirty="0" smtClean="0"/>
              <a:t>Often a strong relationship between the client and the agency exists from working together for a number of years, if so this is taken for granted and not re-stated.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 smtClean="0"/>
              <a:t>t</a:t>
            </a:r>
            <a:fld id="{628C237E-E349-4BC7-8B96-62B90F7A16DD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Problem definition</a:t>
            </a: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196752"/>
            <a:ext cx="8229600" cy="5328592"/>
          </a:xfrm>
        </p:spPr>
        <p:txBody>
          <a:bodyPr/>
          <a:lstStyle/>
          <a:p>
            <a:r>
              <a:rPr lang="en-GB" sz="3000" dirty="0" smtClean="0"/>
              <a:t>A clear statement defining the problem</a:t>
            </a:r>
          </a:p>
          <a:p>
            <a:r>
              <a:rPr lang="en-GB" sz="3000" dirty="0" smtClean="0"/>
              <a:t>Can sometimes go beyond the brief: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Provide alternative interpretations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Identify other potential causes of the problem</a:t>
            </a:r>
          </a:p>
          <a:p>
            <a:pPr>
              <a:buFont typeface="Wingdings" pitchFamily="2" charset="2"/>
              <a:buChar char="ü"/>
            </a:pPr>
            <a:r>
              <a:rPr lang="en-GB" sz="3000" dirty="0" smtClean="0"/>
              <a:t>Identify problems which are ambiguous or unattainable</a:t>
            </a:r>
          </a:p>
          <a:p>
            <a:pPr>
              <a:buFont typeface="Wingdings" pitchFamily="2" charset="2"/>
              <a:buChar char="Ø"/>
            </a:pPr>
            <a:r>
              <a:rPr lang="en-GB" sz="3000" b="1" dirty="0" smtClean="0"/>
              <a:t>Failure to understand or misinterpretation produce work of little worth </a:t>
            </a:r>
          </a:p>
          <a:p>
            <a:pPr>
              <a:buFont typeface="Wingdings" pitchFamily="2" charset="2"/>
              <a:buChar char="Ø"/>
            </a:pPr>
            <a:r>
              <a:rPr lang="en-GB" sz="3000" b="1" dirty="0" smtClean="0"/>
              <a:t>90% of effort spent should be spent defining the problem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objectives</a:t>
            </a:r>
            <a:endParaRPr lang="en-GB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clear hypothesis should be stated</a:t>
            </a:r>
          </a:p>
          <a:p>
            <a:r>
              <a:rPr lang="en-GB" dirty="0" smtClean="0"/>
              <a:t>Alternatively clear objectives should be set for the exercise</a:t>
            </a:r>
          </a:p>
          <a:p>
            <a:r>
              <a:rPr lang="en-GB" dirty="0" smtClean="0"/>
              <a:t>Most often provide specific questions that the research will look to answer</a:t>
            </a:r>
          </a:p>
          <a:p>
            <a:r>
              <a:rPr lang="en-GB" b="1" dirty="0" smtClean="0"/>
              <a:t>BEWARE:</a:t>
            </a:r>
            <a:r>
              <a:rPr lang="en-GB" dirty="0" smtClean="0"/>
              <a:t> Often clients look to support own contentions and pre-conceived views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910C-F761-47EF-88F3-5F7F1634D122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research plan</a:t>
            </a:r>
            <a:br>
              <a:rPr lang="en-GB" dirty="0" smtClean="0"/>
            </a:br>
            <a:r>
              <a:rPr lang="en-GB" dirty="0" smtClean="0"/>
              <a:t>- from the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</p:spPr>
        <p:txBody>
          <a:bodyPr/>
          <a:lstStyle/>
          <a:p>
            <a:r>
              <a:rPr lang="en-GB" sz="2400" dirty="0" smtClean="0"/>
              <a:t>Secondary research – assess relevance and identify gaps</a:t>
            </a:r>
          </a:p>
          <a:p>
            <a:r>
              <a:rPr lang="en-GB" sz="2400" dirty="0" smtClean="0"/>
              <a:t>Primary research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Choose methodology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Explain mechanics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Possibly pilot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Cost up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Carry out fieldwork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Process data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Present findings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Feedback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11CF1-3BE7-4C91-B69E-57EDAD922674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132856"/>
            <a:ext cx="2952328" cy="4032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MARKETING RESEARCH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4"/>
            <a:ext cx="8229600" cy="4752528"/>
          </a:xfrm>
        </p:spPr>
        <p:txBody>
          <a:bodyPr/>
          <a:lstStyle/>
          <a:p>
            <a:pPr algn="ctr">
              <a:buFontTx/>
              <a:buNone/>
            </a:pPr>
            <a:r>
              <a:rPr lang="en-US" dirty="0"/>
              <a:t>Researcher attributes</a:t>
            </a:r>
          </a:p>
          <a:p>
            <a:r>
              <a:rPr lang="en-US" dirty="0"/>
              <a:t>Be </a:t>
            </a:r>
            <a:r>
              <a:rPr lang="en-US" dirty="0" err="1"/>
              <a:t>organised</a:t>
            </a:r>
            <a:endParaRPr lang="en-US" dirty="0"/>
          </a:p>
          <a:p>
            <a:r>
              <a:rPr lang="en-US" dirty="0"/>
              <a:t>Be focused</a:t>
            </a:r>
          </a:p>
          <a:p>
            <a:r>
              <a:rPr lang="en-US" dirty="0" smtClean="0"/>
              <a:t>Keep </a:t>
            </a:r>
            <a:r>
              <a:rPr lang="en-US" dirty="0"/>
              <a:t>an open mind</a:t>
            </a:r>
          </a:p>
          <a:p>
            <a:r>
              <a:rPr lang="en-US" dirty="0"/>
              <a:t>Question </a:t>
            </a:r>
            <a:r>
              <a:rPr lang="en-US" dirty="0" smtClean="0"/>
              <a:t>sources</a:t>
            </a:r>
          </a:p>
          <a:p>
            <a:r>
              <a:rPr lang="en-US" dirty="0" smtClean="0"/>
              <a:t>Use a variety of sources</a:t>
            </a:r>
            <a:endParaRPr lang="en-US" dirty="0"/>
          </a:p>
          <a:p>
            <a:r>
              <a:rPr lang="en-US" dirty="0"/>
              <a:t>Develop </a:t>
            </a:r>
            <a:r>
              <a:rPr lang="en-US" dirty="0" smtClean="0"/>
              <a:t>instinct</a:t>
            </a:r>
          </a:p>
          <a:p>
            <a:r>
              <a:rPr lang="en-US" dirty="0" smtClean="0"/>
              <a:t>Think laterally, find creative solutions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348881"/>
            <a:ext cx="3240360" cy="24482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Costing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en-GB" dirty="0" smtClean="0"/>
              <a:t>Marketing research is viewed as  expensive for no guarantees! </a:t>
            </a:r>
            <a:r>
              <a:rPr lang="en-GB" i="1" u="sng" dirty="0" smtClean="0"/>
              <a:t>There are </a:t>
            </a:r>
            <a:r>
              <a:rPr lang="en-GB" i="1" u="sng" dirty="0"/>
              <a:t>s</a:t>
            </a:r>
            <a:r>
              <a:rPr lang="en-GB" i="1" u="sng" dirty="0" smtClean="0"/>
              <a:t>ome marketers who do not do it at all.</a:t>
            </a:r>
            <a:endParaRPr lang="en-GB" dirty="0" smtClean="0"/>
          </a:p>
          <a:p>
            <a:r>
              <a:rPr lang="en-GB" dirty="0" smtClean="0"/>
              <a:t>All projects are different and so average cost is not known.</a:t>
            </a:r>
          </a:p>
          <a:p>
            <a:r>
              <a:rPr lang="en-GB" dirty="0" smtClean="0"/>
              <a:t>Often go for cheapest option!!??</a:t>
            </a:r>
          </a:p>
          <a:p>
            <a:r>
              <a:rPr lang="en-GB" b="1" dirty="0" smtClean="0"/>
              <a:t>Need to understand the value of research versus the cost of failure? – market size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11CF1-3BE7-4C91-B69E-57EDAD922674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en-GB" dirty="0" smtClean="0"/>
              <a:t>Student Activity for next session</a:t>
            </a:r>
            <a:endParaRPr lang="en-GB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en-GB" sz="2800" dirty="0" smtClean="0"/>
              <a:t>What is marketing research? And Market research?</a:t>
            </a:r>
          </a:p>
          <a:p>
            <a:r>
              <a:rPr lang="en-GB" sz="2800" dirty="0" smtClean="0"/>
              <a:t>Why can’t it solve all marketing problems?(if it can’t what does this mean for marketing?)</a:t>
            </a:r>
          </a:p>
          <a:p>
            <a:r>
              <a:rPr lang="en-GB" sz="2800" dirty="0" smtClean="0"/>
              <a:t>Can you identify a problem for each element of the marketing mix that is worthy of </a:t>
            </a:r>
            <a:r>
              <a:rPr lang="en-GB" sz="2800" dirty="0"/>
              <a:t>researching and express it as a question ?</a:t>
            </a:r>
            <a:endParaRPr lang="en-GB" sz="2800" dirty="0" smtClean="0"/>
          </a:p>
          <a:p>
            <a:r>
              <a:rPr lang="en-GB" sz="2800" dirty="0" smtClean="0"/>
              <a:t>When might you use an agency and when might you keep it in-house?</a:t>
            </a:r>
          </a:p>
          <a:p>
            <a:r>
              <a:rPr lang="en-GB" sz="2800" dirty="0" smtClean="0"/>
              <a:t>Are good researchers natural or can their skills </a:t>
            </a:r>
            <a:r>
              <a:rPr lang="en-GB" sz="2800" smtClean="0"/>
              <a:t>be learned?</a:t>
            </a:r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EE142-17D6-4EF1-BD6F-794F7D92B78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792</Words>
  <Application>Microsoft Office PowerPoint</Application>
  <PresentationFormat>On-screen Show (4:3)</PresentationFormat>
  <Paragraphs>112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Default Design</vt:lpstr>
      <vt:lpstr>Marketing Research - an overview </vt:lpstr>
      <vt:lpstr>The Marketing Information System (MKIS)</vt:lpstr>
      <vt:lpstr>TASK:Define  Marketing Research</vt:lpstr>
      <vt:lpstr>Marketing research areas</vt:lpstr>
      <vt:lpstr>Research provider  In – House or agency?</vt:lpstr>
      <vt:lpstr>Selection of an agency </vt:lpstr>
      <vt:lpstr>Student task</vt:lpstr>
      <vt:lpstr>Marketing research process</vt:lpstr>
      <vt:lpstr>Marketing Research Reports</vt:lpstr>
      <vt:lpstr>Executive summary</vt:lpstr>
      <vt:lpstr>The Background</vt:lpstr>
      <vt:lpstr>Problem definition</vt:lpstr>
      <vt:lpstr>Research objectives</vt:lpstr>
      <vt:lpstr>The research plan - from the proposal</vt:lpstr>
      <vt:lpstr>MARKETING RESEARCH</vt:lpstr>
      <vt:lpstr>Costing research</vt:lpstr>
      <vt:lpstr>Student Activity for 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Nature and Structure of the Marketing Research Industry</dc:title>
  <dc:creator>Victor</dc:creator>
  <cp:lastModifiedBy>Fleming</cp:lastModifiedBy>
  <cp:revision>42</cp:revision>
  <cp:lastPrinted>2016-10-28T14:32:45Z</cp:lastPrinted>
  <dcterms:created xsi:type="dcterms:W3CDTF">2007-03-01T23:25:29Z</dcterms:created>
  <dcterms:modified xsi:type="dcterms:W3CDTF">2016-11-02T18:16:49Z</dcterms:modified>
</cp:coreProperties>
</file>