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994" r:id="rId1"/>
  </p:sldMasterIdLst>
  <p:sldIdLst>
    <p:sldId id="292" r:id="rId2"/>
    <p:sldId id="291" r:id="rId3"/>
    <p:sldId id="256" r:id="rId4"/>
    <p:sldId id="273" r:id="rId5"/>
    <p:sldId id="288" r:id="rId6"/>
    <p:sldId id="263" r:id="rId7"/>
    <p:sldId id="270" r:id="rId8"/>
    <p:sldId id="290" r:id="rId9"/>
    <p:sldId id="275" r:id="rId10"/>
    <p:sldId id="281" r:id="rId11"/>
    <p:sldId id="287" r:id="rId12"/>
    <p:sldId id="286" r:id="rId13"/>
    <p:sldId id="28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1EE0D78-6AD4-421F-9F5F-CCE147D3BCB2}">
          <p14:sldIdLst>
            <p14:sldId id="292"/>
            <p14:sldId id="291"/>
            <p14:sldId id="256"/>
            <p14:sldId id="273"/>
            <p14:sldId id="288"/>
            <p14:sldId id="263"/>
          </p14:sldIdLst>
        </p14:section>
        <p14:section name="Untitled Section" id="{A5E47991-A013-4671-8B40-27502CA68D40}">
          <p14:sldIdLst>
            <p14:sldId id="270"/>
            <p14:sldId id="290"/>
            <p14:sldId id="275"/>
            <p14:sldId id="281"/>
            <p14:sldId id="287"/>
            <p14:sldId id="286"/>
            <p14:sldId id="28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858" autoAdjust="0"/>
    <p:restoredTop sz="94660"/>
  </p:normalViewPr>
  <p:slideViewPr>
    <p:cSldViewPr snapToGrid="0">
      <p:cViewPr varScale="1">
        <p:scale>
          <a:sx n="88" d="100"/>
          <a:sy n="88" d="100"/>
        </p:scale>
        <p:origin x="77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B0D4FE-451E-4D2F-8FFC-09EF1FF9575C}"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261991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B0D4FE-451E-4D2F-8FFC-09EF1FF9575C}"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1808334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EB0D4FE-451E-4D2F-8FFC-09EF1FF9575C}"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2264406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B0D4FE-451E-4D2F-8FFC-09EF1FF9575C}" type="datetimeFigureOut">
              <a:rPr lang="en-GB" smtClean="0"/>
              <a:t>25/10/2021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953728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B0D4FE-451E-4D2F-8FFC-09EF1FF9575C}" type="datetimeFigureOut">
              <a:rPr lang="en-GB" smtClean="0"/>
              <a:t>25/10/2021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571499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B0D4FE-451E-4D2F-8FFC-09EF1FF9575C}" type="datetimeFigureOut">
              <a:rPr lang="en-GB" smtClean="0"/>
              <a:t>25/10/2021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3139701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B0D4FE-451E-4D2F-8FFC-09EF1FF9575C}" type="datetimeFigureOut">
              <a:rPr lang="en-GB" smtClean="0"/>
              <a:t>25/10/2021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3276483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EB0D4FE-451E-4D2F-8FFC-09EF1FF9575C}" type="datetimeFigureOut">
              <a:rPr lang="en-GB" smtClean="0"/>
              <a:t>25/10/2021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3750035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EB0D4FE-451E-4D2F-8FFC-09EF1FF9575C}" type="datetimeFigureOut">
              <a:rPr lang="en-GB" smtClean="0"/>
              <a:t>25/10/2021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1935750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B0D4FE-451E-4D2F-8FFC-09EF1FF9575C}"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1420947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B0D4FE-451E-4D2F-8FFC-09EF1FF9575C}" type="datetimeFigureOut">
              <a:rPr lang="en-GB" smtClean="0"/>
              <a:t>25/10/2021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13FBD-1EA6-4719-A897-2901DC1B573D}" type="slidenum">
              <a:rPr lang="en-GB" smtClean="0"/>
              <a:t>‹#›</a:t>
            </a:fld>
            <a:endParaRPr lang="en-GB"/>
          </a:p>
        </p:txBody>
      </p:sp>
    </p:spTree>
    <p:extLst>
      <p:ext uri="{BB962C8B-B14F-4D97-AF65-F5344CB8AC3E}">
        <p14:creationId xmlns:p14="http://schemas.microsoft.com/office/powerpoint/2010/main" val="608111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B0D4FE-451E-4D2F-8FFC-09EF1FF9575C}" type="datetimeFigureOut">
              <a:rPr lang="en-GB" smtClean="0"/>
              <a:t>25/10/2021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013FBD-1EA6-4719-A897-2901DC1B573D}" type="slidenum">
              <a:rPr lang="en-GB" smtClean="0"/>
              <a:t>‹#›</a:t>
            </a:fld>
            <a:endParaRPr lang="en-GB"/>
          </a:p>
        </p:txBody>
      </p:sp>
    </p:spTree>
    <p:extLst>
      <p:ext uri="{BB962C8B-B14F-4D97-AF65-F5344CB8AC3E}">
        <p14:creationId xmlns:p14="http://schemas.microsoft.com/office/powerpoint/2010/main" val="35826265"/>
      </p:ext>
    </p:extLst>
  </p:cSld>
  <p:clrMap bg1="lt1" tx1="dk1" bg2="lt2" tx2="dk2" accent1="accent1" accent2="accent2" accent3="accent3" accent4="accent4" accent5="accent5" accent6="accent6" hlink="hlink" folHlink="folHlink"/>
  <p:sldLayoutIdLst>
    <p:sldLayoutId id="2147484995" r:id="rId1"/>
    <p:sldLayoutId id="2147484996" r:id="rId2"/>
    <p:sldLayoutId id="2147484997" r:id="rId3"/>
    <p:sldLayoutId id="2147484998" r:id="rId4"/>
    <p:sldLayoutId id="2147484999" r:id="rId5"/>
    <p:sldLayoutId id="2147485000" r:id="rId6"/>
    <p:sldLayoutId id="2147485001" r:id="rId7"/>
    <p:sldLayoutId id="2147485002" r:id="rId8"/>
    <p:sldLayoutId id="2147485003" r:id="rId9"/>
    <p:sldLayoutId id="2147485004" r:id="rId10"/>
    <p:sldLayoutId id="2147485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microsoft.com/office/2007/relationships/media" Target="../media/media3.m4a"/><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3" Type="http://schemas.microsoft.com/office/2007/relationships/media" Target="../media/media5.m4a"/><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slideLayout" Target="../slideLayouts/slideLayout1.xml"/><Relationship Id="rId4" Type="http://schemas.openxmlformats.org/officeDocument/2006/relationships/audio" Target="../media/media5.m4a"/></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7.m4a"/><Relationship Id="rId7"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5" Type="http://schemas.microsoft.com/office/2007/relationships/media" Target="../media/media8.m4a"/><Relationship Id="rId4" Type="http://schemas.openxmlformats.org/officeDocument/2006/relationships/audio" Target="../media/media7.m4a"/><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US" dirty="0" smtClean="0"/>
              <a:t>Hayley Davies</a:t>
            </a:r>
          </a:p>
          <a:p>
            <a:pPr marL="0" indent="0" algn="ctr">
              <a:buNone/>
            </a:pPr>
            <a:r>
              <a:rPr lang="en-US" dirty="0" smtClean="0"/>
              <a:t>(1650896)</a:t>
            </a:r>
          </a:p>
          <a:p>
            <a:pPr marL="0" indent="0" algn="ctr">
              <a:buNone/>
            </a:pPr>
            <a:endParaRPr lang="en-US" dirty="0"/>
          </a:p>
          <a:p>
            <a:pPr marL="0" indent="0" algn="ctr">
              <a:buNone/>
            </a:pPr>
            <a:r>
              <a:rPr lang="en-US" dirty="0" smtClean="0"/>
              <a:t>Reflective Practice in Counselling (ECCS6002)</a:t>
            </a:r>
          </a:p>
          <a:p>
            <a:pPr marL="0" indent="0" algn="ctr">
              <a:buNone/>
            </a:pPr>
            <a:r>
              <a:rPr lang="en-US" dirty="0" smtClean="0"/>
              <a:t>8</a:t>
            </a:r>
            <a:r>
              <a:rPr lang="en-US" baseline="30000" dirty="0" smtClean="0"/>
              <a:t>th</a:t>
            </a:r>
            <a:r>
              <a:rPr lang="en-US" dirty="0" smtClean="0"/>
              <a:t> November 2021</a:t>
            </a:r>
            <a:endParaRPr lang="en-GB" dirty="0"/>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77817113"/>
      </p:ext>
    </p:extLst>
  </p:cSld>
  <p:clrMapOvr>
    <a:masterClrMapping/>
  </p:clrMapOvr>
  <mc:AlternateContent xmlns:mc="http://schemas.openxmlformats.org/markup-compatibility/2006">
    <mc:Choice xmlns:p14="http://schemas.microsoft.com/office/powerpoint/2010/main" Requires="p14">
      <p:transition spd="slow" p14:dur="2000" advTm="2531"/>
    </mc:Choice>
    <mc:Fallback>
      <p:transition spd="slow" advTm="2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62000">
              <a:schemeClr val="tx2">
                <a:lumMod val="20000"/>
                <a:lumOff val="80000"/>
              </a:schemeClr>
            </a:gs>
            <a:gs pos="96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 name="Rounded Rectangle 4"/>
          <p:cNvSpPr/>
          <p:nvPr/>
        </p:nvSpPr>
        <p:spPr>
          <a:xfrm>
            <a:off x="1295400" y="723900"/>
            <a:ext cx="9658350" cy="55054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A Reflective Account of My Personal Journey</a:t>
            </a:r>
          </a:p>
          <a:p>
            <a:pPr algn="ctr"/>
            <a:endParaRPr lang="en-US" sz="2000" dirty="0">
              <a:solidFill>
                <a:schemeClr val="tx1"/>
              </a:solidFill>
            </a:endParaRPr>
          </a:p>
          <a:p>
            <a:pPr algn="ctr"/>
            <a:endParaRPr lang="en-US" dirty="0" smtClean="0">
              <a:solidFill>
                <a:schemeClr val="tx1"/>
              </a:solidFill>
            </a:endParaRPr>
          </a:p>
          <a:p>
            <a:pPr marL="285750" indent="-285750">
              <a:buFont typeface="Arial" panose="020B0604020202020204" pitchFamily="34" charset="0"/>
              <a:buChar char="•"/>
            </a:pPr>
            <a:r>
              <a:rPr lang="en-US" dirty="0" smtClean="0">
                <a:solidFill>
                  <a:schemeClr val="tx1"/>
                </a:solidFill>
              </a:rPr>
              <a:t>Aims:</a:t>
            </a:r>
          </a:p>
          <a:p>
            <a:pPr marL="285750" indent="-285750">
              <a:buFont typeface="Arial" panose="020B0604020202020204" pitchFamily="34" charset="0"/>
              <a:buChar char="•"/>
            </a:pPr>
            <a:endParaRPr lang="en-US" dirty="0" smtClean="0">
              <a:solidFill>
                <a:schemeClr val="tx1"/>
              </a:solidFill>
            </a:endParaRPr>
          </a:p>
          <a:p>
            <a:pPr marL="285750" indent="-285750">
              <a:buFont typeface="Arial" panose="020B0604020202020204" pitchFamily="34" charset="0"/>
              <a:buChar char="•"/>
            </a:pPr>
            <a:r>
              <a:rPr lang="en-US" dirty="0" smtClean="0">
                <a:solidFill>
                  <a:schemeClr val="tx1"/>
                </a:solidFill>
              </a:rPr>
              <a:t>To discuss what is reflective practice and its importance in personal and professional development.</a:t>
            </a:r>
          </a:p>
          <a:p>
            <a:pPr marL="285750" indent="-285750">
              <a:buFont typeface="Arial" panose="020B0604020202020204" pitchFamily="34" charset="0"/>
              <a:buChar char="•"/>
            </a:pPr>
            <a:endParaRPr lang="en-US" dirty="0">
              <a:solidFill>
                <a:schemeClr val="tx1"/>
              </a:solidFill>
            </a:endParaRPr>
          </a:p>
          <a:p>
            <a:pPr marL="285750" indent="-285750">
              <a:buFont typeface="Arial" panose="020B0604020202020204" pitchFamily="34" charset="0"/>
              <a:buChar char="•"/>
            </a:pPr>
            <a:r>
              <a:rPr lang="en-US" dirty="0" smtClean="0">
                <a:solidFill>
                  <a:schemeClr val="tx1"/>
                </a:solidFill>
              </a:rPr>
              <a:t>To briefly look at the origins of reflective practice and how different models help practitioners apply this to their practice.</a:t>
            </a:r>
          </a:p>
          <a:p>
            <a:pPr marL="285750" indent="-285750">
              <a:buFont typeface="Arial" panose="020B0604020202020204" pitchFamily="34" charset="0"/>
              <a:buChar char="•"/>
            </a:pPr>
            <a:endParaRPr lang="en-US" dirty="0" smtClean="0">
              <a:solidFill>
                <a:schemeClr val="tx1"/>
              </a:solidFill>
            </a:endParaRPr>
          </a:p>
          <a:p>
            <a:pPr marL="285750" indent="-285750">
              <a:buFont typeface="Arial" panose="020B0604020202020204" pitchFamily="34" charset="0"/>
              <a:buChar char="•"/>
            </a:pPr>
            <a:r>
              <a:rPr lang="en-US" dirty="0" smtClean="0">
                <a:solidFill>
                  <a:schemeClr val="tx1"/>
                </a:solidFill>
              </a:rPr>
              <a:t>To look over key points in my life to look at the journey I have made to reach this point in my life.</a:t>
            </a:r>
          </a:p>
          <a:p>
            <a:pPr marL="285750" indent="-285750">
              <a:buFont typeface="Arial" panose="020B0604020202020204" pitchFamily="34" charset="0"/>
              <a:buChar char="•"/>
            </a:pPr>
            <a:endParaRPr lang="en-US" dirty="0" smtClean="0">
              <a:solidFill>
                <a:schemeClr val="tx1"/>
              </a:solidFill>
            </a:endParaRPr>
          </a:p>
          <a:p>
            <a:pPr marL="285750" indent="-285750">
              <a:buFont typeface="Arial" panose="020B0604020202020204" pitchFamily="34" charset="0"/>
              <a:buChar char="•"/>
            </a:pPr>
            <a:r>
              <a:rPr lang="en-US" dirty="0" smtClean="0">
                <a:solidFill>
                  <a:schemeClr val="tx1"/>
                </a:solidFill>
              </a:rPr>
              <a:t>To critically review this journey and how it has shaped me.</a:t>
            </a:r>
            <a:endParaRPr lang="en-US" dirty="0">
              <a:solidFill>
                <a:schemeClr val="tx1"/>
              </a:solidFill>
            </a:endParaRPr>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596211" y="-1735819"/>
            <a:ext cx="487363" cy="487363"/>
          </a:xfrm>
          <a:prstGeom prst="rect">
            <a:avLst/>
          </a:prstGeom>
        </p:spPr>
      </p:pic>
      <p:pic>
        <p:nvPicPr>
          <p:cNvPr id="12" name="Audio 1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32337939"/>
      </p:ext>
    </p:extLst>
  </p:cSld>
  <p:clrMapOvr>
    <a:masterClrMapping/>
  </p:clrMapOvr>
  <mc:AlternateContent xmlns:mc="http://schemas.openxmlformats.org/markup-compatibility/2006">
    <mc:Choice xmlns:p14="http://schemas.microsoft.com/office/powerpoint/2010/main" Requires="p14">
      <p:transition spd="slow" p14:dur="2000" advTm="29632"/>
    </mc:Choice>
    <mc:Fallback>
      <p:transition spd="slow" advTm="29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1" presetClass="mediacall" presetSubtype="0" fill="hold" nodeType="clickEffect">
                                  <p:stCondLst>
                                    <p:cond delay="0"/>
                                  </p:stCondLst>
                                  <p:childTnLst>
                                    <p:cmd type="call" cmd="playFrom(0.0)">
                                      <p:cBhvr>
                                        <p:cTn id="11" dur="31546" fill="hold"/>
                                        <p:tgtEl>
                                          <p:spTgt spid="6"/>
                                        </p:tgtEl>
                                      </p:cBhvr>
                                    </p:cmd>
                                  </p:childTnLst>
                                </p:cTn>
                              </p:par>
                            </p:childTnLst>
                          </p:cTn>
                        </p:par>
                      </p:childTnLst>
                    </p:cTn>
                  </p:par>
                </p:childTnLst>
              </p:cTn>
              <p:nextCondLst>
                <p:cond evt="onClick" delay="0">
                  <p:tgtEl>
                    <p:spTgt spid="6"/>
                  </p:tgtEl>
                </p:cond>
              </p:nextCondLst>
            </p:seq>
            <p:audio>
              <p:cMediaNode vol="80000">
                <p:cTn id="12" fill="hold" display="0">
                  <p:stCondLst>
                    <p:cond delay="indefinite"/>
                  </p:stCondLst>
                  <p:endCondLst>
                    <p:cond evt="onStopAudio" delay="0">
                      <p:tgtEl>
                        <p:sldTgt/>
                      </p:tgtEl>
                    </p:cond>
                  </p:endCondLst>
                </p:cTn>
                <p:tgtEl>
                  <p:spTgt spid="6"/>
                </p:tgtEl>
              </p:cMediaNode>
            </p:audio>
            <p:audio isNarration="1">
              <p:cMediaNode vol="80000" showWhenStopped="0">
                <p:cTn id="13"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1975" y="1031247"/>
            <a:ext cx="10372725" cy="5922519"/>
          </a:xfrm>
          <a:prstGeom prst="rect">
            <a:avLst/>
          </a:prstGeom>
          <a:gradFill>
            <a:gsLst>
              <a:gs pos="62000">
                <a:schemeClr val="tx2">
                  <a:lumMod val="20000"/>
                  <a:lumOff val="80000"/>
                </a:schemeClr>
              </a:gs>
              <a:gs pos="96000">
                <a:schemeClr val="bg2">
                  <a:shade val="98000"/>
                  <a:satMod val="120000"/>
                  <a:lumMod val="98000"/>
                </a:schemeClr>
              </a:gs>
            </a:gsLst>
            <a:path path="circle">
              <a:fillToRect l="50000" t="50000" r="100000" b="100000"/>
            </a:path>
          </a:gradFill>
        </p:spPr>
        <p:txBody>
          <a:bodyPr wrap="square">
            <a:spAutoFit/>
          </a:bodyPr>
          <a:lstStyle/>
          <a:p>
            <a:pPr lvl="0">
              <a:lnSpc>
                <a:spcPct val="90000"/>
              </a:lnSpc>
              <a:spcBef>
                <a:spcPts val="1000"/>
              </a:spcBef>
            </a:pPr>
            <a:r>
              <a:rPr lang="en-US" dirty="0" smtClean="0">
                <a:solidFill>
                  <a:prstClr val="black"/>
                </a:solidFill>
                <a:latin typeface="Calibri" panose="020F0502020204030204" pitchFamily="34" charset="0"/>
                <a:cs typeface="Calibri" panose="020F0502020204030204" pitchFamily="34" charset="0"/>
              </a:rPr>
              <a:t>What is Reflective Practice?</a:t>
            </a:r>
          </a:p>
          <a:p>
            <a:pPr marL="228600" lvl="0" indent="-228600">
              <a:lnSpc>
                <a:spcPct val="90000"/>
              </a:lnSpc>
              <a:spcBef>
                <a:spcPts val="1000"/>
              </a:spcBef>
              <a:buFont typeface="Arial" panose="020B0604020202020204" pitchFamily="34" charset="0"/>
              <a:buChar char="•"/>
            </a:pPr>
            <a:endParaRPr lang="en-US" dirty="0">
              <a:solidFill>
                <a:prstClr val="black"/>
              </a:solidFill>
              <a:latin typeface="Calibri" panose="020F0502020204030204" pitchFamily="34" charset="0"/>
              <a:cs typeface="Calibri" panose="020F0502020204030204" pitchFamily="34" charset="0"/>
            </a:endParaRPr>
          </a:p>
          <a:p>
            <a:pPr marL="228600" lvl="0" indent="-228600">
              <a:lnSpc>
                <a:spcPct val="90000"/>
              </a:lnSpc>
              <a:spcBef>
                <a:spcPts val="1000"/>
              </a:spcBef>
              <a:buFont typeface="Arial" panose="020B0604020202020204" pitchFamily="34" charset="0"/>
              <a:buChar char="•"/>
            </a:pPr>
            <a:r>
              <a:rPr lang="en-US" dirty="0" smtClean="0">
                <a:solidFill>
                  <a:prstClr val="black"/>
                </a:solidFill>
                <a:latin typeface="Calibri" panose="020F0502020204030204" pitchFamily="34" charset="0"/>
                <a:cs typeface="Calibri" panose="020F0502020204030204" pitchFamily="34" charset="0"/>
              </a:rPr>
              <a:t>Reflective </a:t>
            </a:r>
            <a:r>
              <a:rPr lang="en-US" dirty="0">
                <a:solidFill>
                  <a:prstClr val="black"/>
                </a:solidFill>
                <a:latin typeface="Calibri" panose="020F0502020204030204" pitchFamily="34" charset="0"/>
                <a:cs typeface="Calibri" panose="020F0502020204030204" pitchFamily="34" charset="0"/>
              </a:rPr>
              <a:t>practice is the cyclic process of self- observation and appraisal to gain deeper understanding about the decisions made in practice (</a:t>
            </a:r>
            <a:r>
              <a:rPr lang="en-US" dirty="0" err="1" smtClean="0">
                <a:solidFill>
                  <a:prstClr val="black"/>
                </a:solidFill>
                <a:latin typeface="Calibri" panose="020F0502020204030204" pitchFamily="34" charset="0"/>
                <a:cs typeface="Calibri" panose="020F0502020204030204" pitchFamily="34" charset="0"/>
              </a:rPr>
              <a:t>Bager-Carleson</a:t>
            </a:r>
            <a:r>
              <a:rPr lang="en-US" dirty="0">
                <a:solidFill>
                  <a:prstClr val="black"/>
                </a:solidFill>
                <a:latin typeface="Calibri" panose="020F0502020204030204" pitchFamily="34" charset="0"/>
                <a:cs typeface="Calibri" panose="020F0502020204030204" pitchFamily="34" charset="0"/>
              </a:rPr>
              <a:t>, 2020).</a:t>
            </a:r>
          </a:p>
          <a:p>
            <a:pPr marL="228600" lvl="0" indent="-228600">
              <a:lnSpc>
                <a:spcPct val="90000"/>
              </a:lnSpc>
              <a:spcBef>
                <a:spcPts val="1000"/>
              </a:spcBef>
              <a:buFont typeface="Arial" panose="020B0604020202020204" pitchFamily="34" charset="0"/>
              <a:buChar char="•"/>
            </a:pPr>
            <a:r>
              <a:rPr lang="en-US" dirty="0">
                <a:solidFill>
                  <a:prstClr val="black"/>
                </a:solidFill>
                <a:latin typeface="Calibri" panose="020F0502020204030204" pitchFamily="34" charset="0"/>
                <a:cs typeface="Calibri" panose="020F0502020204030204" pitchFamily="34" charset="0"/>
              </a:rPr>
              <a:t>It is a retrospective method which allows for past experiences to be </a:t>
            </a:r>
            <a:r>
              <a:rPr lang="en-US" dirty="0" err="1">
                <a:solidFill>
                  <a:prstClr val="black"/>
                </a:solidFill>
                <a:latin typeface="Calibri" panose="020F0502020204030204" pitchFamily="34" charset="0"/>
                <a:cs typeface="Calibri" panose="020F0502020204030204" pitchFamily="34" charset="0"/>
              </a:rPr>
              <a:t>analysed</a:t>
            </a:r>
            <a:r>
              <a:rPr lang="en-US" dirty="0">
                <a:solidFill>
                  <a:prstClr val="black"/>
                </a:solidFill>
                <a:latin typeface="Calibri" panose="020F0502020204030204" pitchFamily="34" charset="0"/>
                <a:cs typeface="Calibri" panose="020F0502020204030204" pitchFamily="34" charset="0"/>
              </a:rPr>
              <a:t> to improve future practice (</a:t>
            </a:r>
            <a:r>
              <a:rPr lang="en-US" dirty="0" err="1">
                <a:solidFill>
                  <a:prstClr val="black"/>
                </a:solidFill>
                <a:latin typeface="Calibri" panose="020F0502020204030204" pitchFamily="34" charset="0"/>
                <a:cs typeface="Calibri" panose="020F0502020204030204" pitchFamily="34" charset="0"/>
              </a:rPr>
              <a:t>Stedmon</a:t>
            </a:r>
            <a:r>
              <a:rPr lang="en-US" dirty="0">
                <a:solidFill>
                  <a:prstClr val="black"/>
                </a:solidFill>
                <a:latin typeface="Calibri" panose="020F0502020204030204" pitchFamily="34" charset="0"/>
                <a:cs typeface="Calibri" panose="020F0502020204030204" pitchFamily="34" charset="0"/>
              </a:rPr>
              <a:t> </a:t>
            </a:r>
            <a:r>
              <a:rPr lang="en-US" dirty="0" smtClean="0">
                <a:solidFill>
                  <a:prstClr val="black"/>
                </a:solidFill>
                <a:latin typeface="Calibri" panose="020F0502020204030204" pitchFamily="34" charset="0"/>
                <a:cs typeface="Calibri" panose="020F0502020204030204" pitchFamily="34" charset="0"/>
              </a:rPr>
              <a:t>et al, </a:t>
            </a:r>
            <a:r>
              <a:rPr lang="en-US" dirty="0">
                <a:solidFill>
                  <a:prstClr val="black"/>
                </a:solidFill>
                <a:latin typeface="Calibri" panose="020F0502020204030204" pitchFamily="34" charset="0"/>
                <a:cs typeface="Calibri" panose="020F0502020204030204" pitchFamily="34" charset="0"/>
              </a:rPr>
              <a:t>2009).</a:t>
            </a:r>
          </a:p>
          <a:p>
            <a:pPr marL="228600" lvl="0" indent="-228600">
              <a:lnSpc>
                <a:spcPct val="107000"/>
              </a:lnSpc>
              <a:spcBef>
                <a:spcPts val="1000"/>
              </a:spcBef>
              <a:spcAft>
                <a:spcPts val="800"/>
              </a:spcAft>
              <a:buClr>
                <a:srgbClr val="1E5155">
                  <a:lumMod val="40000"/>
                  <a:lumOff val="60000"/>
                </a:srgbClr>
              </a:buClr>
              <a:buFont typeface="Arial" panose="020B0604020202020204" pitchFamily="34" charset="0"/>
              <a:buChar char="•"/>
            </a:pPr>
            <a:r>
              <a:rPr lang="en-US" dirty="0">
                <a:solidFill>
                  <a:prstClr val="black"/>
                </a:solidFill>
                <a:latin typeface="Calibri" panose="020F0502020204030204" pitchFamily="34" charset="0"/>
                <a:cs typeface="Calibri" panose="020F0502020204030204" pitchFamily="34" charset="0"/>
              </a:rPr>
              <a:t>It enables practitioners to challenge their though processes by critiquing their values, morals and ethics. </a:t>
            </a:r>
          </a:p>
          <a:p>
            <a:pPr marL="228600" lvl="0" indent="-228600">
              <a:lnSpc>
                <a:spcPct val="107000"/>
              </a:lnSpc>
              <a:spcBef>
                <a:spcPts val="1000"/>
              </a:spcBef>
              <a:spcAft>
                <a:spcPts val="800"/>
              </a:spcAft>
              <a:buClr>
                <a:srgbClr val="1E5155">
                  <a:lumMod val="40000"/>
                  <a:lumOff val="60000"/>
                </a:srgbClr>
              </a:buClr>
              <a:buFont typeface="Arial" panose="020B0604020202020204" pitchFamily="34" charset="0"/>
              <a:buChar char="•"/>
            </a:pPr>
            <a:r>
              <a:rPr lang="en-US" dirty="0">
                <a:solidFill>
                  <a:prstClr val="black"/>
                </a:solidFill>
                <a:latin typeface="Calibri" panose="020F0502020204030204" pitchFamily="34" charset="0"/>
                <a:ea typeface="Calibri" panose="020F0502020204030204" pitchFamily="34" charset="0"/>
                <a:cs typeface="Calibri" panose="020F0502020204030204" pitchFamily="34" charset="0"/>
              </a:rPr>
              <a:t>Reflection allows for self-evaluation to challenge unconscious bias or beliefs and how these could affect practice (Hall and Hall, 2004. and </a:t>
            </a:r>
            <a:r>
              <a:rPr lang="en-US" dirty="0" err="1">
                <a:solidFill>
                  <a:prstClr val="black"/>
                </a:solidFill>
                <a:latin typeface="Calibri" panose="020F0502020204030204" pitchFamily="34" charset="0"/>
                <a:ea typeface="Calibri" panose="020F0502020204030204" pitchFamily="34" charset="0"/>
                <a:cs typeface="Calibri" panose="020F0502020204030204" pitchFamily="34" charset="0"/>
              </a:rPr>
              <a:t>Bassot</a:t>
            </a:r>
            <a:r>
              <a:rPr lang="en-US" dirty="0">
                <a:solidFill>
                  <a:prstClr val="black"/>
                </a:solidFill>
                <a:latin typeface="Calibri" panose="020F0502020204030204" pitchFamily="34" charset="0"/>
                <a:ea typeface="Calibri" panose="020F0502020204030204" pitchFamily="34" charset="0"/>
                <a:cs typeface="Calibri" panose="020F0502020204030204" pitchFamily="34" charset="0"/>
              </a:rPr>
              <a:t>, 2016</a:t>
            </a:r>
            <a:r>
              <a:rPr lang="en-US" dirty="0" smtClean="0">
                <a:solidFill>
                  <a:prstClr val="black"/>
                </a:solidFill>
                <a:latin typeface="Calibri" panose="020F0502020204030204" pitchFamily="34" charset="0"/>
                <a:ea typeface="Calibri" panose="020F0502020204030204" pitchFamily="34" charset="0"/>
                <a:cs typeface="Calibri" panose="020F0502020204030204" pitchFamily="34" charset="0"/>
              </a:rPr>
              <a:t>).</a:t>
            </a:r>
          </a:p>
          <a:p>
            <a:pPr marL="228600" lvl="0" indent="-228600">
              <a:lnSpc>
                <a:spcPct val="107000"/>
              </a:lnSpc>
              <a:spcBef>
                <a:spcPts val="1000"/>
              </a:spcBef>
              <a:spcAft>
                <a:spcPts val="800"/>
              </a:spcAft>
              <a:buClr>
                <a:srgbClr val="1E5155">
                  <a:lumMod val="40000"/>
                  <a:lumOff val="60000"/>
                </a:srgbClr>
              </a:buClr>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Reflection has many benefits that aids both personal and professional development. </a:t>
            </a:r>
          </a:p>
          <a:p>
            <a:pPr marL="228600" lvl="0" indent="-228600">
              <a:lnSpc>
                <a:spcPct val="107000"/>
              </a:lnSpc>
              <a:spcBef>
                <a:spcPts val="1000"/>
              </a:spcBef>
              <a:spcAft>
                <a:spcPts val="800"/>
              </a:spcAft>
              <a:buClr>
                <a:srgbClr val="1E5155">
                  <a:lumMod val="40000"/>
                  <a:lumOff val="60000"/>
                </a:srgbClr>
              </a:buClr>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The process </a:t>
            </a:r>
            <a:r>
              <a:rPr lang="en-US" dirty="0" smtClean="0">
                <a:latin typeface="Calibri" panose="020F0502020204030204" pitchFamily="34" charset="0"/>
                <a:ea typeface="Calibri" panose="020F0502020204030204" pitchFamily="34" charset="0"/>
                <a:cs typeface="Times New Roman" panose="02020603050405020304" pitchFamily="18" charset="0"/>
              </a:rPr>
              <a:t>helps </a:t>
            </a:r>
            <a:r>
              <a:rPr lang="en-US" dirty="0">
                <a:latin typeface="Calibri" panose="020F0502020204030204" pitchFamily="34" charset="0"/>
                <a:ea typeface="Calibri" panose="020F0502020204030204" pitchFamily="34" charset="0"/>
                <a:cs typeface="Times New Roman" panose="02020603050405020304" pitchFamily="18" charset="0"/>
              </a:rPr>
              <a:t>i</a:t>
            </a:r>
            <a:r>
              <a:rPr lang="en-US" dirty="0" smtClean="0">
                <a:latin typeface="Calibri" panose="020F0502020204030204" pitchFamily="34" charset="0"/>
                <a:ea typeface="Calibri" panose="020F0502020204030204" pitchFamily="34" charset="0"/>
                <a:cs typeface="Times New Roman" panose="02020603050405020304" pitchFamily="18" charset="0"/>
              </a:rPr>
              <a:t>dentify strengths and weaknesses or highlight the limitations of your skills and knowledge (Midwinter and Dickson, 2015; Thompson and Thompson, 2018).</a:t>
            </a:r>
          </a:p>
          <a:p>
            <a:pPr marL="228600" lvl="0" indent="-228600">
              <a:lnSpc>
                <a:spcPct val="107000"/>
              </a:lnSpc>
              <a:spcBef>
                <a:spcPts val="1000"/>
              </a:spcBef>
              <a:spcAft>
                <a:spcPts val="800"/>
              </a:spcAft>
              <a:buClr>
                <a:srgbClr val="1E5155">
                  <a:lumMod val="40000"/>
                  <a:lumOff val="60000"/>
                </a:srgbClr>
              </a:buClr>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Help improve relationships by allowing you to consider others’ perspectives and achieve greater self-awareness (Hall and Hall, 2004). </a:t>
            </a:r>
          </a:p>
          <a:p>
            <a:pPr lvl="0">
              <a:lnSpc>
                <a:spcPct val="107000"/>
              </a:lnSpc>
              <a:spcBef>
                <a:spcPts val="1000"/>
              </a:spcBef>
              <a:spcAft>
                <a:spcPts val="800"/>
              </a:spcAft>
              <a:buClr>
                <a:srgbClr val="1E5155">
                  <a:lumMod val="40000"/>
                  <a:lumOff val="60000"/>
                </a:srgbClr>
              </a:buClr>
            </a:pPr>
            <a:endParaRPr lang="en-US" dirty="0">
              <a:solidFill>
                <a:prstClr val="white"/>
              </a:solidFill>
              <a:latin typeface="Calibri" panose="020F0502020204030204" pitchFamily="34" charset="0"/>
              <a:cs typeface="Calibri" panose="020F0502020204030204" pitchFamily="34" charset="0"/>
            </a:endParaRPr>
          </a:p>
        </p:txBody>
      </p:sp>
      <p:pic>
        <p:nvPicPr>
          <p:cNvPr id="6" name="Picture 5"/>
          <p:cNvPicPr>
            <a:picLocks noChangeAspect="1"/>
          </p:cNvPicPr>
          <p:nvPr/>
        </p:nvPicPr>
        <p:blipFill>
          <a:blip r:embed="rId6"/>
          <a:stretch>
            <a:fillRect/>
          </a:stretch>
        </p:blipFill>
        <p:spPr>
          <a:xfrm>
            <a:off x="10048875" y="133349"/>
            <a:ext cx="1962150" cy="2522343"/>
          </a:xfrm>
          <a:prstGeom prst="rect">
            <a:avLst/>
          </a:prstGeom>
        </p:spPr>
      </p:pic>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rot="5793771">
            <a:off x="5851525" y="3184525"/>
            <a:ext cx="487363" cy="487363"/>
          </a:xfrm>
          <a:prstGeom prst="rect">
            <a:avLst/>
          </a:prstGeom>
        </p:spPr>
      </p:pic>
      <p:pic>
        <p:nvPicPr>
          <p:cNvPr id="11" name="Audio 10">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9192550"/>
      </p:ext>
    </p:extLst>
  </p:cSld>
  <p:clrMapOvr>
    <a:masterClrMapping/>
  </p:clrMapOvr>
  <mc:AlternateContent xmlns:mc="http://schemas.openxmlformats.org/markup-compatibility/2006">
    <mc:Choice xmlns:p14="http://schemas.microsoft.com/office/powerpoint/2010/main" Requires="p14">
      <p:transition spd="slow" p14:dur="2000" advTm="152814"/>
    </mc:Choice>
    <mc:Fallback>
      <p:transition spd="slow" advTm="152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1" presetClass="mediacall" presetSubtype="0" fill="hold" nodeType="clickEffect">
                                  <p:stCondLst>
                                    <p:cond delay="0"/>
                                  </p:stCondLst>
                                  <p:childTnLst>
                                    <p:cmd type="call" cmd="playFrom(0.0)">
                                      <p:cBhvr>
                                        <p:cTn id="11" dur="6481" fill="hold"/>
                                        <p:tgtEl>
                                          <p:spTgt spid="7"/>
                                        </p:tgtEl>
                                      </p:cBhvr>
                                    </p:cmd>
                                  </p:childTnLst>
                                </p:cTn>
                              </p:par>
                            </p:childTnLst>
                          </p:cTn>
                        </p:par>
                      </p:childTnLst>
                    </p:cTn>
                  </p:par>
                </p:childTnLst>
              </p:cTn>
              <p:nextCondLst>
                <p:cond evt="onClick" delay="0">
                  <p:tgtEl>
                    <p:spTgt spid="7"/>
                  </p:tgtEl>
                </p:cond>
              </p:nextCondLst>
            </p:seq>
            <p:audio>
              <p:cMediaNode vol="80000">
                <p:cTn id="12" fill="hold" display="0">
                  <p:stCondLst>
                    <p:cond delay="indefinite"/>
                  </p:stCondLst>
                  <p:endCondLst>
                    <p:cond evt="onStopAudio" delay="0">
                      <p:tgtEl>
                        <p:sldTgt/>
                      </p:tgtEl>
                    </p:cond>
                  </p:endCondLst>
                </p:cTn>
                <p:tgtEl>
                  <p:spTgt spid="7"/>
                </p:tgtEl>
              </p:cMediaNode>
            </p:audio>
            <p:audio isNarration="1">
              <p:cMediaNode vol="80000" showWhenStopped="0">
                <p:cTn id="13"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Rectangle 1"/>
          <p:cNvSpPr/>
          <p:nvPr/>
        </p:nvSpPr>
        <p:spPr>
          <a:xfrm>
            <a:off x="85725" y="486192"/>
            <a:ext cx="11982449" cy="5643596"/>
          </a:xfrm>
          <a:prstGeom prst="rect">
            <a:avLst/>
          </a:prstGeom>
        </p:spPr>
        <p:txBody>
          <a:bodyPr wrap="square">
            <a:spAutoFit/>
          </a:bodyPr>
          <a:lstStyle/>
          <a:p>
            <a:pPr marL="285750" indent="-285750">
              <a:buFont typeface="Arial" panose="020B0604020202020204" pitchFamily="34" charset="0"/>
              <a:buChar char="•"/>
            </a:pPr>
            <a:r>
              <a:rPr lang="en-US" dirty="0" smtClean="0">
                <a:latin typeface="Calibri" panose="020F0502020204030204" pitchFamily="34" charset="0"/>
                <a:cs typeface="Calibri" panose="020F0502020204030204" pitchFamily="34" charset="0"/>
              </a:rPr>
              <a:t>John Dewey first discussed the notion of reflective practice. Dewey proposed that reflection is an “active, persistent and careful consideration of any belief or supposed form of knowledge’’ (Dewey 1933 pg. 118) making it a deliberate method that </a:t>
            </a:r>
            <a:r>
              <a:rPr lang="en-US" dirty="0">
                <a:latin typeface="Calibri" panose="020F0502020204030204" pitchFamily="34" charset="0"/>
                <a:cs typeface="Calibri" panose="020F0502020204030204" pitchFamily="34" charset="0"/>
              </a:rPr>
              <a:t>turns thoughts into new knowledge. </a:t>
            </a:r>
            <a:endParaRPr lang="en-US" dirty="0" smtClean="0">
              <a:latin typeface="Calibri" panose="020F0502020204030204" pitchFamily="34" charset="0"/>
              <a:cs typeface="Calibri" panose="020F0502020204030204" pitchFamily="34" charset="0"/>
            </a:endParaRPr>
          </a:p>
          <a:p>
            <a:endParaRPr lang="en-US" dirty="0" smtClean="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cs typeface="Calibri" panose="020F0502020204030204" pitchFamily="34" charset="0"/>
              </a:rPr>
              <a:t>Through exploratory questions, Dewey believed that recollecting events in this way would lead to greater understanding of actions (Midwinter and Dickson, 2015). </a:t>
            </a:r>
          </a:p>
          <a:p>
            <a:endParaRPr lang="en-US"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err="1" smtClean="0">
                <a:latin typeface="Calibri" panose="020F0502020204030204" pitchFamily="34" charset="0"/>
                <a:cs typeface="Calibri" panose="020F0502020204030204" pitchFamily="34" charset="0"/>
              </a:rPr>
              <a:t>Schon</a:t>
            </a:r>
            <a:r>
              <a:rPr lang="en-US" dirty="0">
                <a:latin typeface="Calibri" panose="020F0502020204030204" pitchFamily="34" charset="0"/>
                <a:cs typeface="Calibri" panose="020F0502020204030204" pitchFamily="34" charset="0"/>
              </a:rPr>
              <a:t> </a:t>
            </a:r>
            <a:r>
              <a:rPr lang="en-US" dirty="0" smtClean="0">
                <a:latin typeface="Calibri" panose="020F0502020204030204" pitchFamily="34" charset="0"/>
                <a:cs typeface="Calibri" panose="020F0502020204030204" pitchFamily="34" charset="0"/>
              </a:rPr>
              <a:t>expanded on the work of Dewey to explain further how reflection could be </a:t>
            </a:r>
            <a:r>
              <a:rPr lang="en-US" dirty="0" err="1" smtClean="0">
                <a:latin typeface="Calibri" panose="020F0502020204030204" pitchFamily="34" charset="0"/>
                <a:cs typeface="Calibri" panose="020F0502020204030204" pitchFamily="34" charset="0"/>
              </a:rPr>
              <a:t>utilised</a:t>
            </a:r>
            <a:r>
              <a:rPr lang="en-US" dirty="0" smtClean="0">
                <a:latin typeface="Calibri" panose="020F0502020204030204" pitchFamily="34" charset="0"/>
                <a:cs typeface="Calibri" panose="020F0502020204030204" pitchFamily="34" charset="0"/>
              </a:rPr>
              <a:t> in a professional sphere.</a:t>
            </a:r>
          </a:p>
          <a:p>
            <a:endParaRPr lang="en-US" dirty="0">
              <a:latin typeface="Calibri" panose="020F0502020204030204" pitchFamily="34" charset="0"/>
              <a:cs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US" dirty="0" err="1" smtClean="0">
                <a:latin typeface="Calibri" panose="020F0502020204030204" pitchFamily="34" charset="0"/>
                <a:ea typeface="Calibri" panose="020F0502020204030204" pitchFamily="34" charset="0"/>
                <a:cs typeface="Calibri" panose="020F0502020204030204" pitchFamily="34" charset="0"/>
              </a:rPr>
              <a:t>Schon</a:t>
            </a:r>
            <a:r>
              <a:rPr lang="en-US" dirty="0" smtClean="0">
                <a:latin typeface="Calibri" panose="020F0502020204030204" pitchFamily="34" charset="0"/>
                <a:ea typeface="Calibri" panose="020F0502020204030204" pitchFamily="34" charset="0"/>
                <a:cs typeface="Calibri" panose="020F0502020204030204" pitchFamily="34" charset="0"/>
              </a:rPr>
              <a:t> </a:t>
            </a:r>
            <a:r>
              <a:rPr lang="en-US" dirty="0">
                <a:latin typeface="Calibri" panose="020F0502020204030204" pitchFamily="34" charset="0"/>
                <a:ea typeface="Calibri" panose="020F0502020204030204" pitchFamily="34" charset="0"/>
                <a:cs typeface="Calibri" panose="020F0502020204030204" pitchFamily="34" charset="0"/>
              </a:rPr>
              <a:t>postulated two types of reflection: reflection-on-action and </a:t>
            </a:r>
            <a:r>
              <a:rPr lang="en-US" dirty="0" smtClean="0">
                <a:latin typeface="Calibri" panose="020F0502020204030204" pitchFamily="34" charset="0"/>
                <a:ea typeface="Calibri" panose="020F0502020204030204" pitchFamily="34" charset="0"/>
                <a:cs typeface="Calibri" panose="020F0502020204030204" pitchFamily="34" charset="0"/>
              </a:rPr>
              <a:t>reflection-in-action (Hedges, 2010).  </a:t>
            </a: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Calibri" panose="020F0502020204030204" pitchFamily="34" charset="0"/>
              </a:rPr>
              <a:t>Reflection-on-action </a:t>
            </a:r>
            <a:r>
              <a:rPr lang="en-US" dirty="0">
                <a:latin typeface="Calibri" panose="020F0502020204030204" pitchFamily="34" charset="0"/>
                <a:ea typeface="Calibri" panose="020F0502020204030204" pitchFamily="34" charset="0"/>
                <a:cs typeface="Calibri" panose="020F0502020204030204" pitchFamily="34" charset="0"/>
              </a:rPr>
              <a:t>refers to the conscious act of reviewing past experiences or </a:t>
            </a:r>
            <a:r>
              <a:rPr lang="en-US" dirty="0" err="1">
                <a:latin typeface="Calibri" panose="020F0502020204030204" pitchFamily="34" charset="0"/>
                <a:ea typeface="Calibri" panose="020F0502020204030204" pitchFamily="34" charset="0"/>
                <a:cs typeface="Calibri" panose="020F0502020204030204" pitchFamily="34" charset="0"/>
              </a:rPr>
              <a:t>behaviours</a:t>
            </a:r>
            <a:r>
              <a:rPr lang="en-US" dirty="0">
                <a:latin typeface="Calibri" panose="020F0502020204030204" pitchFamily="34" charset="0"/>
                <a:ea typeface="Calibri" panose="020F0502020204030204" pitchFamily="34" charset="0"/>
                <a:cs typeface="Calibri" panose="020F0502020204030204" pitchFamily="34" charset="0"/>
              </a:rPr>
              <a:t>, before evaluating them to develop new ways of thinking for future </a:t>
            </a:r>
            <a:r>
              <a:rPr lang="en-US" dirty="0" smtClean="0">
                <a:latin typeface="Calibri" panose="020F0502020204030204" pitchFamily="34" charset="0"/>
                <a:ea typeface="Calibri" panose="020F0502020204030204" pitchFamily="34" charset="0"/>
                <a:cs typeface="Calibri" panose="020F0502020204030204" pitchFamily="34" charset="0"/>
              </a:rPr>
              <a:t>experiences (</a:t>
            </a:r>
            <a:r>
              <a:rPr lang="en-US" dirty="0" err="1" smtClean="0">
                <a:latin typeface="Calibri" panose="020F0502020204030204" pitchFamily="34" charset="0"/>
                <a:ea typeface="Calibri" panose="020F0502020204030204" pitchFamily="34" charset="0"/>
                <a:cs typeface="Calibri" panose="020F0502020204030204" pitchFamily="34" charset="0"/>
              </a:rPr>
              <a:t>Stedmon</a:t>
            </a:r>
            <a:r>
              <a:rPr lang="en-US" dirty="0" smtClean="0">
                <a:latin typeface="Calibri" panose="020F0502020204030204" pitchFamily="34" charset="0"/>
                <a:ea typeface="Calibri" panose="020F0502020204030204" pitchFamily="34" charset="0"/>
                <a:cs typeface="Calibri" panose="020F0502020204030204" pitchFamily="34" charset="0"/>
              </a:rPr>
              <a:t> et al, 2009). </a:t>
            </a: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Calibri" panose="020F0502020204030204" pitchFamily="34" charset="0"/>
              </a:rPr>
              <a:t>Reflection-in-action</a:t>
            </a:r>
            <a:r>
              <a:rPr lang="en-US" dirty="0">
                <a:latin typeface="Calibri" panose="020F0502020204030204" pitchFamily="34" charset="0"/>
                <a:ea typeface="Calibri" panose="020F0502020204030204" pitchFamily="34" charset="0"/>
                <a:cs typeface="Calibri" panose="020F0502020204030204" pitchFamily="34" charset="0"/>
              </a:rPr>
              <a:t>, however, requires greater skill, and would allow an individual to react accordingly to a situation instantaneously. </a:t>
            </a:r>
            <a:endParaRPr lang="en-US" dirty="0" smtClean="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Calibri" panose="020F0502020204030204" pitchFamily="34" charset="0"/>
              </a:rPr>
              <a:t>Reflection-in-action </a:t>
            </a:r>
            <a:r>
              <a:rPr lang="en-US" dirty="0">
                <a:latin typeface="Calibri" panose="020F0502020204030204" pitchFamily="34" charset="0"/>
                <a:ea typeface="Calibri" panose="020F0502020204030204" pitchFamily="34" charset="0"/>
                <a:cs typeface="Calibri" panose="020F0502020204030204" pitchFamily="34" charset="0"/>
              </a:rPr>
              <a:t>may be more successful after reflection-on-action has been </a:t>
            </a:r>
            <a:r>
              <a:rPr lang="en-US" dirty="0" err="1">
                <a:latin typeface="Calibri" panose="020F0502020204030204" pitchFamily="34" charset="0"/>
                <a:ea typeface="Calibri" panose="020F0502020204030204" pitchFamily="34" charset="0"/>
                <a:cs typeface="Calibri" panose="020F0502020204030204" pitchFamily="34" charset="0"/>
              </a:rPr>
              <a:t>practised</a:t>
            </a:r>
            <a:r>
              <a:rPr lang="en-US" dirty="0">
                <a:latin typeface="Calibri" panose="020F0502020204030204" pitchFamily="34" charset="0"/>
                <a:ea typeface="Calibri" panose="020F0502020204030204" pitchFamily="34" charset="0"/>
                <a:cs typeface="Calibri" panose="020F0502020204030204" pitchFamily="34" charset="0"/>
              </a:rPr>
              <a:t> more, and a greater repertoire of reflective </a:t>
            </a:r>
            <a:r>
              <a:rPr lang="en-US" dirty="0" err="1">
                <a:latin typeface="Calibri" panose="020F0502020204030204" pitchFamily="34" charset="0"/>
                <a:ea typeface="Calibri" panose="020F0502020204030204" pitchFamily="34" charset="0"/>
                <a:cs typeface="Calibri" panose="020F0502020204030204" pitchFamily="34" charset="0"/>
              </a:rPr>
              <a:t>behaviours</a:t>
            </a:r>
            <a:r>
              <a:rPr lang="en-US" dirty="0">
                <a:latin typeface="Calibri" panose="020F0502020204030204" pitchFamily="34" charset="0"/>
                <a:ea typeface="Calibri" panose="020F0502020204030204" pitchFamily="34" charset="0"/>
                <a:cs typeface="Calibri" panose="020F0502020204030204" pitchFamily="34" charset="0"/>
              </a:rPr>
              <a:t> have been </a:t>
            </a:r>
            <a:r>
              <a:rPr lang="en-US" dirty="0" err="1">
                <a:latin typeface="Calibri" panose="020F0502020204030204" pitchFamily="34" charset="0"/>
                <a:ea typeface="Calibri" panose="020F0502020204030204" pitchFamily="34" charset="0"/>
                <a:cs typeface="Calibri" panose="020F0502020204030204" pitchFamily="34" charset="0"/>
              </a:rPr>
              <a:t>analysed</a:t>
            </a:r>
            <a:r>
              <a:rPr lang="en-US" dirty="0">
                <a:latin typeface="Calibri" panose="020F0502020204030204" pitchFamily="34" charset="0"/>
                <a:ea typeface="Calibri" panose="020F0502020204030204" pitchFamily="34" charset="0"/>
                <a:cs typeface="Calibri" panose="020F0502020204030204" pitchFamily="34" charset="0"/>
              </a:rPr>
              <a:t> and new ways of thinking have been </a:t>
            </a:r>
            <a:r>
              <a:rPr lang="en-US" dirty="0" smtClean="0">
                <a:latin typeface="Calibri" panose="020F0502020204030204" pitchFamily="34" charset="0"/>
                <a:ea typeface="Calibri" panose="020F0502020204030204" pitchFamily="34" charset="0"/>
                <a:cs typeface="Calibri" panose="020F0502020204030204" pitchFamily="34" charset="0"/>
              </a:rPr>
              <a:t>acquired (Koprowska, 2010: </a:t>
            </a:r>
            <a:r>
              <a:rPr lang="en-US" dirty="0" err="1" smtClean="0">
                <a:latin typeface="Calibri" panose="020F0502020204030204" pitchFamily="34" charset="0"/>
                <a:ea typeface="Calibri" panose="020F0502020204030204" pitchFamily="34" charset="0"/>
                <a:cs typeface="Calibri" panose="020F0502020204030204" pitchFamily="34" charset="0"/>
              </a:rPr>
              <a:t>Spragg</a:t>
            </a:r>
            <a:r>
              <a:rPr lang="en-US" dirty="0" smtClean="0">
                <a:latin typeface="Calibri" panose="020F0502020204030204" pitchFamily="34" charset="0"/>
                <a:ea typeface="Calibri" panose="020F0502020204030204" pitchFamily="34" charset="0"/>
                <a:cs typeface="Calibri" panose="020F0502020204030204" pitchFamily="34" charset="0"/>
              </a:rPr>
              <a:t> and Knott, 2010). </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3" name="Picture 2"/>
          <p:cNvPicPr>
            <a:picLocks noChangeAspect="1"/>
          </p:cNvPicPr>
          <p:nvPr/>
        </p:nvPicPr>
        <p:blipFill>
          <a:blip r:embed="rId8"/>
          <a:stretch>
            <a:fillRect/>
          </a:stretch>
        </p:blipFill>
        <p:spPr>
          <a:xfrm>
            <a:off x="10334624" y="5400675"/>
            <a:ext cx="1446385" cy="1895475"/>
          </a:xfrm>
          <a:prstGeom prst="rect">
            <a:avLst/>
          </a:prstGeom>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pic>
        <p:nvPicPr>
          <p:cNvPr id="5"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851525" y="3184525"/>
            <a:ext cx="487363" cy="487363"/>
          </a:xfrm>
          <a:prstGeom prst="rect">
            <a:avLst/>
          </a:prstGeom>
        </p:spPr>
      </p:pic>
      <p:pic>
        <p:nvPicPr>
          <p:cNvPr id="9" name="Audio 8">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69434103"/>
      </p:ext>
    </p:extLst>
  </p:cSld>
  <p:clrMapOvr>
    <a:masterClrMapping/>
  </p:clrMapOvr>
  <mc:AlternateContent xmlns:mc="http://schemas.openxmlformats.org/markup-compatibility/2006">
    <mc:Choice xmlns:p14="http://schemas.microsoft.com/office/powerpoint/2010/main" Requires="p14">
      <p:transition spd="slow" p14:dur="2000" advTm="97842"/>
    </mc:Choice>
    <mc:Fallback>
      <p:transition spd="slow" advTm="97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526" fill="hold"/>
                                        <p:tgtEl>
                                          <p:spTgt spid="4"/>
                                        </p:tgtEl>
                                      </p:cBhvr>
                                    </p:cmd>
                                  </p:childTnLst>
                                </p:cTn>
                              </p:par>
                            </p:childTnLst>
                          </p:cTn>
                        </p:par>
                      </p:childTnLst>
                    </p:cTn>
                  </p:par>
                </p:childTnLst>
              </p:cTn>
              <p:nextCondLst>
                <p:cond evt="onClick" delay="0">
                  <p:tgtEl>
                    <p:spTgt spid="4"/>
                  </p:tgtEl>
                </p:cond>
              </p:nextCondLst>
            </p:seq>
            <p:audio>
              <p:cMediaNode vol="80000">
                <p:cTn id="12" fill="hold" display="0">
                  <p:stCondLst>
                    <p:cond delay="indefinite"/>
                  </p:stCondLst>
                  <p:endCondLst>
                    <p:cond evt="onStopAudio" delay="0">
                      <p:tgtEl>
                        <p:sldTgt/>
                      </p:tgtEl>
                    </p:cond>
                  </p:endCondLst>
                </p:cTn>
                <p:tgtEl>
                  <p:spTgt spid="4"/>
                </p:tgtEl>
              </p:cMediaNode>
            </p:audio>
            <p:seq concurrent="1" nextAc="seek">
              <p:cTn id="13" restart="whenNotActive" fill="hold" evtFilter="cancelBubble" nodeType="interactiveSeq">
                <p:stCondLst>
                  <p:cond evt="onClick" delay="0">
                    <p:tgtEl>
                      <p:spTgt spid="5"/>
                    </p:tgtEl>
                  </p:cond>
                </p:stCondLst>
                <p:endSync evt="end" delay="0">
                  <p:rtn val="all"/>
                </p:endSync>
                <p:childTnLst>
                  <p:par>
                    <p:cTn id="14" fill="hold">
                      <p:stCondLst>
                        <p:cond delay="0"/>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177181" fill="hold"/>
                                        <p:tgtEl>
                                          <p:spTgt spid="5"/>
                                        </p:tgtEl>
                                      </p:cBhvr>
                                    </p:cmd>
                                  </p:childTnLst>
                                </p:cTn>
                              </p:par>
                            </p:childTnLst>
                          </p:cTn>
                        </p:par>
                      </p:childTnLst>
                    </p:cTn>
                  </p:par>
                </p:childTnLst>
              </p:cTn>
              <p:nextCondLst>
                <p:cond evt="onClick" delay="0">
                  <p:tgtEl>
                    <p:spTgt spid="5"/>
                  </p:tgtEl>
                </p:cond>
              </p:nextCondLst>
            </p:seq>
            <p:audio>
              <p:cMediaNode vol="80000">
                <p:cTn id="18" fill="hold" display="0">
                  <p:stCondLst>
                    <p:cond delay="indefinite"/>
                  </p:stCondLst>
                  <p:endCondLst>
                    <p:cond evt="onStopAudio" delay="0">
                      <p:tgtEl>
                        <p:sldTgt/>
                      </p:tgtEl>
                    </p:cond>
                  </p:endCondLst>
                </p:cTn>
                <p:tgtEl>
                  <p:spTgt spid="5"/>
                </p:tgtEl>
              </p:cMediaNode>
            </p:audio>
            <p:audio isNarration="1">
              <p:cMediaNode vol="80000" showWhenStopped="0">
                <p:cTn id="19"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589698"/>
            <a:ext cx="11125200" cy="4070473"/>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b="1" dirty="0">
                <a:latin typeface="Calibri" panose="020F0502020204030204" pitchFamily="34" charset="0"/>
                <a:ea typeface="Calibri" panose="020F0502020204030204" pitchFamily="34" charset="0"/>
                <a:cs typeface="Times New Roman" panose="02020603050405020304" pitchFamily="18" charset="0"/>
              </a:rPr>
              <a:t>There are many models of reflection which offer </a:t>
            </a:r>
            <a:r>
              <a:rPr lang="en-US" b="1" dirty="0" smtClean="0">
                <a:latin typeface="Calibri" panose="020F0502020204030204" pitchFamily="34" charset="0"/>
                <a:ea typeface="Calibri" panose="020F0502020204030204" pitchFamily="34" charset="0"/>
                <a:cs typeface="Times New Roman" panose="02020603050405020304" pitchFamily="18" charset="0"/>
              </a:rPr>
              <a:t>practitioners </a:t>
            </a:r>
            <a:r>
              <a:rPr lang="en-US" b="1" dirty="0">
                <a:latin typeface="Calibri" panose="020F0502020204030204" pitchFamily="34" charset="0"/>
                <a:ea typeface="Calibri" panose="020F0502020204030204" pitchFamily="34" charset="0"/>
                <a:cs typeface="Times New Roman" panose="02020603050405020304" pitchFamily="18" charset="0"/>
              </a:rPr>
              <a:t>a framework to follow, making reflection effective. </a:t>
            </a:r>
            <a:endParaRPr lang="en-US" b="1"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dirty="0" smtClean="0">
                <a:latin typeface="Calibri" panose="020F0502020204030204" pitchFamily="34" charset="0"/>
                <a:ea typeface="Calibri" panose="020F0502020204030204" pitchFamily="34" charset="0"/>
                <a:cs typeface="Times New Roman" panose="02020603050405020304" pitchFamily="18" charset="0"/>
              </a:rPr>
              <a:t>Reflection </a:t>
            </a:r>
            <a:r>
              <a:rPr lang="en-GB" dirty="0">
                <a:latin typeface="Calibri" panose="020F0502020204030204" pitchFamily="34" charset="0"/>
                <a:ea typeface="Calibri" panose="020F0502020204030204" pitchFamily="34" charset="0"/>
                <a:cs typeface="Times New Roman" panose="02020603050405020304" pitchFamily="18" charset="0"/>
              </a:rPr>
              <a:t>is not a linear process, but a cyclical one where reflection leads to the development of new ideas which are then used to plan the next stages of learning  </a:t>
            </a:r>
            <a:r>
              <a:rPr lang="en-GB" dirty="0" smtClean="0">
                <a:latin typeface="Calibri" panose="020F0502020204030204" pitchFamily="34" charset="0"/>
                <a:ea typeface="Calibri" panose="020F0502020204030204" pitchFamily="34" charset="0"/>
                <a:cs typeface="Times New Roman" panose="02020603050405020304" pitchFamily="18" charset="0"/>
              </a:rPr>
              <a:t>theoretical </a:t>
            </a:r>
            <a:r>
              <a:rPr lang="en-GB" dirty="0">
                <a:latin typeface="Calibri" panose="020F0502020204030204" pitchFamily="34" charset="0"/>
                <a:ea typeface="Calibri" panose="020F0502020204030204" pitchFamily="34" charset="0"/>
                <a:cs typeface="Times New Roman" panose="02020603050405020304" pitchFamily="18" charset="0"/>
              </a:rPr>
              <a:t>perspectives and experiences in </a:t>
            </a:r>
            <a:r>
              <a:rPr lang="en-GB" dirty="0" smtClean="0">
                <a:latin typeface="Calibri" panose="020F0502020204030204" pitchFamily="34" charset="0"/>
                <a:ea typeface="Calibri" panose="020F0502020204030204" pitchFamily="34" charset="0"/>
                <a:cs typeface="Times New Roman" panose="02020603050405020304" pitchFamily="18" charset="0"/>
              </a:rPr>
              <a:t>practice.</a:t>
            </a: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Reflective models offer a framework for practitioners to ask systematic questions to critically evaluate their work.</a:t>
            </a: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Kolb’s experiential learning cycle begins </a:t>
            </a:r>
            <a:r>
              <a:rPr lang="en-US" dirty="0">
                <a:latin typeface="Calibri" panose="020F0502020204030204" pitchFamily="34" charset="0"/>
                <a:ea typeface="Calibri" panose="020F0502020204030204" pitchFamily="34" charset="0"/>
                <a:cs typeface="Times New Roman" panose="02020603050405020304" pitchFamily="18" charset="0"/>
              </a:rPr>
              <a:t>with an experience, which leads to reflecting upon it before developing an understanding of the experience; understanding should progress onto an analysis of the experience which should result in the application of new ways of </a:t>
            </a:r>
            <a:r>
              <a:rPr lang="en-US" dirty="0" smtClean="0">
                <a:latin typeface="Calibri" panose="020F0502020204030204" pitchFamily="34" charset="0"/>
                <a:ea typeface="Calibri" panose="020F0502020204030204" pitchFamily="34" charset="0"/>
                <a:cs typeface="Times New Roman" panose="02020603050405020304" pitchFamily="18" charset="0"/>
              </a:rPr>
              <a:t>working (Kolb, 1984; </a:t>
            </a:r>
            <a:r>
              <a:rPr lang="en-US" dirty="0" err="1" smtClean="0">
                <a:latin typeface="Calibri" panose="020F0502020204030204" pitchFamily="34" charset="0"/>
                <a:ea typeface="Calibri" panose="020F0502020204030204" pitchFamily="34" charset="0"/>
                <a:cs typeface="Times New Roman" panose="02020603050405020304" pitchFamily="18" charset="0"/>
              </a:rPr>
              <a:t>Bergsteiner</a:t>
            </a:r>
            <a:r>
              <a:rPr lang="en-US" dirty="0" smtClean="0">
                <a:latin typeface="Calibri" panose="020F0502020204030204" pitchFamily="34" charset="0"/>
                <a:ea typeface="Calibri" panose="020F0502020204030204" pitchFamily="34" charset="0"/>
                <a:cs typeface="Times New Roman" panose="02020603050405020304" pitchFamily="18" charset="0"/>
              </a:rPr>
              <a:t>, Harald ; Avery, Gayle, 2014).</a:t>
            </a:r>
          </a:p>
          <a:p>
            <a:pPr>
              <a:lnSpc>
                <a:spcPct val="107000"/>
              </a:lnSpc>
              <a:spcAft>
                <a:spcPts val="800"/>
              </a:spcAft>
            </a:pPr>
            <a:endParaRPr lang="en-US"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b="1"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4"/>
          <a:stretch>
            <a:fillRect/>
          </a:stretch>
        </p:blipFill>
        <p:spPr>
          <a:xfrm>
            <a:off x="3362326" y="3019425"/>
            <a:ext cx="5038724" cy="368617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09392607"/>
      </p:ext>
    </p:extLst>
  </p:cSld>
  <p:clrMapOvr>
    <a:masterClrMapping/>
  </p:clrMapOvr>
  <mc:AlternateContent xmlns:mc="http://schemas.openxmlformats.org/markup-compatibility/2006">
    <mc:Choice xmlns:p14="http://schemas.microsoft.com/office/powerpoint/2010/main" Requires="p14">
      <p:transition spd="slow" p14:dur="2000" advTm="70768"/>
    </mc:Choice>
    <mc:Fallback>
      <p:transition spd="slow" advTm="70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Rectangle 1"/>
          <p:cNvSpPr/>
          <p:nvPr/>
        </p:nvSpPr>
        <p:spPr>
          <a:xfrm>
            <a:off x="323850" y="538699"/>
            <a:ext cx="11658600" cy="3693319"/>
          </a:xfrm>
          <a:prstGeom prst="rect">
            <a:avLst/>
          </a:prstGeom>
        </p:spPr>
        <p:txBody>
          <a:bodyPr wrap="square">
            <a:spAutoFit/>
          </a:bodyPr>
          <a:lstStyle/>
          <a:p>
            <a:r>
              <a:rPr lang="en-US" dirty="0" smtClean="0"/>
              <a:t>Gibbs’ </a:t>
            </a:r>
            <a:r>
              <a:rPr lang="en-US" dirty="0"/>
              <a:t>Reflective </a:t>
            </a:r>
            <a:r>
              <a:rPr lang="en-US" dirty="0" smtClean="0"/>
              <a:t>Cycle</a:t>
            </a:r>
          </a:p>
          <a:p>
            <a:endParaRPr lang="en-US" dirty="0"/>
          </a:p>
          <a:p>
            <a:pPr marL="285750" indent="-285750">
              <a:spcAft>
                <a:spcPts val="0"/>
              </a:spcAft>
              <a:buFont typeface="Arial" panose="020B0604020202020204" pitchFamily="34" charset="0"/>
              <a:buChar char="•"/>
            </a:pPr>
            <a:r>
              <a:rPr lang="en-GB" dirty="0" smtClean="0">
                <a:latin typeface="Calibri" panose="020F0502020204030204" pitchFamily="34" charset="0"/>
                <a:ea typeface="Calibri" panose="020F0502020204030204" pitchFamily="34" charset="0"/>
                <a:cs typeface="Times New Roman" panose="02020603050405020304" pitchFamily="18" charset="0"/>
              </a:rPr>
              <a:t>Gibbs </a:t>
            </a:r>
            <a:r>
              <a:rPr lang="en-GB" dirty="0">
                <a:latin typeface="Calibri" panose="020F0502020204030204" pitchFamily="34" charset="0"/>
                <a:ea typeface="Calibri" panose="020F0502020204030204" pitchFamily="34" charset="0"/>
                <a:cs typeface="Times New Roman" panose="02020603050405020304" pitchFamily="18" charset="0"/>
              </a:rPr>
              <a:t>suggested six elements that run in rotation. These are described as feeling; evaluation; analysis; conclusion; and action </a:t>
            </a:r>
            <a:r>
              <a:rPr lang="en-GB" dirty="0" smtClean="0">
                <a:latin typeface="Calibri" panose="020F0502020204030204" pitchFamily="34" charset="0"/>
                <a:ea typeface="Calibri" panose="020F0502020204030204" pitchFamily="34" charset="0"/>
                <a:cs typeface="Times New Roman" panose="02020603050405020304" pitchFamily="18" charset="0"/>
              </a:rPr>
              <a:t>plan (</a:t>
            </a:r>
            <a:r>
              <a:rPr lang="en-GB" dirty="0" err="1" smtClean="0">
                <a:latin typeface="Calibri" panose="020F0502020204030204" pitchFamily="34" charset="0"/>
                <a:ea typeface="Calibri" panose="020F0502020204030204" pitchFamily="34" charset="0"/>
                <a:cs typeface="Times New Roman" panose="02020603050405020304" pitchFamily="18" charset="0"/>
              </a:rPr>
              <a:t>Bager-Charleson</a:t>
            </a:r>
            <a:r>
              <a:rPr lang="en-GB" dirty="0" smtClean="0">
                <a:latin typeface="Calibri" panose="020F0502020204030204" pitchFamily="34" charset="0"/>
                <a:ea typeface="Calibri" panose="020F0502020204030204" pitchFamily="34" charset="0"/>
                <a:cs typeface="Times New Roman" panose="02020603050405020304" pitchFamily="18" charset="0"/>
              </a:rPr>
              <a:t>, 2020).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spcAft>
                <a:spcPts val="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Gibbs </a:t>
            </a:r>
            <a:r>
              <a:rPr lang="en-US" dirty="0">
                <a:latin typeface="Calibri" panose="020F0502020204030204" pitchFamily="34" charset="0"/>
                <a:ea typeface="Calibri" panose="020F0502020204030204" pitchFamily="34" charset="0"/>
                <a:cs typeface="Times New Roman" panose="02020603050405020304" pitchFamily="18" charset="0"/>
              </a:rPr>
              <a:t>explains to describe in detail the occurrence in being reflected upon. Asking question such as when or how something happened, who was involved and what your own role was can be useful to ensure a thorough and accurate picture is gardened before moving on to the next stage of the cycle.  </a:t>
            </a:r>
            <a:endParaRPr lang="en-US"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spcAft>
                <a:spcPts val="0"/>
              </a:spcAft>
              <a:buFont typeface="Arial" panose="020B0604020202020204" pitchFamily="34" charset="0"/>
              <a:buChar char="•"/>
            </a:pPr>
            <a:endParaRPr lang="en-US"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spcAft>
                <a:spcPts val="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Thinking </a:t>
            </a:r>
            <a:r>
              <a:rPr lang="en-US" dirty="0">
                <a:latin typeface="Calibri" panose="020F0502020204030204" pitchFamily="34" charset="0"/>
                <a:ea typeface="Calibri" panose="020F0502020204030204" pitchFamily="34" charset="0"/>
                <a:cs typeface="Times New Roman" panose="02020603050405020304" pitchFamily="18" charset="0"/>
              </a:rPr>
              <a:t>about how you felt during this time. Similarly, answering questions about how you, or others involved, felt during or after the time being reflected on in an honest manner allows the scenario to be viewed from different </a:t>
            </a:r>
            <a:r>
              <a:rPr lang="en-US" dirty="0" smtClean="0">
                <a:latin typeface="Calibri" panose="020F0502020204030204" pitchFamily="34" charset="0"/>
                <a:ea typeface="Calibri" panose="020F0502020204030204" pitchFamily="34" charset="0"/>
                <a:cs typeface="Times New Roman" panose="02020603050405020304" pitchFamily="18" charset="0"/>
              </a:rPr>
              <a:t>perspectives (Gibbs, 1998; Knott and </a:t>
            </a:r>
            <a:r>
              <a:rPr lang="en-US" dirty="0" err="1" smtClean="0">
                <a:latin typeface="Calibri" panose="020F0502020204030204" pitchFamily="34" charset="0"/>
                <a:ea typeface="Calibri" panose="020F0502020204030204" pitchFamily="34" charset="0"/>
                <a:cs typeface="Times New Roman" panose="02020603050405020304" pitchFamily="18" charset="0"/>
              </a:rPr>
              <a:t>Spragge</a:t>
            </a:r>
            <a:r>
              <a:rPr lang="en-US" dirty="0" smtClean="0">
                <a:latin typeface="Calibri" panose="020F0502020204030204" pitchFamily="34" charset="0"/>
                <a:ea typeface="Calibri" panose="020F0502020204030204" pitchFamily="34" charset="0"/>
                <a:cs typeface="Times New Roman" panose="02020603050405020304" pitchFamily="18" charset="0"/>
              </a:rPr>
              <a:t>, 2010).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3" name="Picture 2"/>
          <p:cNvPicPr>
            <a:picLocks noChangeAspect="1"/>
          </p:cNvPicPr>
          <p:nvPr/>
        </p:nvPicPr>
        <p:blipFill>
          <a:blip r:embed="rId4"/>
          <a:stretch>
            <a:fillRect/>
          </a:stretch>
        </p:blipFill>
        <p:spPr>
          <a:xfrm>
            <a:off x="6467475" y="3771901"/>
            <a:ext cx="4486275" cy="2849344"/>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39009996"/>
      </p:ext>
    </p:extLst>
  </p:cSld>
  <p:clrMapOvr>
    <a:masterClrMapping/>
  </p:clrMapOvr>
  <mc:AlternateContent xmlns:mc="http://schemas.openxmlformats.org/markup-compatibility/2006">
    <mc:Choice xmlns:p14="http://schemas.microsoft.com/office/powerpoint/2010/main" Requires="p14">
      <p:transition spd="slow" p14:dur="2000" advTm="62322"/>
    </mc:Choice>
    <mc:Fallback>
      <p:transition spd="slow" advTm="62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6004" y="134629"/>
            <a:ext cx="6988222" cy="7017306"/>
          </a:xfrm>
          <a:prstGeom prst="rect">
            <a:avLst/>
          </a:prstGeom>
          <a:noFill/>
          <a:ln>
            <a:solidFill>
              <a:schemeClr val="accent1"/>
            </a:solidFill>
          </a:ln>
          <a:effectLst>
            <a:softEdge rad="406400"/>
          </a:effectLst>
        </p:spPr>
        <p:txBody>
          <a:bodyPr wrap="square" rtlCol="0">
            <a:spAutoFit/>
          </a:bodyPr>
          <a:lstStyle/>
          <a:p>
            <a:r>
              <a:rPr lang="en-US" dirty="0" smtClean="0">
                <a:latin typeface="Calibri" panose="020F0502020204030204" pitchFamily="34" charset="0"/>
                <a:cs typeface="Calibri" panose="020F0502020204030204" pitchFamily="34" charset="0"/>
              </a:rPr>
              <a:t>My Journey</a:t>
            </a:r>
          </a:p>
          <a:p>
            <a:endParaRPr lang="en-US" dirty="0" smtClean="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As a young teenager I experienced a long period of rebellion. </a:t>
            </a:r>
            <a:endParaRPr lang="en-US" dirty="0" smtClean="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Calibri" panose="020F0502020204030204" pitchFamily="34" charset="0"/>
              </a:rPr>
              <a:t>By </a:t>
            </a:r>
            <a:r>
              <a:rPr lang="en-US" dirty="0">
                <a:latin typeface="Calibri" panose="020F0502020204030204" pitchFamily="34" charset="0"/>
                <a:ea typeface="Calibri" panose="020F0502020204030204" pitchFamily="34" charset="0"/>
                <a:cs typeface="Calibri" panose="020F0502020204030204" pitchFamily="34" charset="0"/>
              </a:rPr>
              <a:t>the age of 14 my behavior at home became very challenging. </a:t>
            </a:r>
            <a:endParaRPr lang="en-US" dirty="0" smtClean="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dirty="0" smtClean="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Calibri" panose="020F0502020204030204" pitchFamily="34" charset="0"/>
              </a:rPr>
              <a:t>I </a:t>
            </a:r>
            <a:r>
              <a:rPr lang="en-US" dirty="0">
                <a:latin typeface="Calibri" panose="020F0502020204030204" pitchFamily="34" charset="0"/>
                <a:ea typeface="Calibri" panose="020F0502020204030204" pitchFamily="34" charset="0"/>
                <a:cs typeface="Calibri" panose="020F0502020204030204" pitchFamily="34" charset="0"/>
              </a:rPr>
              <a:t>was involved in some unhealthy friendships and an even unhealthier </a:t>
            </a:r>
            <a:r>
              <a:rPr lang="en-US" dirty="0" smtClean="0">
                <a:latin typeface="Calibri" panose="020F0502020204030204" pitchFamily="34" charset="0"/>
                <a:ea typeface="Calibri" panose="020F0502020204030204" pitchFamily="34" charset="0"/>
                <a:cs typeface="Calibri" panose="020F0502020204030204" pitchFamily="34" charset="0"/>
              </a:rPr>
              <a:t>relationship.</a:t>
            </a:r>
          </a:p>
          <a:p>
            <a:pPr marL="285750" indent="-285750">
              <a:buFont typeface="Arial" panose="020B0604020202020204" pitchFamily="34" charset="0"/>
              <a:buChar char="•"/>
            </a:pPr>
            <a:endParaRPr lang="en-US" dirty="0" smtClean="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Calibri" panose="020F0502020204030204" pitchFamily="34" charset="0"/>
              </a:rPr>
              <a:t>I had issues with truancy which had started early in school which continued to increase as the years went on.</a:t>
            </a:r>
          </a:p>
          <a:p>
            <a:pPr marL="285750" indent="-285750">
              <a:buFont typeface="Arial" panose="020B0604020202020204" pitchFamily="34" charset="0"/>
              <a:buChar char="•"/>
            </a:pPr>
            <a:endParaRPr lang="en-US" dirty="0" smtClean="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Calibri" panose="020F0502020204030204" pitchFamily="34" charset="0"/>
              </a:rPr>
              <a:t>I </a:t>
            </a:r>
            <a:r>
              <a:rPr lang="en-US" dirty="0">
                <a:latin typeface="Calibri" panose="020F0502020204030204" pitchFamily="34" charset="0"/>
                <a:ea typeface="Calibri" panose="020F0502020204030204" pitchFamily="34" charset="0"/>
                <a:cs typeface="Calibri" panose="020F0502020204030204" pitchFamily="34" charset="0"/>
              </a:rPr>
              <a:t>continued to truant and my behavior at school and at home continued to deteriorate. </a:t>
            </a:r>
            <a:endParaRPr lang="en-US" dirty="0" smtClean="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US"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cs typeface="Calibri" panose="020F0502020204030204" pitchFamily="34" charset="0"/>
              </a:rPr>
              <a:t>I remained in a toxic relationship which exacerbated the issues with home and school life.</a:t>
            </a:r>
          </a:p>
          <a:p>
            <a:pPr marL="285750" indent="-285750">
              <a:buFont typeface="Arial" panose="020B0604020202020204" pitchFamily="34" charset="0"/>
              <a:buChar char="•"/>
            </a:pPr>
            <a:endParaRPr lang="en-US" dirty="0" smtClean="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cs typeface="Calibri" panose="020F0502020204030204" pitchFamily="34" charset="0"/>
              </a:rPr>
              <a:t>In my final year in school I fell pregnant.</a:t>
            </a:r>
          </a:p>
          <a:p>
            <a:pPr marL="285750" indent="-285750">
              <a:buFont typeface="Arial" panose="020B0604020202020204" pitchFamily="34" charset="0"/>
              <a:buChar char="•"/>
            </a:pPr>
            <a:endParaRPr lang="en-US" dirty="0" smtClean="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cs typeface="Calibri" panose="020F0502020204030204" pitchFamily="34" charset="0"/>
              </a:rPr>
              <a:t>This was a period of confusion, fear and loneliness.</a:t>
            </a:r>
          </a:p>
          <a:p>
            <a:pPr marL="285750" indent="-285750">
              <a:buFont typeface="Arial" panose="020B0604020202020204" pitchFamily="34" charset="0"/>
              <a:buChar char="•"/>
            </a:pPr>
            <a:endParaRPr lang="en-US" dirty="0" smtClean="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dirty="0" smtClean="0">
                <a:latin typeface="Calibri" panose="020F0502020204030204" pitchFamily="34" charset="0"/>
                <a:cs typeface="Calibri" panose="020F0502020204030204" pitchFamily="34" charset="0"/>
              </a:rPr>
              <a:t>I made less effort in school and did no preparation for my upcoming exams.</a:t>
            </a:r>
          </a:p>
          <a:p>
            <a:pPr marL="285750" indent="-285750">
              <a:buFont typeface="Arial" panose="020B0604020202020204" pitchFamily="34" charset="0"/>
              <a:buChar char="•"/>
            </a:pPr>
            <a:endParaRPr lang="en-US"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4"/>
          <a:stretch>
            <a:fillRect/>
          </a:stretch>
        </p:blipFill>
        <p:spPr>
          <a:xfrm>
            <a:off x="7301055" y="1009650"/>
            <a:ext cx="4748070" cy="48387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0965249"/>
      </p:ext>
    </p:extLst>
  </p:cSld>
  <p:clrMapOvr>
    <a:masterClrMapping/>
  </p:clrMapOvr>
  <mc:AlternateContent xmlns:mc="http://schemas.openxmlformats.org/markup-compatibility/2006">
    <mc:Choice xmlns:p14="http://schemas.microsoft.com/office/powerpoint/2010/main" Requires="p14">
      <p:transition spd="slow" p14:dur="2000" advTm="193205"/>
    </mc:Choice>
    <mc:Fallback>
      <p:transition spd="slow" advTm="19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42267" y="137880"/>
            <a:ext cx="8096250" cy="6539145"/>
          </a:xfrm>
        </p:spPr>
        <p:txBody>
          <a:bodyPr>
            <a:noAutofit/>
          </a:bodyPr>
          <a:lstStyle/>
          <a:p>
            <a:endParaRPr lang="en-US" sz="2100" dirty="0" smtClean="0"/>
          </a:p>
          <a:p>
            <a:pPr marL="0" indent="0">
              <a:buNone/>
            </a:pPr>
            <a:endParaRPr lang="en-US" dirty="0"/>
          </a:p>
        </p:txBody>
      </p:sp>
      <p:pic>
        <p:nvPicPr>
          <p:cNvPr id="5" name="Content Placeholder 4"/>
          <p:cNvPicPr>
            <a:picLocks noGrp="1" noChangeAspect="1"/>
          </p:cNvPicPr>
          <p:nvPr>
            <p:ph sz="half" idx="2"/>
          </p:nvPr>
        </p:nvPicPr>
        <p:blipFill>
          <a:blip r:embed="rId4"/>
          <a:stretch>
            <a:fillRect/>
          </a:stretch>
        </p:blipFill>
        <p:spPr>
          <a:xfrm>
            <a:off x="5915025" y="2704256"/>
            <a:ext cx="5200650" cy="4153744"/>
          </a:xfrm>
          <a:prstGeom prst="rect">
            <a:avLst/>
          </a:prstGeom>
        </p:spPr>
      </p:pic>
      <p:sp>
        <p:nvSpPr>
          <p:cNvPr id="7" name="Rectangle 6"/>
          <p:cNvSpPr/>
          <p:nvPr/>
        </p:nvSpPr>
        <p:spPr>
          <a:xfrm>
            <a:off x="342900" y="733661"/>
            <a:ext cx="10039350" cy="2577244"/>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I few weeks later, results day had arrived. I was not excited nor nervous about this day as I knew I had failed almost everything. </a:t>
            </a:r>
            <a:endParaRPr lang="en-US"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In </a:t>
            </a:r>
            <a:r>
              <a:rPr lang="en-US" dirty="0">
                <a:latin typeface="Calibri" panose="020F0502020204030204" pitchFamily="34" charset="0"/>
                <a:ea typeface="Calibri" panose="020F0502020204030204" pitchFamily="34" charset="0"/>
                <a:cs typeface="Times New Roman" panose="02020603050405020304" pitchFamily="18" charset="0"/>
              </a:rPr>
              <a:t>disbelief, I started to see a way forward started college with my peers in the September. </a:t>
            </a:r>
            <a:endParaRPr lang="en-US"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I </a:t>
            </a:r>
            <a:r>
              <a:rPr lang="en-US" dirty="0">
                <a:latin typeface="Calibri" panose="020F0502020204030204" pitchFamily="34" charset="0"/>
                <a:ea typeface="Calibri" panose="020F0502020204030204" pitchFamily="34" charset="0"/>
                <a:cs typeface="Times New Roman" panose="02020603050405020304" pitchFamily="18" charset="0"/>
              </a:rPr>
              <a:t>was excited for this </a:t>
            </a:r>
            <a:r>
              <a:rPr lang="en-US" dirty="0" smtClean="0">
                <a:latin typeface="Calibri" panose="020F0502020204030204" pitchFamily="34" charset="0"/>
                <a:ea typeface="Calibri" panose="020F0502020204030204" pitchFamily="34" charset="0"/>
                <a:cs typeface="Times New Roman" panose="02020603050405020304" pitchFamily="18" charset="0"/>
              </a:rPr>
              <a:t>journey as it allowed </a:t>
            </a:r>
            <a:r>
              <a:rPr lang="en-US" dirty="0">
                <a:latin typeface="Calibri" panose="020F0502020204030204" pitchFamily="34" charset="0"/>
                <a:ea typeface="Calibri" panose="020F0502020204030204" pitchFamily="34" charset="0"/>
                <a:cs typeface="Times New Roman" panose="02020603050405020304" pitchFamily="18" charset="0"/>
              </a:rPr>
              <a:t>me to feel like a normal teenager again. </a:t>
            </a:r>
            <a:endParaRPr lang="en-US"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However</a:t>
            </a:r>
            <a:r>
              <a:rPr lang="en-US" dirty="0">
                <a:latin typeface="Calibri" panose="020F0502020204030204" pitchFamily="34" charset="0"/>
                <a:ea typeface="Calibri" panose="020F0502020204030204" pitchFamily="34" charset="0"/>
                <a:cs typeface="Times New Roman" panose="02020603050405020304" pitchFamily="18" charset="0"/>
              </a:rPr>
              <a:t>, my home life with problematic still and with a six-week old baby, I found this too much to balance and I dropped out. </a:t>
            </a:r>
            <a:endParaRPr lang="en-US"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I felt like a failure again.</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10174031"/>
      </p:ext>
    </p:extLst>
  </p:cSld>
  <p:clrMapOvr>
    <a:masterClrMapping/>
  </p:clrMapOvr>
  <mc:AlternateContent xmlns:mc="http://schemas.openxmlformats.org/markup-compatibility/2006">
    <mc:Choice xmlns:p14="http://schemas.microsoft.com/office/powerpoint/2010/main" Requires="p14">
      <p:transition spd="slow" p14:dur="2000" advTm="55320"/>
    </mc:Choice>
    <mc:Fallback>
      <p:transition spd="slow" advTm="55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1925" y="363560"/>
            <a:ext cx="7991475" cy="6452792"/>
          </a:xfrm>
          <a:prstGeom prst="rect">
            <a:avLst/>
          </a:prstGeom>
          <a:gradFill>
            <a:gsLst>
              <a:gs pos="62000">
                <a:schemeClr val="tx2">
                  <a:lumMod val="20000"/>
                  <a:lumOff val="80000"/>
                </a:schemeClr>
              </a:gs>
              <a:gs pos="96000">
                <a:schemeClr val="bg2">
                  <a:shade val="98000"/>
                  <a:satMod val="120000"/>
                  <a:lumMod val="98000"/>
                </a:schemeClr>
              </a:gs>
            </a:gsLst>
            <a:path path="circle">
              <a:fillToRect l="50000" t="50000" r="100000" b="100000"/>
            </a:path>
          </a:gradFill>
        </p:spPr>
        <p:txBody>
          <a:bodyPr wrap="square">
            <a:spAutoFit/>
          </a:bodyPr>
          <a:lstStyle/>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Spent time at home with my daughter before getting my first job.</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A</a:t>
            </a:r>
            <a:r>
              <a:rPr lang="en-US" dirty="0" smtClean="0">
                <a:latin typeface="Calibri" panose="020F0502020204030204" pitchFamily="34" charset="0"/>
                <a:ea typeface="Calibri" panose="020F0502020204030204" pitchFamily="34" charset="0"/>
                <a:cs typeface="Times New Roman" panose="02020603050405020304" pitchFamily="18" charset="0"/>
              </a:rPr>
              <a:t>fter six years I was made redundant and saw this as an opportunity for change and growth. </a:t>
            </a: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I reflected on my drives and passions and I always knew that I wanted to work with young people and I returned to education.</a:t>
            </a: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This instilled a sense of confidence and self-belief that I had never experienced previously. </a:t>
            </a: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I wanted to make up for my lack of effort in school and wanted to inspire my children.</a:t>
            </a:r>
          </a:p>
          <a:p>
            <a:pPr marL="285750" indent="-285750">
              <a:lnSpc>
                <a:spcPct val="107000"/>
              </a:lnSpc>
              <a:spcAft>
                <a:spcPts val="800"/>
              </a:spcAft>
              <a:buFont typeface="Arial" panose="020B0604020202020204" pitchFamily="34" charset="0"/>
              <a:buChar char="•"/>
            </a:pPr>
            <a:r>
              <a:rPr lang="en-US" dirty="0" err="1" smtClean="0">
                <a:latin typeface="Calibri" panose="020F0502020204030204" pitchFamily="34" charset="0"/>
                <a:ea typeface="Calibri" panose="020F0502020204030204" pitchFamily="34" charset="0"/>
                <a:cs typeface="Times New Roman" panose="02020603050405020304" pitchFamily="18" charset="0"/>
              </a:rPr>
              <a:t>Withh</a:t>
            </a:r>
            <a:r>
              <a:rPr lang="en-US" dirty="0" smtClean="0">
                <a:latin typeface="Calibri" panose="020F0502020204030204" pitchFamily="34" charset="0"/>
                <a:ea typeface="Calibri" panose="020F0502020204030204" pitchFamily="34" charset="0"/>
                <a:cs typeface="Times New Roman" panose="02020603050405020304" pitchFamily="18" charset="0"/>
              </a:rPr>
              <a:t> periods </a:t>
            </a:r>
            <a:r>
              <a:rPr lang="en-US" dirty="0">
                <a:latin typeface="Calibri" panose="020F0502020204030204" pitchFamily="34" charset="0"/>
                <a:ea typeface="Calibri" panose="020F0502020204030204" pitchFamily="34" charset="0"/>
                <a:cs typeface="Times New Roman" panose="02020603050405020304" pitchFamily="18" charset="0"/>
              </a:rPr>
              <a:t>of self-doubt about my abilities and even more occasions where I wanted to disengage from the </a:t>
            </a:r>
            <a:r>
              <a:rPr lang="en-US" dirty="0" err="1">
                <a:latin typeface="Calibri" panose="020F0502020204030204" pitchFamily="34" charset="0"/>
                <a:ea typeface="Calibri" panose="020F0502020204030204" pitchFamily="34" charset="0"/>
                <a:cs typeface="Times New Roman" panose="02020603050405020304" pitchFamily="18" charset="0"/>
              </a:rPr>
              <a:t>programme</a:t>
            </a:r>
            <a:r>
              <a:rPr lang="en-US"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However, I kept reminding myself of why I was doing it and reflected on how far I had </a:t>
            </a:r>
            <a:r>
              <a:rPr lang="en-US" dirty="0" smtClean="0">
                <a:latin typeface="Calibri" panose="020F0502020204030204" pitchFamily="34" charset="0"/>
                <a:ea typeface="Calibri" panose="020F0502020204030204" pitchFamily="34" charset="0"/>
                <a:cs typeface="Times New Roman" panose="02020603050405020304" pitchFamily="18" charset="0"/>
              </a:rPr>
              <a:t>come and completed my degree.</a:t>
            </a: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I felt a great sense of relief, pride and accomplishment. The sacrifices I had made along the way had paid off and I proudly wore my cap and gown.</a:t>
            </a:r>
          </a:p>
          <a:p>
            <a:pPr marL="285750" indent="-285750">
              <a:lnSpc>
                <a:spcPct val="107000"/>
              </a:lnSpc>
              <a:spcAft>
                <a:spcPts val="8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4"/>
          <a:stretch>
            <a:fillRect/>
          </a:stretch>
        </p:blipFill>
        <p:spPr>
          <a:xfrm>
            <a:off x="8427959" y="363560"/>
            <a:ext cx="3279932" cy="6797629"/>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64524638"/>
      </p:ext>
    </p:extLst>
  </p:cSld>
  <p:clrMapOvr>
    <a:masterClrMapping/>
  </p:clrMapOvr>
  <mc:AlternateContent xmlns:mc="http://schemas.openxmlformats.org/markup-compatibility/2006">
    <mc:Choice xmlns:p14="http://schemas.microsoft.com/office/powerpoint/2010/main" Requires="p14">
      <p:transition spd="slow" p14:dur="2000" advTm="228405"/>
    </mc:Choice>
    <mc:Fallback>
      <p:transition spd="slow" advTm="228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Rectangle 1"/>
          <p:cNvSpPr/>
          <p:nvPr/>
        </p:nvSpPr>
        <p:spPr>
          <a:xfrm>
            <a:off x="285751" y="523875"/>
            <a:ext cx="11420474" cy="6350200"/>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Times New Roman" panose="02020603050405020304" pitchFamily="18" charset="0"/>
              </a:rPr>
              <a:t>Motivation or lack of has been a common theme throughout my journey. </a:t>
            </a:r>
          </a:p>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The </a:t>
            </a:r>
            <a:r>
              <a:rPr lang="en-US" dirty="0">
                <a:latin typeface="Calibri" panose="020F0502020204030204" pitchFamily="34" charset="0"/>
                <a:ea typeface="Calibri" panose="020F0502020204030204" pitchFamily="34" charset="0"/>
                <a:cs typeface="Times New Roman" panose="02020603050405020304" pitchFamily="18" charset="0"/>
              </a:rPr>
              <a:t>stages of motivation are outlines by Abraham </a:t>
            </a:r>
            <a:r>
              <a:rPr lang="en-US" dirty="0" smtClean="0">
                <a:latin typeface="Calibri" panose="020F0502020204030204" pitchFamily="34" charset="0"/>
                <a:ea typeface="Calibri" panose="020F0502020204030204" pitchFamily="34" charset="0"/>
                <a:cs typeface="Times New Roman" panose="02020603050405020304" pitchFamily="18" charset="0"/>
              </a:rPr>
              <a:t>Maslow. </a:t>
            </a:r>
            <a:r>
              <a:rPr lang="en-US" dirty="0">
                <a:latin typeface="Calibri" panose="020F0502020204030204" pitchFamily="34" charset="0"/>
                <a:ea typeface="Calibri" panose="020F0502020204030204" pitchFamily="34" charset="0"/>
                <a:cs typeface="Times New Roman" panose="02020603050405020304" pitchFamily="18" charset="0"/>
              </a:rPr>
              <a:t>Maslow proposed stages of wants and needs in his hierarchy of </a:t>
            </a:r>
            <a:r>
              <a:rPr lang="en-US" dirty="0" smtClean="0">
                <a:latin typeface="Calibri" panose="020F0502020204030204" pitchFamily="34" charset="0"/>
                <a:ea typeface="Calibri" panose="020F0502020204030204" pitchFamily="34" charset="0"/>
                <a:cs typeface="Times New Roman" panose="02020603050405020304" pitchFamily="18" charset="0"/>
              </a:rPr>
              <a:t>needs and discussed </a:t>
            </a:r>
            <a:r>
              <a:rPr lang="en-US" dirty="0">
                <a:latin typeface="Calibri" panose="020F0502020204030204" pitchFamily="34" charset="0"/>
                <a:ea typeface="Calibri" panose="020F0502020204030204" pitchFamily="34" charset="0"/>
                <a:cs typeface="Times New Roman" panose="02020603050405020304" pitchFamily="18" charset="0"/>
              </a:rPr>
              <a:t>that human motivation is determined by the acquirement of each stage of the </a:t>
            </a:r>
            <a:r>
              <a:rPr lang="en-US" dirty="0" smtClean="0">
                <a:latin typeface="Calibri" panose="020F0502020204030204" pitchFamily="34" charset="0"/>
                <a:ea typeface="Calibri" panose="020F0502020204030204" pitchFamily="34" charset="0"/>
                <a:cs typeface="Times New Roman" panose="02020603050405020304" pitchFamily="18" charset="0"/>
              </a:rPr>
              <a:t>hierarchy (Taormina et al, 2013).</a:t>
            </a:r>
          </a:p>
          <a:p>
            <a:pPr marL="285750" indent="-285750">
              <a:lnSpc>
                <a:spcPct val="107000"/>
              </a:lnSpc>
              <a:spcAft>
                <a:spcPts val="800"/>
              </a:spcAft>
              <a:buFont typeface="Arial" panose="020B0604020202020204" pitchFamily="34" charset="0"/>
              <a:buChar char="•"/>
            </a:pPr>
            <a:r>
              <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Reflecting </a:t>
            </a:r>
            <a:r>
              <a:rPr lang="en-US" dirty="0">
                <a:solidFill>
                  <a:prstClr val="black"/>
                </a:solidFill>
                <a:latin typeface="Calibri" panose="020F0502020204030204" pitchFamily="34" charset="0"/>
                <a:ea typeface="Calibri" panose="020F0502020204030204" pitchFamily="34" charset="0"/>
                <a:cs typeface="Times New Roman" panose="02020603050405020304" pitchFamily="18" charset="0"/>
              </a:rPr>
              <a:t>back on earlier experiences as a teenager, I see that some of these basic needs were not being met which could explain a lack of motivation for other things, particularly in terms of my education. </a:t>
            </a:r>
            <a:endPar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Although </a:t>
            </a:r>
            <a:r>
              <a:rPr lang="en-US" dirty="0">
                <a:solidFill>
                  <a:prstClr val="black"/>
                </a:solidFill>
                <a:latin typeface="Calibri" panose="020F0502020204030204" pitchFamily="34" charset="0"/>
                <a:ea typeface="Calibri" panose="020F0502020204030204" pitchFamily="34" charset="0"/>
                <a:cs typeface="Times New Roman" panose="02020603050405020304" pitchFamily="18" charset="0"/>
              </a:rPr>
              <a:t>my physiological needs were met, elements of safety and love were not which directly impacted my self-esteem and confidence which permeated through to other areas of my life thus leading to these feels of hopelessness and demoralization. </a:t>
            </a:r>
            <a:endPar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a:solidFill>
                  <a:prstClr val="black"/>
                </a:solidFill>
                <a:latin typeface="Calibri" panose="020F0502020204030204" pitchFamily="34" charset="0"/>
                <a:ea typeface="Calibri" panose="020F0502020204030204" pitchFamily="34" charset="0"/>
                <a:cs typeface="Times New Roman" panose="02020603050405020304" pitchFamily="18" charset="0"/>
              </a:rPr>
              <a:t>Home life became more settled, many of these negative issues subsided and I was able to achieve these initial stages expressed by Maslow. </a:t>
            </a:r>
          </a:p>
          <a:p>
            <a:pPr marL="285750" indent="-285750">
              <a:lnSpc>
                <a:spcPct val="107000"/>
              </a:lnSpc>
              <a:spcAft>
                <a:spcPts val="800"/>
              </a:spcAft>
              <a:buFont typeface="Arial" panose="020B0604020202020204" pitchFamily="34" charset="0"/>
              <a:buChar char="•"/>
            </a:pPr>
            <a:r>
              <a:rPr lang="en-US" dirty="0">
                <a:solidFill>
                  <a:prstClr val="black"/>
                </a:solidFill>
                <a:latin typeface="Calibri" panose="020F0502020204030204" pitchFamily="34" charset="0"/>
                <a:ea typeface="Calibri" panose="020F0502020204030204" pitchFamily="34" charset="0"/>
                <a:cs typeface="Times New Roman" panose="02020603050405020304" pitchFamily="18" charset="0"/>
              </a:rPr>
              <a:t>By removing myself from an unstable relationship I was able to improve my mental health and had a greater sense of purpose as a young mother. </a:t>
            </a:r>
          </a:p>
          <a:p>
            <a:pPr marL="285750" indent="-285750">
              <a:lnSpc>
                <a:spcPct val="107000"/>
              </a:lnSpc>
              <a:spcAft>
                <a:spcPts val="800"/>
              </a:spcAft>
              <a:buFont typeface="Arial" panose="020B0604020202020204" pitchFamily="34" charset="0"/>
              <a:buChar char="•"/>
            </a:pPr>
            <a:r>
              <a:rPr lang="en-US" dirty="0">
                <a:solidFill>
                  <a:prstClr val="black"/>
                </a:solidFill>
                <a:latin typeface="Calibri" panose="020F0502020204030204" pitchFamily="34" charset="0"/>
                <a:ea typeface="Calibri" panose="020F0502020204030204" pitchFamily="34" charset="0"/>
                <a:cs typeface="Times New Roman" panose="02020603050405020304" pitchFamily="18" charset="0"/>
              </a:rPr>
              <a:t>Employment also contributed to achieving greater safety and I started to gain a greater self-awareness. </a:t>
            </a:r>
          </a:p>
          <a:p>
            <a:pPr marL="285750" indent="-285750">
              <a:lnSpc>
                <a:spcPct val="107000"/>
              </a:lnSpc>
              <a:spcAft>
                <a:spcPts val="800"/>
              </a:spcAft>
              <a:buFont typeface="Arial" panose="020B0604020202020204" pitchFamily="34" charset="0"/>
              <a:buChar char="•"/>
            </a:pPr>
            <a:r>
              <a:rPr lang="en-US" dirty="0">
                <a:solidFill>
                  <a:prstClr val="black"/>
                </a:solidFill>
                <a:latin typeface="Calibri" panose="020F0502020204030204" pitchFamily="34" charset="0"/>
                <a:ea typeface="Calibri" panose="020F0502020204030204" pitchFamily="34" charset="0"/>
                <a:cs typeface="Times New Roman" panose="02020603050405020304" pitchFamily="18" charset="0"/>
              </a:rPr>
              <a:t>Although still feeling unfulfilled in my work, with my other needs met, I was able to </a:t>
            </a:r>
            <a:r>
              <a:rPr lang="en-US"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realise</a:t>
            </a:r>
            <a:r>
              <a:rPr lang="en-US" dirty="0">
                <a:solidFill>
                  <a:prstClr val="black"/>
                </a:solidFill>
                <a:latin typeface="Calibri" panose="020F0502020204030204" pitchFamily="34" charset="0"/>
                <a:ea typeface="Calibri" panose="020F0502020204030204" pitchFamily="34" charset="0"/>
                <a:cs typeface="Times New Roman" panose="02020603050405020304" pitchFamily="18" charset="0"/>
              </a:rPr>
              <a:t> what drives me which allowed for further goal-setting.</a:t>
            </a:r>
          </a:p>
          <a:p>
            <a:pPr marL="285750" indent="-285750">
              <a:lnSpc>
                <a:spcPct val="107000"/>
              </a:lnSpc>
              <a:spcAft>
                <a:spcPts val="800"/>
              </a:spcAft>
              <a:buFont typeface="Arial" panose="020B0604020202020204" pitchFamily="34" charset="0"/>
              <a:buChar char="•"/>
            </a:pP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00106472"/>
      </p:ext>
    </p:extLst>
  </p:cSld>
  <p:clrMapOvr>
    <a:masterClrMapping/>
  </p:clrMapOvr>
  <mc:AlternateContent xmlns:mc="http://schemas.openxmlformats.org/markup-compatibility/2006">
    <mc:Choice xmlns:p14="http://schemas.microsoft.com/office/powerpoint/2010/main" Requires="p14">
      <p:transition spd="slow" p14:dur="2000" advTm="116800"/>
    </mc:Choice>
    <mc:Fallback>
      <p:transition spd="slow" advTm="116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Rectangle 1"/>
          <p:cNvSpPr/>
          <p:nvPr/>
        </p:nvSpPr>
        <p:spPr>
          <a:xfrm>
            <a:off x="304800" y="796118"/>
            <a:ext cx="10982325" cy="3568926"/>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I have unconsciously gone through different stages of transitions with the most significant being the end of my relationship which lead to new beginnings (Bridges, 2004). </a:t>
            </a:r>
          </a:p>
          <a:p>
            <a:pPr marL="285750" indent="-285750">
              <a:lnSpc>
                <a:spcPct val="107000"/>
              </a:lnSpc>
              <a:spcAft>
                <a:spcPts val="800"/>
              </a:spcAft>
              <a:buFont typeface="Arial" panose="020B0604020202020204" pitchFamily="34" charset="0"/>
              <a:buChar char="•"/>
            </a:pPr>
            <a:r>
              <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Although some earlier transitions had more negatives outcomes, over the years different transitionary periods resulted in more positive changes.</a:t>
            </a:r>
          </a:p>
          <a:p>
            <a:pPr marL="285750" indent="-285750">
              <a:lnSpc>
                <a:spcPct val="107000"/>
              </a:lnSpc>
              <a:spcAft>
                <a:spcPts val="800"/>
              </a:spcAft>
              <a:buFont typeface="Arial" panose="020B0604020202020204" pitchFamily="34" charset="0"/>
              <a:buChar char="•"/>
            </a:pPr>
            <a:r>
              <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Since then, I have understood the importance of developing myself both personally and professional and understand how they both intertwine. </a:t>
            </a:r>
          </a:p>
          <a:p>
            <a:pPr marL="285750" indent="-285750">
              <a:lnSpc>
                <a:spcPct val="107000"/>
              </a:lnSpc>
              <a:spcAft>
                <a:spcPts val="800"/>
              </a:spcAft>
              <a:buFont typeface="Arial" panose="020B0604020202020204" pitchFamily="34" charset="0"/>
              <a:buChar char="•"/>
            </a:pPr>
            <a:r>
              <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Through reflection I have been able to gain a greater sense of identity and undercover my values and drives (Johns, 2012). I have also </a:t>
            </a:r>
            <a:r>
              <a:rPr lang="en-US" dirty="0" err="1" smtClean="0">
                <a:solidFill>
                  <a:prstClr val="black"/>
                </a:solidFill>
                <a:latin typeface="Calibri" panose="020F0502020204030204" pitchFamily="34" charset="0"/>
                <a:ea typeface="Calibri" panose="020F0502020204030204" pitchFamily="34" charset="0"/>
                <a:cs typeface="Times New Roman" panose="02020603050405020304" pitchFamily="18" charset="0"/>
              </a:rPr>
              <a:t>realised</a:t>
            </a:r>
            <a:r>
              <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 how these have changed over the years with maturity and experiences.</a:t>
            </a:r>
          </a:p>
          <a:p>
            <a:pPr>
              <a:lnSpc>
                <a:spcPct val="107000"/>
              </a:lnSpc>
              <a:spcAft>
                <a:spcPts val="800"/>
              </a:spcAft>
            </a:pPr>
            <a:r>
              <a:rPr lang="en-US"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4"/>
          <a:stretch>
            <a:fillRect/>
          </a:stretch>
        </p:blipFill>
        <p:spPr>
          <a:xfrm>
            <a:off x="3248025" y="3914775"/>
            <a:ext cx="5657849" cy="2781299"/>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98467949"/>
      </p:ext>
    </p:extLst>
  </p:cSld>
  <p:clrMapOvr>
    <a:masterClrMapping/>
  </p:clrMapOvr>
  <mc:AlternateContent xmlns:mc="http://schemas.openxmlformats.org/markup-compatibility/2006">
    <mc:Choice xmlns:p14="http://schemas.microsoft.com/office/powerpoint/2010/main" Requires="p14">
      <p:transition spd="slow" p14:dur="2000" advTm="77039"/>
    </mc:Choice>
    <mc:Fallback>
      <p:transition spd="slow" advTm="77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62000">
              <a:schemeClr val="tx2">
                <a:lumMod val="20000"/>
                <a:lumOff val="80000"/>
              </a:schemeClr>
            </a:gs>
            <a:gs pos="96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Rectangle 1"/>
          <p:cNvSpPr/>
          <p:nvPr/>
        </p:nvSpPr>
        <p:spPr>
          <a:xfrm>
            <a:off x="209550" y="752711"/>
            <a:ext cx="11534775" cy="5358518"/>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dirty="0" smtClean="0">
                <a:latin typeface="Calibri" panose="020F0502020204030204" pitchFamily="34" charset="0"/>
                <a:ea typeface="Calibri" panose="020F0502020204030204" pitchFamily="34" charset="0"/>
                <a:cs typeface="Times New Roman" panose="02020603050405020304" pitchFamily="18" charset="0"/>
              </a:rPr>
              <a:t>I r</a:t>
            </a:r>
            <a:r>
              <a:rPr lang="en-US" dirty="0" smtClean="0">
                <a:effectLst/>
                <a:latin typeface="Calibri" panose="020F0502020204030204" pitchFamily="34" charset="0"/>
                <a:ea typeface="Calibri" panose="020F0502020204030204" pitchFamily="34" charset="0"/>
                <a:cs typeface="Times New Roman" panose="02020603050405020304" pitchFamily="18" charset="0"/>
              </a:rPr>
              <a:t>eflected on how my attitudes and </a:t>
            </a:r>
            <a:r>
              <a:rPr lang="en-US" dirty="0" err="1" smtClean="0">
                <a:effectLst/>
                <a:latin typeface="Calibri" panose="020F0502020204030204" pitchFamily="34" charset="0"/>
                <a:ea typeface="Calibri" panose="020F0502020204030204" pitchFamily="34" charset="0"/>
                <a:cs typeface="Times New Roman" panose="02020603050405020304" pitchFamily="18" charset="0"/>
              </a:rPr>
              <a:t>behaviours</a:t>
            </a:r>
            <a:r>
              <a:rPr lang="en-US" dirty="0" smtClean="0">
                <a:effectLst/>
                <a:latin typeface="Calibri" panose="020F0502020204030204" pitchFamily="34" charset="0"/>
                <a:ea typeface="Calibri" panose="020F0502020204030204" pitchFamily="34" charset="0"/>
                <a:cs typeface="Times New Roman" panose="02020603050405020304" pitchFamily="18" charset="0"/>
              </a:rPr>
              <a:t> have affected those around me which has enables me to build more meaningful relationships by developing empathy and understanding. </a:t>
            </a:r>
          </a:p>
          <a:p>
            <a:pPr marL="285750" indent="-285750">
              <a:lnSpc>
                <a:spcPct val="107000"/>
              </a:lnSpc>
              <a:spcAft>
                <a:spcPts val="800"/>
              </a:spcAft>
              <a:buFont typeface="Arial" panose="020B0604020202020204" pitchFamily="34" charset="0"/>
              <a:buChar char="•"/>
            </a:pPr>
            <a:r>
              <a:rPr lang="en-US" dirty="0" smtClean="0">
                <a:effectLst/>
                <a:latin typeface="Calibri" panose="020F0502020204030204" pitchFamily="34" charset="0"/>
                <a:ea typeface="Calibri" panose="020F0502020204030204" pitchFamily="34" charset="0"/>
                <a:cs typeface="Times New Roman" panose="02020603050405020304" pitchFamily="18" charset="0"/>
              </a:rPr>
              <a:t>I have also challenged our own thoughts, beliefs and morals to gain a deeper understanding into my actions, allowing myself to evolve further. </a:t>
            </a:r>
          </a:p>
          <a:p>
            <a:pPr marL="285750" indent="-285750">
              <a:lnSpc>
                <a:spcPct val="107000"/>
              </a:lnSpc>
              <a:spcAft>
                <a:spcPts val="800"/>
              </a:spcAft>
              <a:buFont typeface="Arial" panose="020B0604020202020204" pitchFamily="34" charset="0"/>
              <a:buChar char="•"/>
            </a:pPr>
            <a:r>
              <a:rPr lang="en-US" dirty="0" smtClean="0">
                <a:effectLst/>
                <a:latin typeface="Calibri" panose="020F0502020204030204" pitchFamily="34" charset="0"/>
                <a:ea typeface="Calibri" panose="020F0502020204030204" pitchFamily="34" charset="0"/>
                <a:cs typeface="Times New Roman" panose="02020603050405020304" pitchFamily="18" charset="0"/>
              </a:rPr>
              <a:t>Merely taking the time to reflect allows us the time to put importance on ourselves. </a:t>
            </a:r>
          </a:p>
          <a:p>
            <a:pPr marL="285750" indent="-285750">
              <a:lnSpc>
                <a:spcPct val="107000"/>
              </a:lnSpc>
              <a:spcAft>
                <a:spcPts val="800"/>
              </a:spcAft>
              <a:buFont typeface="Arial" panose="020B0604020202020204" pitchFamily="34" charset="0"/>
              <a:buChar char="•"/>
            </a:pPr>
            <a:r>
              <a:rPr lang="en-US" dirty="0" smtClean="0">
                <a:effectLst/>
                <a:latin typeface="Calibri" panose="020F0502020204030204" pitchFamily="34" charset="0"/>
                <a:ea typeface="Calibri" panose="020F0502020204030204" pitchFamily="34" charset="0"/>
                <a:cs typeface="Times New Roman" panose="02020603050405020304" pitchFamily="18" charset="0"/>
              </a:rPr>
              <a:t>It gives the </a:t>
            </a:r>
            <a:r>
              <a:rPr lang="en-US" dirty="0" err="1" smtClean="0">
                <a:effectLst/>
                <a:latin typeface="Calibri" panose="020F0502020204030204" pitchFamily="34" charset="0"/>
                <a:ea typeface="Calibri" panose="020F0502020204030204" pitchFamily="34" charset="0"/>
                <a:cs typeface="Times New Roman" panose="02020603050405020304" pitchFamily="18" charset="0"/>
              </a:rPr>
              <a:t>the</a:t>
            </a:r>
            <a:r>
              <a:rPr lang="en-US" dirty="0" smtClean="0">
                <a:effectLst/>
                <a:latin typeface="Calibri" panose="020F0502020204030204" pitchFamily="34" charset="0"/>
                <a:ea typeface="Calibri" panose="020F0502020204030204" pitchFamily="34" charset="0"/>
                <a:cs typeface="Times New Roman" panose="02020603050405020304" pitchFamily="18" charset="0"/>
              </a:rPr>
              <a:t> power of hindsight to acquire new knowledge about ourselves. </a:t>
            </a:r>
            <a:endParaRPr lang="en-US" dirty="0" smtClean="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smtClean="0">
                <a:effectLst/>
                <a:latin typeface="Calibri" panose="020F0502020204030204" pitchFamily="34" charset="0"/>
                <a:ea typeface="Calibri" panose="020F0502020204030204" pitchFamily="34" charset="0"/>
                <a:cs typeface="Times New Roman" panose="02020603050405020304" pitchFamily="18" charset="0"/>
              </a:rPr>
              <a:t>I have also </a:t>
            </a:r>
            <a:r>
              <a:rPr lang="en-US" dirty="0" err="1" smtClean="0">
                <a:effectLst/>
                <a:latin typeface="Calibri" panose="020F0502020204030204" pitchFamily="34" charset="0"/>
                <a:ea typeface="Calibri" panose="020F0502020204030204" pitchFamily="34" charset="0"/>
                <a:cs typeface="Times New Roman" panose="02020603050405020304" pitchFamily="18" charset="0"/>
              </a:rPr>
              <a:t>realised</a:t>
            </a:r>
            <a:r>
              <a:rPr lang="en-US" dirty="0" smtClean="0">
                <a:effectLst/>
                <a:latin typeface="Calibri" panose="020F0502020204030204" pitchFamily="34" charset="0"/>
                <a:ea typeface="Calibri" panose="020F0502020204030204" pitchFamily="34" charset="0"/>
                <a:cs typeface="Times New Roman" panose="02020603050405020304" pitchFamily="18" charset="0"/>
              </a:rPr>
              <a:t> how I have unwittingly reflectively practiced over the years by asking myself question about what happened and different parts of my life (Kolb, 1984), how I felt about these (Gibbs, 1998) which lead me to adapt future </a:t>
            </a:r>
            <a:r>
              <a:rPr lang="en-US" dirty="0" err="1" smtClean="0">
                <a:effectLst/>
                <a:latin typeface="Calibri" panose="020F0502020204030204" pitchFamily="34" charset="0"/>
                <a:ea typeface="Calibri" panose="020F0502020204030204" pitchFamily="34" charset="0"/>
                <a:cs typeface="Times New Roman" panose="02020603050405020304" pitchFamily="18" charset="0"/>
              </a:rPr>
              <a:t>behaviours</a:t>
            </a:r>
            <a:r>
              <a:rPr lang="en-US" dirty="0" smtClean="0">
                <a:effectLst/>
                <a:latin typeface="Calibri" panose="020F0502020204030204" pitchFamily="34" charset="0"/>
                <a:ea typeface="Calibri" panose="020F0502020204030204" pitchFamily="34" charset="0"/>
                <a:cs typeface="Times New Roman" panose="02020603050405020304" pitchFamily="18" charset="0"/>
              </a:rPr>
              <a:t> and make more positive, informed decisions (</a:t>
            </a:r>
            <a:r>
              <a:rPr lang="en-US" dirty="0" err="1" smtClean="0">
                <a:effectLst/>
                <a:latin typeface="Calibri" panose="020F0502020204030204" pitchFamily="34" charset="0"/>
                <a:ea typeface="Calibri" panose="020F0502020204030204" pitchFamily="34" charset="0"/>
                <a:cs typeface="Times New Roman" panose="02020603050405020304" pitchFamily="18" charset="0"/>
              </a:rPr>
              <a:t>Bassot</a:t>
            </a:r>
            <a:r>
              <a:rPr lang="en-US" dirty="0" smtClean="0">
                <a:effectLst/>
                <a:latin typeface="Calibri" panose="020F0502020204030204" pitchFamily="34" charset="0"/>
                <a:ea typeface="Calibri" panose="020F0502020204030204" pitchFamily="34" charset="0"/>
                <a:cs typeface="Times New Roman" panose="02020603050405020304" pitchFamily="18" charset="0"/>
              </a:rPr>
              <a:t>, 2016).  </a:t>
            </a:r>
          </a:p>
          <a:p>
            <a:pPr marL="285750" indent="-285750">
              <a:lnSpc>
                <a:spcPct val="107000"/>
              </a:lnSpc>
              <a:spcAft>
                <a:spcPts val="800"/>
              </a:spcAft>
              <a:buFont typeface="Arial" panose="020B0604020202020204" pitchFamily="34" charset="0"/>
              <a:buChar char="•"/>
            </a:pPr>
            <a:r>
              <a:rPr lang="en-US" dirty="0" smtClean="0">
                <a:effectLst/>
                <a:latin typeface="Calibri" panose="020F0502020204030204" pitchFamily="34" charset="0"/>
                <a:ea typeface="Calibri" panose="020F0502020204030204" pitchFamily="34" charset="0"/>
                <a:cs typeface="Times New Roman" panose="02020603050405020304" pitchFamily="18" charset="0"/>
              </a:rPr>
              <a:t>Self-doubt and a lack of confidence has been a common theme throughout my life and these are aspects that I will likely have to continue working on. </a:t>
            </a:r>
          </a:p>
          <a:p>
            <a:pPr marL="285750" indent="-285750">
              <a:lnSpc>
                <a:spcPct val="107000"/>
              </a:lnSpc>
              <a:spcAft>
                <a:spcPts val="800"/>
              </a:spcAft>
              <a:buFont typeface="Arial" panose="020B0604020202020204" pitchFamily="34" charset="0"/>
              <a:buChar char="•"/>
            </a:pPr>
            <a:r>
              <a:rPr lang="en-US" dirty="0" smtClean="0">
                <a:effectLst/>
                <a:latin typeface="Calibri" panose="020F0502020204030204" pitchFamily="34" charset="0"/>
                <a:ea typeface="Calibri" panose="020F0502020204030204" pitchFamily="34" charset="0"/>
                <a:cs typeface="Times New Roman" panose="02020603050405020304" pitchFamily="18" charset="0"/>
              </a:rPr>
              <a:t>I have held myself back from pursuing many opportunities because of this as the fear of failing is something I have always tried to avoid. </a:t>
            </a:r>
          </a:p>
          <a:p>
            <a:pPr marL="285750" indent="-285750">
              <a:lnSpc>
                <a:spcPct val="107000"/>
              </a:lnSpc>
              <a:spcAft>
                <a:spcPts val="800"/>
              </a:spcAft>
              <a:buFont typeface="Arial" panose="020B0604020202020204" pitchFamily="34" charset="0"/>
              <a:buChar char="•"/>
            </a:pPr>
            <a:r>
              <a:rPr lang="en-US" dirty="0" smtClean="0">
                <a:effectLst/>
                <a:latin typeface="Calibri" panose="020F0502020204030204" pitchFamily="34" charset="0"/>
                <a:ea typeface="Calibri" panose="020F0502020204030204" pitchFamily="34" charset="0"/>
                <a:cs typeface="Times New Roman" panose="02020603050405020304" pitchFamily="18" charset="0"/>
              </a:rPr>
              <a:t>However, I understand that there is much to be learned from failure and that learning is a continuous process. </a:t>
            </a: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47416978"/>
      </p:ext>
    </p:extLst>
  </p:cSld>
  <p:clrMapOvr>
    <a:masterClrMapping/>
  </p:clrMapOvr>
  <mc:AlternateContent xmlns:mc="http://schemas.openxmlformats.org/markup-compatibility/2006">
    <mc:Choice xmlns:p14="http://schemas.microsoft.com/office/powerpoint/2010/main" Requires="p14">
      <p:transition spd="slow" p14:dur="2000" advTm="5557"/>
    </mc:Choice>
    <mc:Fallback>
      <p:transition spd="slow" advTm="5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519" y="504825"/>
            <a:ext cx="11382103" cy="7295074"/>
          </a:xfrm>
          <a:prstGeom prst="rect">
            <a:avLst/>
          </a:prstGeom>
          <a:noFill/>
        </p:spPr>
        <p:txBody>
          <a:bodyPr wrap="square" rtlCol="0">
            <a:spAutoFit/>
          </a:bodyPr>
          <a:lstStyle/>
          <a:p>
            <a:r>
              <a:rPr lang="en-US" sz="1200" dirty="0" smtClean="0"/>
              <a:t>References</a:t>
            </a:r>
          </a:p>
          <a:p>
            <a:endParaRPr lang="en-US" sz="1200" dirty="0"/>
          </a:p>
          <a:p>
            <a:r>
              <a:rPr lang="en-US" sz="1200" dirty="0" err="1" smtClean="0"/>
              <a:t>Bager-Charleson</a:t>
            </a:r>
            <a:r>
              <a:rPr lang="en-US" sz="1200" dirty="0" smtClean="0"/>
              <a:t>, S. (2020) </a:t>
            </a:r>
            <a:r>
              <a:rPr lang="en-US" sz="1200" i="1" dirty="0" smtClean="0"/>
              <a:t>Reflective Practice and Personal Development in Counselling and Psychotherapy </a:t>
            </a:r>
            <a:r>
              <a:rPr lang="en-US" sz="1200" dirty="0" smtClean="0"/>
              <a:t>(2</a:t>
            </a:r>
            <a:r>
              <a:rPr lang="en-US" sz="1200" baseline="30000" dirty="0" smtClean="0"/>
              <a:t>nd</a:t>
            </a:r>
            <a:r>
              <a:rPr lang="en-US" sz="1200" dirty="0" smtClean="0"/>
              <a:t> Edition). London: SAGE.</a:t>
            </a:r>
          </a:p>
          <a:p>
            <a:endParaRPr lang="en-US" sz="1200" dirty="0" smtClean="0"/>
          </a:p>
          <a:p>
            <a:r>
              <a:rPr lang="en-US" sz="1200" dirty="0" err="1" smtClean="0"/>
              <a:t>Bassot</a:t>
            </a:r>
            <a:r>
              <a:rPr lang="en-US" sz="1200" dirty="0" smtClean="0"/>
              <a:t>, B. (2016) </a:t>
            </a:r>
            <a:r>
              <a:rPr lang="en-US" sz="1200" i="1" dirty="0" smtClean="0"/>
              <a:t>The Reflective Practice Guide: An Interdisciplinary Approach to Critical Reflection</a:t>
            </a:r>
            <a:r>
              <a:rPr lang="en-US" sz="1200" dirty="0" smtClean="0"/>
              <a:t>. Oxon: Routledge.</a:t>
            </a:r>
          </a:p>
          <a:p>
            <a:endParaRPr lang="en-GB" sz="1200" b="1" i="0" dirty="0" smtClean="0">
              <a:solidFill>
                <a:srgbClr val="44707B"/>
              </a:solidFill>
              <a:effectLst/>
              <a:latin typeface="Source Sans Pro"/>
            </a:endParaRPr>
          </a:p>
          <a:p>
            <a:r>
              <a:rPr lang="en-GB" sz="1200" b="0" i="0" dirty="0" err="1" smtClean="0">
                <a:effectLst/>
                <a:latin typeface="Calibri" panose="020F0502020204030204" pitchFamily="34" charset="0"/>
                <a:cs typeface="Calibri" panose="020F0502020204030204" pitchFamily="34" charset="0"/>
              </a:rPr>
              <a:t>Bergsteiner</a:t>
            </a:r>
            <a:r>
              <a:rPr lang="en-GB" sz="1200" b="0" i="0" dirty="0" smtClean="0">
                <a:effectLst/>
                <a:latin typeface="Calibri" panose="020F0502020204030204" pitchFamily="34" charset="0"/>
                <a:cs typeface="Calibri" panose="020F0502020204030204" pitchFamily="34" charset="0"/>
              </a:rPr>
              <a:t>, Harald ; Avery, Gayle C. </a:t>
            </a:r>
            <a:r>
              <a:rPr lang="en-US" sz="1200" b="0" i="0" dirty="0" smtClean="0">
                <a:effectLst/>
                <a:latin typeface="Calibri" panose="020F0502020204030204" pitchFamily="34" charset="0"/>
                <a:cs typeface="Calibri" panose="020F0502020204030204" pitchFamily="34" charset="0"/>
              </a:rPr>
              <a:t>The twin-cycle experiential learning model: </a:t>
            </a:r>
            <a:r>
              <a:rPr lang="en-US" sz="1200" b="0" i="0" dirty="0" err="1" smtClean="0">
                <a:effectLst/>
                <a:latin typeface="Calibri" panose="020F0502020204030204" pitchFamily="34" charset="0"/>
                <a:cs typeface="Calibri" panose="020F0502020204030204" pitchFamily="34" charset="0"/>
              </a:rPr>
              <a:t>reconceptualising</a:t>
            </a:r>
            <a:r>
              <a:rPr lang="en-US" sz="1200" b="0" i="0" dirty="0" smtClean="0">
                <a:effectLst/>
                <a:latin typeface="Calibri" panose="020F0502020204030204" pitchFamily="34" charset="0"/>
                <a:cs typeface="Calibri" panose="020F0502020204030204" pitchFamily="34" charset="0"/>
              </a:rPr>
              <a:t> Kolb's theory</a:t>
            </a:r>
            <a:endParaRPr lang="en-GB" sz="1200" b="0" i="0" dirty="0" smtClean="0">
              <a:effectLst/>
              <a:latin typeface="Calibri" panose="020F0502020204030204" pitchFamily="34" charset="0"/>
              <a:cs typeface="Calibri" panose="020F0502020204030204" pitchFamily="34" charset="0"/>
            </a:endParaRPr>
          </a:p>
          <a:p>
            <a:r>
              <a:rPr lang="en-GB" sz="1200" b="0" i="0" dirty="0" smtClean="0">
                <a:effectLst/>
                <a:latin typeface="Calibri" panose="020F0502020204030204" pitchFamily="34" charset="0"/>
                <a:cs typeface="Calibri" panose="020F0502020204030204" pitchFamily="34" charset="0"/>
              </a:rPr>
              <a:t>Sydney: Routledge. </a:t>
            </a:r>
            <a:r>
              <a:rPr lang="en-GB" sz="1200" b="0" i="1" dirty="0" smtClean="0">
                <a:effectLst/>
                <a:latin typeface="Calibri" panose="020F0502020204030204" pitchFamily="34" charset="0"/>
                <a:cs typeface="Calibri" panose="020F0502020204030204" pitchFamily="34" charset="0"/>
              </a:rPr>
              <a:t>Studies in continuing education</a:t>
            </a:r>
            <a:r>
              <a:rPr lang="en-GB" sz="1200" b="0" i="0" dirty="0" smtClean="0">
                <a:effectLst/>
                <a:latin typeface="Calibri" panose="020F0502020204030204" pitchFamily="34" charset="0"/>
                <a:cs typeface="Calibri" panose="020F0502020204030204" pitchFamily="34" charset="0"/>
              </a:rPr>
              <a:t>, 2014-09-02, Vol.36 (3), p.257-274.</a:t>
            </a:r>
          </a:p>
          <a:p>
            <a:endParaRPr lang="en-US" sz="1200" dirty="0" smtClean="0"/>
          </a:p>
          <a:p>
            <a:r>
              <a:rPr lang="en-US" sz="1200" dirty="0" smtClean="0"/>
              <a:t>Bridges, W. (2004) </a:t>
            </a:r>
            <a:r>
              <a:rPr lang="en-US" sz="1200" i="1" dirty="0" smtClean="0"/>
              <a:t>Managing Transitions: Making the Most of Change</a:t>
            </a:r>
            <a:r>
              <a:rPr lang="en-US" sz="1200" dirty="0" smtClean="0"/>
              <a:t>. London: John Murray Press. </a:t>
            </a:r>
          </a:p>
          <a:p>
            <a:endParaRPr lang="en-US" sz="1200" dirty="0" smtClean="0"/>
          </a:p>
          <a:p>
            <a:r>
              <a:rPr lang="en-US" sz="1200" dirty="0" smtClean="0"/>
              <a:t>Dewey, J. (1933). </a:t>
            </a:r>
            <a:r>
              <a:rPr lang="en-US" sz="1200" i="1" dirty="0" smtClean="0"/>
              <a:t>How We Think: A Restatement of the Relation of Reflective Thinking to the Educative Process</a:t>
            </a:r>
            <a:r>
              <a:rPr lang="en-US" sz="1200" dirty="0" smtClean="0"/>
              <a:t>. Boston, MA: D.C. Heath &amp; Co Publishers.</a:t>
            </a:r>
          </a:p>
          <a:p>
            <a:endParaRPr lang="en-US" sz="1200" dirty="0"/>
          </a:p>
          <a:p>
            <a:r>
              <a:rPr lang="en-US" sz="1200" dirty="0" smtClean="0"/>
              <a:t>Gibbs</a:t>
            </a:r>
            <a:r>
              <a:rPr lang="en-US" sz="1200" dirty="0"/>
              <a:t>, G. (1998) </a:t>
            </a:r>
            <a:r>
              <a:rPr lang="en-US" sz="1200" i="1" dirty="0"/>
              <a:t>Learning by Doing: A Guide to Teaching and Learning Methods</a:t>
            </a:r>
            <a:r>
              <a:rPr lang="en-US" sz="1200" dirty="0"/>
              <a:t>. Oxford: Further Education Unit, Oxford </a:t>
            </a:r>
            <a:r>
              <a:rPr lang="en-US" sz="1200" dirty="0" err="1" smtClean="0"/>
              <a:t>Polytechic</a:t>
            </a:r>
            <a:r>
              <a:rPr lang="en-US" sz="1200" dirty="0" smtClean="0"/>
              <a:t>.</a:t>
            </a:r>
            <a:endParaRPr lang="en-US" sz="1200" dirty="0"/>
          </a:p>
          <a:p>
            <a:endParaRPr lang="en-US" sz="1200" dirty="0" smtClean="0"/>
          </a:p>
          <a:p>
            <a:r>
              <a:rPr lang="en-US" sz="1200" dirty="0" smtClean="0"/>
              <a:t>Hall, I. and Hall, D. (2004) </a:t>
            </a:r>
            <a:r>
              <a:rPr lang="en-US" sz="1200" i="1" dirty="0" smtClean="0"/>
              <a:t>Evaluation and Social Research: Introducing Small Scale Practice</a:t>
            </a:r>
            <a:r>
              <a:rPr lang="en-US" sz="1200" dirty="0" smtClean="0"/>
              <a:t>. Hampshire: Palgrave Macmillan.</a:t>
            </a:r>
          </a:p>
          <a:p>
            <a:endParaRPr lang="en-US" sz="1200" dirty="0" smtClean="0"/>
          </a:p>
          <a:p>
            <a:r>
              <a:rPr lang="en-US" sz="1200" dirty="0" smtClean="0"/>
              <a:t>Hedges, F. (2010) Reflexivity in Therapeutic Practice. Basingstoke, Hampshire. Palgrave MacMillan</a:t>
            </a:r>
          </a:p>
          <a:p>
            <a:endParaRPr lang="en-US" sz="1200" dirty="0"/>
          </a:p>
          <a:p>
            <a:r>
              <a:rPr lang="en-US" sz="1200" dirty="0" smtClean="0"/>
              <a:t>Johns, H. (2012</a:t>
            </a:r>
            <a:r>
              <a:rPr lang="en-US" sz="1200" dirty="0"/>
              <a:t>)</a:t>
            </a:r>
            <a:r>
              <a:rPr lang="en-US" sz="1200" dirty="0" smtClean="0"/>
              <a:t> </a:t>
            </a:r>
            <a:r>
              <a:rPr lang="en-US" sz="1200" i="1" dirty="0" smtClean="0"/>
              <a:t>Personal Development in Counsellor Training.</a:t>
            </a:r>
            <a:r>
              <a:rPr lang="en-US" sz="1200" dirty="0" smtClean="0"/>
              <a:t> (2</a:t>
            </a:r>
            <a:r>
              <a:rPr lang="en-US" sz="1200" baseline="30000" dirty="0" smtClean="0"/>
              <a:t>nd</a:t>
            </a:r>
            <a:r>
              <a:rPr lang="en-US" sz="1200" dirty="0" smtClean="0"/>
              <a:t> Edition). Los Angeles, Calif. : SAGE.</a:t>
            </a:r>
          </a:p>
          <a:p>
            <a:r>
              <a:rPr lang="en-US" sz="1200" dirty="0" smtClean="0"/>
              <a:t>	</a:t>
            </a:r>
          </a:p>
          <a:p>
            <a:pPr lvl="0">
              <a:lnSpc>
                <a:spcPct val="107000"/>
              </a:lnSpc>
              <a:spcAft>
                <a:spcPts val="800"/>
              </a:spcAft>
            </a:pP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Knott, C and </a:t>
            </a:r>
            <a:r>
              <a:rPr lang="en-US" sz="1200" dirty="0" err="1">
                <a:solidFill>
                  <a:prstClr val="black"/>
                </a:solidFill>
                <a:latin typeface="Calibri" panose="020F0502020204030204" pitchFamily="34" charset="0"/>
                <a:ea typeface="Calibri" panose="020F0502020204030204" pitchFamily="34" charset="0"/>
                <a:cs typeface="Times New Roman" panose="02020603050405020304" pitchFamily="18" charset="0"/>
              </a:rPr>
              <a:t>Spragg</a:t>
            </a: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 T. (2010) </a:t>
            </a:r>
            <a:r>
              <a:rPr lang="en-US" sz="12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Reflective Practice in Social Work</a:t>
            </a: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 Exeter: Learning Matters Ltd.</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Kolb, D. A. (1984) Experiential Learning: Experience as the Source of Learning and Development (Vol 1). Englewood Cliffs, NJ: Prentice-Hall.</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Koprowska, J. (2010) </a:t>
            </a:r>
            <a:r>
              <a:rPr lang="en-US" sz="12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Communication and Interpersonal Skills in Social </a:t>
            </a:r>
            <a:r>
              <a:rPr lang="en-US" sz="1200" i="1"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Work. </a:t>
            </a: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(3</a:t>
            </a:r>
            <a:r>
              <a:rPr lang="en-US" sz="1200" baseline="30000" dirty="0">
                <a:solidFill>
                  <a:prstClr val="black"/>
                </a:solidFill>
                <a:latin typeface="Calibri" panose="020F0502020204030204" pitchFamily="34" charset="0"/>
                <a:ea typeface="Calibri" panose="020F0502020204030204" pitchFamily="34" charset="0"/>
                <a:cs typeface="Times New Roman" panose="02020603050405020304" pitchFamily="18" charset="0"/>
              </a:rPr>
              <a:t>rd</a:t>
            </a: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 Edition). Exeter: Learning Matters Ltd.</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Midwinter, J. and Dickson, J. (2015) </a:t>
            </a:r>
            <a:r>
              <a:rPr lang="en-US" sz="12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Embedded Counselling and Communication Skills: A Relational Skills Model</a:t>
            </a: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 East Sussex: Routledge.</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Thompson, S. and Thompson, N. (2018) </a:t>
            </a:r>
            <a:r>
              <a:rPr lang="en-US" sz="12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The Critically Reflective Practitioner</a:t>
            </a: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 (2</a:t>
            </a:r>
            <a:r>
              <a:rPr lang="en-US" sz="1200" baseline="30000" dirty="0">
                <a:solidFill>
                  <a:prstClr val="black"/>
                </a:solidFill>
                <a:latin typeface="Calibri" panose="020F0502020204030204" pitchFamily="34" charset="0"/>
                <a:ea typeface="Calibri" panose="020F0502020204030204" pitchFamily="34" charset="0"/>
                <a:cs typeface="Times New Roman" panose="02020603050405020304" pitchFamily="18" charset="0"/>
              </a:rPr>
              <a:t>nd</a:t>
            </a: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 Edition). London: Palgrave.</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Taormina, R. and Gao, J. Maslow and the Motivation Hierarchy: Measuring satisfaction of the Needs. </a:t>
            </a:r>
            <a:r>
              <a:rPr lang="en-US" sz="1200" i="1" dirty="0">
                <a:solidFill>
                  <a:prstClr val="black"/>
                </a:solidFill>
                <a:latin typeface="Calibri" panose="020F0502020204030204" pitchFamily="34" charset="0"/>
                <a:ea typeface="Calibri" panose="020F0502020204030204" pitchFamily="34" charset="0"/>
                <a:cs typeface="Times New Roman" panose="02020603050405020304" pitchFamily="18" charset="0"/>
              </a:rPr>
              <a:t>The American Journal of psychology</a:t>
            </a:r>
            <a:r>
              <a:rPr lang="en-US" sz="1200" dirty="0">
                <a:solidFill>
                  <a:prstClr val="black"/>
                </a:solidFill>
                <a:latin typeface="Calibri" panose="020F0502020204030204" pitchFamily="34" charset="0"/>
                <a:ea typeface="Calibri" panose="020F0502020204030204" pitchFamily="34" charset="0"/>
                <a:cs typeface="Times New Roman" panose="02020603050405020304" pitchFamily="18" charset="0"/>
              </a:rPr>
              <a:t>, 2013 . Vol. 126(2), p. 155-177.</a:t>
            </a:r>
            <a:endParaRPr lang="en-GB" sz="12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endParaRPr lang="en-US" sz="1400" dirty="0"/>
          </a:p>
          <a:p>
            <a:endParaRPr lang="en-US" sz="1400" dirty="0" smtClean="0"/>
          </a:p>
          <a:p>
            <a:endParaRPr lang="en-US" sz="1400" dirty="0"/>
          </a:p>
          <a:p>
            <a:endParaRPr lang="en-US" sz="1400" dirty="0" smtClean="0"/>
          </a:p>
          <a:p>
            <a:endParaRPr lang="en-US" sz="1100" dirty="0"/>
          </a:p>
          <a:p>
            <a:endParaRPr lang="en-US" dirty="0"/>
          </a:p>
          <a:p>
            <a:endParaRPr lang="en-GB" sz="14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1661765"/>
      </p:ext>
    </p:extLst>
  </p:cSld>
  <p:clrMapOvr>
    <a:masterClrMapping/>
  </p:clrMapOvr>
  <mc:AlternateContent xmlns:mc="http://schemas.openxmlformats.org/markup-compatibility/2006">
    <mc:Choice xmlns:p14="http://schemas.microsoft.com/office/powerpoint/2010/main" Requires="p14">
      <p:transition spd="slow" p14:dur="2000" advTm="5985"/>
    </mc:Choice>
    <mc:Fallback>
      <p:transition spd="slow" advTm="5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20370</TotalTime>
  <Words>2112</Words>
  <Application>Microsoft Office PowerPoint</Application>
  <PresentationFormat>Widescreen</PresentationFormat>
  <Paragraphs>135</Paragraphs>
  <Slides>13</Slides>
  <Notes>0</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Source Sans Pro</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Hayley Davies</dc:creator>
  <cp:lastModifiedBy>Hayley Davies</cp:lastModifiedBy>
  <cp:revision>73</cp:revision>
  <dcterms:created xsi:type="dcterms:W3CDTF">2021-10-25T12:48:21Z</dcterms:created>
  <dcterms:modified xsi:type="dcterms:W3CDTF">2021-11-08T16:19:20Z</dcterms:modified>
</cp:coreProperties>
</file>