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4"/>
  </p:sldMasterIdLst>
  <p:sldIdLst>
    <p:sldId id="256" r:id="rId5"/>
    <p:sldId id="257" r:id="rId6"/>
    <p:sldId id="258" r:id="rId7"/>
    <p:sldId id="259" r:id="rId8"/>
    <p:sldId id="261" r:id="rId9"/>
    <p:sldId id="263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9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496" y="5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6661829-D738-49E8-87A8-367B9594C6BC}" type="datetimeFigureOut">
              <a:rPr lang="en-GB" smtClean="0"/>
              <a:pPr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7B406B7-05FC-4BC2-AB5E-AC6F3B87B6B1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2956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1829-D738-49E8-87A8-367B9594C6BC}" type="datetimeFigureOut">
              <a:rPr lang="en-GB" smtClean="0"/>
              <a:pPr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06B7-05FC-4BC2-AB5E-AC6F3B87B6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324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1829-D738-49E8-87A8-367B9594C6BC}" type="datetimeFigureOut">
              <a:rPr lang="en-GB" smtClean="0"/>
              <a:pPr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06B7-05FC-4BC2-AB5E-AC6F3B87B6B1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7543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1829-D738-49E8-87A8-367B9594C6BC}" type="datetimeFigureOut">
              <a:rPr lang="en-GB" smtClean="0"/>
              <a:pPr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06B7-05FC-4BC2-AB5E-AC6F3B87B6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871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1829-D738-49E8-87A8-367B9594C6BC}" type="datetimeFigureOut">
              <a:rPr lang="en-GB" smtClean="0"/>
              <a:pPr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06B7-05FC-4BC2-AB5E-AC6F3B87B6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764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1829-D738-49E8-87A8-367B9594C6BC}" type="datetimeFigureOut">
              <a:rPr lang="en-GB" smtClean="0"/>
              <a:pPr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06B7-05FC-4BC2-AB5E-AC6F3B87B6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304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1829-D738-49E8-87A8-367B9594C6BC}" type="datetimeFigureOut">
              <a:rPr lang="en-GB" smtClean="0"/>
              <a:pPr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06B7-05FC-4BC2-AB5E-AC6F3B87B6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609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1829-D738-49E8-87A8-367B9594C6BC}" type="datetimeFigureOut">
              <a:rPr lang="en-GB" smtClean="0"/>
              <a:pPr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06B7-05FC-4BC2-AB5E-AC6F3B87B6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815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1829-D738-49E8-87A8-367B9594C6BC}" type="datetimeFigureOut">
              <a:rPr lang="en-GB" smtClean="0"/>
              <a:pPr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06B7-05FC-4BC2-AB5E-AC6F3B87B6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603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1829-D738-49E8-87A8-367B9594C6BC}" type="datetimeFigureOut">
              <a:rPr lang="en-GB" smtClean="0"/>
              <a:pPr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06B7-05FC-4BC2-AB5E-AC6F3B87B6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619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1829-D738-49E8-87A8-367B9594C6BC}" type="datetimeFigureOut">
              <a:rPr lang="en-GB" smtClean="0"/>
              <a:pPr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406B7-05FC-4BC2-AB5E-AC6F3B87B6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596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6661829-D738-49E8-87A8-367B9594C6BC}" type="datetimeFigureOut">
              <a:rPr lang="en-GB" smtClean="0"/>
              <a:pPr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7B406B7-05FC-4BC2-AB5E-AC6F3B87B6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310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digest.bps.org.uk/2014/09/19/the-10-most-controversial-psychology-studies-ever-published/" TargetMode="External"/><Relationship Id="rId2" Type="http://schemas.openxmlformats.org/officeDocument/2006/relationships/hyperlink" Target="https://www.bps.org.uk/news-and-policy/bps-code-ethics-and-conduc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hiclipart.com/free-transparent-background-png-clipart-sjxsa" TargetMode="External"/><Relationship Id="rId4" Type="http://schemas.openxmlformats.org/officeDocument/2006/relationships/hyperlink" Target="https://timeline.com/little-albert-fear-experiment-9152586f24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>
            <a:extLst>
              <a:ext uri="{FF2B5EF4-FFF2-40B4-BE49-F238E27FC236}">
                <a16:creationId xmlns:a16="http://schemas.microsoft.com/office/drawing/2014/main" id="{7AC59898-3D7C-8940-A972-D9077A9538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Catherine Gourlay, Hannah Clayton, Stephanie Reynolds, Connie Griffiths, Kyra Sebastian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CF4FA08F-02D1-BD40-97DC-96CF63D0FC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Ethical issues in psychology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A6430C9-0A1F-7847-ABD6-57CC6092B19F}"/>
              </a:ext>
            </a:extLst>
          </p:cNvPr>
          <p:cNvSpPr txBox="1"/>
          <p:nvPr/>
        </p:nvSpPr>
        <p:spPr>
          <a:xfrm>
            <a:off x="8287080" y="6239513"/>
            <a:ext cx="3655997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HANNAH CLAYTON (2003591)</a:t>
            </a:r>
          </a:p>
        </p:txBody>
      </p:sp>
    </p:spTree>
    <p:extLst>
      <p:ext uri="{BB962C8B-B14F-4D97-AF65-F5344CB8AC3E}">
        <p14:creationId xmlns:p14="http://schemas.microsoft.com/office/powerpoint/2010/main" val="2698914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D8133-D3A4-144A-988F-388B54B978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586" y="0"/>
            <a:ext cx="9875520" cy="1356360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490421-4079-A94D-8D1E-8D3E504C8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7586" y="1155178"/>
            <a:ext cx="11808781" cy="5510514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6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”Ethical issues are issues because there is a conflict between the needs of researchers … and the needs of individual participants who have rights to be treated fairly” (Flanagan et al., 2016)</a:t>
            </a:r>
          </a:p>
          <a:p>
            <a:pPr>
              <a:lnSpc>
                <a:spcPct val="16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WE ARE ALL GOING TO DISCUSS:</a:t>
            </a:r>
          </a:p>
          <a:p>
            <a:pPr marL="45720" indent="0">
              <a:lnSpc>
                <a:spcPct val="160000"/>
              </a:lnSpc>
              <a:buNone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Ethical Guidelines</a:t>
            </a:r>
          </a:p>
          <a:p>
            <a:pPr marL="45720" indent="0">
              <a:lnSpc>
                <a:spcPct val="160000"/>
              </a:lnSpc>
              <a:buNone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Ethical Issues </a:t>
            </a:r>
          </a:p>
          <a:p>
            <a:pPr marL="45720" indent="0">
              <a:lnSpc>
                <a:spcPct val="160000"/>
              </a:lnSpc>
              <a:buNone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Unethical experiments </a:t>
            </a:r>
          </a:p>
          <a:p>
            <a:pPr marL="45720" indent="0">
              <a:lnSpc>
                <a:spcPct val="160000"/>
              </a:lnSpc>
              <a:buNone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Costs and benefits of conducting unethical research </a:t>
            </a:r>
          </a:p>
          <a:p>
            <a:pPr marL="45720" indent="0">
              <a:lnSpc>
                <a:spcPct val="160000"/>
              </a:lnSpc>
              <a:buNone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Can unethical experiments be justified ?</a:t>
            </a:r>
          </a:p>
        </p:txBody>
      </p:sp>
      <p:pic>
        <p:nvPicPr>
          <p:cNvPr id="3074" name="Picture 2" descr="ec.europa.eu/programmes/horizon2020/sites/horiz...">
            <a:extLst>
              <a:ext uri="{FF2B5EF4-FFF2-40B4-BE49-F238E27FC236}">
                <a16:creationId xmlns:a16="http://schemas.microsoft.com/office/drawing/2014/main" id="{3EEE141C-CE1C-4840-859D-6E0C3FEF2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3554" y="2371295"/>
            <a:ext cx="3482751" cy="348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3FD60CD-A710-144F-B58E-B8C9D67D02FD}"/>
              </a:ext>
            </a:extLst>
          </p:cNvPr>
          <p:cNvSpPr txBox="1"/>
          <p:nvPr/>
        </p:nvSpPr>
        <p:spPr>
          <a:xfrm>
            <a:off x="8304835" y="6248391"/>
            <a:ext cx="3655997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HANNAH CLAYTON (2003591)</a:t>
            </a:r>
          </a:p>
        </p:txBody>
      </p:sp>
    </p:spTree>
    <p:extLst>
      <p:ext uri="{BB962C8B-B14F-4D97-AF65-F5344CB8AC3E}">
        <p14:creationId xmlns:p14="http://schemas.microsoft.com/office/powerpoint/2010/main" val="2199849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3E530-7A16-874F-B453-8E9526BF75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593" y="83820"/>
            <a:ext cx="9875520" cy="1356360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ETHICAL GUIDELINES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E0E39A-7990-184D-ABEA-B2B636FAE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077" y="1271622"/>
            <a:ext cx="9872871" cy="550255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BPS = British Psychological Society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Most recent Code of Ethics and Conduct – 2018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main principles:</a:t>
            </a:r>
          </a:p>
          <a:p>
            <a:pPr marL="45720" indent="0">
              <a:lnSpc>
                <a:spcPct val="150000"/>
              </a:lnSpc>
              <a:buNone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Respect (standards of : Privacy, Confidentiality, Valid consent)</a:t>
            </a:r>
          </a:p>
          <a:p>
            <a:pPr marL="45720" indent="0">
              <a:lnSpc>
                <a:spcPct val="150000"/>
              </a:lnSpc>
              <a:buNone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Competence (high standard of work)</a:t>
            </a:r>
          </a:p>
          <a:p>
            <a:pPr marL="45720" indent="0">
              <a:lnSpc>
                <a:spcPct val="150000"/>
              </a:lnSpc>
              <a:buNone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Responsibility (risk of harm – physical and psychological)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Integrity (honesty and accuracy)</a:t>
            </a:r>
          </a:p>
          <a:p>
            <a:pPr marL="4572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(The British Psychological Society, 2018)</a:t>
            </a:r>
          </a:p>
          <a:p>
            <a:pPr marL="4572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(Flanagan et al., 2015)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8194543-F455-A043-9EF6-99E31B14B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6182" y="410680"/>
            <a:ext cx="3715741" cy="2789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45F54D4-5E67-5043-804F-B9B78492F1A6}"/>
              </a:ext>
            </a:extLst>
          </p:cNvPr>
          <p:cNvSpPr txBox="1"/>
          <p:nvPr/>
        </p:nvSpPr>
        <p:spPr>
          <a:xfrm>
            <a:off x="8304835" y="6248391"/>
            <a:ext cx="3655997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HANNAH CLAYTON (2003591)</a:t>
            </a:r>
          </a:p>
        </p:txBody>
      </p:sp>
    </p:spTree>
    <p:extLst>
      <p:ext uri="{BB962C8B-B14F-4D97-AF65-F5344CB8AC3E}">
        <p14:creationId xmlns:p14="http://schemas.microsoft.com/office/powerpoint/2010/main" val="347859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EB48C-BDB5-1F41-8871-43FA3C80A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595" y="20664"/>
            <a:ext cx="11193651" cy="1356360"/>
          </a:xfrm>
        </p:spPr>
        <p:txBody>
          <a:bodyPr anchor="ctr">
            <a:normAutofit/>
          </a:bodyPr>
          <a:lstStyle/>
          <a:p>
            <a:r>
              <a:rPr lang="en-US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WATSON &amp; RAYNER (1920) - LITTLE ALBERT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3AF58C-829F-D743-8140-02731E42BD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9595" y="924984"/>
            <a:ext cx="10903671" cy="5775448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60000"/>
              </a:lnSpc>
            </a:pP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 of an experiment lacking responsibility (psychological harm involved)</a:t>
            </a:r>
          </a:p>
          <a:p>
            <a:pPr>
              <a:lnSpc>
                <a:spcPct val="160000"/>
              </a:lnSpc>
            </a:pP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“One of the most famous unethical experiments” </a:t>
            </a:r>
          </a:p>
          <a:p>
            <a:pPr>
              <a:lnSpc>
                <a:spcPct val="160000"/>
              </a:lnSpc>
            </a:pPr>
            <a:r>
              <a:rPr 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SUMMARY OF THE EXPERIMENT (CONTROLLED OBSERVATION):</a:t>
            </a:r>
          </a:p>
          <a:p>
            <a:pPr>
              <a:lnSpc>
                <a:spcPct val="160000"/>
              </a:lnSpc>
            </a:pP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Investigation to see if emotional reactions can be conditioned</a:t>
            </a:r>
          </a:p>
          <a:p>
            <a:pPr>
              <a:lnSpc>
                <a:spcPct val="160000"/>
              </a:lnSpc>
            </a:pP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Subject = Little Albert – 9 months old</a:t>
            </a:r>
          </a:p>
          <a:p>
            <a:pPr>
              <a:lnSpc>
                <a:spcPct val="160000"/>
              </a:lnSpc>
            </a:pP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Presented him with a white rat – did not show fear</a:t>
            </a:r>
          </a:p>
          <a:p>
            <a:pPr>
              <a:lnSpc>
                <a:spcPct val="160000"/>
              </a:lnSpc>
            </a:pP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Presented him with a white rat and a loud noise (steel bar- he cried)</a:t>
            </a:r>
          </a:p>
          <a:p>
            <a:pPr>
              <a:lnSpc>
                <a:spcPct val="160000"/>
              </a:lnSpc>
            </a:pP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After numerous sessions, he associated the rat with the loud noise</a:t>
            </a:r>
          </a:p>
          <a:p>
            <a:pPr>
              <a:lnSpc>
                <a:spcPct val="160000"/>
              </a:lnSpc>
            </a:pPr>
            <a:r>
              <a:rPr lang="en-U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Continued this process with other objects </a:t>
            </a:r>
          </a:p>
          <a:p>
            <a:pPr marL="45720" indent="0">
              <a:lnSpc>
                <a:spcPct val="160000"/>
              </a:lnSpc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(Flanagan et al., 2015)</a:t>
            </a:r>
          </a:p>
          <a:p>
            <a:pPr marL="45720" indent="0">
              <a:lnSpc>
                <a:spcPct val="160000"/>
              </a:lnSpc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(Jarret, C., 2014)</a:t>
            </a:r>
          </a:p>
          <a:p>
            <a:pPr marL="45720" indent="0">
              <a:buNone/>
            </a:pPr>
            <a:endParaRPr lang="en-US" sz="1500" dirty="0"/>
          </a:p>
          <a:p>
            <a:endParaRPr lang="en-US" sz="1500" dirty="0"/>
          </a:p>
        </p:txBody>
      </p:sp>
      <p:pic>
        <p:nvPicPr>
          <p:cNvPr id="2050" name="Picture 2" descr="Experiments on this infant in 1920 were unethical, but became a staple of  psychology text books | by Laura Smith | Timeline">
            <a:extLst>
              <a:ext uri="{FF2B5EF4-FFF2-40B4-BE49-F238E27FC236}">
                <a16:creationId xmlns:a16="http://schemas.microsoft.com/office/drawing/2014/main" id="{50888DF8-96BD-964F-A69B-6B1D4290F5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9" r="8843" b="2"/>
          <a:stretch/>
        </p:blipFill>
        <p:spPr bwMode="auto">
          <a:xfrm>
            <a:off x="7249028" y="2608267"/>
            <a:ext cx="4204218" cy="3557415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CD5AD7-5AE1-DB40-B58A-01F10F4ECA78}"/>
              </a:ext>
            </a:extLst>
          </p:cNvPr>
          <p:cNvSpPr txBox="1"/>
          <p:nvPr/>
        </p:nvSpPr>
        <p:spPr>
          <a:xfrm>
            <a:off x="8304835" y="6248391"/>
            <a:ext cx="3655997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HANNAH CLAYTON (2003591)</a:t>
            </a:r>
          </a:p>
        </p:txBody>
      </p:sp>
    </p:spTree>
    <p:extLst>
      <p:ext uri="{BB962C8B-B14F-4D97-AF65-F5344CB8AC3E}">
        <p14:creationId xmlns:p14="http://schemas.microsoft.com/office/powerpoint/2010/main" val="1213662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EDEE3-3E24-6E44-B176-2D8B20F91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513" y="70823"/>
            <a:ext cx="9875520" cy="1356360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 / BENEFIT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9AE93-F8EE-DE43-BB41-0AEAC4E852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9650" y="3062042"/>
            <a:ext cx="4694537" cy="2957861"/>
          </a:xfrm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45720" indent="0">
              <a:lnSpc>
                <a:spcPct val="150000"/>
              </a:lnSpc>
              <a:buNone/>
            </a:pPr>
            <a:r>
              <a:rPr lang="en-U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ETHICAL ISSUES (COST)</a:t>
            </a:r>
          </a:p>
          <a:p>
            <a:pPr marL="45720" indent="0">
              <a:lnSpc>
                <a:spcPct val="100000"/>
              </a:lnSpc>
              <a:buNone/>
            </a:pP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No valid consent from parents</a:t>
            </a:r>
          </a:p>
          <a:p>
            <a:pPr marL="45720" indent="0">
              <a:lnSpc>
                <a:spcPct val="100000"/>
              </a:lnSpc>
              <a:buNone/>
            </a:pP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Created fear for Little Albert – Psychological harm (Lack of responsibility)</a:t>
            </a:r>
          </a:p>
          <a:p>
            <a:pPr marL="45720" indent="0">
              <a:lnSpc>
                <a:spcPct val="100000"/>
              </a:lnSpc>
              <a:buNone/>
            </a:pP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Lasting effects? </a:t>
            </a:r>
          </a:p>
          <a:p>
            <a:pPr marL="45720" indent="0">
              <a:lnSpc>
                <a:spcPct val="100000"/>
              </a:lnSpc>
              <a:buNone/>
            </a:pPr>
            <a:r>
              <a:rPr 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No form of desensitization for Albert and his fear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98652C-AF51-FB4F-A2B8-542D904A55B6}"/>
              </a:ext>
            </a:extLst>
          </p:cNvPr>
          <p:cNvSpPr txBox="1"/>
          <p:nvPr/>
        </p:nvSpPr>
        <p:spPr>
          <a:xfrm>
            <a:off x="850472" y="4290531"/>
            <a:ext cx="5260407" cy="2118465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- Humans can be conditioned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- Supports Pavlov’s (1897) experiments –Shows his results are generalizable to humans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- phobias = true conditioned emotional reactions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1D4E08-D972-B348-A8C7-4457D8D0BB6D}"/>
              </a:ext>
            </a:extLst>
          </p:cNvPr>
          <p:cNvSpPr txBox="1"/>
          <p:nvPr/>
        </p:nvSpPr>
        <p:spPr>
          <a:xfrm>
            <a:off x="371700" y="1590007"/>
            <a:ext cx="8565219" cy="2680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dirty="0"/>
              <a:t>-  Controversial not only because of its ethical implications … 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- ”results … reported in an inaccurate and oversimplified way” (Jarret, 2014)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1600" dirty="0"/>
              <a:t>Example : feared rats and white furry objects BUT results were far more inconsistent 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- Methodology not controlled well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- Controversy  over his identity (Douglas Merritte)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1600" dirty="0"/>
              <a:t>Neurologically impaired – adds to the ethical issues 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1600" dirty="0"/>
              <a:t>(Jarret, 2014)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7C78C7-5CB5-784F-85F1-B8F883CA1FAB}"/>
              </a:ext>
            </a:extLst>
          </p:cNvPr>
          <p:cNvSpPr txBox="1"/>
          <p:nvPr/>
        </p:nvSpPr>
        <p:spPr>
          <a:xfrm>
            <a:off x="8304835" y="6248391"/>
            <a:ext cx="3655997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HANNAH CLAYTON (2003591)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1A3693-10F1-4F47-A97D-FCB980844D92}"/>
              </a:ext>
            </a:extLst>
          </p:cNvPr>
          <p:cNvSpPr txBox="1"/>
          <p:nvPr/>
        </p:nvSpPr>
        <p:spPr>
          <a:xfrm>
            <a:off x="468086" y="1189699"/>
            <a:ext cx="41671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CAN THIS EXPERIMENT BE JUSTIFIED? </a:t>
            </a:r>
          </a:p>
        </p:txBody>
      </p:sp>
    </p:spTree>
    <p:extLst>
      <p:ext uri="{BB962C8B-B14F-4D97-AF65-F5344CB8AC3E}">
        <p14:creationId xmlns:p14="http://schemas.microsoft.com/office/powerpoint/2010/main" val="563423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03D5F-D162-4C4E-9C66-9B74AA920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593" y="83820"/>
            <a:ext cx="9875520" cy="1356360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chemeClr val="tx1"/>
                </a:solidFill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DD24F-C954-AA4E-BEB7-6609738ABD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9564" y="1824985"/>
            <a:ext cx="9872871" cy="4038600"/>
          </a:xfrm>
        </p:spPr>
        <p:txBody>
          <a:bodyPr/>
          <a:lstStyle/>
          <a:p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Costs outweigh the benefits </a:t>
            </a:r>
          </a:p>
          <a:p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 benefit – humans can be conditioned – help with phobias </a:t>
            </a:r>
          </a:p>
          <a:p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valid consent!</a:t>
            </a:r>
          </a:p>
          <a:p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Grand scheme – deliberately causing psychological harm to 9-month-old</a:t>
            </a:r>
          </a:p>
          <a:p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Would not happen nowadays !</a:t>
            </a:r>
          </a:p>
          <a:p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Overall – this experiment cannot be justified. (other experiments benefits have outweighed the costs)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49A003-4728-A147-A5E1-BD7ABA1973F1}"/>
              </a:ext>
            </a:extLst>
          </p:cNvPr>
          <p:cNvSpPr txBox="1"/>
          <p:nvPr/>
        </p:nvSpPr>
        <p:spPr>
          <a:xfrm>
            <a:off x="8304835" y="6248391"/>
            <a:ext cx="3655997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HANNAH CLAYTON (2003591)</a:t>
            </a:r>
          </a:p>
        </p:txBody>
      </p:sp>
    </p:spTree>
    <p:extLst>
      <p:ext uri="{BB962C8B-B14F-4D97-AF65-F5344CB8AC3E}">
        <p14:creationId xmlns:p14="http://schemas.microsoft.com/office/powerpoint/2010/main" val="745314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8BACF-ABCB-CA44-818E-F05453254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583" y="330631"/>
            <a:ext cx="9875520" cy="1356360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C4EC4-811C-2A47-904E-CAAC09F317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194" y="1534381"/>
            <a:ext cx="11940806" cy="4714010"/>
          </a:xfrm>
        </p:spPr>
        <p:txBody>
          <a:bodyPr>
            <a:normAutofit fontScale="77500" lnSpcReduction="20000"/>
          </a:bodyPr>
          <a:lstStyle/>
          <a:p>
            <a:pPr marL="45720" indent="0">
              <a:lnSpc>
                <a:spcPct val="150000"/>
              </a:lnSpc>
              <a:buNone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British Psychological Society. (2018). </a:t>
            </a:r>
            <a:r>
              <a:rPr lang="en-GB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Code of ethics and conduct (2018)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https://www.bps.org.uk/news-and-policy/bps-code-ethics-and-conduct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 indent="0">
              <a:lnSpc>
                <a:spcPct val="150000"/>
              </a:lnSpc>
              <a:buNone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Flanagan, C., Hartnoll, L., Murray, R., &amp; Hill, J. (2015). </a:t>
            </a:r>
            <a:r>
              <a:rPr lang="en-GB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Psychology AS. Oxford University Press.</a:t>
            </a:r>
          </a:p>
          <a:p>
            <a:pPr marL="45720" indent="0">
              <a:lnSpc>
                <a:spcPct val="150000"/>
              </a:lnSpc>
              <a:buNone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Flanagan, C., Cox, K., Hill, Hill, J., Liddle, R., Murray, R, (2016). </a:t>
            </a:r>
            <a:r>
              <a:rPr lang="en-GB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Psychology a level book 2. Oxford University Press.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 indent="0">
              <a:lnSpc>
                <a:spcPct val="150000"/>
              </a:lnSpc>
              <a:buNone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Jarret, C. (2014). </a:t>
            </a:r>
            <a:r>
              <a:rPr lang="en-GB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10 most controversial psychology studies ever published. </a:t>
            </a:r>
            <a:r>
              <a:rPr lang="en-GB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https://digest.bps.org.uk/2014/09/19/the-10-most-controversial-psychology-studies-ever-published/</a:t>
            </a:r>
            <a:endParaRPr lang="en-GB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 indent="0">
              <a:lnSpc>
                <a:spcPct val="150000"/>
              </a:lnSpc>
              <a:buNone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Timeline. (2017). [Little Albert image]. 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https://timeline.com/little-albert-fear-experiment-9152586f245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 indent="0">
              <a:lnSpc>
                <a:spcPct val="150000"/>
              </a:lnSpc>
              <a:buNone/>
            </a:pP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British Psychological Society. (2018). [Code of ethics image].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https://www.bps.org.uk/news-and-policy/bps-code-ethics-and-conduct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" indent="0">
              <a:lnSpc>
                <a:spcPct val="150000"/>
              </a:lnSpc>
              <a:buNone/>
            </a:pPr>
            <a:r>
              <a:rPr lang="en-GB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HiCilpart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(n.d.). [Ethics figure].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https://www.hiclipart.com/free-transparent-background-png-clipart-sjxsa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dirty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435EDE-84C9-9847-98EE-A2D39D566B0F}"/>
              </a:ext>
            </a:extLst>
          </p:cNvPr>
          <p:cNvSpPr txBox="1"/>
          <p:nvPr/>
        </p:nvSpPr>
        <p:spPr>
          <a:xfrm>
            <a:off x="8304835" y="6248391"/>
            <a:ext cx="3655997" cy="3693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HANNAH CLAYTON (2003591)</a:t>
            </a:r>
          </a:p>
        </p:txBody>
      </p:sp>
    </p:spTree>
    <p:extLst>
      <p:ext uri="{BB962C8B-B14F-4D97-AF65-F5344CB8AC3E}">
        <p14:creationId xmlns:p14="http://schemas.microsoft.com/office/powerpoint/2010/main" val="1609820264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Basis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3" id="{9D83D253-9C19-D74D-B101-B2754E3DB1DD}" vid="{9155B8E5-034C-9D4A-BAEB-3171FA1F790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92BDB3A018E54499E3F014A76151512" ma:contentTypeVersion="4" ma:contentTypeDescription="Create a new document." ma:contentTypeScope="" ma:versionID="18e038201ecb16e7fc41db214894344a">
  <xsd:schema xmlns:xsd="http://www.w3.org/2001/XMLSchema" xmlns:xs="http://www.w3.org/2001/XMLSchema" xmlns:p="http://schemas.microsoft.com/office/2006/metadata/properties" xmlns:ns2="178d7cde-1ac9-4788-89be-b155723a6e05" targetNamespace="http://schemas.microsoft.com/office/2006/metadata/properties" ma:root="true" ma:fieldsID="acdffa4ef28a889475c63bfe86c52fcd" ns2:_="">
    <xsd:import namespace="178d7cde-1ac9-4788-89be-b155723a6e0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8d7cde-1ac9-4788-89be-b155723a6e0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0980C2A-DD3E-4C11-8D9C-BCA092B749E9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E00233AE-5ADA-41DA-9F8A-FC7BE301D385}">
  <ds:schemaRefs>
    <ds:schemaRef ds:uri="178d7cde-1ac9-4788-89be-b155723a6e0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8CDE2DFA-1538-48CA-AA93-D03A049DD33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1309</TotalTime>
  <Words>691</Words>
  <Application>Microsoft Macintosh PowerPoint</Application>
  <PresentationFormat>Widescreen</PresentationFormat>
  <Paragraphs>74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Corbel</vt:lpstr>
      <vt:lpstr>Basis</vt:lpstr>
      <vt:lpstr>Ethical issues in psychology</vt:lpstr>
      <vt:lpstr>INTRODUCTION</vt:lpstr>
      <vt:lpstr>ETHICAL GUIDELINES </vt:lpstr>
      <vt:lpstr>WATSON &amp; RAYNER (1920) - LITTLE ALBERT</vt:lpstr>
      <vt:lpstr>COST / BENEFIT ANALYSIS</vt:lpstr>
      <vt:lpstr>CONCLUSION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Ethical issues in psychology</dc:title>
  <dc:creator>Hannah Clayton (2003591)</dc:creator>
  <cp:lastModifiedBy>Hannah Clayton (2003591)</cp:lastModifiedBy>
  <cp:revision>14</cp:revision>
  <dcterms:created xsi:type="dcterms:W3CDTF">2021-01-12T16:52:07Z</dcterms:created>
  <dcterms:modified xsi:type="dcterms:W3CDTF">2021-01-14T17:25:43Z</dcterms:modified>
</cp:coreProperties>
</file>