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59"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9EE246-A7B2-15C1-9A0F-E62DBC4C9E32}" v="4" dt="2025-03-07T15:47:07.9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nnon Sarah Anne Allagosta (2317186)" userId="cad91a1f-c77f-411a-9e69-85ebe3dc22c9" providerId="ADAL" clId="{95004F56-250E-7748-B5F0-ACF0525401ED}"/>
    <pc:docChg chg="custSel addSld modSld">
      <pc:chgData name="Shannon Sarah Anne Allagosta (2317186)" userId="cad91a1f-c77f-411a-9e69-85ebe3dc22c9" providerId="ADAL" clId="{95004F56-250E-7748-B5F0-ACF0525401ED}" dt="2024-12-04T09:25:17.268" v="17" actId="14826"/>
      <pc:docMkLst>
        <pc:docMk/>
      </pc:docMkLst>
      <pc:sldChg chg="addSp modSp new mod setBg">
        <pc:chgData name="Shannon Sarah Anne Allagosta (2317186)" userId="cad91a1f-c77f-411a-9e69-85ebe3dc22c9" providerId="ADAL" clId="{95004F56-250E-7748-B5F0-ACF0525401ED}" dt="2024-12-04T09:25:17.268" v="17" actId="14826"/>
        <pc:sldMkLst>
          <pc:docMk/>
          <pc:sldMk cId="2328041777" sldId="275"/>
        </pc:sldMkLst>
        <pc:spChg chg="mod">
          <ac:chgData name="Shannon Sarah Anne Allagosta (2317186)" userId="cad91a1f-c77f-411a-9e69-85ebe3dc22c9" providerId="ADAL" clId="{95004F56-250E-7748-B5F0-ACF0525401ED}" dt="2024-12-04T09:22:22.984" v="15" actId="26606"/>
          <ac:spMkLst>
            <pc:docMk/>
            <pc:sldMk cId="2328041777" sldId="275"/>
            <ac:spMk id="2" creationId="{F2FEE300-F913-E1DA-61DC-8450D1785B5B}"/>
          </ac:spMkLst>
        </pc:spChg>
        <pc:spChg chg="mod">
          <ac:chgData name="Shannon Sarah Anne Allagosta (2317186)" userId="cad91a1f-c77f-411a-9e69-85ebe3dc22c9" providerId="ADAL" clId="{95004F56-250E-7748-B5F0-ACF0525401ED}" dt="2024-12-04T09:22:43.034" v="16" actId="255"/>
          <ac:spMkLst>
            <pc:docMk/>
            <pc:sldMk cId="2328041777" sldId="275"/>
            <ac:spMk id="3" creationId="{96E3AAA7-6FFF-096E-1BE9-FB2E1D9A7049}"/>
          </ac:spMkLst>
        </pc:spChg>
        <pc:spChg chg="add">
          <ac:chgData name="Shannon Sarah Anne Allagosta (2317186)" userId="cad91a1f-c77f-411a-9e69-85ebe3dc22c9" providerId="ADAL" clId="{95004F56-250E-7748-B5F0-ACF0525401ED}" dt="2024-12-04T09:22:22.984" v="15" actId="26606"/>
          <ac:spMkLst>
            <pc:docMk/>
            <pc:sldMk cId="2328041777" sldId="275"/>
            <ac:spMk id="10" creationId="{F821940F-7A1D-4ACC-85B4-A932898ABB37}"/>
          </ac:spMkLst>
        </pc:spChg>
        <pc:spChg chg="add">
          <ac:chgData name="Shannon Sarah Anne Allagosta (2317186)" userId="cad91a1f-c77f-411a-9e69-85ebe3dc22c9" providerId="ADAL" clId="{95004F56-250E-7748-B5F0-ACF0525401ED}" dt="2024-12-04T09:22:22.984" v="15" actId="26606"/>
          <ac:spMkLst>
            <pc:docMk/>
            <pc:sldMk cId="2328041777" sldId="275"/>
            <ac:spMk id="12" creationId="{16674508-81D3-48CF-96BF-7FC60EAA572A}"/>
          </ac:spMkLst>
        </pc:spChg>
        <pc:picChg chg="add mod">
          <ac:chgData name="Shannon Sarah Anne Allagosta (2317186)" userId="cad91a1f-c77f-411a-9e69-85ebe3dc22c9" providerId="ADAL" clId="{95004F56-250E-7748-B5F0-ACF0525401ED}" dt="2024-12-04T09:25:17.268" v="17" actId="14826"/>
          <ac:picMkLst>
            <pc:docMk/>
            <pc:sldMk cId="2328041777" sldId="275"/>
            <ac:picMk id="7" creationId="{BC704B76-20C2-67EA-F353-4647201966FD}"/>
          </ac:picMkLst>
        </pc:picChg>
      </pc:sldChg>
    </pc:docChg>
  </pc:docChgLst>
  <pc:docChgLst>
    <pc:chgData name="Shannon Sarah Anne Allagosta (2317186)" userId="S::2317186@student.uwtsd.ac.uk::cad91a1f-c77f-411a-9e69-85ebe3dc22c9" providerId="AD" clId="Web-{0E9EE246-A7B2-15C1-9A0F-E62DBC4C9E32}"/>
    <pc:docChg chg="modSld">
      <pc:chgData name="Shannon Sarah Anne Allagosta (2317186)" userId="S::2317186@student.uwtsd.ac.uk::cad91a1f-c77f-411a-9e69-85ebe3dc22c9" providerId="AD" clId="Web-{0E9EE246-A7B2-15C1-9A0F-E62DBC4C9E32}" dt="2025-03-07T15:47:07.958" v="4" actId="1076"/>
      <pc:docMkLst>
        <pc:docMk/>
      </pc:docMkLst>
      <pc:sldChg chg="modSp">
        <pc:chgData name="Shannon Sarah Anne Allagosta (2317186)" userId="S::2317186@student.uwtsd.ac.uk::cad91a1f-c77f-411a-9e69-85ebe3dc22c9" providerId="AD" clId="Web-{0E9EE246-A7B2-15C1-9A0F-E62DBC4C9E32}" dt="2025-03-07T15:47:07.958" v="4" actId="1076"/>
        <pc:sldMkLst>
          <pc:docMk/>
          <pc:sldMk cId="1429776734" sldId="264"/>
        </pc:sldMkLst>
        <pc:spChg chg="mod">
          <ac:chgData name="Shannon Sarah Anne Allagosta (2317186)" userId="S::2317186@student.uwtsd.ac.uk::cad91a1f-c77f-411a-9e69-85ebe3dc22c9" providerId="AD" clId="Web-{0E9EE246-A7B2-15C1-9A0F-E62DBC4C9E32}" dt="2025-03-07T15:47:03.458" v="3" actId="1076"/>
          <ac:spMkLst>
            <pc:docMk/>
            <pc:sldMk cId="1429776734" sldId="264"/>
            <ac:spMk id="2" creationId="{FE729949-08A3-B893-C139-91CE0987DF79}"/>
          </ac:spMkLst>
        </pc:spChg>
        <pc:spChg chg="mod">
          <ac:chgData name="Shannon Sarah Anne Allagosta (2317186)" userId="S::2317186@student.uwtsd.ac.uk::cad91a1f-c77f-411a-9e69-85ebe3dc22c9" providerId="AD" clId="Web-{0E9EE246-A7B2-15C1-9A0F-E62DBC4C9E32}" dt="2025-03-07T15:47:07.958" v="4" actId="1076"/>
          <ac:spMkLst>
            <pc:docMk/>
            <pc:sldMk cId="1429776734" sldId="264"/>
            <ac:spMk id="3" creationId="{1326CFBD-8851-1FE3-B690-D5820B0B895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3/7/2025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hyperlink" Target="https://management30.com/blog/drama-triangle/" TargetMode="External"/><Relationship Id="rId5" Type="http://schemas.openxmlformats.org/officeDocument/2006/relationships/hyperlink" Target="https://brightvisionevents.co.uk/news/building-workplace-relationships-through-team-building-activities/" TargetMode="External"/><Relationship Id="rId4" Type="http://schemas.openxmlformats.org/officeDocument/2006/relationships/hyperlink" Target="https://www.bitesizelearning.co.uk/resources/belbin-team-roles-explained"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uk.indeed.com/career-advice/career-development/what-does-collaboration-mean" TargetMode="External"/><Relationship Id="rId2" Type="http://schemas.openxmlformats.org/officeDocument/2006/relationships/hyperlink" Target="https://www.mtdtraining.com/blog/thomas-kilmann-conflict-management-model.htm" TargetMode="External"/><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hyperlink" Target="https://www.bitesizelearning.co.uk/resources/tuckman-stages-team-development-forming-norming-storming-performing" TargetMode="External"/><Relationship Id="rId4" Type="http://schemas.openxmlformats.org/officeDocument/2006/relationships/hyperlink" Target="https://doi.org/10.12968/bjon.2000.9.5.6363"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doi.org/10.1073/phase.2006%2043%206118%20(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1C4FDBE2-32F7-4AC4-A40C-C51C65B1D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5" name="Arc 34">
            <a:extLst>
              <a:ext uri="{FF2B5EF4-FFF2-40B4-BE49-F238E27FC236}">
                <a16:creationId xmlns:a16="http://schemas.microsoft.com/office/drawing/2014/main" id="{E2B33195-5BCA-4BB7-A82D-673952268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604789">
            <a:off x="675639" y="775849"/>
            <a:ext cx="2987899" cy="2987899"/>
          </a:xfrm>
          <a:prstGeom prst="arc">
            <a:avLst>
              <a:gd name="adj1" fmla="val 14455503"/>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892817" y="1370171"/>
            <a:ext cx="4425551" cy="2387600"/>
          </a:xfrm>
        </p:spPr>
        <p:txBody>
          <a:bodyPr>
            <a:normAutofit/>
          </a:bodyPr>
          <a:lstStyle/>
          <a:p>
            <a:pPr algn="l"/>
            <a:r>
              <a:rPr lang="en-US" sz="4700" dirty="0">
                <a:solidFill>
                  <a:srgbClr val="FFFFFF"/>
                </a:solidFill>
              </a:rPr>
              <a:t>What have we learned about effective teams? </a:t>
            </a:r>
          </a:p>
        </p:txBody>
      </p:sp>
      <p:sp>
        <p:nvSpPr>
          <p:cNvPr id="36" name="Oval 35">
            <a:extLst>
              <a:ext uri="{FF2B5EF4-FFF2-40B4-BE49-F238E27FC236}">
                <a16:creationId xmlns:a16="http://schemas.microsoft.com/office/drawing/2014/main" id="{CF8AD9F3-9AF6-494F-83A3-2F6775639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5976" y="2130090"/>
            <a:ext cx="457824" cy="445404"/>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7" name="Freeform: Shape 36">
            <a:extLst>
              <a:ext uri="{FF2B5EF4-FFF2-40B4-BE49-F238E27FC236}">
                <a16:creationId xmlns:a16="http://schemas.microsoft.com/office/drawing/2014/main" id="{11156773-3FB3-46D9-9F87-821287404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3872" y="3116072"/>
            <a:ext cx="4378128" cy="3741928"/>
          </a:xfrm>
          <a:custGeom>
            <a:avLst/>
            <a:gdLst>
              <a:gd name="connsiteX0" fmla="*/ 2605183 w 4378128"/>
              <a:gd name="connsiteY0" fmla="*/ 0 h 3741928"/>
              <a:gd name="connsiteX1" fmla="*/ 4262321 w 4378128"/>
              <a:gd name="connsiteY1" fmla="*/ 594897 h 3741928"/>
              <a:gd name="connsiteX2" fmla="*/ 4378128 w 4378128"/>
              <a:gd name="connsiteY2" fmla="*/ 700149 h 3741928"/>
              <a:gd name="connsiteX3" fmla="*/ 4378128 w 4378128"/>
              <a:gd name="connsiteY3" fmla="*/ 3741928 h 3741928"/>
              <a:gd name="connsiteX4" fmla="*/ 263831 w 4378128"/>
              <a:gd name="connsiteY4" fmla="*/ 3741928 h 3741928"/>
              <a:gd name="connsiteX5" fmla="*/ 204729 w 4378128"/>
              <a:gd name="connsiteY5" fmla="*/ 3619238 h 3741928"/>
              <a:gd name="connsiteX6" fmla="*/ 0 w 4378128"/>
              <a:gd name="connsiteY6" fmla="*/ 2605183 h 3741928"/>
              <a:gd name="connsiteX7" fmla="*/ 2605183 w 4378128"/>
              <a:gd name="connsiteY7" fmla="*/ 0 h 374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8128" h="3741928">
                <a:moveTo>
                  <a:pt x="2605183" y="0"/>
                </a:moveTo>
                <a:cubicBezTo>
                  <a:pt x="3234659" y="0"/>
                  <a:pt x="3811992" y="223253"/>
                  <a:pt x="4262321" y="594897"/>
                </a:cubicBezTo>
                <a:lnTo>
                  <a:pt x="4378128" y="700149"/>
                </a:lnTo>
                <a:lnTo>
                  <a:pt x="4378128" y="3741928"/>
                </a:lnTo>
                <a:lnTo>
                  <a:pt x="263831" y="3741928"/>
                </a:lnTo>
                <a:lnTo>
                  <a:pt x="204729" y="3619238"/>
                </a:lnTo>
                <a:cubicBezTo>
                  <a:pt x="72899" y="3307558"/>
                  <a:pt x="0" y="2964884"/>
                  <a:pt x="0" y="2605183"/>
                </a:cubicBezTo>
                <a:cubicBezTo>
                  <a:pt x="0" y="1166380"/>
                  <a:pt x="1166380" y="0"/>
                  <a:pt x="260518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E8EA24D0-C854-4AA8-B8FD-D252660D8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99731" y="1"/>
            <a:ext cx="4208478" cy="3678281"/>
          </a:xfrm>
          <a:custGeom>
            <a:avLst/>
            <a:gdLst>
              <a:gd name="connsiteX0" fmla="*/ 711074 w 4208478"/>
              <a:gd name="connsiteY0" fmla="*/ 0 h 3678281"/>
              <a:gd name="connsiteX1" fmla="*/ 3497404 w 4208478"/>
              <a:gd name="connsiteY1" fmla="*/ 0 h 3678281"/>
              <a:gd name="connsiteX2" fmla="*/ 3592161 w 4208478"/>
              <a:gd name="connsiteY2" fmla="*/ 86120 h 3678281"/>
              <a:gd name="connsiteX3" fmla="*/ 4208478 w 4208478"/>
              <a:gd name="connsiteY3" fmla="*/ 1574042 h 3678281"/>
              <a:gd name="connsiteX4" fmla="*/ 2104239 w 4208478"/>
              <a:gd name="connsiteY4" fmla="*/ 3678281 h 3678281"/>
              <a:gd name="connsiteX5" fmla="*/ 0 w 4208478"/>
              <a:gd name="connsiteY5" fmla="*/ 1574042 h 3678281"/>
              <a:gd name="connsiteX6" fmla="*/ 616318 w 4208478"/>
              <a:gd name="connsiteY6" fmla="*/ 86120 h 3678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08478" h="3678281">
                <a:moveTo>
                  <a:pt x="711074" y="0"/>
                </a:moveTo>
                <a:lnTo>
                  <a:pt x="3497404" y="0"/>
                </a:lnTo>
                <a:lnTo>
                  <a:pt x="3592161" y="86120"/>
                </a:lnTo>
                <a:cubicBezTo>
                  <a:pt x="3972953" y="466913"/>
                  <a:pt x="4208478" y="992973"/>
                  <a:pt x="4208478" y="1574042"/>
                </a:cubicBezTo>
                <a:cubicBezTo>
                  <a:pt x="4208478" y="2736181"/>
                  <a:pt x="3266378" y="3678281"/>
                  <a:pt x="2104239" y="3678281"/>
                </a:cubicBezTo>
                <a:cubicBezTo>
                  <a:pt x="942100" y="3678281"/>
                  <a:pt x="0" y="2736181"/>
                  <a:pt x="0" y="1574042"/>
                </a:cubicBezTo>
                <a:cubicBezTo>
                  <a:pt x="0" y="992973"/>
                  <a:pt x="235525" y="466913"/>
                  <a:pt x="616318" y="8612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7" name="Graphic 16" descr="Users">
            <a:extLst>
              <a:ext uri="{FF2B5EF4-FFF2-40B4-BE49-F238E27FC236}">
                <a16:creationId xmlns:a16="http://schemas.microsoft.com/office/drawing/2014/main" id="{6F6D50DB-30CA-559D-5E90-51AA584C5B9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49286" y="270180"/>
            <a:ext cx="2709367" cy="2709367"/>
          </a:xfrm>
          <a:custGeom>
            <a:avLst/>
            <a:gdLst/>
            <a:ahLst/>
            <a:cxnLst/>
            <a:rect l="l" t="t" r="r" b="b"/>
            <a:pathLst>
              <a:path w="2833631" h="2677010">
                <a:moveTo>
                  <a:pt x="49418" y="0"/>
                </a:moveTo>
                <a:lnTo>
                  <a:pt x="2784213" y="0"/>
                </a:lnTo>
                <a:cubicBezTo>
                  <a:pt x="2811506" y="0"/>
                  <a:pt x="2833631" y="22125"/>
                  <a:pt x="2833631" y="49418"/>
                </a:cubicBezTo>
                <a:lnTo>
                  <a:pt x="2833631" y="2627592"/>
                </a:lnTo>
                <a:cubicBezTo>
                  <a:pt x="2833631" y="2654885"/>
                  <a:pt x="2811506" y="2677010"/>
                  <a:pt x="2784213" y="2677010"/>
                </a:cubicBezTo>
                <a:lnTo>
                  <a:pt x="49418" y="2677010"/>
                </a:lnTo>
                <a:cubicBezTo>
                  <a:pt x="22125" y="2677010"/>
                  <a:pt x="0" y="2654885"/>
                  <a:pt x="0" y="2627592"/>
                </a:cubicBezTo>
                <a:lnTo>
                  <a:pt x="0" y="49418"/>
                </a:lnTo>
                <a:cubicBezTo>
                  <a:pt x="0" y="22125"/>
                  <a:pt x="22125" y="0"/>
                  <a:pt x="49418" y="0"/>
                </a:cubicBezTo>
                <a:close/>
              </a:path>
            </a:pathLst>
          </a:custGeom>
        </p:spPr>
      </p:pic>
      <p:pic>
        <p:nvPicPr>
          <p:cNvPr id="19" name="Picture 18" descr="A group of people putting their hands together&#10;&#10;Description automatically generated">
            <a:extLst>
              <a:ext uri="{FF2B5EF4-FFF2-40B4-BE49-F238E27FC236}">
                <a16:creationId xmlns:a16="http://schemas.microsoft.com/office/drawing/2014/main" id="{81C2BBFA-3A74-1ED4-07D0-B01F09E54999}"/>
              </a:ext>
            </a:extLst>
          </p:cNvPr>
          <p:cNvPicPr>
            <a:picLocks noChangeAspect="1"/>
          </p:cNvPicPr>
          <p:nvPr/>
        </p:nvPicPr>
        <p:blipFill>
          <a:blip r:embed="rId4"/>
          <a:stretch>
            <a:fillRect/>
          </a:stretch>
        </p:blipFill>
        <p:spPr>
          <a:xfrm>
            <a:off x="8782279" y="4336115"/>
            <a:ext cx="2899242" cy="1663131"/>
          </a:xfrm>
          <a:custGeom>
            <a:avLst/>
            <a:gdLst/>
            <a:ahLst/>
            <a:cxnLst/>
            <a:rect l="l" t="t" r="r" b="b"/>
            <a:pathLst>
              <a:path w="2833631" h="2677010">
                <a:moveTo>
                  <a:pt x="49418" y="0"/>
                </a:moveTo>
                <a:lnTo>
                  <a:pt x="2784213" y="0"/>
                </a:lnTo>
                <a:cubicBezTo>
                  <a:pt x="2811506" y="0"/>
                  <a:pt x="2833631" y="22125"/>
                  <a:pt x="2833631" y="49418"/>
                </a:cubicBezTo>
                <a:lnTo>
                  <a:pt x="2833631" y="2627592"/>
                </a:lnTo>
                <a:cubicBezTo>
                  <a:pt x="2833631" y="2654885"/>
                  <a:pt x="2811506" y="2677010"/>
                  <a:pt x="2784213" y="2677010"/>
                </a:cubicBezTo>
                <a:lnTo>
                  <a:pt x="49418" y="2677010"/>
                </a:lnTo>
                <a:cubicBezTo>
                  <a:pt x="22125" y="2677010"/>
                  <a:pt x="0" y="2654885"/>
                  <a:pt x="0" y="2627592"/>
                </a:cubicBezTo>
                <a:lnTo>
                  <a:pt x="0" y="49418"/>
                </a:lnTo>
                <a:cubicBezTo>
                  <a:pt x="0" y="22125"/>
                  <a:pt x="22125" y="0"/>
                  <a:pt x="49418" y="0"/>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ight Triangle 21">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B4F93A-BB05-C080-B8EA-EE936064554A}"/>
              </a:ext>
            </a:extLst>
          </p:cNvPr>
          <p:cNvSpPr>
            <a:spLocks noGrp="1"/>
          </p:cNvSpPr>
          <p:nvPr>
            <p:ph type="title"/>
          </p:nvPr>
        </p:nvSpPr>
        <p:spPr>
          <a:xfrm>
            <a:off x="1152107" y="1166070"/>
            <a:ext cx="3775360" cy="1098969"/>
          </a:xfrm>
        </p:spPr>
        <p:txBody>
          <a:bodyPr vert="horz" lIns="91440" tIns="45720" rIns="91440" bIns="45720" rtlCol="0" anchor="b">
            <a:normAutofit fontScale="90000"/>
          </a:bodyPr>
          <a:lstStyle/>
          <a:p>
            <a:r>
              <a:rPr lang="en-US" sz="5000" kern="1200" dirty="0">
                <a:solidFill>
                  <a:schemeClr val="tx1"/>
                </a:solidFill>
                <a:latin typeface="+mj-lt"/>
                <a:ea typeface="+mj-ea"/>
                <a:cs typeface="+mj-cs"/>
              </a:rPr>
              <a:t>Building relationships</a:t>
            </a:r>
            <a:endParaRPr lang="en-US" dirty="0">
              <a:ea typeface="+mj-ea"/>
              <a:cs typeface="+mj-cs"/>
            </a:endParaRPr>
          </a:p>
        </p:txBody>
      </p:sp>
      <p:pic>
        <p:nvPicPr>
          <p:cNvPr id="4" name="Picture 3" descr="A group of people around a table&#10;&#10;Description automatically generated">
            <a:extLst>
              <a:ext uri="{FF2B5EF4-FFF2-40B4-BE49-F238E27FC236}">
                <a16:creationId xmlns:a16="http://schemas.microsoft.com/office/drawing/2014/main" id="{DA6D3B43-10AE-E95B-99A7-CA17A0BAC974}"/>
              </a:ext>
            </a:extLst>
          </p:cNvPr>
          <p:cNvPicPr>
            <a:picLocks noChangeAspect="1"/>
          </p:cNvPicPr>
          <p:nvPr/>
        </p:nvPicPr>
        <p:blipFill>
          <a:blip r:embed="rId2"/>
          <a:stretch>
            <a:fillRect/>
          </a:stretch>
        </p:blipFill>
        <p:spPr>
          <a:xfrm>
            <a:off x="5342862" y="1826721"/>
            <a:ext cx="4811872" cy="2637618"/>
          </a:xfrm>
          <a:prstGeom prst="rect">
            <a:avLst/>
          </a:prstGeom>
        </p:spPr>
      </p:pic>
      <p:sp>
        <p:nvSpPr>
          <p:cNvPr id="5" name="TextBox 4">
            <a:extLst>
              <a:ext uri="{FF2B5EF4-FFF2-40B4-BE49-F238E27FC236}">
                <a16:creationId xmlns:a16="http://schemas.microsoft.com/office/drawing/2014/main" id="{AE51D014-B7E3-0082-AFDD-E7BB34FDF98C}"/>
              </a:ext>
            </a:extLst>
          </p:cNvPr>
          <p:cNvSpPr txBox="1"/>
          <p:nvPr/>
        </p:nvSpPr>
        <p:spPr>
          <a:xfrm>
            <a:off x="814153" y="2279515"/>
            <a:ext cx="4482070" cy="40891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To enable an effective team, building relationships within the team is one of the most important elements to ensure people are working together in groups to achieve an end goal. It promotes diversity and skills that will facilitate an 'in it together' factor. While building these relationships within the group, you begin to trust and gain confidence while engaging amongst each other. Working closely together every day requires </a:t>
            </a:r>
            <a:r>
              <a:rPr lang="en-US"/>
              <a:t>significant</a:t>
            </a:r>
            <a:r>
              <a:rPr lang="en-US" dirty="0"/>
              <a:t> human bonding. In some areas social change cannot be won so an effective team cannot always strive to an end goal. </a:t>
            </a:r>
            <a:r>
              <a:rPr lang="en-US" sz="1400" dirty="0">
                <a:latin typeface="Calibri"/>
                <a:ea typeface="Calibri"/>
                <a:cs typeface="Calibri"/>
              </a:rPr>
              <a:t>Antje (2023).</a:t>
            </a:r>
            <a:endParaRPr lang="en-US" dirty="0"/>
          </a:p>
        </p:txBody>
      </p:sp>
    </p:spTree>
    <p:extLst>
      <p:ext uri="{BB962C8B-B14F-4D97-AF65-F5344CB8AC3E}">
        <p14:creationId xmlns:p14="http://schemas.microsoft.com/office/powerpoint/2010/main" val="2216844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879247-EFD5-9D43-E8EE-569D807970AE}"/>
              </a:ext>
            </a:extLst>
          </p:cNvPr>
          <p:cNvSpPr>
            <a:spLocks noGrp="1"/>
          </p:cNvSpPr>
          <p:nvPr>
            <p:ph type="title"/>
          </p:nvPr>
        </p:nvSpPr>
        <p:spPr>
          <a:xfrm>
            <a:off x="784657" y="2048297"/>
            <a:ext cx="10640754" cy="775845"/>
          </a:xfrm>
        </p:spPr>
        <p:txBody>
          <a:bodyPr vert="horz" lIns="91440" tIns="45720" rIns="91440" bIns="45720" rtlCol="0" anchor="b">
            <a:normAutofit/>
          </a:bodyPr>
          <a:lstStyle/>
          <a:p>
            <a:pPr algn="ctr"/>
            <a:r>
              <a:rPr lang="en-US" sz="4000" kern="1200">
                <a:solidFill>
                  <a:schemeClr val="tx2"/>
                </a:solidFill>
                <a:latin typeface="+mj-lt"/>
                <a:ea typeface="+mj-ea"/>
                <a:cs typeface="+mj-cs"/>
              </a:rPr>
              <a:t>Belbin team roles</a:t>
            </a:r>
          </a:p>
        </p:txBody>
      </p:sp>
      <p:grpSp>
        <p:nvGrpSpPr>
          <p:cNvPr id="24" name="Group 23">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25" name="Freeform: Shape 24">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8" name="Freeform: Shape 27">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A group of people holding up paper&#10;&#10;Description automatically generated">
            <a:extLst>
              <a:ext uri="{FF2B5EF4-FFF2-40B4-BE49-F238E27FC236}">
                <a16:creationId xmlns:a16="http://schemas.microsoft.com/office/drawing/2014/main" id="{D3D71686-BED1-620C-F0AF-91D5D9359B31}"/>
              </a:ext>
            </a:extLst>
          </p:cNvPr>
          <p:cNvPicPr>
            <a:picLocks noChangeAspect="1"/>
          </p:cNvPicPr>
          <p:nvPr/>
        </p:nvPicPr>
        <p:blipFill>
          <a:blip r:embed="rId2"/>
          <a:stretch>
            <a:fillRect/>
          </a:stretch>
        </p:blipFill>
        <p:spPr>
          <a:xfrm>
            <a:off x="3044303" y="320231"/>
            <a:ext cx="6113830" cy="1844530"/>
          </a:xfrm>
          <a:prstGeom prst="rect">
            <a:avLst/>
          </a:prstGeom>
        </p:spPr>
      </p:pic>
      <p:grpSp>
        <p:nvGrpSpPr>
          <p:cNvPr id="30" name="Group 29">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31" name="Freeform: Shape 30">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24EB1722-07C4-5A5E-139B-D8B3C7C2A8E7}"/>
              </a:ext>
            </a:extLst>
          </p:cNvPr>
          <p:cNvSpPr txBox="1"/>
          <p:nvPr/>
        </p:nvSpPr>
        <p:spPr>
          <a:xfrm>
            <a:off x="2379029" y="3029676"/>
            <a:ext cx="7443525"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 definition of the Belbin team roles is an effective technique that allows you to behave, contribute and interrelate with others in a particular way. There are nine Belbin team roles which are, a resource investigator, teamwork, a coordinator, plant, monitor evaluator, a specialist, shaper, implementer and a complete finisher.</a:t>
            </a:r>
            <a:r>
              <a:rPr lang="en-US" dirty="0">
                <a:latin typeface="Aptos"/>
                <a:ea typeface="Calibri"/>
                <a:cs typeface="Calibri"/>
              </a:rPr>
              <a:t> </a:t>
            </a:r>
            <a:r>
              <a:rPr lang="en-US" sz="1400" dirty="0">
                <a:latin typeface="Calibri"/>
                <a:ea typeface="Calibri"/>
                <a:cs typeface="Calibri"/>
              </a:rPr>
              <a:t>Bitesize Learning (2024).</a:t>
            </a:r>
            <a:r>
              <a:rPr lang="en-US" dirty="0"/>
              <a:t>  All these roles are divided into three different categories.  These categories are, action oriented, people oriented and thought oriented. Using this technique within an effective team would allow you to explore various opportunities amongst each other and would allow you to evaluate the strengths and the weaknesses.  </a:t>
            </a:r>
          </a:p>
        </p:txBody>
      </p:sp>
    </p:spTree>
    <p:extLst>
      <p:ext uri="{BB962C8B-B14F-4D97-AF65-F5344CB8AC3E}">
        <p14:creationId xmlns:p14="http://schemas.microsoft.com/office/powerpoint/2010/main" val="2314857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BEC0DD-F623-980C-2C33-27EC4CADD02B}"/>
              </a:ext>
            </a:extLst>
          </p:cNvPr>
          <p:cNvSpPr>
            <a:spLocks noGrp="1"/>
          </p:cNvSpPr>
          <p:nvPr>
            <p:ph type="title"/>
          </p:nvPr>
        </p:nvSpPr>
        <p:spPr>
          <a:xfrm>
            <a:off x="481206" y="1077281"/>
            <a:ext cx="8493314" cy="2358846"/>
          </a:xfrm>
        </p:spPr>
        <p:txBody>
          <a:bodyPr vert="horz" lIns="91440" tIns="45720" rIns="91440" bIns="45720" rtlCol="0" anchor="t">
            <a:normAutofit/>
          </a:bodyPr>
          <a:lstStyle/>
          <a:p>
            <a:r>
              <a:rPr lang="en-US" sz="5400" kern="1200" dirty="0">
                <a:solidFill>
                  <a:schemeClr val="tx1"/>
                </a:solidFill>
                <a:latin typeface="+mj-lt"/>
                <a:ea typeface="+mj-ea"/>
                <a:cs typeface="+mj-cs"/>
              </a:rPr>
              <a:t>Reflections on relationships  </a:t>
            </a:r>
          </a:p>
        </p:txBody>
      </p:sp>
      <p:grpSp>
        <p:nvGrpSpPr>
          <p:cNvPr id="39" name="Group 38">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40" name="Rectangle 39">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Rectangle 43">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people putting their hands together&#10;&#10;Description automatically generated">
            <a:extLst>
              <a:ext uri="{FF2B5EF4-FFF2-40B4-BE49-F238E27FC236}">
                <a16:creationId xmlns:a16="http://schemas.microsoft.com/office/drawing/2014/main" id="{58C254C4-13F9-5361-37F6-E20191925874}"/>
              </a:ext>
            </a:extLst>
          </p:cNvPr>
          <p:cNvPicPr>
            <a:picLocks noChangeAspect="1"/>
          </p:cNvPicPr>
          <p:nvPr/>
        </p:nvPicPr>
        <p:blipFill>
          <a:blip r:embed="rId2"/>
          <a:stretch>
            <a:fillRect/>
          </a:stretch>
        </p:blipFill>
        <p:spPr>
          <a:xfrm>
            <a:off x="8841096" y="681174"/>
            <a:ext cx="2603020" cy="2058220"/>
          </a:xfrm>
          <a:prstGeom prst="rect">
            <a:avLst/>
          </a:prstGeom>
        </p:spPr>
      </p:pic>
      <p:sp>
        <p:nvSpPr>
          <p:cNvPr id="4" name="TextBox 3">
            <a:extLst>
              <a:ext uri="{FF2B5EF4-FFF2-40B4-BE49-F238E27FC236}">
                <a16:creationId xmlns:a16="http://schemas.microsoft.com/office/drawing/2014/main" id="{F0ACCB6F-4C2B-DF8C-C9DF-974D439210A7}"/>
              </a:ext>
            </a:extLst>
          </p:cNvPr>
          <p:cNvSpPr txBox="1"/>
          <p:nvPr/>
        </p:nvSpPr>
        <p:spPr>
          <a:xfrm>
            <a:off x="1087041" y="2044967"/>
            <a:ext cx="7276352"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Reflecting on relationships is a way to communicate amongst each other by listening  to each team member in what they are saying, share thoughts and ideas within the group to improve listening skills in conversations. This will show the team members that you are actively making an effort to listen and understand what it is they are trying to express. The way we engage is vital as we want the team to feel comfortable to enable them to express what they think or how they are feeling. This will help us to grow as individuals. Reflecting on relationships is an important element as it can help you observe on what yourself as well as each individual group member can improve on. Without reflecting it may lead to cause tension, negativity and irritability within the group if a team member or some team members are not being heard, or their ideas or suggestions are not being valued. It is  important that all team members reflect on their experiences and ideas by encouraging open and honest discussions. This will enable improvement.</a:t>
            </a:r>
            <a:r>
              <a:rPr lang="en-US" dirty="0">
                <a:latin typeface="Aptos"/>
                <a:ea typeface="Calibri"/>
                <a:cs typeface="Calibri"/>
              </a:rPr>
              <a:t> </a:t>
            </a:r>
            <a:r>
              <a:rPr lang="en-US" sz="1400" dirty="0">
                <a:latin typeface="Calibri"/>
                <a:ea typeface="Calibri"/>
                <a:cs typeface="Calibri"/>
              </a:rPr>
              <a:t>Bright Vision Events. (2024).</a:t>
            </a:r>
            <a:endParaRPr lang="en-US" dirty="0"/>
          </a:p>
        </p:txBody>
      </p:sp>
    </p:spTree>
    <p:extLst>
      <p:ext uri="{BB962C8B-B14F-4D97-AF65-F5344CB8AC3E}">
        <p14:creationId xmlns:p14="http://schemas.microsoft.com/office/powerpoint/2010/main" val="23154214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ight Triangle 46">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EA3468-49B4-CAD7-69B6-58AA353B3BF1}"/>
              </a:ext>
            </a:extLst>
          </p:cNvPr>
          <p:cNvSpPr>
            <a:spLocks noGrp="1"/>
          </p:cNvSpPr>
          <p:nvPr>
            <p:ph type="title"/>
          </p:nvPr>
        </p:nvSpPr>
        <p:spPr>
          <a:xfrm>
            <a:off x="-242497" y="806636"/>
            <a:ext cx="6334529" cy="1213987"/>
          </a:xfrm>
        </p:spPr>
        <p:txBody>
          <a:bodyPr vert="horz" lIns="91440" tIns="45720" rIns="91440" bIns="45720" rtlCol="0" anchor="b">
            <a:normAutofit/>
          </a:bodyPr>
          <a:lstStyle/>
          <a:p>
            <a:pPr algn="r"/>
            <a:r>
              <a:rPr lang="en-US" sz="6000" kern="1200" dirty="0">
                <a:latin typeface="+mj-lt"/>
                <a:ea typeface="+mj-ea"/>
                <a:cs typeface="+mj-cs"/>
              </a:rPr>
              <a:t>Drama triangle</a:t>
            </a:r>
            <a:r>
              <a:rPr lang="en-US" sz="7200" kern="1200" dirty="0">
                <a:latin typeface="+mj-lt"/>
                <a:ea typeface="+mj-ea"/>
                <a:cs typeface="+mj-cs"/>
              </a:rPr>
              <a:t> </a:t>
            </a:r>
          </a:p>
        </p:txBody>
      </p:sp>
      <p:pic>
        <p:nvPicPr>
          <p:cNvPr id="3" name="Picture 2" descr="A diagram of a triangle&#10;&#10;Description automatically generated">
            <a:extLst>
              <a:ext uri="{FF2B5EF4-FFF2-40B4-BE49-F238E27FC236}">
                <a16:creationId xmlns:a16="http://schemas.microsoft.com/office/drawing/2014/main" id="{0D55146A-F26A-F056-ED39-7579F889041A}"/>
              </a:ext>
            </a:extLst>
          </p:cNvPr>
          <p:cNvPicPr>
            <a:picLocks noChangeAspect="1"/>
          </p:cNvPicPr>
          <p:nvPr/>
        </p:nvPicPr>
        <p:blipFill>
          <a:blip r:embed="rId2"/>
          <a:stretch>
            <a:fillRect/>
          </a:stretch>
        </p:blipFill>
        <p:spPr>
          <a:xfrm>
            <a:off x="6478673" y="1138963"/>
            <a:ext cx="4811872" cy="2287853"/>
          </a:xfrm>
          <a:prstGeom prst="rect">
            <a:avLst/>
          </a:prstGeom>
        </p:spPr>
      </p:pic>
      <p:sp>
        <p:nvSpPr>
          <p:cNvPr id="4" name="TextBox 3">
            <a:extLst>
              <a:ext uri="{FF2B5EF4-FFF2-40B4-BE49-F238E27FC236}">
                <a16:creationId xmlns:a16="http://schemas.microsoft.com/office/drawing/2014/main" id="{DDAD1B5B-E5A8-5CC9-77EC-C33632A88924}"/>
              </a:ext>
            </a:extLst>
          </p:cNvPr>
          <p:cNvSpPr txBox="1"/>
          <p:nvPr/>
        </p:nvSpPr>
        <p:spPr>
          <a:xfrm>
            <a:off x="1120588" y="2285999"/>
            <a:ext cx="5886823"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 drama triangle demonstrates unhealthy interpersonal dynamics, capturing three roles, victim, persecutor and rescuer. </a:t>
            </a:r>
            <a:r>
              <a:rPr lang="en-US" sz="1400" dirty="0" err="1">
                <a:latin typeface="Calibri"/>
                <a:ea typeface="Calibri"/>
                <a:cs typeface="Calibri"/>
              </a:rPr>
              <a:t>nadine</a:t>
            </a:r>
            <a:r>
              <a:rPr lang="en-US" sz="1400" dirty="0">
                <a:latin typeface="Calibri"/>
                <a:ea typeface="Calibri"/>
                <a:cs typeface="Calibri"/>
              </a:rPr>
              <a:t> (2023). </a:t>
            </a:r>
            <a:r>
              <a:rPr lang="en-US" dirty="0">
                <a:latin typeface="Aptos"/>
                <a:ea typeface="Calibri"/>
                <a:cs typeface="Calibri"/>
              </a:rPr>
              <a:t>The drama triangle was first described in the 1960s by Stephen Karpman. In a leadership environment these roles can disrupt collaboration and growth within the team. As a more senior individual you will certainly encounter conflicts within your team. By expanding your knowledge further on the drama triangle, you will enable yourself to spot these patterns, resolve the conflict effectively and work towards empowering your teams. </a:t>
            </a:r>
          </a:p>
        </p:txBody>
      </p:sp>
    </p:spTree>
    <p:extLst>
      <p:ext uri="{BB962C8B-B14F-4D97-AF65-F5344CB8AC3E}">
        <p14:creationId xmlns:p14="http://schemas.microsoft.com/office/powerpoint/2010/main" val="30079409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EACD6A-8F97-1DC9-0296-10721C2AE357}"/>
              </a:ext>
            </a:extLst>
          </p:cNvPr>
          <p:cNvSpPr>
            <a:spLocks noGrp="1"/>
          </p:cNvSpPr>
          <p:nvPr>
            <p:ph type="title"/>
          </p:nvPr>
        </p:nvSpPr>
        <p:spPr>
          <a:xfrm>
            <a:off x="950824" y="878523"/>
            <a:ext cx="5270605" cy="825798"/>
          </a:xfrm>
        </p:spPr>
        <p:txBody>
          <a:bodyPr vert="horz" lIns="91440" tIns="45720" rIns="91440" bIns="45720" rtlCol="0" anchor="b">
            <a:normAutofit fontScale="90000"/>
          </a:bodyPr>
          <a:lstStyle/>
          <a:p>
            <a:r>
              <a:rPr lang="en-US" sz="6100" kern="1200" dirty="0">
                <a:solidFill>
                  <a:schemeClr val="tx1"/>
                </a:solidFill>
                <a:latin typeface="+mj-lt"/>
                <a:ea typeface="+mj-ea"/>
                <a:cs typeface="+mj-cs"/>
              </a:rPr>
              <a:t>Reference list</a:t>
            </a:r>
            <a:endParaRPr lang="en-US" dirty="0">
              <a:ea typeface="+mj-ea"/>
              <a:cs typeface="+mj-cs"/>
            </a:endParaRPr>
          </a:p>
        </p:txBody>
      </p:sp>
      <p:pic>
        <p:nvPicPr>
          <p:cNvPr id="6" name="Graphic 5" descr="Books">
            <a:extLst>
              <a:ext uri="{FF2B5EF4-FFF2-40B4-BE49-F238E27FC236}">
                <a16:creationId xmlns:a16="http://schemas.microsoft.com/office/drawing/2014/main" id="{C4A8E768-6D6E-7F67-41A4-BC3A4B2B53E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67690" y="792159"/>
            <a:ext cx="3441535" cy="3441535"/>
          </a:xfrm>
          <a:prstGeom prst="rect">
            <a:avLst/>
          </a:prstGeom>
        </p:spPr>
      </p:pic>
      <p:sp>
        <p:nvSpPr>
          <p:cNvPr id="4" name="TextBox 3">
            <a:extLst>
              <a:ext uri="{FF2B5EF4-FFF2-40B4-BE49-F238E27FC236}">
                <a16:creationId xmlns:a16="http://schemas.microsoft.com/office/drawing/2014/main" id="{0BA49AEB-2671-B99D-2BB0-EF2A6ED6F55C}"/>
              </a:ext>
            </a:extLst>
          </p:cNvPr>
          <p:cNvSpPr txBox="1"/>
          <p:nvPr/>
        </p:nvSpPr>
        <p:spPr>
          <a:xfrm>
            <a:off x="957926" y="1957294"/>
            <a:ext cx="5676238" cy="51090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0" i="0" dirty="0">
                <a:solidFill>
                  <a:srgbClr val="000000"/>
                </a:solidFill>
                <a:latin typeface="Calibri"/>
                <a:ea typeface="Calibri"/>
                <a:cs typeface="Calibri"/>
              </a:rPr>
              <a:t>Antje (2023). </a:t>
            </a:r>
            <a:r>
              <a:rPr lang="en-US" sz="1400" b="0" i="1" dirty="0">
                <a:solidFill>
                  <a:srgbClr val="000000"/>
                </a:solidFill>
                <a:latin typeface="Calibri"/>
                <a:ea typeface="Calibri"/>
                <a:cs typeface="Calibri"/>
              </a:rPr>
              <a:t>Working in Groups: Start Here</a:t>
            </a:r>
            <a:r>
              <a:rPr lang="en-US" sz="1400" b="0" i="0" dirty="0">
                <a:solidFill>
                  <a:srgbClr val="000000"/>
                </a:solidFill>
                <a:latin typeface="Calibri"/>
                <a:ea typeface="Calibri"/>
                <a:cs typeface="Calibri"/>
              </a:rPr>
              <a:t>. [online] The Commons. Available at: https://commonslibrary.org/working-in-groups-start-here/?gad_source=1&amp;gclid=EAIaIQobChMIt4CNz-CJigMV_5xQBh3MIQneEAAYAyAAEgL4bPD_BwE [Accessed 2 Dec. 2024].</a:t>
            </a:r>
          </a:p>
          <a:p>
            <a:endParaRPr lang="en-US" sz="1400" dirty="0">
              <a:solidFill>
                <a:srgbClr val="000000"/>
              </a:solidFill>
              <a:latin typeface="Calibri"/>
              <a:ea typeface="Calibri"/>
              <a:cs typeface="Calibri"/>
            </a:endParaRPr>
          </a:p>
          <a:p>
            <a:r>
              <a:rPr lang="en-US" sz="1400" dirty="0">
                <a:solidFill>
                  <a:srgbClr val="000000"/>
                </a:solidFill>
                <a:latin typeface="Calibri"/>
                <a:ea typeface="Calibri"/>
                <a:cs typeface="Calibri"/>
              </a:rPr>
              <a:t>Bitesize Learning (2024). </a:t>
            </a:r>
            <a:r>
              <a:rPr lang="en-US" sz="1400" i="1" dirty="0">
                <a:solidFill>
                  <a:srgbClr val="000000"/>
                </a:solidFill>
                <a:latin typeface="Calibri"/>
                <a:ea typeface="Calibri"/>
                <a:cs typeface="Calibri"/>
              </a:rPr>
              <a:t>The 9 Belbin Team Roles, explained | Models for managers</a:t>
            </a:r>
            <a:r>
              <a:rPr lang="en-US" sz="1400" dirty="0">
                <a:solidFill>
                  <a:srgbClr val="000000"/>
                </a:solidFill>
                <a:latin typeface="Calibri"/>
                <a:ea typeface="Calibri"/>
                <a:cs typeface="Calibri"/>
              </a:rPr>
              <a:t>. [online] </a:t>
            </a:r>
            <a:r>
              <a:rPr lang="en-US" sz="1400" dirty="0" err="1">
                <a:solidFill>
                  <a:srgbClr val="000000"/>
                </a:solidFill>
                <a:latin typeface="Calibri"/>
                <a:ea typeface="Calibri"/>
                <a:cs typeface="Calibri"/>
              </a:rPr>
              <a:t>BiteSize</a:t>
            </a:r>
            <a:r>
              <a:rPr lang="en-US" sz="1400" dirty="0">
                <a:solidFill>
                  <a:srgbClr val="000000"/>
                </a:solidFill>
                <a:latin typeface="Calibri"/>
                <a:ea typeface="Calibri"/>
                <a:cs typeface="Calibri"/>
              </a:rPr>
              <a:t> Learning. Available at: </a:t>
            </a:r>
            <a:r>
              <a:rPr lang="en-US" sz="1400" dirty="0">
                <a:solidFill>
                  <a:srgbClr val="000000"/>
                </a:solidFill>
                <a:latin typeface="Calibri"/>
                <a:ea typeface="Calibri"/>
                <a:cs typeface="Calibri"/>
                <a:hlinkClick r:id="rId4"/>
              </a:rPr>
              <a:t>https://www.bitesizelearning.co.uk/resources/belbin-team-roles-explained</a:t>
            </a:r>
            <a:r>
              <a:rPr lang="en-US" sz="1400" dirty="0">
                <a:solidFill>
                  <a:srgbClr val="000000"/>
                </a:solidFill>
                <a:latin typeface="Calibri"/>
                <a:ea typeface="Calibri"/>
                <a:cs typeface="Calibri"/>
              </a:rPr>
              <a:t>.</a:t>
            </a:r>
            <a:endParaRPr lang="en-US"/>
          </a:p>
          <a:p>
            <a:endParaRPr lang="en-US" sz="1400" dirty="0">
              <a:solidFill>
                <a:srgbClr val="000000"/>
              </a:solidFill>
              <a:latin typeface="Calibri"/>
              <a:ea typeface="Calibri"/>
              <a:cs typeface="Calibri"/>
            </a:endParaRPr>
          </a:p>
          <a:p>
            <a:r>
              <a:rPr lang="en-US" sz="1400" dirty="0">
                <a:solidFill>
                  <a:srgbClr val="000000"/>
                </a:solidFill>
                <a:latin typeface="Calibri"/>
                <a:ea typeface="Calibri"/>
                <a:cs typeface="Calibri"/>
              </a:rPr>
              <a:t>Bright Vision Events. (2024). </a:t>
            </a:r>
            <a:r>
              <a:rPr lang="en-US" sz="1400" i="1" dirty="0">
                <a:solidFill>
                  <a:srgbClr val="000000"/>
                </a:solidFill>
                <a:latin typeface="Calibri"/>
                <a:ea typeface="Calibri"/>
                <a:cs typeface="Calibri"/>
              </a:rPr>
              <a:t>Building workplace relationships through team building activities | Bright Vision Events</a:t>
            </a:r>
            <a:r>
              <a:rPr lang="en-US" sz="1400" dirty="0">
                <a:solidFill>
                  <a:srgbClr val="000000"/>
                </a:solidFill>
                <a:latin typeface="Calibri"/>
                <a:ea typeface="Calibri"/>
                <a:cs typeface="Calibri"/>
              </a:rPr>
              <a:t>. [online] Available at: </a:t>
            </a:r>
            <a:r>
              <a:rPr lang="en-US" sz="1400" dirty="0">
                <a:solidFill>
                  <a:srgbClr val="000000"/>
                </a:solidFill>
                <a:latin typeface="Calibri"/>
                <a:ea typeface="Calibri"/>
                <a:cs typeface="Calibri"/>
                <a:hlinkClick r:id="rId5"/>
              </a:rPr>
              <a:t>https://brightvisionevents.co.uk/news/building-workplace-relationships-through-team-building-activities/</a:t>
            </a:r>
            <a:r>
              <a:rPr lang="en-US" sz="1400" dirty="0">
                <a:solidFill>
                  <a:srgbClr val="000000"/>
                </a:solidFill>
                <a:latin typeface="Calibri"/>
                <a:ea typeface="Calibri"/>
                <a:cs typeface="Calibri"/>
              </a:rPr>
              <a:t> [Accessed 2 Dec. 2024].</a:t>
            </a:r>
            <a:endParaRPr lang="en-US" dirty="0"/>
          </a:p>
          <a:p>
            <a:endParaRPr lang="en-US" sz="1400" dirty="0">
              <a:solidFill>
                <a:srgbClr val="000000"/>
              </a:solidFill>
              <a:latin typeface="Calibri"/>
              <a:ea typeface="Calibri"/>
              <a:cs typeface="Calibri"/>
            </a:endParaRPr>
          </a:p>
          <a:p>
            <a:r>
              <a:rPr lang="en-US" sz="1400" dirty="0" err="1">
                <a:solidFill>
                  <a:srgbClr val="000000"/>
                </a:solidFill>
                <a:latin typeface="Calibri"/>
                <a:ea typeface="Calibri"/>
                <a:cs typeface="Calibri"/>
              </a:rPr>
              <a:t>nadine</a:t>
            </a:r>
            <a:r>
              <a:rPr lang="en-US" sz="1400" dirty="0">
                <a:solidFill>
                  <a:srgbClr val="000000"/>
                </a:solidFill>
                <a:latin typeface="Calibri"/>
                <a:ea typeface="Calibri"/>
                <a:cs typeface="Calibri"/>
              </a:rPr>
              <a:t> (2023). </a:t>
            </a:r>
            <a:r>
              <a:rPr lang="en-US" sz="1400" i="1" dirty="0">
                <a:solidFill>
                  <a:srgbClr val="000000"/>
                </a:solidFill>
                <a:latin typeface="Calibri"/>
                <a:ea typeface="Calibri"/>
                <a:cs typeface="Calibri"/>
              </a:rPr>
              <a:t>Drama Triangle Explained</a:t>
            </a:r>
            <a:r>
              <a:rPr lang="en-US" sz="1400" dirty="0">
                <a:solidFill>
                  <a:srgbClr val="000000"/>
                </a:solidFill>
                <a:latin typeface="Calibri"/>
                <a:ea typeface="Calibri"/>
                <a:cs typeface="Calibri"/>
              </a:rPr>
              <a:t>. [online] Management 3.0. Available at: </a:t>
            </a:r>
            <a:r>
              <a:rPr lang="en-US" sz="1400" dirty="0">
                <a:solidFill>
                  <a:srgbClr val="000000"/>
                </a:solidFill>
                <a:latin typeface="Calibri"/>
                <a:ea typeface="Calibri"/>
                <a:cs typeface="Calibri"/>
                <a:hlinkClick r:id="rId6"/>
              </a:rPr>
              <a:t>https://management30.com/blog/drama-triangle/</a:t>
            </a:r>
            <a:r>
              <a:rPr lang="en-US" sz="1400" dirty="0">
                <a:solidFill>
                  <a:srgbClr val="000000"/>
                </a:solidFill>
                <a:latin typeface="Calibri"/>
                <a:ea typeface="Calibri"/>
                <a:cs typeface="Calibri"/>
              </a:rPr>
              <a:t>.</a:t>
            </a:r>
            <a:endParaRPr lang="en-US"/>
          </a:p>
          <a:p>
            <a:r>
              <a:rPr lang="en-US" sz="1400" dirty="0">
                <a:solidFill>
                  <a:srgbClr val="000000"/>
                </a:solidFill>
                <a:latin typeface="Calibri"/>
                <a:ea typeface="Calibri"/>
                <a:cs typeface="Calibri"/>
              </a:rPr>
              <a:t>‌</a:t>
            </a:r>
            <a:endParaRPr lang="en-US" dirty="0"/>
          </a:p>
          <a:p>
            <a:endParaRPr lang="en-US" sz="1400" dirty="0">
              <a:solidFill>
                <a:srgbClr val="000000"/>
              </a:solidFill>
              <a:latin typeface="Calibri"/>
              <a:ea typeface="Calibri"/>
              <a:cs typeface="Calibri"/>
            </a:endParaRPr>
          </a:p>
          <a:p>
            <a:r>
              <a:rPr lang="en-US" sz="1400" dirty="0">
                <a:solidFill>
                  <a:srgbClr val="000000"/>
                </a:solidFill>
                <a:latin typeface="Calibri"/>
                <a:ea typeface="Calibri"/>
                <a:cs typeface="Calibri"/>
              </a:rPr>
              <a:t>‌</a:t>
            </a:r>
            <a:endParaRPr lang="en-US" dirty="0"/>
          </a:p>
          <a:p>
            <a:endParaRPr lang="en-US" sz="1400" dirty="0">
              <a:solidFill>
                <a:srgbClr val="000000"/>
              </a:solidFill>
              <a:latin typeface="Calibri"/>
              <a:ea typeface="Calibri"/>
              <a:cs typeface="Calibri"/>
            </a:endParaRPr>
          </a:p>
          <a:p>
            <a:r>
              <a:rPr lang="en-US" sz="1400" dirty="0">
                <a:solidFill>
                  <a:srgbClr val="000000"/>
                </a:solidFill>
                <a:latin typeface="Calibri"/>
                <a:ea typeface="Calibri"/>
                <a:cs typeface="Calibri"/>
              </a:rPr>
              <a:t>‌</a:t>
            </a:r>
            <a:endParaRPr lang="en-US" dirty="0"/>
          </a:p>
          <a:p>
            <a:endParaRPr lang="en-US" sz="1400" dirty="0">
              <a:solidFill>
                <a:srgbClr val="000000"/>
              </a:solidFill>
              <a:latin typeface="Calibri"/>
              <a:ea typeface="Calibri"/>
              <a:cs typeface="Calibri"/>
            </a:endParaRPr>
          </a:p>
          <a:p>
            <a:pPr algn="l"/>
            <a:r>
              <a:rPr lang="en-US" b="0" i="0" dirty="0">
                <a:solidFill>
                  <a:srgbClr val="000000"/>
                </a:solidFill>
                <a:latin typeface="Calibri"/>
                <a:ea typeface="Calibri"/>
                <a:cs typeface="Calibri"/>
              </a:rPr>
              <a:t>‌</a:t>
            </a:r>
            <a:endParaRPr lang="en-US" dirty="0"/>
          </a:p>
        </p:txBody>
      </p:sp>
    </p:spTree>
    <p:extLst>
      <p:ext uri="{BB962C8B-B14F-4D97-AF65-F5344CB8AC3E}">
        <p14:creationId xmlns:p14="http://schemas.microsoft.com/office/powerpoint/2010/main" val="1643121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itle 5">
            <a:extLst>
              <a:ext uri="{FF2B5EF4-FFF2-40B4-BE49-F238E27FC236}">
                <a16:creationId xmlns:a16="http://schemas.microsoft.com/office/drawing/2014/main" id="{F09E276A-9C15-5B6F-87D6-7436070515C2}"/>
              </a:ext>
            </a:extLst>
          </p:cNvPr>
          <p:cNvSpPr>
            <a:spLocks noGrp="1"/>
          </p:cNvSpPr>
          <p:nvPr>
            <p:ph type="title"/>
          </p:nvPr>
        </p:nvSpPr>
        <p:spPr>
          <a:xfrm>
            <a:off x="1137034" y="107949"/>
            <a:ext cx="4784796" cy="1330840"/>
          </a:xfrm>
        </p:spPr>
        <p:txBody>
          <a:bodyPr>
            <a:normAutofit/>
          </a:bodyPr>
          <a:lstStyle/>
          <a:p>
            <a:r>
              <a:rPr lang="en-GB"/>
              <a:t>Benefits of team collaboration </a:t>
            </a:r>
            <a:endParaRPr lang="en-US"/>
          </a:p>
        </p:txBody>
      </p:sp>
      <p:sp>
        <p:nvSpPr>
          <p:cNvPr id="3" name="Content Placeholder 2">
            <a:extLst>
              <a:ext uri="{FF2B5EF4-FFF2-40B4-BE49-F238E27FC236}">
                <a16:creationId xmlns:a16="http://schemas.microsoft.com/office/drawing/2014/main" id="{B9C31C24-1B6B-8906-E6DA-CA8E936F5C03}"/>
              </a:ext>
            </a:extLst>
          </p:cNvPr>
          <p:cNvSpPr>
            <a:spLocks noGrp="1"/>
          </p:cNvSpPr>
          <p:nvPr>
            <p:ph idx="1"/>
          </p:nvPr>
        </p:nvSpPr>
        <p:spPr>
          <a:xfrm>
            <a:off x="1137034" y="1546738"/>
            <a:ext cx="4438036" cy="5203313"/>
          </a:xfrm>
        </p:spPr>
        <p:txBody>
          <a:bodyPr>
            <a:normAutofit fontScale="25000" lnSpcReduction="20000"/>
          </a:bodyPr>
          <a:lstStyle/>
          <a:p>
            <a:r>
              <a:rPr lang="en-GB" sz="4800" b="1" i="0" u="none" strike="noStrike">
                <a:effectLst/>
                <a:latin typeface="Segoe UI" panose="020F0502020204030204" pitchFamily="34" charset="0"/>
              </a:rPr>
              <a:t>Collaboration means the process of two or more people working together to complete a defined goal. It can also happen between two or more organizations. According to Indeed Carier Gide (2024).  </a:t>
            </a:r>
          </a:p>
          <a:p>
            <a:pPr rtl="0"/>
            <a:r>
              <a:rPr lang="en-GB" sz="4800" b="1" i="0" u="none" strike="noStrike">
                <a:effectLst/>
                <a:latin typeface="Segoe UI" panose="020F0502020204030204" pitchFamily="34" charset="0"/>
              </a:rPr>
              <a:t>At a broad level, teamwork is the process through which team members collaborate to achieve task goals. </a:t>
            </a:r>
            <a:br>
              <a:rPr lang="en-GB" sz="4800" b="1"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1" i="0" u="none" strike="noStrike">
                <a:effectLst/>
                <a:latin typeface="Segoe UI" panose="020F0502020204030204" pitchFamily="34" charset="0"/>
              </a:rPr>
              <a:t>Stages of Collaboration. </a:t>
            </a:r>
            <a:br>
              <a:rPr lang="en-GB" sz="4800" b="1"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0" i="0" u="none" strike="noStrike">
                <a:effectLst/>
                <a:latin typeface="Segoe UI" panose="020F0502020204030204" pitchFamily="34" charset="0"/>
              </a:rPr>
              <a:t>Lockhart-Wood (2000) identifies four key stages of collaboration in teamwork, which align with Tuckman’s model of group development: </a:t>
            </a:r>
            <a:br>
              <a:rPr lang="en-GB" sz="4800" b="0"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0" i="0" u="none" strike="noStrike">
                <a:effectLst/>
                <a:latin typeface="Segoe UI" panose="020F0502020204030204" pitchFamily="34" charset="0"/>
              </a:rPr>
              <a:t>1. </a:t>
            </a:r>
            <a:r>
              <a:rPr lang="en-GB" sz="4800" b="1" i="0" u="none" strike="noStrike">
                <a:effectLst/>
                <a:latin typeface="Segoe UI" panose="020F0502020204030204" pitchFamily="34" charset="0"/>
              </a:rPr>
              <a:t>Planning/Design Phase (Forming):</a:t>
            </a:r>
            <a:br>
              <a:rPr lang="en-GB" sz="4800" b="0" i="0" u="none" strike="noStrike">
                <a:effectLst/>
                <a:latin typeface="Segoe UI" panose="020F0502020204030204" pitchFamily="34" charset="0"/>
              </a:rPr>
            </a:br>
            <a:r>
              <a:rPr lang="en-GB" sz="4800" b="0" i="0" u="none" strike="noStrike">
                <a:effectLst/>
                <a:latin typeface="Segoe UI" panose="020F0502020204030204" pitchFamily="34" charset="0"/>
              </a:rPr>
              <a:t>The purpose and goals of the collaboration are defined in this stage. It sets the foundation for teamwork as team members orient themselves to the task and one another. </a:t>
            </a:r>
            <a:br>
              <a:rPr lang="en-GB" sz="4800" b="0"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0" i="0" u="none" strike="noStrike">
                <a:effectLst/>
                <a:latin typeface="Segoe UI" panose="020F0502020204030204" pitchFamily="34" charset="0"/>
              </a:rPr>
              <a:t>2. </a:t>
            </a:r>
            <a:r>
              <a:rPr lang="en-GB" sz="4800" b="1" i="0" u="none" strike="noStrike">
                <a:effectLst/>
                <a:latin typeface="Segoe UI" panose="020F0502020204030204" pitchFamily="34" charset="0"/>
              </a:rPr>
              <a:t>Information/Data-Gathering Phase (Storming):</a:t>
            </a:r>
            <a:br>
              <a:rPr lang="en-GB" sz="4800" b="0" i="0" u="none" strike="noStrike">
                <a:effectLst/>
                <a:latin typeface="Segoe UI" panose="020F0502020204030204" pitchFamily="34" charset="0"/>
              </a:rPr>
            </a:br>
            <a:r>
              <a:rPr lang="en-GB" sz="4800" b="0" i="0" u="none" strike="noStrike">
                <a:effectLst/>
                <a:latin typeface="Segoe UI" panose="020F0502020204030204" pitchFamily="34" charset="0"/>
              </a:rPr>
              <a:t>This stage focuses on building rapport, clarifying roles, and resolving initial disagreements. Leadership and commitments are established as the team works through conflicts. </a:t>
            </a:r>
            <a:br>
              <a:rPr lang="en-GB" sz="4800" b="0"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0" i="0" u="none" strike="noStrike">
                <a:effectLst/>
                <a:latin typeface="Segoe UI" panose="020F0502020204030204" pitchFamily="34" charset="0"/>
              </a:rPr>
              <a:t>3. </a:t>
            </a:r>
            <a:r>
              <a:rPr lang="en-GB" sz="4800" b="1" i="0" u="none" strike="noStrike">
                <a:effectLst/>
                <a:latin typeface="Segoe UI" panose="020F0502020204030204" pitchFamily="34" charset="0"/>
              </a:rPr>
              <a:t>Analytical/Processing Phase (Norming):</a:t>
            </a:r>
            <a:br>
              <a:rPr lang="en-GB" sz="4800" b="0" i="0" u="none" strike="noStrike">
                <a:effectLst/>
                <a:latin typeface="Segoe UI" panose="020F0502020204030204" pitchFamily="34" charset="0"/>
              </a:rPr>
            </a:br>
            <a:r>
              <a:rPr lang="en-GB" sz="4800" b="0" i="0" u="none" strike="noStrike">
                <a:effectLst/>
                <a:latin typeface="Segoe UI" panose="020F0502020204030204" pitchFamily="34" charset="0"/>
              </a:rPr>
              <a:t>Team members analyse data and refine their approach to align on objectives. Collaboration becomes more structured and efficient during this phase. </a:t>
            </a:r>
            <a:br>
              <a:rPr lang="en-GB" sz="4800" b="0"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0" i="0" u="none" strike="noStrike">
                <a:effectLst/>
                <a:latin typeface="Segoe UI" panose="020F0502020204030204" pitchFamily="34" charset="0"/>
              </a:rPr>
              <a:t>4. </a:t>
            </a:r>
            <a:r>
              <a:rPr lang="en-GB" sz="4800" b="1" i="0" u="none" strike="noStrike">
                <a:effectLst/>
                <a:latin typeface="Segoe UI" panose="020F0502020204030204" pitchFamily="34" charset="0"/>
              </a:rPr>
              <a:t>Implementation/Execution Phase (Performing):</a:t>
            </a:r>
            <a:br>
              <a:rPr lang="en-GB" sz="4800" b="0" i="0" u="none" strike="noStrike">
                <a:effectLst/>
                <a:latin typeface="Segoe UI" panose="020F0502020204030204" pitchFamily="34" charset="0"/>
              </a:rPr>
            </a:br>
            <a:r>
              <a:rPr lang="en-GB" sz="4800" b="0" i="0" u="none" strike="noStrike">
                <a:effectLst/>
                <a:latin typeface="Segoe UI" panose="020F0502020204030204" pitchFamily="34" charset="0"/>
              </a:rPr>
              <a:t>Plans are put into action to achieve the desired outcomes. This stage is characterized by seamless teamwork and high productivity.</a:t>
            </a:r>
          </a:p>
          <a:p>
            <a:endParaRPr lang="en-US" sz="700"/>
          </a:p>
        </p:txBody>
      </p:sp>
      <p:pic>
        <p:nvPicPr>
          <p:cNvPr id="4" name="Picture 3">
            <a:extLst>
              <a:ext uri="{FF2B5EF4-FFF2-40B4-BE49-F238E27FC236}">
                <a16:creationId xmlns:a16="http://schemas.microsoft.com/office/drawing/2014/main" id="{8D02DB48-CD82-5709-D0B8-AF2C56D002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80610" y="2018813"/>
            <a:ext cx="4737650" cy="2842588"/>
          </a:xfrm>
          <a:prstGeom prst="rect">
            <a:avLst/>
          </a:prstGeom>
        </p:spPr>
      </p:pic>
    </p:spTree>
    <p:extLst>
      <p:ext uri="{BB962C8B-B14F-4D97-AF65-F5344CB8AC3E}">
        <p14:creationId xmlns:p14="http://schemas.microsoft.com/office/powerpoint/2010/main" val="3344116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729949-08A3-B893-C139-91CE0987DF79}"/>
              </a:ext>
            </a:extLst>
          </p:cNvPr>
          <p:cNvSpPr>
            <a:spLocks noGrp="1"/>
          </p:cNvSpPr>
          <p:nvPr>
            <p:ph type="title"/>
          </p:nvPr>
        </p:nvSpPr>
        <p:spPr>
          <a:xfrm>
            <a:off x="213969" y="-395450"/>
            <a:ext cx="6529736" cy="1210410"/>
          </a:xfrm>
        </p:spPr>
        <p:txBody>
          <a:bodyPr anchor="b">
            <a:normAutofit/>
          </a:bodyPr>
          <a:lstStyle/>
          <a:p>
            <a:r>
              <a:rPr lang="en-GB" sz="1800" b="1" i="0" u="none" strike="noStrike" dirty="0">
                <a:effectLst/>
                <a:latin typeface="Segoe UI"/>
                <a:cs typeface="Segoe UI"/>
              </a:rPr>
              <a:t>Listening and coaching style: the importance of creating space to understand and collaborate</a:t>
            </a:r>
            <a:endParaRPr lang="en-US" sz="1800" dirty="0">
              <a:latin typeface="Segoe UI"/>
              <a:cs typeface="Segoe UI"/>
            </a:endParaRPr>
          </a:p>
        </p:txBody>
      </p:sp>
      <p:sp>
        <p:nvSpPr>
          <p:cNvPr id="3" name="Content Placeholder 2">
            <a:extLst>
              <a:ext uri="{FF2B5EF4-FFF2-40B4-BE49-F238E27FC236}">
                <a16:creationId xmlns:a16="http://schemas.microsoft.com/office/drawing/2014/main" id="{1326CFBD-8851-1FE3-B690-D5820B0B895B}"/>
              </a:ext>
            </a:extLst>
          </p:cNvPr>
          <p:cNvSpPr>
            <a:spLocks noGrp="1"/>
          </p:cNvSpPr>
          <p:nvPr>
            <p:ph idx="1"/>
          </p:nvPr>
        </p:nvSpPr>
        <p:spPr>
          <a:xfrm>
            <a:off x="212334" y="813752"/>
            <a:ext cx="5189929" cy="4199055"/>
          </a:xfrm>
        </p:spPr>
        <p:txBody>
          <a:bodyPr anchor="t">
            <a:normAutofit fontScale="25000" lnSpcReduction="20000"/>
          </a:bodyPr>
          <a:lstStyle/>
          <a:p>
            <a:pPr rtl="0"/>
            <a:r>
              <a:rPr lang="en-GB" sz="4800" b="1" i="0" u="none" strike="noStrike">
                <a:effectLst/>
                <a:latin typeface="Segoe UI" panose="020F0502020204030204" pitchFamily="34" charset="0"/>
              </a:rPr>
              <a:t>A Stanford study from a few years ago found that even the mere perception of working collectively on a task can supercharge our performance.  </a:t>
            </a:r>
            <a:br>
              <a:rPr lang="en-GB" sz="4800" b="1"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1" i="0" u="none" strike="noStrike">
                <a:effectLst/>
                <a:latin typeface="Segoe UI" panose="020F0502020204030204" pitchFamily="34" charset="0"/>
              </a:rPr>
              <a:t>Participants in the research who were primed to act collaboratively stuck at their task 64% longer than their solitary peers, whilst also reporting higher engagement levels, lower fatigue levels and a higher success rate. What's more, this impact persisted for several weeks.  </a:t>
            </a:r>
            <a:br>
              <a:rPr lang="en-GB" sz="4800" b="1"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1" i="1" u="none" strike="noStrike">
                <a:effectLst/>
                <a:latin typeface="Segoe UI" panose="020F0502020204030204" pitchFamily="34" charset="0"/>
              </a:rPr>
              <a:t>“The results showed that simply feeling like your part of a team of people working on a task makes people more motivated as they take on challenges,”</a:t>
            </a:r>
            <a:r>
              <a:rPr lang="en-GB" sz="4800" b="1" i="0" u="none" strike="noStrike">
                <a:effectLst/>
                <a:latin typeface="Segoe UI" panose="020F0502020204030204" pitchFamily="34" charset="0"/>
              </a:rPr>
              <a:t> the researchers say.</a:t>
            </a:r>
            <a:endParaRPr lang="en-GB" sz="4800" b="0" i="0" u="none" strike="noStrike">
              <a:effectLst/>
              <a:latin typeface="Segoe UI" panose="020F0502020204030204" pitchFamily="34" charset="0"/>
            </a:endParaRPr>
          </a:p>
          <a:p>
            <a:pPr rtl="0"/>
            <a:r>
              <a:rPr lang="en-GB" sz="4800" b="1" i="0" u="none" strike="noStrike">
                <a:effectLst/>
                <a:latin typeface="Segoe UI" panose="020F0502020204030204" pitchFamily="34" charset="0"/>
              </a:rPr>
              <a:t>A similar finding emerged from a recent joint study between the Institute for Corporate Productivity (i4cp) and Rob Cross, Edward A. Madden Professor of Global Business at Babson College.  It found that companies that promoted collaborative working were 5 times as likely to be high performing.  </a:t>
            </a:r>
            <a:br>
              <a:rPr lang="en-GB" sz="4800" b="1"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1" i="0" u="none" strike="noStrike">
                <a:effectLst/>
                <a:latin typeface="Segoe UI" panose="020F0502020204030204" pitchFamily="34" charset="0"/>
              </a:rPr>
              <a:t>There are a number of systemic factors that influence how we behave at work, whether it's how information flows through your organization, how decisions are made, the physical design of your workplace, or how you measure and reward employee behaviors.  </a:t>
            </a:r>
            <a:br>
              <a:rPr lang="en-GB" sz="4800" b="1"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1" i="1" u="none" strike="noStrike">
                <a:effectLst/>
                <a:latin typeface="Segoe UI" panose="020F0502020204030204" pitchFamily="34" charset="0"/>
              </a:rPr>
              <a:t>Yet, most talent management systems are designed to reward individual achievement, not team accomplishments,”</a:t>
            </a:r>
            <a:r>
              <a:rPr lang="en-GB" sz="4800" b="1" i="0" u="none" strike="noStrike">
                <a:effectLst/>
                <a:latin typeface="Segoe UI" panose="020F0502020204030204" pitchFamily="34" charset="0"/>
              </a:rPr>
              <a:t> said Kevin Martin, Chief Research Officer, i4cp. </a:t>
            </a:r>
            <a:r>
              <a:rPr lang="en-GB" sz="4800" b="1" i="1" u="none" strike="noStrike">
                <a:effectLst/>
                <a:latin typeface="Segoe UI" panose="020F0502020204030204" pitchFamily="34" charset="0"/>
              </a:rPr>
              <a:t>“Finding ways to recognize and reward individuals, leaders, and teams who engage in productive collaborative behaviours can pay off in a big way.”</a:t>
            </a:r>
            <a:r>
              <a:rPr lang="en-GB" sz="4800" b="1" i="0" u="none" strike="noStrike">
                <a:effectLst/>
                <a:latin typeface="Segoe UI" panose="020F0502020204030204" pitchFamily="34" charset="0"/>
              </a:rPr>
              <a:t>  </a:t>
            </a:r>
            <a:endParaRPr lang="en-GB" sz="4800" b="0" i="0" u="none" strike="noStrike">
              <a:effectLst/>
              <a:latin typeface="Segoe UI" panose="020F0502020204030204" pitchFamily="34" charset="0"/>
            </a:endParaRPr>
          </a:p>
          <a:p>
            <a:pPr rtl="0"/>
            <a:r>
              <a:rPr lang="en-GB" sz="4800" b="1" i="0" u="none" strike="noStrike">
                <a:effectLst/>
                <a:latin typeface="Segoe UI" panose="020F0502020204030204" pitchFamily="34" charset="0"/>
              </a:rPr>
              <a:t>This hypothesis was further examined in a</a:t>
            </a:r>
            <a:r>
              <a:rPr lang="en-GB" sz="4800" b="1">
                <a:latin typeface="Segoe UI" panose="020F0502020204030204" pitchFamily="34" charset="0"/>
              </a:rPr>
              <a:t> study publsihed</a:t>
            </a:r>
            <a:r>
              <a:rPr lang="en-GB" sz="4800" b="1" i="0" u="none" strike="noStrike">
                <a:effectLst/>
                <a:latin typeface="Segoe UI" panose="020F0502020204030204" pitchFamily="34" charset="0"/>
              </a:rPr>
              <a:t> last year that examined whether we collaborate more or less during a recession.  The theory was that recessions promote more dog-eat-dog style behavior, and therefore less collaboration.  </a:t>
            </a:r>
            <a:br>
              <a:rPr lang="en-GB" sz="4800" b="1" i="0" u="none" strike="noStrike">
                <a:effectLst/>
                <a:latin typeface="Segoe UI" panose="020F0502020204030204" pitchFamily="34" charset="0"/>
              </a:rPr>
            </a:br>
            <a:endParaRPr lang="en-GB" sz="4800" b="0" i="0" u="none" strike="noStrike">
              <a:effectLst/>
              <a:latin typeface="Segoe UI" panose="020F0502020204030204" pitchFamily="34" charset="0"/>
            </a:endParaRPr>
          </a:p>
          <a:p>
            <a:pPr rtl="0"/>
            <a:r>
              <a:rPr lang="en-GB" sz="4800" b="1" i="0" u="none" strike="noStrike">
                <a:effectLst/>
                <a:latin typeface="Segoe UI" panose="020F0502020204030204" pitchFamily="34" charset="0"/>
              </a:rPr>
              <a:t>All of which underlines the importance of creating the right culture so that collaborative behaviors flourish even when employees are sorely tempted to look out for number one.  Whilst this maybe slightly easier said than done, the possible upside hopefully highlights that it's an effort that's well worth undertaking.  </a:t>
            </a:r>
            <a:endParaRPr lang="en-GB" sz="4800" b="0" i="0" u="none" strike="noStrike">
              <a:effectLst/>
              <a:latin typeface="Segoe UI" panose="020F0502020204030204" pitchFamily="34" charset="0"/>
            </a:endParaRPr>
          </a:p>
          <a:p>
            <a:endParaRPr lang="en-US" sz="500"/>
          </a:p>
        </p:txBody>
      </p:sp>
      <p:sp>
        <p:nvSpPr>
          <p:cNvPr id="45" name="Rectangle 4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5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2" name="Graphic 21">
            <a:extLst>
              <a:ext uri="{FF2B5EF4-FFF2-40B4-BE49-F238E27FC236}">
                <a16:creationId xmlns:a16="http://schemas.microsoft.com/office/drawing/2014/main" id="{96E47A46-977D-A19F-7128-C938189E8053}"/>
              </a:ext>
            </a:extLst>
          </p:cNvPr>
          <p:cNvPicPr>
            <a:picLocks noChangeAspect="1"/>
          </p:cNvPicPr>
          <p:nvPr/>
        </p:nvPicPr>
        <p:blipFill>
          <a:blip r:embed="rId2"/>
          <a:stretch/>
        </p:blipFill>
        <p:spPr>
          <a:xfrm>
            <a:off x="7075967" y="1615127"/>
            <a:ext cx="4170530" cy="3659639"/>
          </a:xfrm>
          <a:prstGeom prst="rect">
            <a:avLst/>
          </a:prstGeom>
        </p:spPr>
      </p:pic>
    </p:spTree>
    <p:extLst>
      <p:ext uri="{BB962C8B-B14F-4D97-AF65-F5344CB8AC3E}">
        <p14:creationId xmlns:p14="http://schemas.microsoft.com/office/powerpoint/2010/main" val="14297767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1CE8EA-6737-BC4B-3FEA-921A8CBEE54C}"/>
              </a:ext>
            </a:extLst>
          </p:cNvPr>
          <p:cNvSpPr>
            <a:spLocks noGrp="1"/>
          </p:cNvSpPr>
          <p:nvPr>
            <p:ph type="title"/>
          </p:nvPr>
        </p:nvSpPr>
        <p:spPr>
          <a:xfrm>
            <a:off x="870876" y="-300575"/>
            <a:ext cx="6483845" cy="2266700"/>
          </a:xfrm>
        </p:spPr>
        <p:txBody>
          <a:bodyPr anchor="ctr">
            <a:normAutofit/>
          </a:bodyPr>
          <a:lstStyle/>
          <a:p>
            <a:r>
              <a:rPr lang="en-GB" sz="3700" b="1" i="0" u="none" strike="noStrike">
                <a:effectLst/>
                <a:latin typeface="Segoe UI" panose="020F0502020204030204" pitchFamily="34" charset="0"/>
              </a:rPr>
              <a:t>Tuckman’s theory reflection how team develop</a:t>
            </a:r>
            <a:endParaRPr lang="en-US" sz="3700"/>
          </a:p>
        </p:txBody>
      </p:sp>
      <p:sp>
        <p:nvSpPr>
          <p:cNvPr id="3" name="Content Placeholder 2">
            <a:extLst>
              <a:ext uri="{FF2B5EF4-FFF2-40B4-BE49-F238E27FC236}">
                <a16:creationId xmlns:a16="http://schemas.microsoft.com/office/drawing/2014/main" id="{02F58C44-858B-9DB2-1B4F-9AF046D29499}"/>
              </a:ext>
            </a:extLst>
          </p:cNvPr>
          <p:cNvSpPr>
            <a:spLocks noGrp="1"/>
          </p:cNvSpPr>
          <p:nvPr>
            <p:ph idx="1"/>
          </p:nvPr>
        </p:nvSpPr>
        <p:spPr>
          <a:xfrm>
            <a:off x="535358" y="1926716"/>
            <a:ext cx="7797900" cy="6063170"/>
          </a:xfrm>
        </p:spPr>
        <p:txBody>
          <a:bodyPr anchor="ctr">
            <a:normAutofit/>
          </a:bodyPr>
          <a:lstStyle/>
          <a:p>
            <a:pPr rtl="0"/>
            <a:r>
              <a:rPr lang="en-GB" sz="1600" b="0" i="0" u="none" strike="noStrike">
                <a:effectLst/>
                <a:latin typeface="Segoe UI" panose="020F0502020204030204" pitchFamily="34" charset="0"/>
              </a:rPr>
              <a:t>· Tuckman’s theory of team development outlines five stages that teams typically go through: </a:t>
            </a:r>
            <a:r>
              <a:rPr lang="en-GB" sz="1600" b="1" i="0" u="none" strike="noStrike">
                <a:effectLst/>
                <a:latin typeface="Segoe UI" panose="020F0502020204030204" pitchFamily="34" charset="0"/>
              </a:rPr>
              <a:t>Forming, Storming, Norming, Performing,</a:t>
            </a:r>
            <a:r>
              <a:rPr lang="en-GB" sz="1600" b="0" i="0" u="none" strike="noStrike">
                <a:effectLst/>
                <a:latin typeface="Segoe UI" panose="020F0502020204030204" pitchFamily="34" charset="0"/>
              </a:rPr>
              <a:t> and </a:t>
            </a:r>
            <a:r>
              <a:rPr lang="en-GB" sz="1600" b="1" i="0" u="none" strike="noStrike">
                <a:effectLst/>
                <a:latin typeface="Segoe UI" panose="020F0502020204030204" pitchFamily="34" charset="0"/>
              </a:rPr>
              <a:t>Adjourning</a:t>
            </a:r>
            <a:r>
              <a:rPr lang="en-GB" sz="1600" b="0" i="0" u="none" strike="noStrike">
                <a:effectLst/>
                <a:latin typeface="Segoe UI" panose="020F0502020204030204" pitchFamily="34" charset="0"/>
              </a:rPr>
              <a:t>. Each stage represents a phase of growth and challenges as a team works toward achieving its goals. According to (Bitesize Learning, 2023), Below is a reflection on Tuckman’s theory with a real-life example of my experience as a healthcare assistant. </a:t>
            </a:r>
          </a:p>
          <a:p>
            <a:pPr rtl="0"/>
            <a:r>
              <a:rPr lang="en-GB" sz="1600" b="1" i="0" u="none" strike="noStrike">
                <a:effectLst/>
                <a:latin typeface="Segoe UI" panose="020F0502020204030204" pitchFamily="34" charset="0"/>
              </a:rPr>
              <a:t>1. Forming</a:t>
            </a:r>
            <a:r>
              <a:rPr lang="en-GB" sz="1600">
                <a:latin typeface="Segoe UI" panose="020F0502020204030204" pitchFamily="34" charset="0"/>
              </a:rPr>
              <a:t>- In</a:t>
            </a:r>
            <a:r>
              <a:rPr lang="en-GB" sz="1600" b="0" i="0" u="none" strike="noStrike">
                <a:effectLst/>
                <a:latin typeface="Segoe UI" panose="020F0502020204030204" pitchFamily="34" charset="0"/>
              </a:rPr>
              <a:t> the forming stage, team members come together and get to know each other. Roles, responsibilities, and goals are not yet clearly defined, so interactions are polite and cautious.</a:t>
            </a:r>
          </a:p>
          <a:p>
            <a:pPr rtl="0"/>
            <a:r>
              <a:rPr lang="en-GB" sz="1600" b="1" i="0" u="none" strike="noStrike">
                <a:effectLst/>
                <a:latin typeface="Segoe UI" panose="020F0502020204030204" pitchFamily="34" charset="0"/>
              </a:rPr>
              <a:t>2. Storming</a:t>
            </a:r>
            <a:r>
              <a:rPr lang="en-GB" sz="1600">
                <a:latin typeface="Segoe UI" panose="020F0502020204030204" pitchFamily="34" charset="0"/>
              </a:rPr>
              <a:t>- </a:t>
            </a:r>
            <a:r>
              <a:rPr lang="en-GB" sz="1600" b="0" i="0" u="none" strike="noStrike">
                <a:effectLst/>
                <a:latin typeface="Segoe UI" panose="020F0502020204030204" pitchFamily="34" charset="0"/>
              </a:rPr>
              <a:t>The storming stage is often marked by conflicts or struggles as team members begin to assert their ideas and adjust to working together. Misunderstandings may occur as everyone learns to navigate their roles.</a:t>
            </a:r>
          </a:p>
          <a:p>
            <a:pPr rtl="0"/>
            <a:r>
              <a:rPr lang="en-GB" sz="1600" b="1" i="0" u="none" strike="noStrike">
                <a:effectLst/>
                <a:latin typeface="Segoe UI" panose="020F0502020204030204" pitchFamily="34" charset="0"/>
              </a:rPr>
              <a:t>3. Norming</a:t>
            </a:r>
            <a:r>
              <a:rPr lang="en-GB" sz="1600">
                <a:latin typeface="Segoe UI" panose="020F0502020204030204" pitchFamily="34" charset="0"/>
              </a:rPr>
              <a:t>- </a:t>
            </a:r>
            <a:r>
              <a:rPr lang="en-GB" sz="1600" b="0" i="0" u="none" strike="noStrike">
                <a:effectLst/>
                <a:latin typeface="Segoe UI" panose="020F0502020204030204" pitchFamily="34" charset="0"/>
              </a:rPr>
              <a:t>In this stage, the team begins to resolve conflicts, establish shared expectations, and collaborate effectively. Trust and mutual respect grow as members recognize each other’s strengths.</a:t>
            </a:r>
          </a:p>
          <a:p>
            <a:pPr rtl="0"/>
            <a:r>
              <a:rPr lang="en-GB" sz="1600" b="1" i="0" u="none" strike="noStrike">
                <a:effectLst/>
                <a:latin typeface="Segoe UI" panose="020F0502020204030204" pitchFamily="34" charset="0"/>
              </a:rPr>
              <a:t>4. Performing</a:t>
            </a:r>
            <a:r>
              <a:rPr lang="en-GB" sz="1600">
                <a:latin typeface="Segoe UI" panose="020F0502020204030204" pitchFamily="34" charset="0"/>
              </a:rPr>
              <a:t>- </a:t>
            </a:r>
            <a:r>
              <a:rPr lang="en-GB" sz="1600" b="0" i="0" u="none" strike="noStrike">
                <a:effectLst/>
                <a:latin typeface="Segoe UI" panose="020F0502020204030204" pitchFamily="34" charset="0"/>
              </a:rPr>
              <a:t>By the performing stage, the team is highly productive, with members working seamlessly toward their goals. Communication is efficient, and team members can rely on each other.</a:t>
            </a:r>
          </a:p>
          <a:p>
            <a:pPr rtl="0"/>
            <a:r>
              <a:rPr lang="en-GB" sz="1600" b="1" i="0" u="none" strike="noStrike">
                <a:effectLst/>
                <a:latin typeface="Segoe UI" panose="020F0502020204030204" pitchFamily="34" charset="0"/>
              </a:rPr>
              <a:t>5. Adjourning-</a:t>
            </a:r>
            <a:r>
              <a:rPr lang="en-GB" sz="1600" b="0" i="0" u="none" strike="noStrike">
                <a:effectLst/>
                <a:latin typeface="Segoe UI" panose="020F0502020204030204" pitchFamily="34" charset="0"/>
              </a:rPr>
              <a:t>The adjourning stage occurs when the team disbands after achieving its goals, often accompanied by reflection or a sense of loss.</a:t>
            </a:r>
          </a:p>
          <a:p>
            <a:pPr rtl="0"/>
            <a:endParaRPr lang="en-GB" sz="1600" b="0" i="0" u="none" strike="noStrike">
              <a:effectLst/>
              <a:latin typeface="Segoe UI" panose="020F0502020204030204" pitchFamily="34" charset="0"/>
            </a:endParaRPr>
          </a:p>
          <a:p>
            <a:pPr rtl="0"/>
            <a:endParaRPr lang="en-GB" sz="1600" b="0" i="0" u="none" strike="noStrike">
              <a:effectLst/>
              <a:latin typeface="Segoe UI" panose="020F0502020204030204" pitchFamily="34" charset="0"/>
            </a:endParaRPr>
          </a:p>
          <a:p>
            <a:pPr rtl="0"/>
            <a:endParaRPr lang="en-GB" sz="1000" b="0" i="0" u="none" strike="noStrike">
              <a:effectLst/>
              <a:latin typeface="Segoe UI" panose="020F0502020204030204" pitchFamily="34" charset="0"/>
            </a:endParaRPr>
          </a:p>
          <a:p>
            <a:pPr rtl="0"/>
            <a:endParaRPr lang="en-GB" sz="1000" b="0" i="0" u="none" strike="noStrike">
              <a:effectLst/>
              <a:latin typeface="Segoe UI" panose="020F0502020204030204" pitchFamily="34" charset="0"/>
            </a:endParaRPr>
          </a:p>
          <a:p>
            <a:pPr rtl="0"/>
            <a:endParaRPr lang="en-GB" sz="1000" b="0" i="0" u="none" strike="noStrike">
              <a:effectLst/>
              <a:latin typeface="Segoe UI" panose="020F0502020204030204" pitchFamily="34" charset="0"/>
            </a:endParaRPr>
          </a:p>
          <a:p>
            <a:pPr rtl="0"/>
            <a:endParaRPr lang="en-GB" sz="1000" b="0" i="0" u="none" strike="noStrike">
              <a:effectLst/>
              <a:latin typeface="Segoe UI" panose="020F0502020204030204" pitchFamily="34" charset="0"/>
            </a:endParaRPr>
          </a:p>
          <a:p>
            <a:pPr rtl="0"/>
            <a:endParaRPr lang="en-GB" sz="1000" b="0" i="0" u="none" strike="noStrike">
              <a:effectLst/>
              <a:latin typeface="Segoe UI" panose="020F0502020204030204" pitchFamily="34" charset="0"/>
            </a:endParaRPr>
          </a:p>
        </p:txBody>
      </p:sp>
      <p:pic>
        <p:nvPicPr>
          <p:cNvPr id="4" name="Picture 3">
            <a:extLst>
              <a:ext uri="{FF2B5EF4-FFF2-40B4-BE49-F238E27FC236}">
                <a16:creationId xmlns:a16="http://schemas.microsoft.com/office/drawing/2014/main" id="{70458318-C362-6C06-EAB0-642123B262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95097" y="1318097"/>
            <a:ext cx="4221805" cy="4221805"/>
          </a:xfrm>
          <a:prstGeom prst="rect">
            <a:avLst/>
          </a:prstGeom>
        </p:spPr>
      </p:pic>
    </p:spTree>
    <p:extLst>
      <p:ext uri="{BB962C8B-B14F-4D97-AF65-F5344CB8AC3E}">
        <p14:creationId xmlns:p14="http://schemas.microsoft.com/office/powerpoint/2010/main" val="12986183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1D72F1-0158-DD88-521A-C753472ECBBC}"/>
              </a:ext>
            </a:extLst>
          </p:cNvPr>
          <p:cNvSpPr>
            <a:spLocks noGrp="1"/>
          </p:cNvSpPr>
          <p:nvPr>
            <p:ph type="title"/>
          </p:nvPr>
        </p:nvSpPr>
        <p:spPr>
          <a:xfrm>
            <a:off x="6094105" y="802955"/>
            <a:ext cx="4977976" cy="1454051"/>
          </a:xfrm>
        </p:spPr>
        <p:txBody>
          <a:bodyPr>
            <a:normAutofit/>
          </a:bodyPr>
          <a:lstStyle/>
          <a:p>
            <a:r>
              <a:rPr lang="en-GB" sz="3600" b="1" i="0" u="none" strike="noStrike">
                <a:solidFill>
                  <a:schemeClr val="tx2"/>
                </a:solidFill>
                <a:effectLst/>
                <a:latin typeface="Segoe UI" panose="020F0502020204030204" pitchFamily="34" charset="0"/>
              </a:rPr>
              <a:t>Team development</a:t>
            </a:r>
            <a:endParaRPr lang="en-US" sz="3600">
              <a:solidFill>
                <a:schemeClr val="tx2"/>
              </a:solidFill>
            </a:endParaRPr>
          </a:p>
        </p:txBody>
      </p:sp>
      <p:sp>
        <p:nvSpPr>
          <p:cNvPr id="3" name="Content Placeholder 2">
            <a:extLst>
              <a:ext uri="{FF2B5EF4-FFF2-40B4-BE49-F238E27FC236}">
                <a16:creationId xmlns:a16="http://schemas.microsoft.com/office/drawing/2014/main" id="{B1CF4284-C8B5-FE87-DB46-225F10BA08C1}"/>
              </a:ext>
            </a:extLst>
          </p:cNvPr>
          <p:cNvSpPr>
            <a:spLocks noGrp="1"/>
          </p:cNvSpPr>
          <p:nvPr>
            <p:ph idx="1"/>
          </p:nvPr>
        </p:nvSpPr>
        <p:spPr>
          <a:xfrm>
            <a:off x="6094103" y="1793846"/>
            <a:ext cx="4977578" cy="4436317"/>
          </a:xfrm>
        </p:spPr>
        <p:txBody>
          <a:bodyPr anchor="ctr">
            <a:noAutofit/>
          </a:bodyPr>
          <a:lstStyle/>
          <a:p>
            <a:pPr marL="0" indent="0">
              <a:buNone/>
            </a:pPr>
            <a:r>
              <a:rPr lang="en-GB" sz="1900">
                <a:solidFill>
                  <a:schemeClr val="tx2"/>
                </a:solidFill>
                <a:latin typeface="Segoe UI" panose="020F0502020204030204" pitchFamily="34" charset="0"/>
              </a:rPr>
              <a:t>A</a:t>
            </a:r>
            <a:r>
              <a:rPr lang="en-GB" sz="1900" b="0" i="0" u="none" strike="noStrike">
                <a:solidFill>
                  <a:schemeClr val="tx2"/>
                </a:solidFill>
                <a:effectLst/>
                <a:latin typeface="Segoe UI" panose="020F0502020204030204" pitchFamily="34" charset="0"/>
              </a:rPr>
              <a:t>fter understanding Betari's Box has helped me be more deliberate about my attitude when interacting with members of the team. In one project, a teammate frequently dismissed suggestions, which had an impact on the group's morale. Rather than responding fast without thinking, I tried to maintain a positive attitude and respect each team member's input. As I did so, the overall atmosphere in our group improved, and even the initially dismissive team member began to participate more positively. This experience reinforced the impact of my behaviour on group dynamics and taught me the importance of maintaining a positive attitude, even in difficult situations.  (McPheat,2022).</a:t>
            </a:r>
            <a:endParaRPr lang="en-US" sz="190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2F8E8B0A-FB4A-CDA5-E83E-775709688A6B}"/>
              </a:ext>
            </a:extLst>
          </p:cNvPr>
          <p:cNvSpPr txBox="1"/>
          <p:nvPr/>
        </p:nvSpPr>
        <p:spPr>
          <a:xfrm>
            <a:off x="5191369" y="2521113"/>
            <a:ext cx="1828800" cy="1828800"/>
          </a:xfrm>
          <a:prstGeom prst="rect">
            <a:avLst/>
          </a:prstGeom>
          <a:noFill/>
        </p:spPr>
        <p:txBody>
          <a:bodyPr wrap="square" rtlCol="0">
            <a:spAutoFit/>
          </a:bodyPr>
          <a:lstStyle/>
          <a:p>
            <a:pPr algn="l"/>
            <a:endParaRPr lang="en-US"/>
          </a:p>
        </p:txBody>
      </p:sp>
      <p:pic>
        <p:nvPicPr>
          <p:cNvPr id="5" name="Picture 4">
            <a:extLst>
              <a:ext uri="{FF2B5EF4-FFF2-40B4-BE49-F238E27FC236}">
                <a16:creationId xmlns:a16="http://schemas.microsoft.com/office/drawing/2014/main" id="{03963D32-B388-59C9-910B-8B90437973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3541" y="1793846"/>
            <a:ext cx="4149926" cy="3781234"/>
          </a:xfrm>
          <a:prstGeom prst="rect">
            <a:avLst/>
          </a:prstGeom>
        </p:spPr>
      </p:pic>
    </p:spTree>
    <p:extLst>
      <p:ext uri="{BB962C8B-B14F-4D97-AF65-F5344CB8AC3E}">
        <p14:creationId xmlns:p14="http://schemas.microsoft.com/office/powerpoint/2010/main" val="38308340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A58DC-C95D-ED51-F9CC-CEADF152FB14}"/>
              </a:ext>
            </a:extLst>
          </p:cNvPr>
          <p:cNvSpPr>
            <a:spLocks noGrp="1"/>
          </p:cNvSpPr>
          <p:nvPr>
            <p:ph type="title"/>
          </p:nvPr>
        </p:nvSpPr>
        <p:spPr>
          <a:xfrm>
            <a:off x="459145" y="-1096429"/>
            <a:ext cx="7434862" cy="2192858"/>
          </a:xfrm>
        </p:spPr>
        <p:txBody>
          <a:bodyPr anchor="b">
            <a:normAutofit/>
          </a:bodyPr>
          <a:lstStyle/>
          <a:p>
            <a:r>
              <a:rPr lang="en-GB" sz="3200"/>
              <a:t>Reference list </a:t>
            </a:r>
            <a:endParaRPr lang="en-US" sz="3200"/>
          </a:p>
        </p:txBody>
      </p:sp>
      <p:sp>
        <p:nvSpPr>
          <p:cNvPr id="3" name="Content Placeholder 2">
            <a:extLst>
              <a:ext uri="{FF2B5EF4-FFF2-40B4-BE49-F238E27FC236}">
                <a16:creationId xmlns:a16="http://schemas.microsoft.com/office/drawing/2014/main" id="{0F351E1C-B30D-0649-C1F2-A6DC33F6D29A}"/>
              </a:ext>
            </a:extLst>
          </p:cNvPr>
          <p:cNvSpPr>
            <a:spLocks noGrp="1"/>
          </p:cNvSpPr>
          <p:nvPr>
            <p:ph idx="1"/>
          </p:nvPr>
        </p:nvSpPr>
        <p:spPr>
          <a:xfrm>
            <a:off x="616281" y="1530104"/>
            <a:ext cx="5479719" cy="3994898"/>
          </a:xfrm>
        </p:spPr>
        <p:txBody>
          <a:bodyPr anchor="t">
            <a:normAutofit/>
          </a:bodyPr>
          <a:lstStyle/>
          <a:p>
            <a:pPr marL="0" indent="0" rtl="0">
              <a:buNone/>
            </a:pPr>
            <a:r>
              <a:rPr lang="en-GB" sz="1400" b="0" i="0" u="none" strike="noStrike">
                <a:effectLst/>
                <a:latin typeface="Segoe UI" panose="020F0502020204030204" pitchFamily="34" charset="0"/>
              </a:rPr>
              <a:t>McPheat, S. (2022). </a:t>
            </a:r>
            <a:r>
              <a:rPr lang="en-GB" sz="1400" b="0" i="1" u="none" strike="noStrike">
                <a:effectLst/>
                <a:latin typeface="Segoe UI" panose="020F0502020204030204" pitchFamily="34" charset="0"/>
              </a:rPr>
              <a:t>What is the Thomas Kilmann conflict management model?</a:t>
            </a:r>
            <a:r>
              <a:rPr lang="en-GB" sz="1400" b="0" i="0" u="none" strike="noStrike">
                <a:effectLst/>
                <a:latin typeface="Segoe UI" panose="020F0502020204030204" pitchFamily="34" charset="0"/>
              </a:rPr>
              <a:t> [online] MTD Training. Available at: </a:t>
            </a:r>
            <a:r>
              <a:rPr lang="en-GB" sz="1400" b="0" i="0" u="none" strike="noStrike">
                <a:effectLst/>
                <a:latin typeface="Segoe UI" panose="020F0502020204030204" pitchFamily="34" charset="0"/>
                <a:hlinkClick r:id="rId2"/>
              </a:rPr>
              <a:t>https://www.mtdtraining.com/blog/thomas-kilmann-conflict-management-model.htm</a:t>
            </a:r>
            <a:r>
              <a:rPr lang="en-GB" sz="1400" b="0" i="0" u="none" strike="noStrike">
                <a:effectLst/>
                <a:latin typeface="Segoe UI" panose="020F0502020204030204" pitchFamily="34" charset="0"/>
              </a:rPr>
              <a:t>. (Accessed: 24 November 2024). </a:t>
            </a:r>
            <a:br>
              <a:rPr lang="en-GB" sz="1400" b="0" i="0" u="none" strike="noStrike">
                <a:effectLst/>
                <a:latin typeface="Segoe UI" panose="020F0502020204030204" pitchFamily="34" charset="0"/>
              </a:rPr>
            </a:br>
            <a:endParaRPr lang="en-GB" sz="1400" b="0" i="0" u="none" strike="noStrike">
              <a:effectLst/>
              <a:latin typeface="Segoe UI" panose="020F0502020204030204" pitchFamily="34" charset="0"/>
            </a:endParaRPr>
          </a:p>
          <a:p>
            <a:pPr marL="0" indent="0" rtl="0">
              <a:buNone/>
            </a:pPr>
            <a:r>
              <a:rPr lang="en-GB" sz="1400" b="0" i="0" u="none" strike="noStrike">
                <a:effectLst/>
                <a:latin typeface="Segoe UI" panose="020F0502020204030204" pitchFamily="34" charset="0"/>
              </a:rPr>
              <a:t>Indeed Career Guide. (n.d.). </a:t>
            </a:r>
            <a:r>
              <a:rPr lang="en-GB" sz="1400" b="0" i="1" u="none" strike="noStrike">
                <a:effectLst/>
                <a:latin typeface="Segoe UI" panose="020F0502020204030204" pitchFamily="34" charset="0"/>
              </a:rPr>
              <a:t>What Does Collaboration Mean in the Workplace?</a:t>
            </a:r>
            <a:r>
              <a:rPr lang="en-GB" sz="1400" b="0" i="0" u="none" strike="noStrike">
                <a:effectLst/>
                <a:latin typeface="Segoe UI" panose="020F0502020204030204" pitchFamily="34" charset="0"/>
              </a:rPr>
              <a:t> [online] Available at: </a:t>
            </a:r>
            <a:r>
              <a:rPr lang="en-GB" sz="1400" b="0" i="0" u="none" strike="noStrike">
                <a:effectLst/>
                <a:latin typeface="Segoe UI" panose="020F0502020204030204" pitchFamily="34" charset="0"/>
                <a:hlinkClick r:id="rId3"/>
              </a:rPr>
              <a:t>https://uk.indeed.com/career-advice/career-development/what-does-collaboration-mean</a:t>
            </a:r>
            <a:r>
              <a:rPr lang="en-GB" sz="1400" b="0" i="0" u="none" strike="noStrike">
                <a:effectLst/>
                <a:latin typeface="Segoe UI" panose="020F0502020204030204" pitchFamily="34" charset="0"/>
              </a:rPr>
              <a:t>. </a:t>
            </a:r>
            <a:br>
              <a:rPr lang="en-GB" sz="1400" b="0" i="0" u="none" strike="noStrike">
                <a:effectLst/>
                <a:latin typeface="Segoe UI" panose="020F0502020204030204" pitchFamily="34" charset="0"/>
              </a:rPr>
            </a:br>
            <a:endParaRPr lang="en-GB" sz="1400" b="0" i="0" u="none" strike="noStrike">
              <a:effectLst/>
              <a:latin typeface="Segoe UI" panose="020F0502020204030204" pitchFamily="34" charset="0"/>
            </a:endParaRPr>
          </a:p>
          <a:p>
            <a:pPr marL="0" indent="0" rtl="0">
              <a:buNone/>
            </a:pPr>
            <a:r>
              <a:rPr lang="en-GB" sz="1400" b="0" i="0" u="none" strike="noStrike">
                <a:effectLst/>
                <a:latin typeface="Segoe UI" panose="020F0502020204030204" pitchFamily="34" charset="0"/>
              </a:rPr>
              <a:t>Lockhart-Wood, K. (2000) ‘Collaboration between nurses and doctors in clinical practice’, </a:t>
            </a:r>
            <a:r>
              <a:rPr lang="en-GB" sz="1400" b="0" i="1" u="none" strike="noStrike">
                <a:effectLst/>
                <a:latin typeface="Segoe UI" panose="020F0502020204030204" pitchFamily="34" charset="0"/>
              </a:rPr>
              <a:t>British journal of nursing (Mark Allen Publishing)</a:t>
            </a:r>
            <a:r>
              <a:rPr lang="en-GB" sz="1400" b="0" i="0" u="none" strike="noStrike">
                <a:effectLst/>
                <a:latin typeface="Segoe UI" panose="020F0502020204030204" pitchFamily="34" charset="0"/>
              </a:rPr>
              <a:t>, 9(5), pp. 276–280. Available at: </a:t>
            </a:r>
            <a:r>
              <a:rPr lang="en-GB" sz="1400" b="0" i="0" u="none" strike="noStrike">
                <a:effectLst/>
                <a:latin typeface="Segoe UI" panose="020F0502020204030204" pitchFamily="34" charset="0"/>
                <a:hlinkClick r:id="rId4"/>
              </a:rPr>
              <a:t>https://doi.org/10.12968/bjon.2000.9.5.6363</a:t>
            </a:r>
            <a:r>
              <a:rPr lang="en-GB" sz="1400" b="0" i="0" u="none" strike="noStrike">
                <a:effectLst/>
                <a:latin typeface="Segoe UI" panose="020F0502020204030204" pitchFamily="34" charset="0"/>
              </a:rPr>
              <a:t>. </a:t>
            </a:r>
            <a:br>
              <a:rPr lang="en-GB" sz="1400" b="0" i="0" u="none" strike="noStrike">
                <a:effectLst/>
                <a:latin typeface="Segoe UI" panose="020F0502020204030204" pitchFamily="34" charset="0"/>
              </a:rPr>
            </a:br>
            <a:endParaRPr lang="en-GB" sz="1400" b="0" i="0" u="none" strike="noStrike">
              <a:effectLst/>
              <a:latin typeface="Segoe UI" panose="020F0502020204030204" pitchFamily="34" charset="0"/>
            </a:endParaRPr>
          </a:p>
          <a:p>
            <a:pPr marL="0" indent="0" rtl="0">
              <a:buNone/>
            </a:pPr>
            <a:r>
              <a:rPr lang="en-GB" sz="1400" b="0" i="0" u="none" strike="noStrike">
                <a:effectLst/>
                <a:latin typeface="Segoe UI" panose="020F0502020204030204" pitchFamily="34" charset="0"/>
              </a:rPr>
              <a:t>Bitesize Learning (2023). </a:t>
            </a:r>
            <a:r>
              <a:rPr lang="en-GB" sz="1400" b="0" i="1" u="none" strike="noStrike">
                <a:effectLst/>
                <a:latin typeface="Segoe UI" panose="020F0502020204030204" pitchFamily="34" charset="0"/>
              </a:rPr>
              <a:t>Forming Norming Storming Performing | Tuckman’s stages of group development explained [with diagram]</a:t>
            </a:r>
            <a:r>
              <a:rPr lang="en-GB" sz="1400" b="0" i="0" u="none" strike="noStrike">
                <a:effectLst/>
                <a:latin typeface="Segoe UI" panose="020F0502020204030204" pitchFamily="34" charset="0"/>
              </a:rPr>
              <a:t>. [online] BiteSize Learning. Available at: </a:t>
            </a:r>
            <a:r>
              <a:rPr lang="en-GB" sz="1400" b="0" i="0" u="none" strike="noStrike">
                <a:effectLst/>
                <a:latin typeface="Segoe UI" panose="020F0502020204030204" pitchFamily="34" charset="0"/>
                <a:hlinkClick r:id="rId5"/>
              </a:rPr>
              <a:t>https://www.bitesizelearning.co.uk/resources/tuckman-stages-team-development-forming-norming-storming-performing</a:t>
            </a:r>
            <a:r>
              <a:rPr lang="en-GB" sz="1400" b="0" i="0" u="none" strike="noStrike">
                <a:effectLst/>
                <a:latin typeface="Segoe UI" panose="020F0502020204030204" pitchFamily="34" charset="0"/>
              </a:rPr>
              <a:t>.</a:t>
            </a:r>
          </a:p>
          <a:p>
            <a:pPr marL="0" indent="0">
              <a:buNone/>
            </a:pPr>
            <a:endParaRPr lang="en-US" sz="1100"/>
          </a:p>
        </p:txBody>
      </p:sp>
      <p:pic>
        <p:nvPicPr>
          <p:cNvPr id="12" name="Picture 11" descr="Pen placed on top of a signature line">
            <a:extLst>
              <a:ext uri="{FF2B5EF4-FFF2-40B4-BE49-F238E27FC236}">
                <a16:creationId xmlns:a16="http://schemas.microsoft.com/office/drawing/2014/main" id="{A905BA96-2A30-AAB3-3617-AFA13BAC7DFE}"/>
              </a:ext>
            </a:extLst>
          </p:cNvPr>
          <p:cNvPicPr>
            <a:picLocks noChangeAspect="1"/>
          </p:cNvPicPr>
          <p:nvPr/>
        </p:nvPicPr>
        <p:blipFill>
          <a:blip r:embed="rId6"/>
          <a:srcRect l="50998" r="1103" b="-1"/>
          <a:stretch/>
        </p:blipFill>
        <p:spPr>
          <a:xfrm>
            <a:off x="7270812" y="10"/>
            <a:ext cx="4921187" cy="6857990"/>
          </a:xfrm>
          <a:prstGeom prst="rect">
            <a:avLst/>
          </a:prstGeom>
        </p:spPr>
      </p:pic>
      <p:grpSp>
        <p:nvGrpSpPr>
          <p:cNvPr id="13" name="Group 12">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0" name="Rectangle 9">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9482235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3E9FB-5C01-45A8-7A8D-5B21221AE7C8}"/>
              </a:ext>
            </a:extLst>
          </p:cNvPr>
          <p:cNvSpPr>
            <a:spLocks noGrp="1"/>
          </p:cNvSpPr>
          <p:nvPr>
            <p:ph type="title"/>
          </p:nvPr>
        </p:nvSpPr>
        <p:spPr>
          <a:xfrm>
            <a:off x="5868557" y="1138036"/>
            <a:ext cx="5444382" cy="1402470"/>
          </a:xfrm>
        </p:spPr>
        <p:txBody>
          <a:bodyPr anchor="t">
            <a:normAutofit/>
          </a:bodyPr>
          <a:lstStyle/>
          <a:p>
            <a:r>
              <a:rPr lang="en-GB" sz="3200" b="0" i="0" u="none" strike="noStrike">
                <a:effectLst/>
                <a:latin typeface="Aptos" panose="020F0502020204030204" pitchFamily="34" charset="0"/>
              </a:rPr>
              <a:t>Understanding Relationship Dynamics </a:t>
            </a:r>
            <a:endParaRPr lang="en-US" sz="3200"/>
          </a:p>
        </p:txBody>
      </p:sp>
      <p:pic>
        <p:nvPicPr>
          <p:cNvPr id="5" name="Picture 4">
            <a:extLst>
              <a:ext uri="{FF2B5EF4-FFF2-40B4-BE49-F238E27FC236}">
                <a16:creationId xmlns:a16="http://schemas.microsoft.com/office/drawing/2014/main" id="{49EFA523-2AAA-E42B-490E-90232BA84052}"/>
              </a:ext>
            </a:extLst>
          </p:cNvPr>
          <p:cNvPicPr>
            <a:picLocks noChangeAspect="1"/>
          </p:cNvPicPr>
          <p:nvPr/>
        </p:nvPicPr>
        <p:blipFill>
          <a:blip r:embed="rId2"/>
          <a:srcRect l="17234" r="17234"/>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E30C63D-0B13-2A2C-2EE0-01669C945FB6}"/>
              </a:ext>
            </a:extLst>
          </p:cNvPr>
          <p:cNvSpPr>
            <a:spLocks noGrp="1"/>
          </p:cNvSpPr>
          <p:nvPr>
            <p:ph idx="1"/>
          </p:nvPr>
        </p:nvSpPr>
        <p:spPr>
          <a:xfrm>
            <a:off x="5868557" y="2551176"/>
            <a:ext cx="5444382" cy="3591207"/>
          </a:xfrm>
        </p:spPr>
        <p:txBody>
          <a:bodyPr>
            <a:noAutofit/>
          </a:bodyPr>
          <a:lstStyle/>
          <a:p>
            <a:r>
              <a:rPr lang="en-GB" sz="1300" b="0" i="0" u="none" strike="noStrike">
                <a:effectLst/>
                <a:latin typeface="Aptos" panose="020F0502020204030204" pitchFamily="34" charset="0"/>
              </a:rPr>
              <a:t>Relationship dynamics within a team have a significant impact on trust and teamwork, effecting how members interact, settle disagreements, and work towards shared goals. </a:t>
            </a:r>
          </a:p>
          <a:p>
            <a:r>
              <a:rPr lang="en-GB" sz="1300" b="0" i="0" u="none" strike="noStrike">
                <a:effectLst/>
                <a:latin typeface="Aptos" panose="020F0502020204030204" pitchFamily="34" charset="0"/>
              </a:rPr>
              <a:t>Positive interpersonal dynamics are essential for developing psychological safety, which is a critical element that enables team members to express their ideas, problems, and doubts without worrying about criticism or retaliation. </a:t>
            </a:r>
          </a:p>
          <a:p>
            <a:r>
              <a:rPr lang="en-GB" sz="1300" b="0" i="0" u="none" strike="noStrike">
                <a:effectLst/>
                <a:latin typeface="Aptos" panose="020F0502020204030204" pitchFamily="34" charset="0"/>
              </a:rPr>
              <a:t>Understanding each team member's particular position and personality helps leaders manage conflicts within the group and make sure that differences promote innovation and creativity rather than conflict.</a:t>
            </a:r>
          </a:p>
          <a:p>
            <a:r>
              <a:rPr lang="en-GB" sz="1300" b="0" i="0" u="none" strike="noStrike">
                <a:effectLst/>
                <a:latin typeface="Aptos" panose="020F0502020204030204" pitchFamily="34" charset="0"/>
              </a:rPr>
              <a:t>Identifying and solving problems like imbalances in authority, misunderstandings, or interpersonal disputes is essential to effective leadership since they can undermine trust and reduce effectiveness if left unchecked.</a:t>
            </a:r>
          </a:p>
          <a:p>
            <a:r>
              <a:rPr lang="en-GB" sz="1300" b="0" i="0" u="none" strike="noStrike">
                <a:effectLst/>
                <a:latin typeface="Aptos" panose="020F0502020204030204" pitchFamily="34" charset="0"/>
              </a:rPr>
              <a:t>By identifying each member's strengths and flaws models such as Belbin's Team Roles can help the team work together more effectively by utilising the diverse contributions of all team members. </a:t>
            </a:r>
          </a:p>
        </p:txBody>
      </p:sp>
    </p:spTree>
    <p:extLst>
      <p:ext uri="{BB962C8B-B14F-4D97-AF65-F5344CB8AC3E}">
        <p14:creationId xmlns:p14="http://schemas.microsoft.com/office/powerpoint/2010/main" val="13124924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A74D7-92C5-90F1-98B2-696B2DB79D0E}"/>
              </a:ext>
            </a:extLst>
          </p:cNvPr>
          <p:cNvSpPr>
            <a:spLocks noGrp="1"/>
          </p:cNvSpPr>
          <p:nvPr>
            <p:ph type="title"/>
          </p:nvPr>
        </p:nvSpPr>
        <p:spPr>
          <a:xfrm>
            <a:off x="5868557" y="1138036"/>
            <a:ext cx="5444382" cy="718116"/>
          </a:xfrm>
        </p:spPr>
        <p:txBody>
          <a:bodyPr anchor="t">
            <a:normAutofit/>
          </a:bodyPr>
          <a:lstStyle/>
          <a:p>
            <a:r>
              <a:rPr lang="en-GB" sz="3200" b="0" i="0" u="none" strike="noStrike">
                <a:effectLst/>
                <a:latin typeface="Aptos" panose="020F0502020204030204" pitchFamily="34" charset="0"/>
              </a:rPr>
              <a:t>Leadership in Teams</a:t>
            </a:r>
            <a:endParaRPr lang="en-US" sz="3200"/>
          </a:p>
        </p:txBody>
      </p:sp>
      <p:pic>
        <p:nvPicPr>
          <p:cNvPr id="5" name="Picture 4">
            <a:extLst>
              <a:ext uri="{FF2B5EF4-FFF2-40B4-BE49-F238E27FC236}">
                <a16:creationId xmlns:a16="http://schemas.microsoft.com/office/drawing/2014/main" id="{AEE821F8-5C31-63F3-6FFC-E4EC3637CC4C}"/>
              </a:ext>
            </a:extLst>
          </p:cNvPr>
          <p:cNvPicPr>
            <a:picLocks noChangeAspect="1"/>
          </p:cNvPicPr>
          <p:nvPr/>
        </p:nvPicPr>
        <p:blipFill>
          <a:blip r:embed="rId2"/>
          <a:srcRect l="18346" r="18346"/>
          <a:stretch/>
        </p:blipFill>
        <p:spPr>
          <a:xfrm>
            <a:off x="485154" y="893731"/>
            <a:ext cx="4878742" cy="5456269"/>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FB8BD4-711F-0D64-38B7-90D0CCD42CDD}"/>
              </a:ext>
            </a:extLst>
          </p:cNvPr>
          <p:cNvSpPr>
            <a:spLocks noGrp="1"/>
          </p:cNvSpPr>
          <p:nvPr>
            <p:ph idx="1"/>
          </p:nvPr>
        </p:nvSpPr>
        <p:spPr>
          <a:xfrm>
            <a:off x="5868557" y="1856152"/>
            <a:ext cx="5444382" cy="4493848"/>
          </a:xfrm>
        </p:spPr>
        <p:txBody>
          <a:bodyPr>
            <a:noAutofit/>
          </a:bodyPr>
          <a:lstStyle/>
          <a:p>
            <a:r>
              <a:rPr lang="en-GB" sz="1400" b="0" i="0" u="none" strike="noStrike">
                <a:effectLst/>
                <a:latin typeface="Aptos" panose="020F0502020204030204" pitchFamily="34" charset="0"/>
              </a:rPr>
              <a:t>Leading a team involves more than just delivering commands, it also involves guiding members towards common goals and building an environment of cooperation, respect, and assistance.</a:t>
            </a:r>
          </a:p>
          <a:p>
            <a:r>
              <a:rPr lang="en-GB" sz="1400" b="0" i="0" u="none" strike="noStrike">
                <a:effectLst/>
                <a:latin typeface="Aptos" panose="020F0502020204030204" pitchFamily="34" charset="0"/>
              </a:rPr>
              <a:t>Effective leaders integrate emotional intelligence with visionary insight to address the needs and concerns of each team member while maintaining the team's focus on its goals.</a:t>
            </a:r>
          </a:p>
          <a:p>
            <a:r>
              <a:rPr lang="en-GB" sz="1400" b="0" i="0" u="none" strike="noStrike">
                <a:effectLst/>
                <a:latin typeface="Aptos" panose="020F0502020204030204" pitchFamily="34" charset="0"/>
              </a:rPr>
              <a:t>Strong communication, flexibility, and empathy are all crucial leadership qualities that help create a supportive and effective team dynamic. These qualities also allow leaders to proactively handle problems and make sure each team member feels appreciated and recognised. </a:t>
            </a:r>
          </a:p>
          <a:p>
            <a:r>
              <a:rPr lang="en-GB" sz="1400" b="0" i="0" u="none" strike="noStrike">
                <a:effectLst/>
                <a:latin typeface="Aptos" panose="020F0502020204030204" pitchFamily="34" charset="0"/>
              </a:rPr>
              <a:t>Team members can freely express their individual perspectives in a safe space created by leaders who structure inclusivity and encourage sincere communication, which develops a more varied and creative approach to problem-solving.</a:t>
            </a:r>
          </a:p>
          <a:p>
            <a:r>
              <a:rPr lang="en-GB" sz="1400" b="0" i="0" u="none" strike="noStrike">
                <a:effectLst/>
                <a:latin typeface="Aptos" panose="020F0502020204030204" pitchFamily="34" charset="0"/>
              </a:rPr>
              <a:t>Outstanding leaders recognise the value of flexibility, adjusting their approaches to meet the team's changing demands and encouraging criticism to promote ongoing improvement.</a:t>
            </a:r>
          </a:p>
        </p:txBody>
      </p:sp>
    </p:spTree>
    <p:extLst>
      <p:ext uri="{BB962C8B-B14F-4D97-AF65-F5344CB8AC3E}">
        <p14:creationId xmlns:p14="http://schemas.microsoft.com/office/powerpoint/2010/main" val="19250141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ight Triangle 24">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E9468F-9010-D428-4AF7-970AEE62EE0B}"/>
              </a:ext>
            </a:extLst>
          </p:cNvPr>
          <p:cNvSpPr>
            <a:spLocks noGrp="1"/>
          </p:cNvSpPr>
          <p:nvPr>
            <p:ph type="title"/>
          </p:nvPr>
        </p:nvSpPr>
        <p:spPr>
          <a:xfrm>
            <a:off x="-1315789" y="-1143767"/>
            <a:ext cx="7099361" cy="4763672"/>
          </a:xfrm>
        </p:spPr>
        <p:txBody>
          <a:bodyPr>
            <a:normAutofit/>
          </a:bodyPr>
          <a:lstStyle/>
          <a:p>
            <a:pPr algn="r"/>
            <a:r>
              <a:rPr lang="en-GB" sz="4600" b="0" i="0" u="none" strike="noStrike">
                <a:effectLst/>
                <a:latin typeface="Aptos" panose="020F0502020204030204" pitchFamily="34" charset="0"/>
              </a:rPr>
              <a:t>Reflection On teams</a:t>
            </a:r>
            <a:endParaRPr lang="en-US" sz="4600"/>
          </a:p>
        </p:txBody>
      </p:sp>
      <p:cxnSp>
        <p:nvCxnSpPr>
          <p:cNvPr id="29" name="Straight Connector 28">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474A9F3-14B9-3815-4836-BF8B8DC28974}"/>
              </a:ext>
            </a:extLst>
          </p:cNvPr>
          <p:cNvSpPr>
            <a:spLocks noGrp="1"/>
          </p:cNvSpPr>
          <p:nvPr>
            <p:ph idx="1"/>
          </p:nvPr>
        </p:nvSpPr>
        <p:spPr>
          <a:xfrm>
            <a:off x="5255260" y="1648870"/>
            <a:ext cx="4702848" cy="3560260"/>
          </a:xfrm>
        </p:spPr>
        <p:txBody>
          <a:bodyPr anchor="ctr">
            <a:noAutofit/>
          </a:bodyPr>
          <a:lstStyle/>
          <a:p>
            <a:r>
              <a:rPr lang="en-GB" sz="1300" b="0" i="0" u="none" strike="noStrike">
                <a:effectLst/>
                <a:latin typeface="Aptos" panose="020F0502020204030204" pitchFamily="34" charset="0"/>
              </a:rPr>
              <a:t>The foundation of successful teamwork is trust, clear communication, and a sense of shared accountability, which guarantees that everyone's contributions fit with the group's objectives.</a:t>
            </a:r>
          </a:p>
          <a:p>
            <a:r>
              <a:rPr lang="en-GB" sz="1300" b="0" i="0" u="none" strike="noStrike">
                <a:effectLst/>
                <a:latin typeface="Aptos" panose="020F0502020204030204" pitchFamily="34" charset="0"/>
              </a:rPr>
              <a:t> A solid and functional workplace is facilitated by acknowledging the team's capabilities, which include mutual support and efficient entrusting tasks </a:t>
            </a:r>
          </a:p>
          <a:p>
            <a:r>
              <a:rPr lang="en-GB" sz="1300" b="0" i="0" u="none" strike="noStrike">
                <a:effectLst/>
                <a:latin typeface="Aptos" panose="020F0502020204030204" pitchFamily="34" charset="0"/>
              </a:rPr>
              <a:t>Overlapping roles, opposing goals, or unequal expectations are common ways that obstacles appear, highlighting the need for proactive problem-solving and adaptability.</a:t>
            </a:r>
          </a:p>
          <a:p>
            <a:r>
              <a:rPr lang="en-GB" sz="1300" b="0" i="0" u="none" strike="noStrike">
                <a:effectLst/>
                <a:latin typeface="Aptos" panose="020F0502020204030204" pitchFamily="34" charset="0"/>
              </a:rPr>
              <a:t>Teams are able to evaluate their efficacy, address inefficiencies, and execute strategies for continuous improvement through regular reflection and feedback processes.</a:t>
            </a:r>
          </a:p>
          <a:p>
            <a:r>
              <a:rPr lang="en-GB" sz="1300" b="0" i="0" u="none" strike="noStrike">
                <a:effectLst/>
                <a:latin typeface="Aptos" panose="020F0502020204030204" pitchFamily="34" charset="0"/>
              </a:rPr>
              <a:t>Insights from teamwork reinforce how crucial it is to define roles early on, maintain open lines of communication, and develop an inclusive culture in order to succeed as a group.</a:t>
            </a:r>
          </a:p>
        </p:txBody>
      </p:sp>
      <p:pic>
        <p:nvPicPr>
          <p:cNvPr id="4" name="Picture 3">
            <a:extLst>
              <a:ext uri="{FF2B5EF4-FFF2-40B4-BE49-F238E27FC236}">
                <a16:creationId xmlns:a16="http://schemas.microsoft.com/office/drawing/2014/main" id="{C29123B0-7145-ACFC-26DF-6329CD6CFB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4639" y="2289612"/>
            <a:ext cx="3915448" cy="2811226"/>
          </a:xfrm>
          <a:prstGeom prst="rect">
            <a:avLst/>
          </a:prstGeom>
        </p:spPr>
      </p:pic>
    </p:spTree>
    <p:extLst>
      <p:ext uri="{BB962C8B-B14F-4D97-AF65-F5344CB8AC3E}">
        <p14:creationId xmlns:p14="http://schemas.microsoft.com/office/powerpoint/2010/main" val="7352167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F30175-E7E7-2D0E-E456-27C1F69A5FBC}"/>
              </a:ext>
            </a:extLst>
          </p:cNvPr>
          <p:cNvSpPr>
            <a:spLocks noGrp="1"/>
          </p:cNvSpPr>
          <p:nvPr>
            <p:ph type="title"/>
          </p:nvPr>
        </p:nvSpPr>
        <p:spPr>
          <a:xfrm>
            <a:off x="1149716" y="499397"/>
            <a:ext cx="5929422" cy="1640180"/>
          </a:xfrm>
        </p:spPr>
        <p:txBody>
          <a:bodyPr anchor="b">
            <a:normAutofit/>
          </a:bodyPr>
          <a:lstStyle/>
          <a:p>
            <a:r>
              <a:rPr lang="en-GB" sz="4000"/>
              <a:t>Reference list </a:t>
            </a:r>
            <a:endParaRPr lang="en-US" sz="4000"/>
          </a:p>
        </p:txBody>
      </p:sp>
      <p:sp>
        <p:nvSpPr>
          <p:cNvPr id="3" name="Content Placeholder 2">
            <a:extLst>
              <a:ext uri="{FF2B5EF4-FFF2-40B4-BE49-F238E27FC236}">
                <a16:creationId xmlns:a16="http://schemas.microsoft.com/office/drawing/2014/main" id="{A368856C-F4F9-1337-A2C9-2EA486D6EE2B}"/>
              </a:ext>
            </a:extLst>
          </p:cNvPr>
          <p:cNvSpPr>
            <a:spLocks noGrp="1"/>
          </p:cNvSpPr>
          <p:nvPr>
            <p:ph idx="1"/>
          </p:nvPr>
        </p:nvSpPr>
        <p:spPr>
          <a:xfrm>
            <a:off x="1149717" y="2423821"/>
            <a:ext cx="5929422" cy="3519780"/>
          </a:xfrm>
        </p:spPr>
        <p:txBody>
          <a:bodyPr>
            <a:normAutofit/>
          </a:bodyPr>
          <a:lstStyle/>
          <a:p>
            <a:r>
              <a:rPr lang="en-GB" sz="1700" b="0" i="0" u="none" strike="noStrike">
                <a:effectLst/>
                <a:latin typeface="Aptos" panose="020F0502020204030204" pitchFamily="34" charset="0"/>
              </a:rPr>
              <a:t>Belbin, R.M. (2010) </a:t>
            </a:r>
            <a:r>
              <a:rPr lang="en-GB" sz="1700" b="0" i="1" u="none" strike="noStrike">
                <a:effectLst/>
                <a:latin typeface="Aptos" panose="020F0502020204030204" pitchFamily="34" charset="0"/>
              </a:rPr>
              <a:t>Management Teams: Why They Succeed or Fail</a:t>
            </a:r>
            <a:r>
              <a:rPr lang="en-GB" sz="1700" b="0" i="0" u="none" strike="noStrike">
                <a:effectLst/>
                <a:latin typeface="Aptos" panose="020F0502020204030204" pitchFamily="34" charset="0"/>
              </a:rPr>
              <a:t>. 3rd ed. Oxford: Butterworth-Heinemann.</a:t>
            </a:r>
          </a:p>
          <a:p>
            <a:r>
              <a:rPr lang="en-GB" sz="1700" b="0" i="0" u="none" strike="noStrike">
                <a:effectLst/>
                <a:latin typeface="Aptos" panose="020F0502020204030204" pitchFamily="34" charset="0"/>
              </a:rPr>
              <a:t>Kline, N. (2002) </a:t>
            </a:r>
            <a:r>
              <a:rPr lang="en-GB" sz="1700" b="0" i="1" u="none" strike="noStrike">
                <a:effectLst/>
                <a:latin typeface="Aptos" panose="020F0502020204030204" pitchFamily="34" charset="0"/>
              </a:rPr>
              <a:t>Time to Think: Listening to Ignite the Human Mind</a:t>
            </a:r>
            <a:r>
              <a:rPr lang="en-GB" sz="1700" b="0" i="0" u="none" strike="noStrike">
                <a:effectLst/>
                <a:latin typeface="Aptos" panose="020F0502020204030204" pitchFamily="34" charset="0"/>
              </a:rPr>
              <a:t>. London: Cassell.</a:t>
            </a:r>
          </a:p>
          <a:p>
            <a:r>
              <a:rPr lang="en-GB" sz="1700" b="0" i="0" u="none" strike="noStrike">
                <a:effectLst/>
                <a:latin typeface="Aptos" panose="020F0502020204030204" pitchFamily="34" charset="0"/>
              </a:rPr>
              <a:t>Tannenbaum, S.I. and Salas, E. (2021) </a:t>
            </a:r>
            <a:r>
              <a:rPr lang="en-GB" sz="1700" b="0" i="1" u="none" strike="noStrike">
                <a:effectLst/>
                <a:latin typeface="Aptos" panose="020F0502020204030204" pitchFamily="34" charset="0"/>
              </a:rPr>
              <a:t>Teams That Work: The Seven Drivers of Team Effectiveness</a:t>
            </a:r>
            <a:r>
              <a:rPr lang="en-GB" sz="1700" b="0" i="0" u="none" strike="noStrike">
                <a:effectLst/>
                <a:latin typeface="Aptos" panose="020F0502020204030204" pitchFamily="34" charset="0"/>
              </a:rPr>
              <a:t>. Oxford: Oxford University Press.</a:t>
            </a:r>
          </a:p>
          <a:p>
            <a:r>
              <a:rPr lang="en-GB" sz="1700" b="0" i="0" u="none" strike="noStrike">
                <a:effectLst/>
                <a:latin typeface="Aptos" panose="020F0502020204030204" pitchFamily="34" charset="0"/>
              </a:rPr>
              <a:t>Quintanilla, K.M. and Wahl, S.T. (2020) </a:t>
            </a:r>
            <a:r>
              <a:rPr lang="en-GB" sz="1700" b="0" i="1" u="none" strike="noStrike">
                <a:effectLst/>
                <a:latin typeface="Aptos" panose="020F0502020204030204" pitchFamily="34" charset="0"/>
              </a:rPr>
              <a:t>Business and Professional Communication: KEYS for Workplace Excellence</a:t>
            </a:r>
            <a:r>
              <a:rPr lang="en-GB" sz="1700" b="0" i="0" u="none" strike="noStrike">
                <a:effectLst/>
                <a:latin typeface="Aptos" panose="020F0502020204030204" pitchFamily="34" charset="0"/>
              </a:rPr>
              <a:t>. 4th ed. Thousand Oaks: Sage.</a:t>
            </a:r>
          </a:p>
          <a:p>
            <a:r>
              <a:rPr lang="en-GB" sz="1700" b="0" i="0" u="none" strike="noStrike">
                <a:effectLst/>
                <a:latin typeface="Aptos" panose="020F0502020204030204" pitchFamily="34" charset="0"/>
              </a:rPr>
              <a:t>Academi Wales (2018) </a:t>
            </a:r>
            <a:r>
              <a:rPr lang="en-GB" sz="1700" b="0" i="1" u="none" strike="noStrike">
                <a:effectLst/>
                <a:latin typeface="Aptos" panose="020F0502020204030204" pitchFamily="34" charset="0"/>
              </a:rPr>
              <a:t>Trust: The Foundation of Successful Teams</a:t>
            </a:r>
            <a:r>
              <a:rPr lang="en-GB" sz="1700" b="0" i="0" u="none" strike="noStrike">
                <a:effectLst/>
                <a:latin typeface="Aptos" panose="020F0502020204030204" pitchFamily="34" charset="0"/>
              </a:rPr>
              <a:t>. Cardiff: Welsh Government</a:t>
            </a:r>
          </a:p>
        </p:txBody>
      </p:sp>
      <p:pic>
        <p:nvPicPr>
          <p:cNvPr id="16" name="Graphic 15" descr="Laptop Secure">
            <a:extLst>
              <a:ext uri="{FF2B5EF4-FFF2-40B4-BE49-F238E27FC236}">
                <a16:creationId xmlns:a16="http://schemas.microsoft.com/office/drawing/2014/main" id="{E700A5A3-94CB-73F9-DD30-50F455CBFB2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45506" y="1492624"/>
            <a:ext cx="3765176" cy="3765176"/>
          </a:xfrm>
          <a:prstGeom prst="rect">
            <a:avLst/>
          </a:prstGeom>
        </p:spPr>
      </p:pic>
      <p:sp>
        <p:nvSpPr>
          <p:cNvPr id="21" name="Rectangle 2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516648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40F9E-4581-C795-CE85-5856F82E84B6}"/>
              </a:ext>
            </a:extLst>
          </p:cNvPr>
          <p:cNvSpPr>
            <a:spLocks noGrp="1"/>
          </p:cNvSpPr>
          <p:nvPr>
            <p:ph type="title"/>
          </p:nvPr>
        </p:nvSpPr>
        <p:spPr>
          <a:xfrm>
            <a:off x="761803" y="350196"/>
            <a:ext cx="4646904" cy="1624520"/>
          </a:xfrm>
        </p:spPr>
        <p:txBody>
          <a:bodyPr anchor="ctr">
            <a:normAutofit/>
          </a:bodyPr>
          <a:lstStyle/>
          <a:p>
            <a:r>
              <a:rPr lang="en-GB" sz="3700" b="1" kern="100">
                <a:effectLst/>
                <a:latin typeface="Aptos" panose="020F0502020204030204" pitchFamily="34" charset="0"/>
                <a:ea typeface="Times New Roman" panose="020F0502020204030204" pitchFamily="34" charset="0"/>
                <a:cs typeface="Times New Roman" panose="020F0502020204030204" pitchFamily="34" charset="0"/>
              </a:rPr>
              <a:t>EFFEECTIVE RELATIONSHIPS IN TEAM WORK</a:t>
            </a:r>
            <a:endParaRPr lang="en-US" sz="3700"/>
          </a:p>
        </p:txBody>
      </p:sp>
      <p:sp>
        <p:nvSpPr>
          <p:cNvPr id="3" name="Content Placeholder 2">
            <a:extLst>
              <a:ext uri="{FF2B5EF4-FFF2-40B4-BE49-F238E27FC236}">
                <a16:creationId xmlns:a16="http://schemas.microsoft.com/office/drawing/2014/main" id="{B01C6F6A-31DC-4805-E51F-73F984EDBA07}"/>
              </a:ext>
            </a:extLst>
          </p:cNvPr>
          <p:cNvSpPr>
            <a:spLocks noGrp="1"/>
          </p:cNvSpPr>
          <p:nvPr>
            <p:ph idx="1"/>
          </p:nvPr>
        </p:nvSpPr>
        <p:spPr>
          <a:xfrm>
            <a:off x="761802" y="2743200"/>
            <a:ext cx="4646905" cy="3613149"/>
          </a:xfrm>
        </p:spPr>
        <p:txBody>
          <a:bodyPr anchor="ctr">
            <a:normAutofit/>
          </a:bodyPr>
          <a:lstStyle/>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For great team work you need </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Effective communication </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mutual respect among team/teams</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Clear goals </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Which lead to....</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Great collaboration and great ideas </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Strong commitment to succeed in all we do</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Planing strategies to ensure a better understanding in life an in teams (S.Ponda 2010)</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The best situations to solve conflict to implement and use the Thomas &amp; Kilmann model  (Mariann Benke 2009)</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(Kurt lewis 1939)Doing these will help navigate any challenges and dynamics will show positive an negative people in team </a:t>
            </a:r>
          </a:p>
        </p:txBody>
      </p:sp>
      <p:pic>
        <p:nvPicPr>
          <p:cNvPr id="5" name="Picture 4">
            <a:extLst>
              <a:ext uri="{FF2B5EF4-FFF2-40B4-BE49-F238E27FC236}">
                <a16:creationId xmlns:a16="http://schemas.microsoft.com/office/drawing/2014/main" id="{5D5B1705-D0B4-DA6E-CC42-213A587A6D55}"/>
              </a:ext>
            </a:extLst>
          </p:cNvPr>
          <p:cNvPicPr>
            <a:picLocks noChangeAspect="1"/>
          </p:cNvPicPr>
          <p:nvPr/>
        </p:nvPicPr>
        <p:blipFill>
          <a:blip r:embed="rId2"/>
          <a:srcRect l="11846" r="11846"/>
          <a:stretch/>
        </p:blipFill>
        <p:spPr>
          <a:xfrm>
            <a:off x="6092588" y="-3835"/>
            <a:ext cx="6102825" cy="6858000"/>
          </a:xfrm>
          <a:prstGeom prst="rect">
            <a:avLst/>
          </a:prstGeom>
        </p:spPr>
      </p:pic>
    </p:spTree>
    <p:extLst>
      <p:ext uri="{BB962C8B-B14F-4D97-AF65-F5344CB8AC3E}">
        <p14:creationId xmlns:p14="http://schemas.microsoft.com/office/powerpoint/2010/main" val="36640032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7BB4E81-A63C-E667-28E8-B1540FBB4EF7}"/>
              </a:ext>
            </a:extLst>
          </p:cNvPr>
          <p:cNvPicPr>
            <a:picLocks noChangeAspect="1"/>
          </p:cNvPicPr>
          <p:nvPr/>
        </p:nvPicPr>
        <p:blipFill>
          <a:blip r:embed="rId2"/>
          <a:srcRect l="11158" r="11158"/>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F92F96-6C5B-912D-1222-6C17DDD84E70}"/>
              </a:ext>
            </a:extLst>
          </p:cNvPr>
          <p:cNvSpPr>
            <a:spLocks noGrp="1"/>
          </p:cNvSpPr>
          <p:nvPr>
            <p:ph type="title"/>
          </p:nvPr>
        </p:nvSpPr>
        <p:spPr>
          <a:xfrm>
            <a:off x="6115317" y="405685"/>
            <a:ext cx="5464968" cy="1559301"/>
          </a:xfrm>
        </p:spPr>
        <p:txBody>
          <a:bodyPr>
            <a:normAutofit/>
          </a:bodyPr>
          <a:lstStyle/>
          <a:p>
            <a:r>
              <a:rPr lang="en-GB" sz="3400" b="1" kern="100">
                <a:effectLst/>
                <a:latin typeface="Aptos" panose="020F0502020204030204" pitchFamily="34" charset="0"/>
                <a:ea typeface="Times New Roman" panose="02020603050405020304" pitchFamily="18" charset="0"/>
                <a:cs typeface="Times New Roman" panose="02020603050405020304" pitchFamily="18" charset="0"/>
              </a:rPr>
              <a:t>WHY IS TEAM COMMUNICATION IMPORTANT?</a:t>
            </a:r>
            <a:endParaRPr lang="en-US" sz="3400"/>
          </a:p>
        </p:txBody>
      </p:sp>
      <p:sp>
        <p:nvSpPr>
          <p:cNvPr id="3" name="Content Placeholder 2">
            <a:extLst>
              <a:ext uri="{FF2B5EF4-FFF2-40B4-BE49-F238E27FC236}">
                <a16:creationId xmlns:a16="http://schemas.microsoft.com/office/drawing/2014/main" id="{9B5347F2-8F78-4A4B-3053-7DA23367F30C}"/>
              </a:ext>
            </a:extLst>
          </p:cNvPr>
          <p:cNvSpPr>
            <a:spLocks noGrp="1"/>
          </p:cNvSpPr>
          <p:nvPr>
            <p:ph idx="1"/>
          </p:nvPr>
        </p:nvSpPr>
        <p:spPr>
          <a:xfrm>
            <a:off x="5822240" y="2285999"/>
            <a:ext cx="5247340" cy="3496878"/>
          </a:xfrm>
        </p:spPr>
        <p:txBody>
          <a:bodyPr anchor="ctr">
            <a:normAutofit/>
          </a:bodyPr>
          <a:lstStyle/>
          <a:p>
            <a:r>
              <a:rPr lang="en-GB" sz="2000" kern="100">
                <a:effectLst/>
                <a:latin typeface="Aptos" panose="020F0502020204030204" pitchFamily="34" charset="0"/>
                <a:ea typeface="Times New Roman" panose="02020603050405020304" pitchFamily="18" charset="0"/>
                <a:cs typeface="Times New Roman" panose="02020603050405020304" pitchFamily="18" charset="0"/>
              </a:rPr>
              <a:t>Strong communication is the driving force for everything we do to succeed. (TKMI)</a:t>
            </a:r>
          </a:p>
          <a:p>
            <a:r>
              <a:rPr lang="en-GB" sz="2000" kern="100">
                <a:latin typeface="Aptos" panose="020F0502020204030204" pitchFamily="34" charset="0"/>
                <a:ea typeface="Times New Roman" panose="02020603050405020304" pitchFamily="18" charset="0"/>
                <a:cs typeface="Times New Roman" panose="02020603050405020304" pitchFamily="18" charset="0"/>
              </a:rPr>
              <a:t>Good</a:t>
            </a:r>
            <a:r>
              <a:rPr lang="en-GB" sz="2000" kern="100">
                <a:effectLst/>
                <a:latin typeface="Aptos" panose="020F0502020204030204" pitchFamily="34" charset="0"/>
                <a:ea typeface="Times New Roman" panose="02020603050405020304" pitchFamily="18" charset="0"/>
                <a:cs typeface="Times New Roman" panose="02020603050405020304" pitchFamily="18" charset="0"/>
              </a:rPr>
              <a:t> communication leads to effective decisions. Lead to great out comes (TKMI)</a:t>
            </a:r>
          </a:p>
          <a:p>
            <a:r>
              <a:rPr lang="en-GB" sz="2000" kern="100">
                <a:effectLst/>
                <a:latin typeface="Aptos" panose="020F0502020204030204" pitchFamily="34" charset="0"/>
                <a:ea typeface="Times New Roman" panose="02020603050405020304" pitchFamily="18" charset="0"/>
                <a:cs typeface="Times New Roman" panose="02020603050405020304" pitchFamily="18" charset="0"/>
              </a:rPr>
              <a:t>A university,basically learing with people of all diversity with different idea.(M,KSON2009)</a:t>
            </a:r>
          </a:p>
        </p:txBody>
      </p:sp>
    </p:spTree>
    <p:extLst>
      <p:ext uri="{BB962C8B-B14F-4D97-AF65-F5344CB8AC3E}">
        <p14:creationId xmlns:p14="http://schemas.microsoft.com/office/powerpoint/2010/main" val="10519755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2E87C3-9DB7-23A0-2B81-6759CB74370C}"/>
              </a:ext>
            </a:extLst>
          </p:cNvPr>
          <p:cNvSpPr>
            <a:spLocks noGrp="1"/>
          </p:cNvSpPr>
          <p:nvPr>
            <p:ph type="title"/>
          </p:nvPr>
        </p:nvSpPr>
        <p:spPr>
          <a:xfrm>
            <a:off x="1149716" y="499397"/>
            <a:ext cx="5929422" cy="1640180"/>
          </a:xfrm>
        </p:spPr>
        <p:txBody>
          <a:bodyPr anchor="b">
            <a:normAutofit/>
          </a:bodyPr>
          <a:lstStyle/>
          <a:p>
            <a:r>
              <a:rPr lang="en-GB" sz="3700" b="1" kern="100">
                <a:effectLst/>
                <a:latin typeface="Aptos" panose="020F0502020204030204" pitchFamily="34" charset="0"/>
                <a:ea typeface="Times New Roman" panose="02020603050405020304" pitchFamily="18" charset="0"/>
                <a:cs typeface="Times New Roman" panose="02020603050405020304" pitchFamily="18" charset="0"/>
              </a:rPr>
              <a:t>THE EFFEECTIVE CONNECTIVITY AND DELIVERY IN TEAMS</a:t>
            </a:r>
            <a:endParaRPr lang="en-US" sz="3700"/>
          </a:p>
        </p:txBody>
      </p:sp>
      <p:sp>
        <p:nvSpPr>
          <p:cNvPr id="3" name="Content Placeholder 2">
            <a:extLst>
              <a:ext uri="{FF2B5EF4-FFF2-40B4-BE49-F238E27FC236}">
                <a16:creationId xmlns:a16="http://schemas.microsoft.com/office/drawing/2014/main" id="{7E632635-9CED-83A2-9ED9-72B7C489CCED}"/>
              </a:ext>
            </a:extLst>
          </p:cNvPr>
          <p:cNvSpPr>
            <a:spLocks noGrp="1"/>
          </p:cNvSpPr>
          <p:nvPr>
            <p:ph idx="1"/>
          </p:nvPr>
        </p:nvSpPr>
        <p:spPr>
          <a:xfrm>
            <a:off x="1149717" y="2423821"/>
            <a:ext cx="5929422" cy="3519780"/>
          </a:xfrm>
        </p:spPr>
        <p:txBody>
          <a:bodyPr>
            <a:noAutofit/>
          </a:bodyPr>
          <a:lstStyle/>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Is to communicate  and collaborate efficiently and ensuring information flows.</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Can be enhance through useing strategys </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Communication involves Verbal,Non Verbal, Written, Visual most important listening </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Teams effectiveness models</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Hackman model ehpaheses the importance of real team.</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Strategies to improve...</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Active listening  “engage fully”</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Ask open ended questions </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eliminate distractions </a:t>
            </a:r>
          </a:p>
          <a:p>
            <a:r>
              <a:rPr lang="en-GB" sz="1300" kern="100">
                <a:effectLst/>
                <a:latin typeface="Aptos" panose="020F0502020204030204" pitchFamily="34" charset="0"/>
                <a:ea typeface="Times New Roman" panose="02020603050405020304" pitchFamily="18" charset="0"/>
                <a:cs typeface="Times New Roman" panose="02020603050405020304" pitchFamily="18" charset="0"/>
              </a:rPr>
              <a:t>Whether selling products or job or at university makeing strategys and decision and delivering solutions (jossey bass 1990)(Hackman.J ,1990)</a:t>
            </a:r>
          </a:p>
        </p:txBody>
      </p:sp>
      <p:pic>
        <p:nvPicPr>
          <p:cNvPr id="20" name="Graphic 19">
            <a:extLst>
              <a:ext uri="{FF2B5EF4-FFF2-40B4-BE49-F238E27FC236}">
                <a16:creationId xmlns:a16="http://schemas.microsoft.com/office/drawing/2014/main" id="{2C6ED837-AC11-8EDA-2862-E09B9C1555DD}"/>
              </a:ext>
            </a:extLst>
          </p:cNvPr>
          <p:cNvPicPr>
            <a:picLocks noChangeAspect="1"/>
          </p:cNvPicPr>
          <p:nvPr/>
        </p:nvPicPr>
        <p:blipFill>
          <a:blip r:embed="rId2"/>
          <a:srcRect/>
          <a:stretch/>
        </p:blipFill>
        <p:spPr>
          <a:xfrm>
            <a:off x="7212447" y="1050304"/>
            <a:ext cx="4476362" cy="4305507"/>
          </a:xfrm>
          <a:prstGeom prst="rect">
            <a:avLst/>
          </a:prstGeom>
        </p:spPr>
      </p:pic>
      <p:sp>
        <p:nvSpPr>
          <p:cNvPr id="34" name="Rectangle 33">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094887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FEE300-F913-E1DA-61DC-8450D1785B5B}"/>
              </a:ext>
            </a:extLst>
          </p:cNvPr>
          <p:cNvSpPr>
            <a:spLocks noGrp="1"/>
          </p:cNvSpPr>
          <p:nvPr>
            <p:ph type="title"/>
          </p:nvPr>
        </p:nvSpPr>
        <p:spPr>
          <a:xfrm>
            <a:off x="1137034" y="609600"/>
            <a:ext cx="4784796" cy="1330840"/>
          </a:xfrm>
        </p:spPr>
        <p:txBody>
          <a:bodyPr>
            <a:normAutofit/>
          </a:bodyPr>
          <a:lstStyle/>
          <a:p>
            <a:r>
              <a:rPr lang="en-GB"/>
              <a:t>Reference list </a:t>
            </a:r>
            <a:endParaRPr lang="en-US"/>
          </a:p>
        </p:txBody>
      </p:sp>
      <p:sp>
        <p:nvSpPr>
          <p:cNvPr id="3" name="Content Placeholder 2">
            <a:extLst>
              <a:ext uri="{FF2B5EF4-FFF2-40B4-BE49-F238E27FC236}">
                <a16:creationId xmlns:a16="http://schemas.microsoft.com/office/drawing/2014/main" id="{96E3AAA7-6FFF-096E-1BE9-FB2E1D9A7049}"/>
              </a:ext>
            </a:extLst>
          </p:cNvPr>
          <p:cNvSpPr>
            <a:spLocks noGrp="1"/>
          </p:cNvSpPr>
          <p:nvPr>
            <p:ph idx="1"/>
          </p:nvPr>
        </p:nvSpPr>
        <p:spPr>
          <a:xfrm>
            <a:off x="1137034" y="2194102"/>
            <a:ext cx="4438036" cy="3908585"/>
          </a:xfrm>
        </p:spPr>
        <p:txBody>
          <a:bodyPr>
            <a:normAutofit/>
          </a:bodyPr>
          <a:lstStyle/>
          <a:p>
            <a:pPr lvl="0"/>
            <a:r>
              <a:rPr lang="en-GB" sz="1500" kern="100">
                <a:effectLst/>
                <a:latin typeface="Aptos" panose="020F0502020204030204" pitchFamily="34" charset="0"/>
                <a:ea typeface="Times New Roman" panose="02020603050405020304" pitchFamily="18" charset="0"/>
                <a:cs typeface="Times New Roman" panose="02020603050405020304" pitchFamily="18" charset="0"/>
              </a:rPr>
              <a:t>S.Ponda.J.Redding,H.L.choi.J.PHow.M.A.Vallrina and J.V,and Decentralised planning and dynamic and communication (ACC).(july2010)</a:t>
            </a:r>
          </a:p>
          <a:p>
            <a:pPr lvl="0"/>
            <a:r>
              <a:rPr lang="en-GB" sz="1500" kern="100">
                <a:effectLst/>
                <a:latin typeface="Aptos" panose="020F0502020204030204" pitchFamily="34" charset="0"/>
                <a:ea typeface="Times New Roman" panose="02020603050405020304" pitchFamily="18" charset="0"/>
                <a:cs typeface="Times New Roman" panose="02020603050405020304" pitchFamily="18" charset="0"/>
              </a:rPr>
              <a:t>Marinn Benke social development DOI:229-238,2023</a:t>
            </a:r>
          </a:p>
          <a:p>
            <a:pPr lvl="0"/>
            <a:r>
              <a:rPr lang="en-GB" sz="1500" kern="100">
                <a:effectLst/>
                <a:latin typeface="Aptos" panose="020F0502020204030204" pitchFamily="34" charset="0"/>
                <a:ea typeface="Times New Roman" panose="02020603050405020304" pitchFamily="18" charset="0"/>
                <a:cs typeface="Times New Roman" panose="02020603050405020304" pitchFamily="18" charset="0"/>
              </a:rPr>
              <a:t>Marinn Benke (2010)DOI:22-238,2010 </a:t>
            </a:r>
          </a:p>
          <a:p>
            <a:pPr lvl="0"/>
            <a:r>
              <a:rPr lang="en-GB" sz="1500" kern="100">
                <a:effectLst/>
                <a:latin typeface="Aptos" panose="020F0502020204030204" pitchFamily="34" charset="0"/>
                <a:ea typeface="Times New Roman" panose="02020603050405020304" pitchFamily="18" charset="0"/>
                <a:cs typeface="Times New Roman" panose="02020603050405020304" pitchFamily="18" charset="0"/>
              </a:rPr>
              <a:t>(TKMI 1976) conflict mode assessing the thomas kilmann (1988) https://doi.org/10.1177/0893318988001003004</a:t>
            </a:r>
          </a:p>
          <a:p>
            <a:pPr lvl="0"/>
            <a:r>
              <a:rPr lang="en-GB" sz="1500" kern="100">
                <a:effectLst/>
                <a:latin typeface="Aptos" panose="020F0502020204030204" pitchFamily="34" charset="0"/>
                <a:ea typeface="Times New Roman" panose="02020603050405020304" pitchFamily="18" charset="0"/>
                <a:cs typeface="Times New Roman" panose="02020603050405020304" pitchFamily="18" charset="0"/>
              </a:rPr>
              <a:t>Brittany H .Tim evolving controllability if effective communication  </a:t>
            </a:r>
            <a:r>
              <a:rPr lang="en-GB" sz="1500" u="sng" kern="100">
                <a:effectLst/>
                <a:latin typeface="Aptos" panose="020F0502020204030204" pitchFamily="34" charset="0"/>
                <a:ea typeface="Times New Roman" panose="02020603050405020304" pitchFamily="18" charset="0"/>
                <a:cs typeface="Times New Roman" panose="02020603050405020304" pitchFamily="18" charset="0"/>
                <a:hlinkClick r:id="rId2"/>
              </a:rPr>
              <a:t>https://doi.org/10.1073/phase.2006 43 6118 (7</a:t>
            </a:r>
            <a:r>
              <a:rPr lang="en-GB" sz="1500" kern="100">
                <a:effectLst/>
                <a:latin typeface="Aptos" panose="020F0502020204030204" pitchFamily="34" charset="0"/>
                <a:ea typeface="Times New Roman" panose="02020603050405020304" pitchFamily="18" charset="0"/>
                <a:cs typeface="Times New Roman" panose="02020603050405020304" pitchFamily="18" charset="0"/>
              </a:rPr>
              <a:t> 4 2020)</a:t>
            </a:r>
          </a:p>
          <a:p>
            <a:pPr lvl="0"/>
            <a:r>
              <a:rPr lang="en-GB" sz="1500" kern="100">
                <a:effectLst/>
                <a:latin typeface="Aptos" panose="020F0502020204030204" pitchFamily="34" charset="0"/>
                <a:ea typeface="Times New Roman" panose="02020603050405020304" pitchFamily="18" charset="0"/>
                <a:cs typeface="Times New Roman" panose="02020603050405020304" pitchFamily="18" charset="0"/>
              </a:rPr>
              <a:t>Hackman,J.R.(1990).groups tat work together July 2008=50(4):74-98 DOI:10.2307/41166457.</a:t>
            </a:r>
          </a:p>
        </p:txBody>
      </p:sp>
      <p:pic>
        <p:nvPicPr>
          <p:cNvPr id="7" name="Graphic 6">
            <a:extLst>
              <a:ext uri="{FF2B5EF4-FFF2-40B4-BE49-F238E27FC236}">
                <a16:creationId xmlns:a16="http://schemas.microsoft.com/office/drawing/2014/main" id="{BC704B76-20C2-67EA-F353-4647201966FD}"/>
              </a:ext>
            </a:extLst>
          </p:cNvPr>
          <p:cNvPicPr>
            <a:picLocks noChangeAspect="1"/>
          </p:cNvPicPr>
          <p:nvPr/>
        </p:nvPicPr>
        <p:blipFill>
          <a:blip r:embed="rId3"/>
          <a:srcRect/>
          <a:stretch/>
        </p:blipFill>
        <p:spPr>
          <a:xfrm>
            <a:off x="6880610" y="1769239"/>
            <a:ext cx="4737650" cy="3341735"/>
          </a:xfrm>
          <a:prstGeom prst="rect">
            <a:avLst/>
          </a:prstGeom>
        </p:spPr>
      </p:pic>
    </p:spTree>
    <p:extLst>
      <p:ext uri="{BB962C8B-B14F-4D97-AF65-F5344CB8AC3E}">
        <p14:creationId xmlns:p14="http://schemas.microsoft.com/office/powerpoint/2010/main" val="23280417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What have we learned about effective teams? </vt:lpstr>
      <vt:lpstr>Building relationships</vt:lpstr>
      <vt:lpstr>Belbin team roles</vt:lpstr>
      <vt:lpstr>Reflections on relationships  </vt:lpstr>
      <vt:lpstr>Drama triangle </vt:lpstr>
      <vt:lpstr>Reference list</vt:lpstr>
      <vt:lpstr>Benefits of team collaboration </vt:lpstr>
      <vt:lpstr>Listening and coaching style: the importance of creating space to understand and collaborate</vt:lpstr>
      <vt:lpstr>Tuckman’s theory reflection how team develop</vt:lpstr>
      <vt:lpstr>Team development</vt:lpstr>
      <vt:lpstr>Reference list </vt:lpstr>
      <vt:lpstr>Understanding Relationship Dynamics </vt:lpstr>
      <vt:lpstr>Leadership in Teams</vt:lpstr>
      <vt:lpstr>Reflection On teams</vt:lpstr>
      <vt:lpstr>Reference list </vt:lpstr>
      <vt:lpstr>EFFEECTIVE RELATIONSHIPS IN TEAM WORK</vt:lpstr>
      <vt:lpstr>WHY IS TEAM COMMUNICATION IMPORTANT?</vt:lpstr>
      <vt:lpstr>THE EFFEECTIVE CONNECTIVITY AND DELIVERY IN TEAMS</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have we learned about effective teams? </dc:title>
  <dc:creator/>
  <cp:lastModifiedBy>Shannon Sarah Anne Allagosta (2317186)</cp:lastModifiedBy>
  <cp:revision>571</cp:revision>
  <dcterms:created xsi:type="dcterms:W3CDTF">2024-12-02T17:49:37Z</dcterms:created>
  <dcterms:modified xsi:type="dcterms:W3CDTF">2025-03-07T15:47:09Z</dcterms:modified>
</cp:coreProperties>
</file>