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7" r:id="rId4"/>
    <p:sldId id="258" r:id="rId5"/>
    <p:sldId id="259" r:id="rId6"/>
    <p:sldId id="262" r:id="rId7"/>
    <p:sldId id="264" r:id="rId8"/>
    <p:sldId id="265" r:id="rId9"/>
    <p:sldId id="266" r:id="rId10"/>
    <p:sldId id="268" r:id="rId11"/>
    <p:sldId id="267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7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4" Type="http://schemas.openxmlformats.org/officeDocument/2006/relationships/image" Target="../media/image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F83273E-75AD-49AB-AFD9-105DAE3E17CC}" type="doc">
      <dgm:prSet loTypeId="urn:microsoft.com/office/officeart/2005/8/layout/hProcess9" loCatId="process" qsTypeId="urn:microsoft.com/office/officeart/2005/8/quickstyle/simple3" qsCatId="simple" csTypeId="urn:microsoft.com/office/officeart/2005/8/colors/accent1_2" csCatId="accent1" phldr="1"/>
      <dgm:spPr/>
    </dgm:pt>
    <dgm:pt modelId="{1D94969C-9177-479F-8B58-83F80FD57ED7}">
      <dgm:prSet phldrT="[Text]" custT="1"/>
      <dgm:spPr>
        <a:solidFill>
          <a:schemeClr val="tx2">
            <a:lumMod val="20000"/>
            <a:lumOff val="80000"/>
          </a:schemeClr>
        </a:solidFill>
      </dgm:spPr>
      <dgm:t>
        <a:bodyPr/>
        <a:lstStyle/>
        <a:p>
          <a:r>
            <a:rPr lang="en-US" sz="2400" b="1" dirty="0"/>
            <a:t>Forming</a:t>
          </a:r>
          <a:r>
            <a:rPr lang="en-US" sz="2400" dirty="0"/>
            <a:t> </a:t>
          </a:r>
        </a:p>
      </dgm:t>
    </dgm:pt>
    <dgm:pt modelId="{7DC6042F-3979-45B9-9B89-66C1F0928CAB}" type="parTrans" cxnId="{7258700C-7EBC-4325-9F81-26E01BFDAAC4}">
      <dgm:prSet/>
      <dgm:spPr/>
      <dgm:t>
        <a:bodyPr/>
        <a:lstStyle/>
        <a:p>
          <a:endParaRPr lang="en-US" sz="2400"/>
        </a:p>
      </dgm:t>
    </dgm:pt>
    <dgm:pt modelId="{89C50F49-25E9-43C9-8474-3A90058C4646}" type="sibTrans" cxnId="{7258700C-7EBC-4325-9F81-26E01BFDAAC4}">
      <dgm:prSet/>
      <dgm:spPr/>
      <dgm:t>
        <a:bodyPr/>
        <a:lstStyle/>
        <a:p>
          <a:endParaRPr lang="en-US" sz="2400"/>
        </a:p>
      </dgm:t>
    </dgm:pt>
    <dgm:pt modelId="{B656D3D9-3FCE-4741-89B2-6DB58F92AEF6}">
      <dgm:prSet phldrT="[Text]" custT="1"/>
      <dgm:spPr>
        <a:solidFill>
          <a:schemeClr val="bg2">
            <a:lumMod val="50000"/>
          </a:schemeClr>
        </a:solidFill>
      </dgm:spPr>
      <dgm:t>
        <a:bodyPr/>
        <a:lstStyle/>
        <a:p>
          <a:r>
            <a:rPr lang="en-US" sz="2400" b="1" dirty="0"/>
            <a:t>Storming </a:t>
          </a:r>
        </a:p>
      </dgm:t>
    </dgm:pt>
    <dgm:pt modelId="{F43F0447-5A71-439C-AAC0-7F1D47C266EA}" type="parTrans" cxnId="{2C9EF1F0-C6CD-4B0F-AC8B-F79997825B3A}">
      <dgm:prSet/>
      <dgm:spPr/>
      <dgm:t>
        <a:bodyPr/>
        <a:lstStyle/>
        <a:p>
          <a:endParaRPr lang="en-US" sz="2400"/>
        </a:p>
      </dgm:t>
    </dgm:pt>
    <dgm:pt modelId="{5E61261D-8841-423A-B87B-681AFC8C7881}" type="sibTrans" cxnId="{2C9EF1F0-C6CD-4B0F-AC8B-F79997825B3A}">
      <dgm:prSet/>
      <dgm:spPr/>
      <dgm:t>
        <a:bodyPr/>
        <a:lstStyle/>
        <a:p>
          <a:endParaRPr lang="en-US" sz="2400"/>
        </a:p>
      </dgm:t>
    </dgm:pt>
    <dgm:pt modelId="{7529CC60-19BB-41A9-AE0F-699B4748099E}">
      <dgm:prSet phldrT="[Text]" custT="1"/>
      <dgm:spPr>
        <a:solidFill>
          <a:schemeClr val="accent1">
            <a:lumMod val="60000"/>
            <a:lumOff val="40000"/>
          </a:schemeClr>
        </a:solidFill>
      </dgm:spPr>
      <dgm:t>
        <a:bodyPr/>
        <a:lstStyle/>
        <a:p>
          <a:r>
            <a:rPr lang="en-US" sz="2400" b="1" dirty="0"/>
            <a:t>Norming</a:t>
          </a:r>
          <a:r>
            <a:rPr lang="en-US" sz="2400" dirty="0"/>
            <a:t> </a:t>
          </a:r>
        </a:p>
      </dgm:t>
    </dgm:pt>
    <dgm:pt modelId="{F44150C7-21BE-43F0-B2C5-FA828CC35124}" type="parTrans" cxnId="{C2164ECA-7165-4EF1-9022-8D2A610A92B6}">
      <dgm:prSet/>
      <dgm:spPr/>
      <dgm:t>
        <a:bodyPr/>
        <a:lstStyle/>
        <a:p>
          <a:endParaRPr lang="en-US" sz="2400"/>
        </a:p>
      </dgm:t>
    </dgm:pt>
    <dgm:pt modelId="{A5788B47-D684-4829-9F32-3A41F8A7594F}" type="sibTrans" cxnId="{C2164ECA-7165-4EF1-9022-8D2A610A92B6}">
      <dgm:prSet/>
      <dgm:spPr/>
      <dgm:t>
        <a:bodyPr/>
        <a:lstStyle/>
        <a:p>
          <a:endParaRPr lang="en-US" sz="2400"/>
        </a:p>
      </dgm:t>
    </dgm:pt>
    <dgm:pt modelId="{F15950BC-A3D9-4C45-AAE2-50A7B19F7C63}">
      <dgm:prSet phldrT="[Text]" custT="1"/>
      <dgm:spPr>
        <a:solidFill>
          <a:schemeClr val="accent1"/>
        </a:solidFill>
      </dgm:spPr>
      <dgm:t>
        <a:bodyPr/>
        <a:lstStyle/>
        <a:p>
          <a:r>
            <a:rPr lang="en-US" sz="2400" b="1" dirty="0"/>
            <a:t>Performing</a:t>
          </a:r>
          <a:r>
            <a:rPr lang="en-US" sz="2400" dirty="0"/>
            <a:t> </a:t>
          </a:r>
        </a:p>
      </dgm:t>
    </dgm:pt>
    <dgm:pt modelId="{8E13F2DA-3DB0-478D-B95F-9B3983F57A2D}" type="parTrans" cxnId="{C2693523-0C2C-42A6-8B0E-8DA017E61566}">
      <dgm:prSet/>
      <dgm:spPr/>
      <dgm:t>
        <a:bodyPr/>
        <a:lstStyle/>
        <a:p>
          <a:endParaRPr lang="en-US" sz="2400"/>
        </a:p>
      </dgm:t>
    </dgm:pt>
    <dgm:pt modelId="{C4C18ED8-FF41-4D6E-8F5B-EBFEA10C8DD7}" type="sibTrans" cxnId="{C2693523-0C2C-42A6-8B0E-8DA017E61566}">
      <dgm:prSet/>
      <dgm:spPr/>
      <dgm:t>
        <a:bodyPr/>
        <a:lstStyle/>
        <a:p>
          <a:endParaRPr lang="en-US" sz="2400"/>
        </a:p>
      </dgm:t>
    </dgm:pt>
    <dgm:pt modelId="{D77134F0-761D-42FF-9ECF-47BC5CF66FFE}">
      <dgm:prSet phldrT="[Text]" custT="1"/>
      <dgm:spPr>
        <a:solidFill>
          <a:srgbClr val="00B0F0"/>
        </a:solidFill>
      </dgm:spPr>
      <dgm:t>
        <a:bodyPr/>
        <a:lstStyle/>
        <a:p>
          <a:r>
            <a:rPr lang="en-US" sz="2400" b="1" dirty="0"/>
            <a:t>Adjourning</a:t>
          </a:r>
          <a:r>
            <a:rPr lang="en-US" sz="2400" dirty="0"/>
            <a:t> </a:t>
          </a:r>
        </a:p>
      </dgm:t>
    </dgm:pt>
    <dgm:pt modelId="{0AF1B086-C827-44C9-991A-E920B7FA69E8}" type="parTrans" cxnId="{861DE2BA-5C3C-4985-B518-46A3A05D2B11}">
      <dgm:prSet/>
      <dgm:spPr/>
      <dgm:t>
        <a:bodyPr/>
        <a:lstStyle/>
        <a:p>
          <a:endParaRPr lang="en-US"/>
        </a:p>
      </dgm:t>
    </dgm:pt>
    <dgm:pt modelId="{988A9C60-817E-4F48-B649-E6471796C401}" type="sibTrans" cxnId="{861DE2BA-5C3C-4985-B518-46A3A05D2B11}">
      <dgm:prSet/>
      <dgm:spPr/>
      <dgm:t>
        <a:bodyPr/>
        <a:lstStyle/>
        <a:p>
          <a:endParaRPr lang="en-US"/>
        </a:p>
      </dgm:t>
    </dgm:pt>
    <dgm:pt modelId="{1F6C6F11-B0BD-483F-B34C-AFFEC0F110F4}" type="pres">
      <dgm:prSet presAssocID="{0F83273E-75AD-49AB-AFD9-105DAE3E17CC}" presName="CompostProcess" presStyleCnt="0">
        <dgm:presLayoutVars>
          <dgm:dir/>
          <dgm:resizeHandles val="exact"/>
        </dgm:presLayoutVars>
      </dgm:prSet>
      <dgm:spPr/>
    </dgm:pt>
    <dgm:pt modelId="{67CE6A0B-8090-478D-8467-1EC62838A7A6}" type="pres">
      <dgm:prSet presAssocID="{0F83273E-75AD-49AB-AFD9-105DAE3E17CC}" presName="arrow" presStyleLbl="bgShp" presStyleIdx="0" presStyleCnt="1"/>
      <dgm:spPr>
        <a:solidFill>
          <a:schemeClr val="accent3">
            <a:lumMod val="60000"/>
            <a:lumOff val="40000"/>
          </a:schemeClr>
        </a:solidFill>
      </dgm:spPr>
    </dgm:pt>
    <dgm:pt modelId="{C30A7EC4-23C0-4DDE-A25F-CF15A6839903}" type="pres">
      <dgm:prSet presAssocID="{0F83273E-75AD-49AB-AFD9-105DAE3E17CC}" presName="linearProcess" presStyleCnt="0"/>
      <dgm:spPr/>
    </dgm:pt>
    <dgm:pt modelId="{33072027-1C0D-4460-B47B-8AEBA7AE3D25}" type="pres">
      <dgm:prSet presAssocID="{1D94969C-9177-479F-8B58-83F80FD57ED7}" presName="textNode" presStyleLbl="node1" presStyleIdx="0" presStyleCnt="5">
        <dgm:presLayoutVars>
          <dgm:bulletEnabled val="1"/>
        </dgm:presLayoutVars>
      </dgm:prSet>
      <dgm:spPr/>
    </dgm:pt>
    <dgm:pt modelId="{7DFCDE79-DC04-41E5-ABA4-E35DE7FD22C7}" type="pres">
      <dgm:prSet presAssocID="{89C50F49-25E9-43C9-8474-3A90058C4646}" presName="sibTrans" presStyleCnt="0"/>
      <dgm:spPr/>
    </dgm:pt>
    <dgm:pt modelId="{CAEE4703-DA28-4C0E-94BD-E75B6FCCD38D}" type="pres">
      <dgm:prSet presAssocID="{B656D3D9-3FCE-4741-89B2-6DB58F92AEF6}" presName="textNode" presStyleLbl="node1" presStyleIdx="1" presStyleCnt="5">
        <dgm:presLayoutVars>
          <dgm:bulletEnabled val="1"/>
        </dgm:presLayoutVars>
      </dgm:prSet>
      <dgm:spPr/>
    </dgm:pt>
    <dgm:pt modelId="{6BD52308-E66D-44BC-8371-C7CFAC95B401}" type="pres">
      <dgm:prSet presAssocID="{5E61261D-8841-423A-B87B-681AFC8C7881}" presName="sibTrans" presStyleCnt="0"/>
      <dgm:spPr/>
    </dgm:pt>
    <dgm:pt modelId="{F7C96F4A-CCF1-4870-85AD-AF9D3AE3719E}" type="pres">
      <dgm:prSet presAssocID="{7529CC60-19BB-41A9-AE0F-699B4748099E}" presName="textNode" presStyleLbl="node1" presStyleIdx="2" presStyleCnt="5">
        <dgm:presLayoutVars>
          <dgm:bulletEnabled val="1"/>
        </dgm:presLayoutVars>
      </dgm:prSet>
      <dgm:spPr/>
    </dgm:pt>
    <dgm:pt modelId="{3BDAD51C-28AF-4D0B-A80C-CD981CAE6C63}" type="pres">
      <dgm:prSet presAssocID="{A5788B47-D684-4829-9F32-3A41F8A7594F}" presName="sibTrans" presStyleCnt="0"/>
      <dgm:spPr/>
    </dgm:pt>
    <dgm:pt modelId="{4D4ABCF7-608A-4059-9811-C9FC45D66734}" type="pres">
      <dgm:prSet presAssocID="{F15950BC-A3D9-4C45-AAE2-50A7B19F7C63}" presName="textNode" presStyleLbl="node1" presStyleIdx="3" presStyleCnt="5">
        <dgm:presLayoutVars>
          <dgm:bulletEnabled val="1"/>
        </dgm:presLayoutVars>
      </dgm:prSet>
      <dgm:spPr/>
    </dgm:pt>
    <dgm:pt modelId="{CD38E983-D1F5-4724-A8B4-D45FBCDC3907}" type="pres">
      <dgm:prSet presAssocID="{C4C18ED8-FF41-4D6E-8F5B-EBFEA10C8DD7}" presName="sibTrans" presStyleCnt="0"/>
      <dgm:spPr/>
    </dgm:pt>
    <dgm:pt modelId="{2A7F6DCD-EC18-4A4E-AA0D-53326A8E876D}" type="pres">
      <dgm:prSet presAssocID="{D77134F0-761D-42FF-9ECF-47BC5CF66FFE}" presName="textNode" presStyleLbl="node1" presStyleIdx="4" presStyleCnt="5">
        <dgm:presLayoutVars>
          <dgm:bulletEnabled val="1"/>
        </dgm:presLayoutVars>
      </dgm:prSet>
      <dgm:spPr/>
    </dgm:pt>
  </dgm:ptLst>
  <dgm:cxnLst>
    <dgm:cxn modelId="{7258700C-7EBC-4325-9F81-26E01BFDAAC4}" srcId="{0F83273E-75AD-49AB-AFD9-105DAE3E17CC}" destId="{1D94969C-9177-479F-8B58-83F80FD57ED7}" srcOrd="0" destOrd="0" parTransId="{7DC6042F-3979-45B9-9B89-66C1F0928CAB}" sibTransId="{89C50F49-25E9-43C9-8474-3A90058C4646}"/>
    <dgm:cxn modelId="{11E6F918-EE5F-4908-8647-91C0A55F10D3}" type="presOf" srcId="{D77134F0-761D-42FF-9ECF-47BC5CF66FFE}" destId="{2A7F6DCD-EC18-4A4E-AA0D-53326A8E876D}" srcOrd="0" destOrd="0" presId="urn:microsoft.com/office/officeart/2005/8/layout/hProcess9"/>
    <dgm:cxn modelId="{C2693523-0C2C-42A6-8B0E-8DA017E61566}" srcId="{0F83273E-75AD-49AB-AFD9-105DAE3E17CC}" destId="{F15950BC-A3D9-4C45-AAE2-50A7B19F7C63}" srcOrd="3" destOrd="0" parTransId="{8E13F2DA-3DB0-478D-B95F-9B3983F57A2D}" sibTransId="{C4C18ED8-FF41-4D6E-8F5B-EBFEA10C8DD7}"/>
    <dgm:cxn modelId="{861E0440-AFAC-4149-A83B-16A87E66FC62}" type="presOf" srcId="{B656D3D9-3FCE-4741-89B2-6DB58F92AEF6}" destId="{CAEE4703-DA28-4C0E-94BD-E75B6FCCD38D}" srcOrd="0" destOrd="0" presId="urn:microsoft.com/office/officeart/2005/8/layout/hProcess9"/>
    <dgm:cxn modelId="{30B145A4-44A6-4DAD-BC76-CAA650873195}" type="presOf" srcId="{7529CC60-19BB-41A9-AE0F-699B4748099E}" destId="{F7C96F4A-CCF1-4870-85AD-AF9D3AE3719E}" srcOrd="0" destOrd="0" presId="urn:microsoft.com/office/officeart/2005/8/layout/hProcess9"/>
    <dgm:cxn modelId="{ACD189A8-29B1-497B-ACE6-61B5CD66522F}" type="presOf" srcId="{0F83273E-75AD-49AB-AFD9-105DAE3E17CC}" destId="{1F6C6F11-B0BD-483F-B34C-AFFEC0F110F4}" srcOrd="0" destOrd="0" presId="urn:microsoft.com/office/officeart/2005/8/layout/hProcess9"/>
    <dgm:cxn modelId="{861DE2BA-5C3C-4985-B518-46A3A05D2B11}" srcId="{0F83273E-75AD-49AB-AFD9-105DAE3E17CC}" destId="{D77134F0-761D-42FF-9ECF-47BC5CF66FFE}" srcOrd="4" destOrd="0" parTransId="{0AF1B086-C827-44C9-991A-E920B7FA69E8}" sibTransId="{988A9C60-817E-4F48-B649-E6471796C401}"/>
    <dgm:cxn modelId="{C2164ECA-7165-4EF1-9022-8D2A610A92B6}" srcId="{0F83273E-75AD-49AB-AFD9-105DAE3E17CC}" destId="{7529CC60-19BB-41A9-AE0F-699B4748099E}" srcOrd="2" destOrd="0" parTransId="{F44150C7-21BE-43F0-B2C5-FA828CC35124}" sibTransId="{A5788B47-D684-4829-9F32-3A41F8A7594F}"/>
    <dgm:cxn modelId="{40D321D2-6235-4287-AE1D-CFBA5F27D648}" type="presOf" srcId="{F15950BC-A3D9-4C45-AAE2-50A7B19F7C63}" destId="{4D4ABCF7-608A-4059-9811-C9FC45D66734}" srcOrd="0" destOrd="0" presId="urn:microsoft.com/office/officeart/2005/8/layout/hProcess9"/>
    <dgm:cxn modelId="{101798E6-260E-4D6A-A366-EA2266BF640B}" type="presOf" srcId="{1D94969C-9177-479F-8B58-83F80FD57ED7}" destId="{33072027-1C0D-4460-B47B-8AEBA7AE3D25}" srcOrd="0" destOrd="0" presId="urn:microsoft.com/office/officeart/2005/8/layout/hProcess9"/>
    <dgm:cxn modelId="{2C9EF1F0-C6CD-4B0F-AC8B-F79997825B3A}" srcId="{0F83273E-75AD-49AB-AFD9-105DAE3E17CC}" destId="{B656D3D9-3FCE-4741-89B2-6DB58F92AEF6}" srcOrd="1" destOrd="0" parTransId="{F43F0447-5A71-439C-AAC0-7F1D47C266EA}" sibTransId="{5E61261D-8841-423A-B87B-681AFC8C7881}"/>
    <dgm:cxn modelId="{26646309-01CA-4E1F-B7DC-B24D538206E9}" type="presParOf" srcId="{1F6C6F11-B0BD-483F-B34C-AFFEC0F110F4}" destId="{67CE6A0B-8090-478D-8467-1EC62838A7A6}" srcOrd="0" destOrd="0" presId="urn:microsoft.com/office/officeart/2005/8/layout/hProcess9"/>
    <dgm:cxn modelId="{4285D295-38C3-4F22-B019-0E78FA2A05C3}" type="presParOf" srcId="{1F6C6F11-B0BD-483F-B34C-AFFEC0F110F4}" destId="{C30A7EC4-23C0-4DDE-A25F-CF15A6839903}" srcOrd="1" destOrd="0" presId="urn:microsoft.com/office/officeart/2005/8/layout/hProcess9"/>
    <dgm:cxn modelId="{ECC5A9CD-2215-4D98-9EF2-7C097A98FF37}" type="presParOf" srcId="{C30A7EC4-23C0-4DDE-A25F-CF15A6839903}" destId="{33072027-1C0D-4460-B47B-8AEBA7AE3D25}" srcOrd="0" destOrd="0" presId="urn:microsoft.com/office/officeart/2005/8/layout/hProcess9"/>
    <dgm:cxn modelId="{E2A13517-384B-45BB-B0D7-CCA5DD3C4192}" type="presParOf" srcId="{C30A7EC4-23C0-4DDE-A25F-CF15A6839903}" destId="{7DFCDE79-DC04-41E5-ABA4-E35DE7FD22C7}" srcOrd="1" destOrd="0" presId="urn:microsoft.com/office/officeart/2005/8/layout/hProcess9"/>
    <dgm:cxn modelId="{A251E6B3-6FA8-4C67-A142-9687006EC197}" type="presParOf" srcId="{C30A7EC4-23C0-4DDE-A25F-CF15A6839903}" destId="{CAEE4703-DA28-4C0E-94BD-E75B6FCCD38D}" srcOrd="2" destOrd="0" presId="urn:microsoft.com/office/officeart/2005/8/layout/hProcess9"/>
    <dgm:cxn modelId="{416E5866-D4FD-4DE3-90C6-AF26948A3A17}" type="presParOf" srcId="{C30A7EC4-23C0-4DDE-A25F-CF15A6839903}" destId="{6BD52308-E66D-44BC-8371-C7CFAC95B401}" srcOrd="3" destOrd="0" presId="urn:microsoft.com/office/officeart/2005/8/layout/hProcess9"/>
    <dgm:cxn modelId="{162B85E8-5AD8-44D6-801F-F34FD96620CA}" type="presParOf" srcId="{C30A7EC4-23C0-4DDE-A25F-CF15A6839903}" destId="{F7C96F4A-CCF1-4870-85AD-AF9D3AE3719E}" srcOrd="4" destOrd="0" presId="urn:microsoft.com/office/officeart/2005/8/layout/hProcess9"/>
    <dgm:cxn modelId="{E1B238C0-2E2F-46D4-9697-620C4791AB72}" type="presParOf" srcId="{C30A7EC4-23C0-4DDE-A25F-CF15A6839903}" destId="{3BDAD51C-28AF-4D0B-A80C-CD981CAE6C63}" srcOrd="5" destOrd="0" presId="urn:microsoft.com/office/officeart/2005/8/layout/hProcess9"/>
    <dgm:cxn modelId="{9E6359C3-DB7D-431E-B08A-1F9540A692F9}" type="presParOf" srcId="{C30A7EC4-23C0-4DDE-A25F-CF15A6839903}" destId="{4D4ABCF7-608A-4059-9811-C9FC45D66734}" srcOrd="6" destOrd="0" presId="urn:microsoft.com/office/officeart/2005/8/layout/hProcess9"/>
    <dgm:cxn modelId="{DAEF34A1-00D3-4175-9E17-B15F3EBCBA41}" type="presParOf" srcId="{C30A7EC4-23C0-4DDE-A25F-CF15A6839903}" destId="{CD38E983-D1F5-4724-A8B4-D45FBCDC3907}" srcOrd="7" destOrd="0" presId="urn:microsoft.com/office/officeart/2005/8/layout/hProcess9"/>
    <dgm:cxn modelId="{85A5467B-4974-4A89-B202-FDFCF2768AD2}" type="presParOf" srcId="{C30A7EC4-23C0-4DDE-A25F-CF15A6839903}" destId="{2A7F6DCD-EC18-4A4E-AA0D-53326A8E876D}" srcOrd="8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C217031-4AE2-4C6D-92F9-805C0B146850}" type="doc">
      <dgm:prSet loTypeId="urn:microsoft.com/office/officeart/2005/8/layout/default" loCatId="list" qsTypeId="urn:microsoft.com/office/officeart/2005/8/quickstyle/3d3" qsCatId="3D" csTypeId="urn:microsoft.com/office/officeart/2005/8/colors/accent0_3" csCatId="mainScheme" phldr="1"/>
      <dgm:spPr/>
      <dgm:t>
        <a:bodyPr/>
        <a:lstStyle/>
        <a:p>
          <a:endParaRPr lang="en-US"/>
        </a:p>
      </dgm:t>
    </dgm:pt>
    <dgm:pt modelId="{8C2900E9-1252-4211-9DA0-D48D0562CDFA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endParaRPr lang="en-US" sz="2000" dirty="0"/>
        </a:p>
        <a:p>
          <a:pPr algn="ctr">
            <a:lnSpc>
              <a:spcPct val="100000"/>
            </a:lnSpc>
          </a:pPr>
          <a:br>
            <a:rPr lang="en-US" sz="2000" b="1" dirty="0"/>
          </a:br>
          <a:r>
            <a:rPr lang="en-US" sz="2400" b="1" dirty="0"/>
            <a:t>Forming</a:t>
          </a:r>
        </a:p>
        <a:p>
          <a:pPr algn="l">
            <a:lnSpc>
              <a:spcPct val="100000"/>
            </a:lnSpc>
          </a:pPr>
          <a:r>
            <a:rPr lang="en-US" sz="1600" dirty="0"/>
            <a:t>• Period of orientation</a:t>
          </a:r>
        </a:p>
        <a:p>
          <a:pPr algn="l">
            <a:lnSpc>
              <a:spcPct val="100000"/>
            </a:lnSpc>
          </a:pPr>
          <a:r>
            <a:rPr lang="en-US" sz="1600" dirty="0"/>
            <a:t>• Getting Acquainted </a:t>
          </a:r>
        </a:p>
        <a:p>
          <a:pPr algn="l">
            <a:lnSpc>
              <a:spcPct val="100000"/>
            </a:lnSpc>
          </a:pPr>
          <a:r>
            <a:rPr lang="en-US" sz="1600" dirty="0"/>
            <a:t>• High Uncertainty</a:t>
          </a:r>
        </a:p>
        <a:p>
          <a:pPr algn="l">
            <a:lnSpc>
              <a:spcPct val="100000"/>
            </a:lnSpc>
          </a:pPr>
          <a:r>
            <a:rPr lang="en-US" sz="1600" dirty="0"/>
            <a:t>• Questioning phase  </a:t>
          </a:r>
        </a:p>
        <a:p>
          <a:pPr algn="ctr">
            <a:lnSpc>
              <a:spcPct val="90000"/>
            </a:lnSpc>
          </a:pPr>
          <a:r>
            <a:rPr lang="en-US" sz="4000" baseline="0" dirty="0"/>
            <a:t> </a:t>
          </a:r>
          <a:endParaRPr lang="en-US" sz="4000" dirty="0"/>
        </a:p>
      </dgm:t>
    </dgm:pt>
    <dgm:pt modelId="{D45ACE73-74E1-4F74-A649-F2FC1D67AD76}" type="parTrans" cxnId="{FA13CA40-C4D7-4270-9928-7E3B99983AA3}">
      <dgm:prSet/>
      <dgm:spPr/>
      <dgm:t>
        <a:bodyPr/>
        <a:lstStyle/>
        <a:p>
          <a:endParaRPr lang="en-US" sz="1050"/>
        </a:p>
      </dgm:t>
    </dgm:pt>
    <dgm:pt modelId="{91344B80-F604-4AE9-905C-A0A093407898}" type="sibTrans" cxnId="{FA13CA40-C4D7-4270-9928-7E3B99983AA3}">
      <dgm:prSet/>
      <dgm:spPr/>
      <dgm:t>
        <a:bodyPr/>
        <a:lstStyle/>
        <a:p>
          <a:endParaRPr lang="en-US" sz="1050"/>
        </a:p>
      </dgm:t>
    </dgm:pt>
    <dgm:pt modelId="{D81F528C-EA33-4E02-9416-8C377D30835C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b="1" dirty="0"/>
            <a:t>Storming</a:t>
          </a:r>
        </a:p>
        <a:p>
          <a:pPr algn="l">
            <a:lnSpc>
              <a:spcPct val="100000"/>
            </a:lnSpc>
          </a:pPr>
          <a:r>
            <a:rPr lang="en-US" sz="1600" dirty="0"/>
            <a:t>• Individual personalities merge </a:t>
          </a:r>
        </a:p>
        <a:p>
          <a:pPr algn="l">
            <a:lnSpc>
              <a:spcPct val="100000"/>
            </a:lnSpc>
          </a:pPr>
          <a:r>
            <a:rPr lang="en-US" sz="1600" dirty="0"/>
            <a:t>• Chances of conflict </a:t>
          </a:r>
        </a:p>
        <a:p>
          <a:pPr algn="l">
            <a:lnSpc>
              <a:spcPct val="100000"/>
            </a:lnSpc>
          </a:pPr>
          <a:r>
            <a:rPr lang="en-US" sz="1600" dirty="0"/>
            <a:t>• Decrease in team performance </a:t>
          </a:r>
        </a:p>
        <a:p>
          <a:pPr algn="l">
            <a:lnSpc>
              <a:spcPct val="100000"/>
            </a:lnSpc>
          </a:pPr>
          <a:r>
            <a:rPr lang="en-US" sz="1600" dirty="0"/>
            <a:t>• Overcome obstacles and accept differences</a:t>
          </a:r>
        </a:p>
      </dgm:t>
    </dgm:pt>
    <dgm:pt modelId="{9CD2FF0F-46EA-4C01-8D8C-2CE33515E8A9}" type="parTrans" cxnId="{C8800578-2D4B-4142-A1A9-AFE2BB662811}">
      <dgm:prSet/>
      <dgm:spPr/>
      <dgm:t>
        <a:bodyPr/>
        <a:lstStyle/>
        <a:p>
          <a:endParaRPr lang="en-US" sz="1050"/>
        </a:p>
      </dgm:t>
    </dgm:pt>
    <dgm:pt modelId="{0E49976A-F181-44B8-9FBD-486EE90217A8}" type="sibTrans" cxnId="{C8800578-2D4B-4142-A1A9-AFE2BB662811}">
      <dgm:prSet/>
      <dgm:spPr/>
      <dgm:t>
        <a:bodyPr/>
        <a:lstStyle/>
        <a:p>
          <a:endParaRPr lang="en-US" sz="1050"/>
        </a:p>
      </dgm:t>
    </dgm:pt>
    <dgm:pt modelId="{E81455DE-EBD4-4DD8-B5B0-A51DB9D8A99B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b="1" dirty="0"/>
            <a:t>Norming</a:t>
          </a:r>
        </a:p>
        <a:p>
          <a:pPr algn="l">
            <a:lnSpc>
              <a:spcPct val="100000"/>
            </a:lnSpc>
          </a:pPr>
          <a:r>
            <a:rPr lang="en-US" sz="1600" dirty="0"/>
            <a:t>• Conflicts Resolved </a:t>
          </a:r>
        </a:p>
        <a:p>
          <a:pPr algn="l">
            <a:lnSpc>
              <a:spcPct val="100000"/>
            </a:lnSpc>
          </a:pPr>
          <a:r>
            <a:rPr lang="en-US" sz="1600" dirty="0"/>
            <a:t>• Sense of cohesion emerges </a:t>
          </a:r>
        </a:p>
        <a:p>
          <a:pPr algn="l">
            <a:lnSpc>
              <a:spcPct val="100000"/>
            </a:lnSpc>
          </a:pPr>
          <a:r>
            <a:rPr lang="en-US" sz="1600" dirty="0"/>
            <a:t>• Cooperation</a:t>
          </a:r>
          <a:br>
            <a:rPr lang="en-US" sz="1600" dirty="0"/>
          </a:br>
          <a:r>
            <a:rPr lang="en-US" sz="1600" dirty="0"/>
            <a:t>• Focus on team goals  </a:t>
          </a:r>
        </a:p>
      </dgm:t>
    </dgm:pt>
    <dgm:pt modelId="{7C94A725-06EA-448F-8F69-43B303C2F5C8}" type="parTrans" cxnId="{47A88859-0890-49DE-AACE-DCEFA744AC5E}">
      <dgm:prSet/>
      <dgm:spPr/>
      <dgm:t>
        <a:bodyPr/>
        <a:lstStyle/>
        <a:p>
          <a:endParaRPr lang="en-US" sz="1050"/>
        </a:p>
      </dgm:t>
    </dgm:pt>
    <dgm:pt modelId="{8BF2E100-68B9-4DFD-B4C3-5308F8ABBA27}" type="sibTrans" cxnId="{47A88859-0890-49DE-AACE-DCEFA744AC5E}">
      <dgm:prSet/>
      <dgm:spPr/>
      <dgm:t>
        <a:bodyPr/>
        <a:lstStyle/>
        <a:p>
          <a:endParaRPr lang="en-US" sz="1050"/>
        </a:p>
      </dgm:t>
    </dgm:pt>
    <dgm:pt modelId="{C090854F-3B60-438E-B478-558E23EBC2B9}">
      <dgm:prSet phldrT="[Text]" custT="1"/>
      <dgm:spPr/>
      <dgm:t>
        <a:bodyPr/>
        <a:lstStyle/>
        <a:p>
          <a:pPr algn="ctr">
            <a:lnSpc>
              <a:spcPct val="100000"/>
            </a:lnSpc>
          </a:pPr>
          <a:r>
            <a:rPr lang="en-US" sz="2400" b="1" dirty="0"/>
            <a:t>Performing</a:t>
          </a:r>
        </a:p>
        <a:p>
          <a:pPr algn="l">
            <a:lnSpc>
              <a:spcPct val="100000"/>
            </a:lnSpc>
          </a:pPr>
          <a:r>
            <a:rPr lang="en-US" sz="1600" dirty="0"/>
            <a:t>• Mature and organize team </a:t>
          </a:r>
        </a:p>
        <a:p>
          <a:pPr algn="l">
            <a:lnSpc>
              <a:spcPct val="100000"/>
            </a:lnSpc>
          </a:pPr>
          <a:r>
            <a:rPr lang="en-US" sz="1600" dirty="0"/>
            <a:t>• Clear and stable structure </a:t>
          </a:r>
        </a:p>
        <a:p>
          <a:pPr algn="l">
            <a:lnSpc>
              <a:spcPct val="100000"/>
            </a:lnSpc>
          </a:pPr>
          <a:r>
            <a:rPr lang="en-US" sz="1600" dirty="0"/>
            <a:t>• Committed to team’s mission  </a:t>
          </a:r>
        </a:p>
      </dgm:t>
    </dgm:pt>
    <dgm:pt modelId="{9FEBC024-FF0D-4F88-8B91-A939B9208DA1}" type="parTrans" cxnId="{0FCCCA3F-D2D9-4C84-8564-915F2A2B92B9}">
      <dgm:prSet/>
      <dgm:spPr/>
      <dgm:t>
        <a:bodyPr/>
        <a:lstStyle/>
        <a:p>
          <a:endParaRPr lang="en-US" sz="1050"/>
        </a:p>
      </dgm:t>
    </dgm:pt>
    <dgm:pt modelId="{F2FCF40A-C89A-4E2D-B862-681CC8D2CBA8}" type="sibTrans" cxnId="{0FCCCA3F-D2D9-4C84-8564-915F2A2B92B9}">
      <dgm:prSet/>
      <dgm:spPr/>
      <dgm:t>
        <a:bodyPr/>
        <a:lstStyle/>
        <a:p>
          <a:endParaRPr lang="en-US" sz="1050"/>
        </a:p>
      </dgm:t>
    </dgm:pt>
    <dgm:pt modelId="{B056F9C5-2CE9-4D76-B570-15A988C8183B}">
      <dgm:prSet phldrT="[Text]" custT="1"/>
      <dgm:spPr/>
      <dgm:t>
        <a:bodyPr/>
        <a:lstStyle/>
        <a:p>
          <a:pPr algn="ctr">
            <a:lnSpc>
              <a:spcPct val="90000"/>
            </a:lnSpc>
          </a:pPr>
          <a:endParaRPr lang="en-US" sz="2000" b="1" dirty="0"/>
        </a:p>
        <a:p>
          <a:pPr algn="ctr">
            <a:lnSpc>
              <a:spcPct val="100000"/>
            </a:lnSpc>
          </a:pPr>
          <a:r>
            <a:rPr lang="en-US" sz="2400" b="1" dirty="0"/>
            <a:t>Adjourning</a:t>
          </a:r>
        </a:p>
        <a:p>
          <a:pPr algn="l">
            <a:lnSpc>
              <a:spcPct val="100000"/>
            </a:lnSpc>
          </a:pPr>
          <a:r>
            <a:rPr lang="en-US" sz="1600" dirty="0"/>
            <a:t>• Team goals accomplished </a:t>
          </a:r>
        </a:p>
        <a:p>
          <a:pPr algn="l">
            <a:lnSpc>
              <a:spcPct val="100000"/>
            </a:lnSpc>
          </a:pPr>
          <a:r>
            <a:rPr lang="en-US" sz="1600" dirty="0"/>
            <a:t>• Wrapping up final tasks </a:t>
          </a:r>
        </a:p>
        <a:p>
          <a:pPr algn="l">
            <a:lnSpc>
              <a:spcPct val="100000"/>
            </a:lnSpc>
          </a:pPr>
          <a:r>
            <a:rPr lang="en-US" sz="1600" dirty="0"/>
            <a:t>• Documenting efforts and results </a:t>
          </a:r>
        </a:p>
        <a:p>
          <a:pPr algn="l">
            <a:lnSpc>
              <a:spcPct val="100000"/>
            </a:lnSpc>
          </a:pPr>
          <a:r>
            <a:rPr lang="en-US" sz="1600" dirty="0"/>
            <a:t>• Team members replaced  </a:t>
          </a:r>
        </a:p>
        <a:p>
          <a:pPr algn="ctr">
            <a:lnSpc>
              <a:spcPct val="90000"/>
            </a:lnSpc>
          </a:pPr>
          <a:endParaRPr lang="en-US" sz="2000" dirty="0"/>
        </a:p>
      </dgm:t>
    </dgm:pt>
    <dgm:pt modelId="{526C7425-8A11-4683-91DD-BFBC739FF78E}" type="parTrans" cxnId="{600E248A-5E73-4B78-9E9A-A5188252CEF2}">
      <dgm:prSet/>
      <dgm:spPr/>
      <dgm:t>
        <a:bodyPr/>
        <a:lstStyle/>
        <a:p>
          <a:endParaRPr lang="en-US" sz="1050"/>
        </a:p>
      </dgm:t>
    </dgm:pt>
    <dgm:pt modelId="{37F1CC1C-75E2-467E-A120-5F9F443F4CF7}" type="sibTrans" cxnId="{600E248A-5E73-4B78-9E9A-A5188252CEF2}">
      <dgm:prSet/>
      <dgm:spPr/>
      <dgm:t>
        <a:bodyPr/>
        <a:lstStyle/>
        <a:p>
          <a:endParaRPr lang="en-US" sz="1050"/>
        </a:p>
      </dgm:t>
    </dgm:pt>
    <dgm:pt modelId="{7A46BF98-A616-4B28-9E2E-90369AE15E8E}" type="pres">
      <dgm:prSet presAssocID="{BC217031-4AE2-4C6D-92F9-805C0B146850}" presName="diagram" presStyleCnt="0">
        <dgm:presLayoutVars>
          <dgm:dir/>
          <dgm:resizeHandles val="exact"/>
        </dgm:presLayoutVars>
      </dgm:prSet>
      <dgm:spPr/>
    </dgm:pt>
    <dgm:pt modelId="{F3EA684C-53BA-48AE-9520-E8C479F80268}" type="pres">
      <dgm:prSet presAssocID="{8C2900E9-1252-4211-9DA0-D48D0562CDFA}" presName="node" presStyleLbl="node1" presStyleIdx="0" presStyleCnt="5">
        <dgm:presLayoutVars>
          <dgm:bulletEnabled val="1"/>
        </dgm:presLayoutVars>
      </dgm:prSet>
      <dgm:spPr/>
    </dgm:pt>
    <dgm:pt modelId="{7EDD344E-F4ED-4C17-B919-44EA585AFF6B}" type="pres">
      <dgm:prSet presAssocID="{91344B80-F604-4AE9-905C-A0A093407898}" presName="sibTrans" presStyleCnt="0"/>
      <dgm:spPr/>
    </dgm:pt>
    <dgm:pt modelId="{33278D73-C8F1-4C4A-B58A-0D3DBE33822C}" type="pres">
      <dgm:prSet presAssocID="{D81F528C-EA33-4E02-9416-8C377D30835C}" presName="node" presStyleLbl="node1" presStyleIdx="1" presStyleCnt="5">
        <dgm:presLayoutVars>
          <dgm:bulletEnabled val="1"/>
        </dgm:presLayoutVars>
      </dgm:prSet>
      <dgm:spPr/>
    </dgm:pt>
    <dgm:pt modelId="{8A19C3AD-B1F1-4158-BB9C-B1C6248FCA53}" type="pres">
      <dgm:prSet presAssocID="{0E49976A-F181-44B8-9FBD-486EE90217A8}" presName="sibTrans" presStyleCnt="0"/>
      <dgm:spPr/>
    </dgm:pt>
    <dgm:pt modelId="{B4A0BFA9-A783-41FF-9E62-A8FBD6E2D4C7}" type="pres">
      <dgm:prSet presAssocID="{E81455DE-EBD4-4DD8-B5B0-A51DB9D8A99B}" presName="node" presStyleLbl="node1" presStyleIdx="2" presStyleCnt="5">
        <dgm:presLayoutVars>
          <dgm:bulletEnabled val="1"/>
        </dgm:presLayoutVars>
      </dgm:prSet>
      <dgm:spPr/>
    </dgm:pt>
    <dgm:pt modelId="{DC94249A-B68E-4A3D-82AB-A35BAEFEF20D}" type="pres">
      <dgm:prSet presAssocID="{8BF2E100-68B9-4DFD-B4C3-5308F8ABBA27}" presName="sibTrans" presStyleCnt="0"/>
      <dgm:spPr/>
    </dgm:pt>
    <dgm:pt modelId="{D1211116-8CA0-429A-BFF0-A4FD4A05296C}" type="pres">
      <dgm:prSet presAssocID="{C090854F-3B60-438E-B478-558E23EBC2B9}" presName="node" presStyleLbl="node1" presStyleIdx="3" presStyleCnt="5">
        <dgm:presLayoutVars>
          <dgm:bulletEnabled val="1"/>
        </dgm:presLayoutVars>
      </dgm:prSet>
      <dgm:spPr/>
    </dgm:pt>
    <dgm:pt modelId="{EFE9D459-E1DA-4858-9DE4-E369D72B2B9B}" type="pres">
      <dgm:prSet presAssocID="{F2FCF40A-C89A-4E2D-B862-681CC8D2CBA8}" presName="sibTrans" presStyleCnt="0"/>
      <dgm:spPr/>
    </dgm:pt>
    <dgm:pt modelId="{B5209D14-3248-412E-9111-5F12397EE16B}" type="pres">
      <dgm:prSet presAssocID="{B056F9C5-2CE9-4D76-B570-15A988C8183B}" presName="node" presStyleLbl="node1" presStyleIdx="4" presStyleCnt="5">
        <dgm:presLayoutVars>
          <dgm:bulletEnabled val="1"/>
        </dgm:presLayoutVars>
      </dgm:prSet>
      <dgm:spPr/>
    </dgm:pt>
  </dgm:ptLst>
  <dgm:cxnLst>
    <dgm:cxn modelId="{D4229024-693D-49CA-933A-796AB0769B9C}" type="presOf" srcId="{8C2900E9-1252-4211-9DA0-D48D0562CDFA}" destId="{F3EA684C-53BA-48AE-9520-E8C479F80268}" srcOrd="0" destOrd="0" presId="urn:microsoft.com/office/officeart/2005/8/layout/default"/>
    <dgm:cxn modelId="{5B680534-7C49-41EA-9EAA-B1AEE8E2F230}" type="presOf" srcId="{D81F528C-EA33-4E02-9416-8C377D30835C}" destId="{33278D73-C8F1-4C4A-B58A-0D3DBE33822C}" srcOrd="0" destOrd="0" presId="urn:microsoft.com/office/officeart/2005/8/layout/default"/>
    <dgm:cxn modelId="{0FCCCA3F-D2D9-4C84-8564-915F2A2B92B9}" srcId="{BC217031-4AE2-4C6D-92F9-805C0B146850}" destId="{C090854F-3B60-438E-B478-558E23EBC2B9}" srcOrd="3" destOrd="0" parTransId="{9FEBC024-FF0D-4F88-8B91-A939B9208DA1}" sibTransId="{F2FCF40A-C89A-4E2D-B862-681CC8D2CBA8}"/>
    <dgm:cxn modelId="{FA13CA40-C4D7-4270-9928-7E3B99983AA3}" srcId="{BC217031-4AE2-4C6D-92F9-805C0B146850}" destId="{8C2900E9-1252-4211-9DA0-D48D0562CDFA}" srcOrd="0" destOrd="0" parTransId="{D45ACE73-74E1-4F74-A649-F2FC1D67AD76}" sibTransId="{91344B80-F604-4AE9-905C-A0A093407898}"/>
    <dgm:cxn modelId="{925D5B5F-B336-4608-AF51-59364363C4CD}" type="presOf" srcId="{BC217031-4AE2-4C6D-92F9-805C0B146850}" destId="{7A46BF98-A616-4B28-9E2E-90369AE15E8E}" srcOrd="0" destOrd="0" presId="urn:microsoft.com/office/officeart/2005/8/layout/default"/>
    <dgm:cxn modelId="{290F4747-8DF2-4BCA-8216-0BFDFC13737F}" type="presOf" srcId="{B056F9C5-2CE9-4D76-B570-15A988C8183B}" destId="{B5209D14-3248-412E-9111-5F12397EE16B}" srcOrd="0" destOrd="0" presId="urn:microsoft.com/office/officeart/2005/8/layout/default"/>
    <dgm:cxn modelId="{D0411956-246A-4DBC-866F-4A7DE53F11DD}" type="presOf" srcId="{E81455DE-EBD4-4DD8-B5B0-A51DB9D8A99B}" destId="{B4A0BFA9-A783-41FF-9E62-A8FBD6E2D4C7}" srcOrd="0" destOrd="0" presId="urn:microsoft.com/office/officeart/2005/8/layout/default"/>
    <dgm:cxn modelId="{C8800578-2D4B-4142-A1A9-AFE2BB662811}" srcId="{BC217031-4AE2-4C6D-92F9-805C0B146850}" destId="{D81F528C-EA33-4E02-9416-8C377D30835C}" srcOrd="1" destOrd="0" parTransId="{9CD2FF0F-46EA-4C01-8D8C-2CE33515E8A9}" sibTransId="{0E49976A-F181-44B8-9FBD-486EE90217A8}"/>
    <dgm:cxn modelId="{47A88859-0890-49DE-AACE-DCEFA744AC5E}" srcId="{BC217031-4AE2-4C6D-92F9-805C0B146850}" destId="{E81455DE-EBD4-4DD8-B5B0-A51DB9D8A99B}" srcOrd="2" destOrd="0" parTransId="{7C94A725-06EA-448F-8F69-43B303C2F5C8}" sibTransId="{8BF2E100-68B9-4DFD-B4C3-5308F8ABBA27}"/>
    <dgm:cxn modelId="{600E248A-5E73-4B78-9E9A-A5188252CEF2}" srcId="{BC217031-4AE2-4C6D-92F9-805C0B146850}" destId="{B056F9C5-2CE9-4D76-B570-15A988C8183B}" srcOrd="4" destOrd="0" parTransId="{526C7425-8A11-4683-91DD-BFBC739FF78E}" sibTransId="{37F1CC1C-75E2-467E-A120-5F9F443F4CF7}"/>
    <dgm:cxn modelId="{E15966A4-D7D9-4237-95A0-245E5C5093D8}" type="presOf" srcId="{C090854F-3B60-438E-B478-558E23EBC2B9}" destId="{D1211116-8CA0-429A-BFF0-A4FD4A05296C}" srcOrd="0" destOrd="0" presId="urn:microsoft.com/office/officeart/2005/8/layout/default"/>
    <dgm:cxn modelId="{94B614C9-CA67-425E-AB61-3A418B893F25}" type="presParOf" srcId="{7A46BF98-A616-4B28-9E2E-90369AE15E8E}" destId="{F3EA684C-53BA-48AE-9520-E8C479F80268}" srcOrd="0" destOrd="0" presId="urn:microsoft.com/office/officeart/2005/8/layout/default"/>
    <dgm:cxn modelId="{4B5A2F4B-FB89-4D5B-A37B-344AA6106790}" type="presParOf" srcId="{7A46BF98-A616-4B28-9E2E-90369AE15E8E}" destId="{7EDD344E-F4ED-4C17-B919-44EA585AFF6B}" srcOrd="1" destOrd="0" presId="urn:microsoft.com/office/officeart/2005/8/layout/default"/>
    <dgm:cxn modelId="{CFA08F32-F3B7-400E-A111-01EA2AE9E4B0}" type="presParOf" srcId="{7A46BF98-A616-4B28-9E2E-90369AE15E8E}" destId="{33278D73-C8F1-4C4A-B58A-0D3DBE33822C}" srcOrd="2" destOrd="0" presId="urn:microsoft.com/office/officeart/2005/8/layout/default"/>
    <dgm:cxn modelId="{EDAC112A-9740-4BB6-82FB-4E66F2911C5E}" type="presParOf" srcId="{7A46BF98-A616-4B28-9E2E-90369AE15E8E}" destId="{8A19C3AD-B1F1-4158-BB9C-B1C6248FCA53}" srcOrd="3" destOrd="0" presId="urn:microsoft.com/office/officeart/2005/8/layout/default"/>
    <dgm:cxn modelId="{DEF68B14-422B-4F39-927C-0D81FD458833}" type="presParOf" srcId="{7A46BF98-A616-4B28-9E2E-90369AE15E8E}" destId="{B4A0BFA9-A783-41FF-9E62-A8FBD6E2D4C7}" srcOrd="4" destOrd="0" presId="urn:microsoft.com/office/officeart/2005/8/layout/default"/>
    <dgm:cxn modelId="{85B81BE1-8944-4CA4-A1A0-2672256285B5}" type="presParOf" srcId="{7A46BF98-A616-4B28-9E2E-90369AE15E8E}" destId="{DC94249A-B68E-4A3D-82AB-A35BAEFEF20D}" srcOrd="5" destOrd="0" presId="urn:microsoft.com/office/officeart/2005/8/layout/default"/>
    <dgm:cxn modelId="{3AD8CFB3-3379-430F-9B0A-7BA3E70F75C3}" type="presParOf" srcId="{7A46BF98-A616-4B28-9E2E-90369AE15E8E}" destId="{D1211116-8CA0-429A-BFF0-A4FD4A05296C}" srcOrd="6" destOrd="0" presId="urn:microsoft.com/office/officeart/2005/8/layout/default"/>
    <dgm:cxn modelId="{2A64EF34-540C-4172-80E9-03C4101796CE}" type="presParOf" srcId="{7A46BF98-A616-4B28-9E2E-90369AE15E8E}" destId="{EFE9D459-E1DA-4858-9DE4-E369D72B2B9B}" srcOrd="7" destOrd="0" presId="urn:microsoft.com/office/officeart/2005/8/layout/default"/>
    <dgm:cxn modelId="{3F974229-E1D0-4976-AE9F-EB4900515E41}" type="presParOf" srcId="{7A46BF98-A616-4B28-9E2E-90369AE15E8E}" destId="{B5209D14-3248-412E-9111-5F12397EE16B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34BC0FA-432A-4BA6-B750-3863692297CB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ED1AE2BF-C2BD-4C66-B70D-CDD68C971F2A}">
      <dgm:prSet/>
      <dgm:spPr/>
      <dgm:t>
        <a:bodyPr/>
        <a:lstStyle/>
        <a:p>
          <a:r>
            <a:rPr lang="en-US" dirty="0"/>
            <a:t>If a group collaborates they achieve common goal </a:t>
          </a:r>
        </a:p>
      </dgm:t>
    </dgm:pt>
    <dgm:pt modelId="{9C956BE8-BE54-45A1-841E-84EBFF100133}" type="parTrans" cxnId="{6D0DE04D-67BF-403C-A250-387A252B6C6C}">
      <dgm:prSet/>
      <dgm:spPr/>
      <dgm:t>
        <a:bodyPr/>
        <a:lstStyle/>
        <a:p>
          <a:endParaRPr lang="en-US"/>
        </a:p>
      </dgm:t>
    </dgm:pt>
    <dgm:pt modelId="{D8D0089E-5449-4A5D-9DE5-5D0DD1845921}" type="sibTrans" cxnId="{6D0DE04D-67BF-403C-A250-387A252B6C6C}">
      <dgm:prSet/>
      <dgm:spPr/>
      <dgm:t>
        <a:bodyPr/>
        <a:lstStyle/>
        <a:p>
          <a:endParaRPr lang="en-US"/>
        </a:p>
      </dgm:t>
    </dgm:pt>
    <dgm:pt modelId="{AEAD2546-2041-47C0-9E95-BC9B11BFACA8}">
      <dgm:prSet/>
      <dgm:spPr/>
      <dgm:t>
        <a:bodyPr/>
        <a:lstStyle/>
        <a:p>
          <a:r>
            <a:rPr lang="en-US"/>
            <a:t>Teams solve problems much easier </a:t>
          </a:r>
        </a:p>
      </dgm:t>
    </dgm:pt>
    <dgm:pt modelId="{1FC1C456-0A6E-4FA3-A0B9-3A58DFE1476C}" type="parTrans" cxnId="{F7C8D107-D97F-4989-8204-101FE9AF88C7}">
      <dgm:prSet/>
      <dgm:spPr/>
      <dgm:t>
        <a:bodyPr/>
        <a:lstStyle/>
        <a:p>
          <a:endParaRPr lang="en-US"/>
        </a:p>
      </dgm:t>
    </dgm:pt>
    <dgm:pt modelId="{4E29277E-9A9F-43F7-9DF5-3A0E753ECABB}" type="sibTrans" cxnId="{F7C8D107-D97F-4989-8204-101FE9AF88C7}">
      <dgm:prSet/>
      <dgm:spPr/>
      <dgm:t>
        <a:bodyPr/>
        <a:lstStyle/>
        <a:p>
          <a:endParaRPr lang="en-US"/>
        </a:p>
      </dgm:t>
    </dgm:pt>
    <dgm:pt modelId="{86428378-CF3C-4F6E-A4E7-23BEF130D113}" type="pres">
      <dgm:prSet presAssocID="{034BC0FA-432A-4BA6-B750-3863692297CB}" presName="root" presStyleCnt="0">
        <dgm:presLayoutVars>
          <dgm:dir/>
          <dgm:resizeHandles val="exact"/>
        </dgm:presLayoutVars>
      </dgm:prSet>
      <dgm:spPr/>
    </dgm:pt>
    <dgm:pt modelId="{4D1AE1A7-A7CC-44F9-882B-77846109D76D}" type="pres">
      <dgm:prSet presAssocID="{ED1AE2BF-C2BD-4C66-B70D-CDD68C971F2A}" presName="compNode" presStyleCnt="0"/>
      <dgm:spPr/>
    </dgm:pt>
    <dgm:pt modelId="{9F7303F5-756B-4450-8CF1-6FA370BB3050}" type="pres">
      <dgm:prSet presAssocID="{ED1AE2BF-C2BD-4C66-B70D-CDD68C971F2A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FE702BA-81E5-4AEE-A54C-B77ADB69AF3B}" type="pres">
      <dgm:prSet presAssocID="{ED1AE2BF-C2BD-4C66-B70D-CDD68C971F2A}" presName="spaceRect" presStyleCnt="0"/>
      <dgm:spPr/>
    </dgm:pt>
    <dgm:pt modelId="{B5094938-226C-4D79-9D23-877CB372E7D0}" type="pres">
      <dgm:prSet presAssocID="{ED1AE2BF-C2BD-4C66-B70D-CDD68C971F2A}" presName="textRect" presStyleLbl="revTx" presStyleIdx="0" presStyleCnt="2">
        <dgm:presLayoutVars>
          <dgm:chMax val="1"/>
          <dgm:chPref val="1"/>
        </dgm:presLayoutVars>
      </dgm:prSet>
      <dgm:spPr/>
    </dgm:pt>
    <dgm:pt modelId="{9C6465BC-8F7D-4485-B79D-470352F8D6F6}" type="pres">
      <dgm:prSet presAssocID="{D8D0089E-5449-4A5D-9DE5-5D0DD1845921}" presName="sibTrans" presStyleCnt="0"/>
      <dgm:spPr/>
    </dgm:pt>
    <dgm:pt modelId="{452FE3F3-EA25-41D8-A357-6697BFABBFE0}" type="pres">
      <dgm:prSet presAssocID="{AEAD2546-2041-47C0-9E95-BC9B11BFACA8}" presName="compNode" presStyleCnt="0"/>
      <dgm:spPr/>
    </dgm:pt>
    <dgm:pt modelId="{1218B6A4-DBD1-4DA6-86F1-CA3066371B33}" type="pres">
      <dgm:prSet presAssocID="{AEAD2546-2041-47C0-9E95-BC9B11BFACA8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2D05F3B6-1332-48D1-8209-C63597506F94}" type="pres">
      <dgm:prSet presAssocID="{AEAD2546-2041-47C0-9E95-BC9B11BFACA8}" presName="spaceRect" presStyleCnt="0"/>
      <dgm:spPr/>
    </dgm:pt>
    <dgm:pt modelId="{2529CF8F-622E-4724-B8E6-6B6920DB0DAA}" type="pres">
      <dgm:prSet presAssocID="{AEAD2546-2041-47C0-9E95-BC9B11BFACA8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F7C8D107-D97F-4989-8204-101FE9AF88C7}" srcId="{034BC0FA-432A-4BA6-B750-3863692297CB}" destId="{AEAD2546-2041-47C0-9E95-BC9B11BFACA8}" srcOrd="1" destOrd="0" parTransId="{1FC1C456-0A6E-4FA3-A0B9-3A58DFE1476C}" sibTransId="{4E29277E-9A9F-43F7-9DF5-3A0E753ECABB}"/>
    <dgm:cxn modelId="{82945821-3D55-4866-BBB1-DF7A4118DCBD}" type="presOf" srcId="{AEAD2546-2041-47C0-9E95-BC9B11BFACA8}" destId="{2529CF8F-622E-4724-B8E6-6B6920DB0DAA}" srcOrd="0" destOrd="0" presId="urn:microsoft.com/office/officeart/2018/2/layout/IconLabelList"/>
    <dgm:cxn modelId="{36FF5042-AB92-49D4-AE16-1B7500184BE0}" type="presOf" srcId="{ED1AE2BF-C2BD-4C66-B70D-CDD68C971F2A}" destId="{B5094938-226C-4D79-9D23-877CB372E7D0}" srcOrd="0" destOrd="0" presId="urn:microsoft.com/office/officeart/2018/2/layout/IconLabelList"/>
    <dgm:cxn modelId="{6D0DE04D-67BF-403C-A250-387A252B6C6C}" srcId="{034BC0FA-432A-4BA6-B750-3863692297CB}" destId="{ED1AE2BF-C2BD-4C66-B70D-CDD68C971F2A}" srcOrd="0" destOrd="0" parTransId="{9C956BE8-BE54-45A1-841E-84EBFF100133}" sibTransId="{D8D0089E-5449-4A5D-9DE5-5D0DD1845921}"/>
    <dgm:cxn modelId="{A7258BE7-7536-472D-BC2A-31631260CF26}" type="presOf" srcId="{034BC0FA-432A-4BA6-B750-3863692297CB}" destId="{86428378-CF3C-4F6E-A4E7-23BEF130D113}" srcOrd="0" destOrd="0" presId="urn:microsoft.com/office/officeart/2018/2/layout/IconLabelList"/>
    <dgm:cxn modelId="{38CDF59A-423F-4D1A-8C05-490DFBDEFB81}" type="presParOf" srcId="{86428378-CF3C-4F6E-A4E7-23BEF130D113}" destId="{4D1AE1A7-A7CC-44F9-882B-77846109D76D}" srcOrd="0" destOrd="0" presId="urn:microsoft.com/office/officeart/2018/2/layout/IconLabelList"/>
    <dgm:cxn modelId="{71BAA922-DC9C-4FCB-B3E9-4E8FB0233EE4}" type="presParOf" srcId="{4D1AE1A7-A7CC-44F9-882B-77846109D76D}" destId="{9F7303F5-756B-4450-8CF1-6FA370BB3050}" srcOrd="0" destOrd="0" presId="urn:microsoft.com/office/officeart/2018/2/layout/IconLabelList"/>
    <dgm:cxn modelId="{87541F6B-1721-43E4-88E8-08F51FBD8D35}" type="presParOf" srcId="{4D1AE1A7-A7CC-44F9-882B-77846109D76D}" destId="{CFE702BA-81E5-4AEE-A54C-B77ADB69AF3B}" srcOrd="1" destOrd="0" presId="urn:microsoft.com/office/officeart/2018/2/layout/IconLabelList"/>
    <dgm:cxn modelId="{D3F8FEB2-2A77-45C2-952C-1BEFF1A27C0B}" type="presParOf" srcId="{4D1AE1A7-A7CC-44F9-882B-77846109D76D}" destId="{B5094938-226C-4D79-9D23-877CB372E7D0}" srcOrd="2" destOrd="0" presId="urn:microsoft.com/office/officeart/2018/2/layout/IconLabelList"/>
    <dgm:cxn modelId="{EE25CB19-CD0F-482E-A738-F628F6FBFF71}" type="presParOf" srcId="{86428378-CF3C-4F6E-A4E7-23BEF130D113}" destId="{9C6465BC-8F7D-4485-B79D-470352F8D6F6}" srcOrd="1" destOrd="0" presId="urn:microsoft.com/office/officeart/2018/2/layout/IconLabelList"/>
    <dgm:cxn modelId="{848AEA51-DCA9-455C-9B56-2363FB3AF7C1}" type="presParOf" srcId="{86428378-CF3C-4F6E-A4E7-23BEF130D113}" destId="{452FE3F3-EA25-41D8-A357-6697BFABBFE0}" srcOrd="2" destOrd="0" presId="urn:microsoft.com/office/officeart/2018/2/layout/IconLabelList"/>
    <dgm:cxn modelId="{8275EA82-A54C-4419-8F1C-C9D9DD6412C6}" type="presParOf" srcId="{452FE3F3-EA25-41D8-A357-6697BFABBFE0}" destId="{1218B6A4-DBD1-4DA6-86F1-CA3066371B33}" srcOrd="0" destOrd="0" presId="urn:microsoft.com/office/officeart/2018/2/layout/IconLabelList"/>
    <dgm:cxn modelId="{E08005A2-3BFF-40CF-BF47-9CC4619D7F5D}" type="presParOf" srcId="{452FE3F3-EA25-41D8-A357-6697BFABBFE0}" destId="{2D05F3B6-1332-48D1-8209-C63597506F94}" srcOrd="1" destOrd="0" presId="urn:microsoft.com/office/officeart/2018/2/layout/IconLabelList"/>
    <dgm:cxn modelId="{70D0C348-BED9-4C34-B12C-AEA91DDD0231}" type="presParOf" srcId="{452FE3F3-EA25-41D8-A357-6697BFABBFE0}" destId="{2529CF8F-622E-4724-B8E6-6B6920DB0DAA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7CE6A0B-8090-478D-8467-1EC62838A7A6}">
      <dsp:nvSpPr>
        <dsp:cNvPr id="0" name=""/>
        <dsp:cNvSpPr/>
      </dsp:nvSpPr>
      <dsp:spPr>
        <a:xfrm>
          <a:off x="788669" y="0"/>
          <a:ext cx="8938260" cy="4727575"/>
        </a:xfrm>
        <a:prstGeom prst="rightArrow">
          <a:avLst/>
        </a:prstGeom>
        <a:solidFill>
          <a:schemeClr val="accent3">
            <a:lumMod val="60000"/>
            <a:lumOff val="4000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  <dsp:sp modelId="{33072027-1C0D-4460-B47B-8AEBA7AE3D25}">
      <dsp:nvSpPr>
        <dsp:cNvPr id="0" name=""/>
        <dsp:cNvSpPr/>
      </dsp:nvSpPr>
      <dsp:spPr>
        <a:xfrm>
          <a:off x="3080" y="1418272"/>
          <a:ext cx="1854606" cy="1891030"/>
        </a:xfrm>
        <a:prstGeom prst="roundRect">
          <a:avLst/>
        </a:prstGeom>
        <a:solidFill>
          <a:schemeClr val="tx2">
            <a:lumMod val="20000"/>
            <a:lumOff val="8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Forming</a:t>
          </a:r>
          <a:r>
            <a:rPr lang="en-US" sz="2400" kern="1200" dirty="0"/>
            <a:t> </a:t>
          </a:r>
        </a:p>
      </dsp:txBody>
      <dsp:txXfrm>
        <a:off x="93614" y="1508806"/>
        <a:ext cx="1673538" cy="1709962"/>
      </dsp:txXfrm>
    </dsp:sp>
    <dsp:sp modelId="{CAEE4703-DA28-4C0E-94BD-E75B6FCCD38D}">
      <dsp:nvSpPr>
        <dsp:cNvPr id="0" name=""/>
        <dsp:cNvSpPr/>
      </dsp:nvSpPr>
      <dsp:spPr>
        <a:xfrm>
          <a:off x="2166788" y="1418272"/>
          <a:ext cx="1854606" cy="1891030"/>
        </a:xfrm>
        <a:prstGeom prst="roundRect">
          <a:avLst/>
        </a:prstGeom>
        <a:solidFill>
          <a:schemeClr val="bg2">
            <a:lumMod val="5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Storming </a:t>
          </a:r>
        </a:p>
      </dsp:txBody>
      <dsp:txXfrm>
        <a:off x="2257322" y="1508806"/>
        <a:ext cx="1673538" cy="1709962"/>
      </dsp:txXfrm>
    </dsp:sp>
    <dsp:sp modelId="{F7C96F4A-CCF1-4870-85AD-AF9D3AE3719E}">
      <dsp:nvSpPr>
        <dsp:cNvPr id="0" name=""/>
        <dsp:cNvSpPr/>
      </dsp:nvSpPr>
      <dsp:spPr>
        <a:xfrm>
          <a:off x="4330496" y="1418272"/>
          <a:ext cx="1854606" cy="1891030"/>
        </a:xfrm>
        <a:prstGeom prst="roundRect">
          <a:avLst/>
        </a:prstGeom>
        <a:solidFill>
          <a:schemeClr val="accent1">
            <a:lumMod val="60000"/>
            <a:lumOff val="40000"/>
          </a:schemeClr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Norming</a:t>
          </a:r>
          <a:r>
            <a:rPr lang="en-US" sz="2400" kern="1200" dirty="0"/>
            <a:t> </a:t>
          </a:r>
        </a:p>
      </dsp:txBody>
      <dsp:txXfrm>
        <a:off x="4421030" y="1508806"/>
        <a:ext cx="1673538" cy="1709962"/>
      </dsp:txXfrm>
    </dsp:sp>
    <dsp:sp modelId="{4D4ABCF7-608A-4059-9811-C9FC45D66734}">
      <dsp:nvSpPr>
        <dsp:cNvPr id="0" name=""/>
        <dsp:cNvSpPr/>
      </dsp:nvSpPr>
      <dsp:spPr>
        <a:xfrm>
          <a:off x="6494204" y="1418272"/>
          <a:ext cx="1854606" cy="1891030"/>
        </a:xfrm>
        <a:prstGeom prst="roundRect">
          <a:avLst/>
        </a:prstGeom>
        <a:solidFill>
          <a:schemeClr val="accent1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Performing</a:t>
          </a:r>
          <a:r>
            <a:rPr lang="en-US" sz="2400" kern="1200" dirty="0"/>
            <a:t> </a:t>
          </a:r>
        </a:p>
      </dsp:txBody>
      <dsp:txXfrm>
        <a:off x="6584738" y="1508806"/>
        <a:ext cx="1673538" cy="1709962"/>
      </dsp:txXfrm>
    </dsp:sp>
    <dsp:sp modelId="{2A7F6DCD-EC18-4A4E-AA0D-53326A8E876D}">
      <dsp:nvSpPr>
        <dsp:cNvPr id="0" name=""/>
        <dsp:cNvSpPr/>
      </dsp:nvSpPr>
      <dsp:spPr>
        <a:xfrm>
          <a:off x="8657912" y="1418272"/>
          <a:ext cx="1854606" cy="1891030"/>
        </a:xfrm>
        <a:prstGeom prst="roundRect">
          <a:avLst/>
        </a:prstGeom>
        <a:solidFill>
          <a:srgbClr val="00B0F0"/>
        </a:soli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Adjourning</a:t>
          </a:r>
          <a:r>
            <a:rPr lang="en-US" sz="2400" kern="1200" dirty="0"/>
            <a:t> </a:t>
          </a:r>
        </a:p>
      </dsp:txBody>
      <dsp:txXfrm>
        <a:off x="8748446" y="1508806"/>
        <a:ext cx="1673538" cy="170996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EA684C-53BA-48AE-9520-E8C479F80268}">
      <dsp:nvSpPr>
        <dsp:cNvPr id="0" name=""/>
        <dsp:cNvSpPr/>
      </dsp:nvSpPr>
      <dsp:spPr>
        <a:xfrm>
          <a:off x="0" y="717550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000" b="1" kern="1200" dirty="0"/>
          </a:br>
          <a:r>
            <a:rPr lang="en-US" sz="2400" b="1" kern="1200" dirty="0"/>
            <a:t>Forming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Period of orientation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Getting Acquainted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High Uncertainty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Questioning phase 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4000" kern="1200" baseline="0" dirty="0"/>
            <a:t> </a:t>
          </a:r>
          <a:endParaRPr lang="en-US" sz="4000" kern="1200" dirty="0"/>
        </a:p>
      </dsp:txBody>
      <dsp:txXfrm>
        <a:off x="0" y="717550"/>
        <a:ext cx="3286125" cy="1971675"/>
      </dsp:txXfrm>
    </dsp:sp>
    <dsp:sp modelId="{33278D73-C8F1-4C4A-B58A-0D3DBE33822C}">
      <dsp:nvSpPr>
        <dsp:cNvPr id="0" name=""/>
        <dsp:cNvSpPr/>
      </dsp:nvSpPr>
      <dsp:spPr>
        <a:xfrm>
          <a:off x="3614737" y="717550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Storming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Individual personalities merge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Chances of conflict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Decrease in team performance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Overcome obstacles and accept differences</a:t>
          </a:r>
        </a:p>
      </dsp:txBody>
      <dsp:txXfrm>
        <a:off x="3614737" y="717550"/>
        <a:ext cx="3286125" cy="1971675"/>
      </dsp:txXfrm>
    </dsp:sp>
    <dsp:sp modelId="{B4A0BFA9-A783-41FF-9E62-A8FBD6E2D4C7}">
      <dsp:nvSpPr>
        <dsp:cNvPr id="0" name=""/>
        <dsp:cNvSpPr/>
      </dsp:nvSpPr>
      <dsp:spPr>
        <a:xfrm>
          <a:off x="7229475" y="717550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Norming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Conflicts Resolved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Sense of cohesion emerges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Cooperation</a:t>
          </a:r>
          <a:br>
            <a:rPr lang="en-US" sz="1600" kern="1200" dirty="0"/>
          </a:br>
          <a:r>
            <a:rPr lang="en-US" sz="1600" kern="1200" dirty="0"/>
            <a:t>• Focus on team goals  </a:t>
          </a:r>
        </a:p>
      </dsp:txBody>
      <dsp:txXfrm>
        <a:off x="7229475" y="717550"/>
        <a:ext cx="3286125" cy="1971675"/>
      </dsp:txXfrm>
    </dsp:sp>
    <dsp:sp modelId="{D1211116-8CA0-429A-BFF0-A4FD4A05296C}">
      <dsp:nvSpPr>
        <dsp:cNvPr id="0" name=""/>
        <dsp:cNvSpPr/>
      </dsp:nvSpPr>
      <dsp:spPr>
        <a:xfrm>
          <a:off x="1807368" y="3017837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Performing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Mature and organize team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Clear and stable structure </a:t>
          </a:r>
        </a:p>
        <a:p>
          <a:pPr marL="0" lvl="0" indent="0" algn="l" defTabSz="10668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Committed to team’s mission  </a:t>
          </a:r>
        </a:p>
      </dsp:txBody>
      <dsp:txXfrm>
        <a:off x="1807368" y="3017837"/>
        <a:ext cx="3286125" cy="1971675"/>
      </dsp:txXfrm>
    </dsp:sp>
    <dsp:sp modelId="{B5209D14-3248-412E-9111-5F12397EE16B}">
      <dsp:nvSpPr>
        <dsp:cNvPr id="0" name=""/>
        <dsp:cNvSpPr/>
      </dsp:nvSpPr>
      <dsp:spPr>
        <a:xfrm>
          <a:off x="5422106" y="3017837"/>
          <a:ext cx="3286125" cy="1971675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b="1" kern="1200" dirty="0"/>
        </a:p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/>
            <a:t>Adjourning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Team goals accomplished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Wrapping up final tasks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Documenting efforts and results </a:t>
          </a:r>
        </a:p>
        <a:p>
          <a:pPr marL="0" lvl="0" indent="0" algn="l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/>
            <a:t>• Team members replaced  </a:t>
          </a:r>
        </a:p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000" kern="1200" dirty="0"/>
        </a:p>
      </dsp:txBody>
      <dsp:txXfrm>
        <a:off x="5422106" y="3017837"/>
        <a:ext cx="3286125" cy="197167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F7303F5-756B-4450-8CF1-6FA370BB3050}">
      <dsp:nvSpPr>
        <dsp:cNvPr id="0" name=""/>
        <dsp:cNvSpPr/>
      </dsp:nvSpPr>
      <dsp:spPr>
        <a:xfrm>
          <a:off x="1953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94938-226C-4D79-9D23-877CB372E7D0}">
      <dsp:nvSpPr>
        <dsp:cNvPr id="0" name=""/>
        <dsp:cNvSpPr/>
      </dsp:nvSpPr>
      <dsp:spPr>
        <a:xfrm>
          <a:off x="765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If a group collaborates they achieve common goal </a:t>
          </a:r>
        </a:p>
      </dsp:txBody>
      <dsp:txXfrm>
        <a:off x="765914" y="2691902"/>
        <a:ext cx="4320000" cy="720000"/>
      </dsp:txXfrm>
    </dsp:sp>
    <dsp:sp modelId="{1218B6A4-DBD1-4DA6-86F1-CA3066371B33}">
      <dsp:nvSpPr>
        <dsp:cNvPr id="0" name=""/>
        <dsp:cNvSpPr/>
      </dsp:nvSpPr>
      <dsp:spPr>
        <a:xfrm>
          <a:off x="7029914" y="277502"/>
          <a:ext cx="1944000" cy="1944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29CF8F-622E-4724-B8E6-6B6920DB0DAA}">
      <dsp:nvSpPr>
        <dsp:cNvPr id="0" name=""/>
        <dsp:cNvSpPr/>
      </dsp:nvSpPr>
      <dsp:spPr>
        <a:xfrm>
          <a:off x="5841914" y="2691902"/>
          <a:ext cx="432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/>
            <a:t>Teams solve problems much easier </a:t>
          </a:r>
        </a:p>
      </dsp:txBody>
      <dsp:txXfrm>
        <a:off x="5841914" y="2691902"/>
        <a:ext cx="432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25935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025778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91753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89911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70084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8980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47840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5245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4460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940623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02077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B3727FE-E311-453C-8661-539558814117}" type="datetimeFigureOut">
              <a:rPr lang="en-US" smtClean="0"/>
              <a:t>8/19/2021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9987BE-D789-4E33-8781-B0EE47FB9B9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1244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5-benefits-of-teamwork-in-the-workplace" TargetMode="External"/><Relationship Id="rId2" Type="http://schemas.openxmlformats.org/officeDocument/2006/relationships/hyperlink" Target="https://www.sandler.com/blog/6-benefits-of-teamwork-in-the-workplac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slideplayer.com/slide/9339886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9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819EA50F-4995-4DF5-A236-67BF11D339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170" y="-444553"/>
            <a:ext cx="10382733" cy="287441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Effective team working and communication </a:t>
            </a:r>
          </a:p>
        </p:txBody>
      </p:sp>
      <p:sp>
        <p:nvSpPr>
          <p:cNvPr id="19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20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ECEBE449-5231-4552-9E6E-2B944AC13C2A}"/>
              </a:ext>
            </a:extLst>
          </p:cNvPr>
          <p:cNvSpPr txBox="1"/>
          <p:nvPr/>
        </p:nvSpPr>
        <p:spPr>
          <a:xfrm>
            <a:off x="1690181" y="3209165"/>
            <a:ext cx="92005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Kashif Mohammed-2020995- Stages of team development 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BE39751-C983-4777-9BCD-C8089BB25EFF}"/>
              </a:ext>
            </a:extLst>
          </p:cNvPr>
          <p:cNvSpPr txBox="1"/>
          <p:nvPr/>
        </p:nvSpPr>
        <p:spPr>
          <a:xfrm>
            <a:off x="1668368" y="3780746"/>
            <a:ext cx="874807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Sebastian Vlad Rasnoveanu-2021275 –Benefits of team working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3853BB0-6ABE-4F49-9E07-2642316440B4}"/>
              </a:ext>
            </a:extLst>
          </p:cNvPr>
          <p:cNvSpPr txBox="1"/>
          <p:nvPr/>
        </p:nvSpPr>
        <p:spPr>
          <a:xfrm>
            <a:off x="1668368" y="5092021"/>
            <a:ext cx="84746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Lecturer –Timothy Hopkins </a:t>
            </a:r>
          </a:p>
          <a:p>
            <a:r>
              <a:rPr lang="en-US" dirty="0"/>
              <a:t>Presented on 20 August 2021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DA9AFE02-79BE-4465-9301-C321E5F5418E}"/>
              </a:ext>
            </a:extLst>
          </p:cNvPr>
          <p:cNvSpPr txBox="1"/>
          <p:nvPr/>
        </p:nvSpPr>
        <p:spPr>
          <a:xfrm>
            <a:off x="3261674" y="6372520"/>
            <a:ext cx="80410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University of Wales Trinity Saint David –London campus </a:t>
            </a:r>
          </a:p>
        </p:txBody>
      </p:sp>
      <p:pic>
        <p:nvPicPr>
          <p:cNvPr id="15" name="Picture 14" descr="Text&#10;&#10;Description automatically generated">
            <a:extLst>
              <a:ext uri="{FF2B5EF4-FFF2-40B4-BE49-F238E27FC236}">
                <a16:creationId xmlns:a16="http://schemas.microsoft.com/office/drawing/2014/main" id="{2025E041-09ED-431F-8A3F-D64C536477F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885087" y="116148"/>
            <a:ext cx="3062707" cy="1015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299437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65646005-D408-4969-89E9-85FCC12627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261" y="590062"/>
            <a:ext cx="5409655" cy="28389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Table of contents </a:t>
            </a:r>
          </a:p>
        </p:txBody>
      </p:sp>
      <p:sp>
        <p:nvSpPr>
          <p:cNvPr id="12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6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BAB8D270-79C0-44CC-92A7-99067DFEF609}"/>
              </a:ext>
            </a:extLst>
          </p:cNvPr>
          <p:cNvSpPr txBox="1"/>
          <p:nvPr/>
        </p:nvSpPr>
        <p:spPr>
          <a:xfrm>
            <a:off x="1816232" y="3793023"/>
            <a:ext cx="8559536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Stages of Team Development</a:t>
            </a:r>
          </a:p>
          <a:p>
            <a:endParaRPr lang="en-US" sz="2800" dirty="0"/>
          </a:p>
          <a:p>
            <a:r>
              <a:rPr lang="en-US" sz="2800" dirty="0"/>
              <a:t>Benefits of team working  </a:t>
            </a:r>
          </a:p>
        </p:txBody>
      </p:sp>
    </p:spTree>
    <p:extLst>
      <p:ext uri="{BB962C8B-B14F-4D97-AF65-F5344CB8AC3E}">
        <p14:creationId xmlns:p14="http://schemas.microsoft.com/office/powerpoint/2010/main" val="14595734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941161"/>
          </a:xfrm>
        </p:spPr>
        <p:txBody>
          <a:bodyPr/>
          <a:lstStyle/>
          <a:p>
            <a:r>
              <a:rPr lang="en-US" b="1" dirty="0"/>
              <a:t>Stages of Team Development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1449388"/>
          <a:ext cx="10515600" cy="47275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604882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71599" y="1097280"/>
            <a:ext cx="8595361" cy="4950823"/>
          </a:xfrm>
        </p:spPr>
      </p:pic>
    </p:spTree>
    <p:extLst>
      <p:ext uri="{BB962C8B-B14F-4D97-AF65-F5344CB8AC3E}">
        <p14:creationId xmlns:p14="http://schemas.microsoft.com/office/powerpoint/2010/main" val="22890296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838200" y="469900"/>
          <a:ext cx="10515600" cy="57070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108905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FA9B6C6-A247-48A8-9A1C-1E36FA9456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rgbClr val="FFFFFF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853F0F-D0FA-41C3-B2EA-82C48E40F6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01261" y="590062"/>
            <a:ext cx="5409655" cy="283893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Benefits of team working </a:t>
            </a:r>
          </a:p>
        </p:txBody>
      </p:sp>
      <p:sp>
        <p:nvSpPr>
          <p:cNvPr id="10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17602" y="2744546"/>
            <a:ext cx="139038" cy="139038"/>
          </a:xfrm>
          <a:custGeom>
            <a:avLst/>
            <a:gdLst>
              <a:gd name="connsiteX0" fmla="*/ 129601 w 139038"/>
              <a:gd name="connsiteY0" fmla="*/ 60082 h 139038"/>
              <a:gd name="connsiteX1" fmla="*/ 78956 w 139038"/>
              <a:gd name="connsiteY1" fmla="*/ 60082 h 139038"/>
              <a:gd name="connsiteX2" fmla="*/ 78956 w 139038"/>
              <a:gd name="connsiteY2" fmla="*/ 9437 h 139038"/>
              <a:gd name="connsiteX3" fmla="*/ 69519 w 139038"/>
              <a:gd name="connsiteY3" fmla="*/ 0 h 139038"/>
              <a:gd name="connsiteX4" fmla="*/ 60082 w 139038"/>
              <a:gd name="connsiteY4" fmla="*/ 9437 h 139038"/>
              <a:gd name="connsiteX5" fmla="*/ 60082 w 139038"/>
              <a:gd name="connsiteY5" fmla="*/ 60082 h 139038"/>
              <a:gd name="connsiteX6" fmla="*/ 9437 w 139038"/>
              <a:gd name="connsiteY6" fmla="*/ 60082 h 139038"/>
              <a:gd name="connsiteX7" fmla="*/ 0 w 139038"/>
              <a:gd name="connsiteY7" fmla="*/ 69519 h 139038"/>
              <a:gd name="connsiteX8" fmla="*/ 9437 w 139038"/>
              <a:gd name="connsiteY8" fmla="*/ 78956 h 139038"/>
              <a:gd name="connsiteX9" fmla="*/ 60082 w 139038"/>
              <a:gd name="connsiteY9" fmla="*/ 78956 h 139038"/>
              <a:gd name="connsiteX10" fmla="*/ 60082 w 139038"/>
              <a:gd name="connsiteY10" fmla="*/ 129601 h 139038"/>
              <a:gd name="connsiteX11" fmla="*/ 69519 w 139038"/>
              <a:gd name="connsiteY11" fmla="*/ 139038 h 139038"/>
              <a:gd name="connsiteX12" fmla="*/ 78956 w 139038"/>
              <a:gd name="connsiteY12" fmla="*/ 129601 h 139038"/>
              <a:gd name="connsiteX13" fmla="*/ 78956 w 139038"/>
              <a:gd name="connsiteY13" fmla="*/ 78956 h 139038"/>
              <a:gd name="connsiteX14" fmla="*/ 129601 w 139038"/>
              <a:gd name="connsiteY14" fmla="*/ 78956 h 139038"/>
              <a:gd name="connsiteX15" fmla="*/ 139038 w 139038"/>
              <a:gd name="connsiteY15" fmla="*/ 69519 h 139038"/>
              <a:gd name="connsiteX16" fmla="*/ 129601 w 139038"/>
              <a:gd name="connsiteY16" fmla="*/ 60082 h 1390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8" h="139038">
                <a:moveTo>
                  <a:pt x="129601" y="60082"/>
                </a:moveTo>
                <a:lnTo>
                  <a:pt x="78956" y="60082"/>
                </a:lnTo>
                <a:lnTo>
                  <a:pt x="78956" y="9437"/>
                </a:lnTo>
                <a:cubicBezTo>
                  <a:pt x="78956" y="4225"/>
                  <a:pt x="74731" y="0"/>
                  <a:pt x="69519" y="0"/>
                </a:cubicBezTo>
                <a:cubicBezTo>
                  <a:pt x="64307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7"/>
                  <a:pt x="0" y="69519"/>
                </a:cubicBezTo>
                <a:cubicBezTo>
                  <a:pt x="0" y="74731"/>
                  <a:pt x="4225" y="78956"/>
                  <a:pt x="9437" y="78956"/>
                </a:cubicBezTo>
                <a:lnTo>
                  <a:pt x="60082" y="78956"/>
                </a:lnTo>
                <a:lnTo>
                  <a:pt x="60082" y="129601"/>
                </a:lnTo>
                <a:cubicBezTo>
                  <a:pt x="60082" y="134813"/>
                  <a:pt x="64307" y="139038"/>
                  <a:pt x="69519" y="139038"/>
                </a:cubicBezTo>
                <a:cubicBezTo>
                  <a:pt x="74731" y="139038"/>
                  <a:pt x="78956" y="134813"/>
                  <a:pt x="78956" y="129601"/>
                </a:cubicBezTo>
                <a:lnTo>
                  <a:pt x="78956" y="78956"/>
                </a:lnTo>
                <a:lnTo>
                  <a:pt x="129601" y="78956"/>
                </a:lnTo>
                <a:cubicBezTo>
                  <a:pt x="134813" y="78956"/>
                  <a:pt x="139038" y="74731"/>
                  <a:pt x="139038" y="69519"/>
                </a:cubicBezTo>
                <a:cubicBezTo>
                  <a:pt x="139038" y="64307"/>
                  <a:pt x="134813" y="60082"/>
                  <a:pt x="129601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2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76380" y="2973840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sp>
        <p:nvSpPr>
          <p:cNvPr id="14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02062" y="3198265"/>
            <a:ext cx="127713" cy="127713"/>
          </a:xfrm>
          <a:custGeom>
            <a:avLst/>
            <a:gdLst>
              <a:gd name="connsiteX0" fmla="*/ 63857 w 127713"/>
              <a:gd name="connsiteY0" fmla="*/ 18874 h 127713"/>
              <a:gd name="connsiteX1" fmla="*/ 108839 w 127713"/>
              <a:gd name="connsiteY1" fmla="*/ 63857 h 127713"/>
              <a:gd name="connsiteX2" fmla="*/ 63857 w 127713"/>
              <a:gd name="connsiteY2" fmla="*/ 108839 h 127713"/>
              <a:gd name="connsiteX3" fmla="*/ 18874 w 127713"/>
              <a:gd name="connsiteY3" fmla="*/ 63857 h 127713"/>
              <a:gd name="connsiteX4" fmla="*/ 63857 w 127713"/>
              <a:gd name="connsiteY4" fmla="*/ 18874 h 127713"/>
              <a:gd name="connsiteX5" fmla="*/ 63857 w 127713"/>
              <a:gd name="connsiteY5" fmla="*/ 0 h 127713"/>
              <a:gd name="connsiteX6" fmla="*/ 0 w 127713"/>
              <a:gd name="connsiteY6" fmla="*/ 63857 h 127713"/>
              <a:gd name="connsiteX7" fmla="*/ 63857 w 127713"/>
              <a:gd name="connsiteY7" fmla="*/ 127713 h 127713"/>
              <a:gd name="connsiteX8" fmla="*/ 127713 w 127713"/>
              <a:gd name="connsiteY8" fmla="*/ 63857 h 127713"/>
              <a:gd name="connsiteX9" fmla="*/ 63857 w 127713"/>
              <a:gd name="connsiteY9" fmla="*/ 0 h 12771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3" h="127713">
                <a:moveTo>
                  <a:pt x="63857" y="18874"/>
                </a:moveTo>
                <a:cubicBezTo>
                  <a:pt x="88700" y="18874"/>
                  <a:pt x="108839" y="39013"/>
                  <a:pt x="108839" y="63857"/>
                </a:cubicBezTo>
                <a:cubicBezTo>
                  <a:pt x="108839" y="88700"/>
                  <a:pt x="88700" y="108839"/>
                  <a:pt x="63857" y="108839"/>
                </a:cubicBezTo>
                <a:cubicBezTo>
                  <a:pt x="39013" y="108839"/>
                  <a:pt x="18874" y="88700"/>
                  <a:pt x="18874" y="63857"/>
                </a:cubicBezTo>
                <a:cubicBezTo>
                  <a:pt x="18898" y="39023"/>
                  <a:pt x="39023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3"/>
                  <a:pt x="63857" y="127713"/>
                </a:cubicBezTo>
                <a:cubicBezTo>
                  <a:pt x="99124" y="127713"/>
                  <a:pt x="127713" y="99124"/>
                  <a:pt x="127713" y="63857"/>
                </a:cubicBezTo>
                <a:cubicBezTo>
                  <a:pt x="127713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endParaRPr lang="en-US">
              <a:solidFill>
                <a:srgbClr val="FFFFFF"/>
              </a:solidFill>
            </a:endParaRP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01262" y="3496322"/>
            <a:ext cx="0" cy="335280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91790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64EC53C-35C4-4E84-AFE2-A7D0818526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!!Rectangle">
            <a:extLst>
              <a:ext uri="{FF2B5EF4-FFF2-40B4-BE49-F238E27FC236}">
                <a16:creationId xmlns:a16="http://schemas.microsoft.com/office/drawing/2014/main" id="{9A3F5928-D955-456A-97B5-AA390B8CE9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189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23D91B-27B0-4129-94A7-5EA5FE1B4328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alphaModFix amt="35000"/>
          </a:blip>
          <a:srcRect l="3111" r="1" b="1"/>
          <a:stretch/>
        </p:blipFill>
        <p:spPr>
          <a:xfrm>
            <a:off x="-133716" y="0"/>
            <a:ext cx="12191981" cy="6857989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6A498BC-5B1D-4E56-A357-41C952670D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8548" y="2257245"/>
            <a:ext cx="9679449" cy="234349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3600" b="1" dirty="0"/>
              <a:t>Increase innovation</a:t>
            </a:r>
            <a:br>
              <a:rPr lang="en-US" sz="2400" b="1" dirty="0"/>
            </a:br>
            <a:br>
              <a:rPr lang="en-US" sz="3600" b="1" dirty="0"/>
            </a:br>
            <a:r>
              <a:rPr lang="en-US" sz="3600" b="1" dirty="0"/>
              <a:t>Engage employee</a:t>
            </a:r>
            <a:br>
              <a:rPr lang="en-US" sz="2400" b="1" dirty="0"/>
            </a:br>
            <a:br>
              <a:rPr lang="en-US" sz="3600" b="1" dirty="0"/>
            </a:br>
            <a:r>
              <a:rPr lang="en-US" sz="3600" b="1" dirty="0"/>
              <a:t>Overcome obstacle </a:t>
            </a:r>
            <a:br>
              <a:rPr lang="en-US" sz="3600" b="1" dirty="0"/>
            </a:br>
            <a:br>
              <a:rPr lang="en-US" sz="3600" b="1" dirty="0"/>
            </a:br>
            <a:r>
              <a:rPr lang="en-US" sz="3600" b="1" dirty="0"/>
              <a:t>Builds trust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56020367-4FD5-4596-8E10-C5F095CD8D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878" y="806470"/>
            <a:ext cx="8453437" cy="0"/>
          </a:xfrm>
          <a:prstGeom prst="line">
            <a:avLst/>
          </a:prstGeom>
          <a:ln w="25400" cap="sq">
            <a:solidFill>
              <a:srgbClr val="FFFFFF"/>
            </a:soli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Graphic 13">
            <a:extLst>
              <a:ext uri="{FF2B5EF4-FFF2-40B4-BE49-F238E27FC236}">
                <a16:creationId xmlns:a16="http://schemas.microsoft.com/office/drawing/2014/main" id="{C5CB530E-515E-412C-9DF1-5F8FFBD6F3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4954" y="2875093"/>
            <a:ext cx="139039" cy="139039"/>
          </a:xfrm>
          <a:custGeom>
            <a:avLst/>
            <a:gdLst>
              <a:gd name="connsiteX0" fmla="*/ 129602 w 139039"/>
              <a:gd name="connsiteY0" fmla="*/ 60082 h 139039"/>
              <a:gd name="connsiteX1" fmla="*/ 78957 w 139039"/>
              <a:gd name="connsiteY1" fmla="*/ 60082 h 139039"/>
              <a:gd name="connsiteX2" fmla="*/ 78957 w 139039"/>
              <a:gd name="connsiteY2" fmla="*/ 9437 h 139039"/>
              <a:gd name="connsiteX3" fmla="*/ 69520 w 139039"/>
              <a:gd name="connsiteY3" fmla="*/ 0 h 139039"/>
              <a:gd name="connsiteX4" fmla="*/ 60082 w 139039"/>
              <a:gd name="connsiteY4" fmla="*/ 9437 h 139039"/>
              <a:gd name="connsiteX5" fmla="*/ 60082 w 139039"/>
              <a:gd name="connsiteY5" fmla="*/ 60082 h 139039"/>
              <a:gd name="connsiteX6" fmla="*/ 9437 w 139039"/>
              <a:gd name="connsiteY6" fmla="*/ 60082 h 139039"/>
              <a:gd name="connsiteX7" fmla="*/ 0 w 139039"/>
              <a:gd name="connsiteY7" fmla="*/ 69520 h 139039"/>
              <a:gd name="connsiteX8" fmla="*/ 9437 w 139039"/>
              <a:gd name="connsiteY8" fmla="*/ 78957 h 139039"/>
              <a:gd name="connsiteX9" fmla="*/ 60082 w 139039"/>
              <a:gd name="connsiteY9" fmla="*/ 78957 h 139039"/>
              <a:gd name="connsiteX10" fmla="*/ 60082 w 139039"/>
              <a:gd name="connsiteY10" fmla="*/ 129602 h 139039"/>
              <a:gd name="connsiteX11" fmla="*/ 69520 w 139039"/>
              <a:gd name="connsiteY11" fmla="*/ 139039 h 139039"/>
              <a:gd name="connsiteX12" fmla="*/ 78957 w 139039"/>
              <a:gd name="connsiteY12" fmla="*/ 129602 h 139039"/>
              <a:gd name="connsiteX13" fmla="*/ 78957 w 139039"/>
              <a:gd name="connsiteY13" fmla="*/ 78957 h 139039"/>
              <a:gd name="connsiteX14" fmla="*/ 129602 w 139039"/>
              <a:gd name="connsiteY14" fmla="*/ 78957 h 139039"/>
              <a:gd name="connsiteX15" fmla="*/ 139039 w 139039"/>
              <a:gd name="connsiteY15" fmla="*/ 69520 h 139039"/>
              <a:gd name="connsiteX16" fmla="*/ 129602 w 139039"/>
              <a:gd name="connsiteY16" fmla="*/ 60082 h 13903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39039" h="139039">
                <a:moveTo>
                  <a:pt x="129602" y="60082"/>
                </a:moveTo>
                <a:lnTo>
                  <a:pt x="78957" y="60082"/>
                </a:lnTo>
                <a:lnTo>
                  <a:pt x="78957" y="9437"/>
                </a:lnTo>
                <a:cubicBezTo>
                  <a:pt x="78957" y="4225"/>
                  <a:pt x="74731" y="0"/>
                  <a:pt x="69520" y="0"/>
                </a:cubicBezTo>
                <a:cubicBezTo>
                  <a:pt x="64308" y="0"/>
                  <a:pt x="60082" y="4225"/>
                  <a:pt x="60082" y="9437"/>
                </a:cubicBezTo>
                <a:lnTo>
                  <a:pt x="60082" y="60082"/>
                </a:lnTo>
                <a:lnTo>
                  <a:pt x="9437" y="60082"/>
                </a:lnTo>
                <a:cubicBezTo>
                  <a:pt x="4225" y="60082"/>
                  <a:pt x="0" y="64308"/>
                  <a:pt x="0" y="69520"/>
                </a:cubicBezTo>
                <a:cubicBezTo>
                  <a:pt x="0" y="74731"/>
                  <a:pt x="4225" y="78957"/>
                  <a:pt x="9437" y="78957"/>
                </a:cubicBezTo>
                <a:lnTo>
                  <a:pt x="60082" y="78957"/>
                </a:lnTo>
                <a:lnTo>
                  <a:pt x="60082" y="129602"/>
                </a:lnTo>
                <a:cubicBezTo>
                  <a:pt x="60082" y="134814"/>
                  <a:pt x="64308" y="139039"/>
                  <a:pt x="69520" y="139039"/>
                </a:cubicBezTo>
                <a:cubicBezTo>
                  <a:pt x="74731" y="139039"/>
                  <a:pt x="78957" y="134814"/>
                  <a:pt x="78957" y="129602"/>
                </a:cubicBezTo>
                <a:lnTo>
                  <a:pt x="78957" y="78957"/>
                </a:lnTo>
                <a:lnTo>
                  <a:pt x="129602" y="78957"/>
                </a:lnTo>
                <a:cubicBezTo>
                  <a:pt x="134814" y="78957"/>
                  <a:pt x="139039" y="74731"/>
                  <a:pt x="139039" y="69520"/>
                </a:cubicBezTo>
                <a:cubicBezTo>
                  <a:pt x="139039" y="64308"/>
                  <a:pt x="134814" y="60082"/>
                  <a:pt x="129602" y="60082"/>
                </a:cubicBezTo>
                <a:close/>
              </a:path>
            </a:pathLst>
          </a:custGeom>
          <a:solidFill>
            <a:srgbClr val="FFFFFF"/>
          </a:solidFill>
          <a:ln w="603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Graphic 12">
            <a:extLst>
              <a:ext uri="{FF2B5EF4-FFF2-40B4-BE49-F238E27FC236}">
                <a16:creationId xmlns:a16="http://schemas.microsoft.com/office/drawing/2014/main" id="{712D4376-A578-4FF1-94FC-245E7A6A48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03734" y="3104388"/>
            <a:ext cx="91138" cy="91138"/>
          </a:xfrm>
          <a:custGeom>
            <a:avLst/>
            <a:gdLst>
              <a:gd name="connsiteX0" fmla="*/ 91138 w 91138"/>
              <a:gd name="connsiteY0" fmla="*/ 45569 h 91138"/>
              <a:gd name="connsiteX1" fmla="*/ 45569 w 91138"/>
              <a:gd name="connsiteY1" fmla="*/ 91138 h 91138"/>
              <a:gd name="connsiteX2" fmla="*/ 0 w 91138"/>
              <a:gd name="connsiteY2" fmla="*/ 45569 h 91138"/>
              <a:gd name="connsiteX3" fmla="*/ 45569 w 91138"/>
              <a:gd name="connsiteY3" fmla="*/ 0 h 91138"/>
              <a:gd name="connsiteX4" fmla="*/ 91138 w 91138"/>
              <a:gd name="connsiteY4" fmla="*/ 45569 h 911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1138" h="91138">
                <a:moveTo>
                  <a:pt x="91138" y="45569"/>
                </a:moveTo>
                <a:cubicBezTo>
                  <a:pt x="91138" y="70736"/>
                  <a:pt x="70736" y="91138"/>
                  <a:pt x="45569" y="91138"/>
                </a:cubicBezTo>
                <a:cubicBezTo>
                  <a:pt x="20402" y="91138"/>
                  <a:pt x="0" y="70736"/>
                  <a:pt x="0" y="45569"/>
                </a:cubicBezTo>
                <a:cubicBezTo>
                  <a:pt x="0" y="20402"/>
                  <a:pt x="20402" y="0"/>
                  <a:pt x="45569" y="0"/>
                </a:cubicBezTo>
                <a:cubicBezTo>
                  <a:pt x="70736" y="0"/>
                  <a:pt x="91138" y="20402"/>
                  <a:pt x="91138" y="45569"/>
                </a:cubicBezTo>
                <a:close/>
              </a:path>
            </a:pathLst>
          </a:custGeom>
          <a:solidFill>
            <a:srgbClr val="FFFFFF"/>
          </a:solidFill>
          <a:ln w="422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0" name="Graphic 15">
            <a:extLst>
              <a:ext uri="{FF2B5EF4-FFF2-40B4-BE49-F238E27FC236}">
                <a16:creationId xmlns:a16="http://schemas.microsoft.com/office/drawing/2014/main" id="{AEA7509D-F04F-40CB-A0B3-EEF16499CC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414" y="3619532"/>
            <a:ext cx="127714" cy="127714"/>
          </a:xfrm>
          <a:custGeom>
            <a:avLst/>
            <a:gdLst>
              <a:gd name="connsiteX0" fmla="*/ 63857 w 127714"/>
              <a:gd name="connsiteY0" fmla="*/ 18874 h 127714"/>
              <a:gd name="connsiteX1" fmla="*/ 108840 w 127714"/>
              <a:gd name="connsiteY1" fmla="*/ 63857 h 127714"/>
              <a:gd name="connsiteX2" fmla="*/ 63857 w 127714"/>
              <a:gd name="connsiteY2" fmla="*/ 108840 h 127714"/>
              <a:gd name="connsiteX3" fmla="*/ 18874 w 127714"/>
              <a:gd name="connsiteY3" fmla="*/ 63857 h 127714"/>
              <a:gd name="connsiteX4" fmla="*/ 63857 w 127714"/>
              <a:gd name="connsiteY4" fmla="*/ 18874 h 127714"/>
              <a:gd name="connsiteX5" fmla="*/ 63857 w 127714"/>
              <a:gd name="connsiteY5" fmla="*/ 0 h 127714"/>
              <a:gd name="connsiteX6" fmla="*/ 0 w 127714"/>
              <a:gd name="connsiteY6" fmla="*/ 63857 h 127714"/>
              <a:gd name="connsiteX7" fmla="*/ 63857 w 127714"/>
              <a:gd name="connsiteY7" fmla="*/ 127714 h 127714"/>
              <a:gd name="connsiteX8" fmla="*/ 127714 w 127714"/>
              <a:gd name="connsiteY8" fmla="*/ 63857 h 127714"/>
              <a:gd name="connsiteX9" fmla="*/ 63857 w 127714"/>
              <a:gd name="connsiteY9" fmla="*/ 0 h 1277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27714" h="127714">
                <a:moveTo>
                  <a:pt x="63857" y="18874"/>
                </a:moveTo>
                <a:cubicBezTo>
                  <a:pt x="88700" y="18874"/>
                  <a:pt x="108840" y="39014"/>
                  <a:pt x="108840" y="63857"/>
                </a:cubicBezTo>
                <a:cubicBezTo>
                  <a:pt x="108840" y="88700"/>
                  <a:pt x="88700" y="108840"/>
                  <a:pt x="63857" y="108840"/>
                </a:cubicBezTo>
                <a:cubicBezTo>
                  <a:pt x="39014" y="108840"/>
                  <a:pt x="18874" y="88700"/>
                  <a:pt x="18874" y="63857"/>
                </a:cubicBezTo>
                <a:cubicBezTo>
                  <a:pt x="18898" y="39024"/>
                  <a:pt x="39024" y="18898"/>
                  <a:pt x="63857" y="18874"/>
                </a:cubicBezTo>
                <a:moveTo>
                  <a:pt x="63857" y="0"/>
                </a:moveTo>
                <a:cubicBezTo>
                  <a:pt x="28590" y="0"/>
                  <a:pt x="0" y="28590"/>
                  <a:pt x="0" y="63857"/>
                </a:cubicBezTo>
                <a:cubicBezTo>
                  <a:pt x="0" y="99124"/>
                  <a:pt x="28590" y="127714"/>
                  <a:pt x="63857" y="127714"/>
                </a:cubicBezTo>
                <a:cubicBezTo>
                  <a:pt x="99124" y="127714"/>
                  <a:pt x="127714" y="99124"/>
                  <a:pt x="127714" y="63857"/>
                </a:cubicBezTo>
                <a:cubicBezTo>
                  <a:pt x="127714" y="28590"/>
                  <a:pt x="99124" y="0"/>
                  <a:pt x="63857" y="0"/>
                </a:cubicBezTo>
                <a:close/>
              </a:path>
            </a:pathLst>
          </a:custGeom>
          <a:solidFill>
            <a:srgbClr val="FFFFFF"/>
          </a:solidFill>
          <a:ln w="610" cap="flat">
            <a:noFill/>
            <a:prstDash val="solid"/>
            <a:miter/>
          </a:ln>
        </p:spPr>
        <p:txBody>
          <a:bodyPr rtlCol="0" anchor="ctr"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A28C10-314F-41A5-9C3B-09B44EA9A2EF}"/>
              </a:ext>
            </a:extLst>
          </p:cNvPr>
          <p:cNvSpPr txBox="1"/>
          <p:nvPr/>
        </p:nvSpPr>
        <p:spPr>
          <a:xfrm>
            <a:off x="529414" y="6140741"/>
            <a:ext cx="2087951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(Sandler.com,2017)</a:t>
            </a:r>
          </a:p>
        </p:txBody>
      </p:sp>
    </p:spTree>
    <p:extLst>
      <p:ext uri="{BB962C8B-B14F-4D97-AF65-F5344CB8AC3E}">
        <p14:creationId xmlns:p14="http://schemas.microsoft.com/office/powerpoint/2010/main" val="406941189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327D73B4-9F5C-4A64-A179-51B9500CB8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C1F06963-6374-4B48-844F-071A9BAAAE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9528" y="554152"/>
            <a:ext cx="5742189" cy="5742189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2"/>
              </a:gs>
            </a:gsLst>
            <a:lin ang="27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68C41C4-DD31-4215-9F8A-D3B80AAB65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5072" y="1289765"/>
            <a:ext cx="3651101" cy="4270963"/>
          </a:xfrm>
        </p:spPr>
        <p:txBody>
          <a:bodyPr anchor="ctr">
            <a:normAutofit/>
          </a:bodyPr>
          <a:lstStyle/>
          <a:p>
            <a:pPr algn="ctr"/>
            <a:r>
              <a:rPr lang="en-US" sz="5600" dirty="0">
                <a:solidFill>
                  <a:srgbClr val="FFFFFF"/>
                </a:solidFill>
              </a:rPr>
              <a:t>Benefits </a:t>
            </a:r>
          </a:p>
        </p:txBody>
      </p:sp>
      <p:sp>
        <p:nvSpPr>
          <p:cNvPr id="13" name="Graphic 11">
            <a:extLst>
              <a:ext uri="{FF2B5EF4-FFF2-40B4-BE49-F238E27FC236}">
                <a16:creationId xmlns:a16="http://schemas.microsoft.com/office/drawing/2014/main" id="{6CB927A4-E432-4310-9CD5-E89FF50631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23493" y="374394"/>
            <a:ext cx="171515" cy="171515"/>
          </a:xfrm>
          <a:custGeom>
            <a:avLst/>
            <a:gdLst>
              <a:gd name="connsiteX0" fmla="*/ 159874 w 171515"/>
              <a:gd name="connsiteY0" fmla="*/ 74116 h 171515"/>
              <a:gd name="connsiteX1" fmla="*/ 97399 w 171515"/>
              <a:gd name="connsiteY1" fmla="*/ 74116 h 171515"/>
              <a:gd name="connsiteX2" fmla="*/ 97399 w 171515"/>
              <a:gd name="connsiteY2" fmla="*/ 11641 h 171515"/>
              <a:gd name="connsiteX3" fmla="*/ 85758 w 171515"/>
              <a:gd name="connsiteY3" fmla="*/ 0 h 171515"/>
              <a:gd name="connsiteX4" fmla="*/ 74116 w 171515"/>
              <a:gd name="connsiteY4" fmla="*/ 11641 h 171515"/>
              <a:gd name="connsiteX5" fmla="*/ 74116 w 171515"/>
              <a:gd name="connsiteY5" fmla="*/ 74116 h 171515"/>
              <a:gd name="connsiteX6" fmla="*/ 11641 w 171515"/>
              <a:gd name="connsiteY6" fmla="*/ 74116 h 171515"/>
              <a:gd name="connsiteX7" fmla="*/ 0 w 171515"/>
              <a:gd name="connsiteY7" fmla="*/ 85758 h 171515"/>
              <a:gd name="connsiteX8" fmla="*/ 11641 w 171515"/>
              <a:gd name="connsiteY8" fmla="*/ 97399 h 171515"/>
              <a:gd name="connsiteX9" fmla="*/ 74116 w 171515"/>
              <a:gd name="connsiteY9" fmla="*/ 97399 h 171515"/>
              <a:gd name="connsiteX10" fmla="*/ 74116 w 171515"/>
              <a:gd name="connsiteY10" fmla="*/ 159874 h 171515"/>
              <a:gd name="connsiteX11" fmla="*/ 85758 w 171515"/>
              <a:gd name="connsiteY11" fmla="*/ 171515 h 171515"/>
              <a:gd name="connsiteX12" fmla="*/ 97399 w 171515"/>
              <a:gd name="connsiteY12" fmla="*/ 159874 h 171515"/>
              <a:gd name="connsiteX13" fmla="*/ 97399 w 171515"/>
              <a:gd name="connsiteY13" fmla="*/ 97399 h 171515"/>
              <a:gd name="connsiteX14" fmla="*/ 159874 w 171515"/>
              <a:gd name="connsiteY14" fmla="*/ 97399 h 171515"/>
              <a:gd name="connsiteX15" fmla="*/ 171515 w 171515"/>
              <a:gd name="connsiteY15" fmla="*/ 85758 h 171515"/>
              <a:gd name="connsiteX16" fmla="*/ 159874 w 171515"/>
              <a:gd name="connsiteY16" fmla="*/ 74116 h 1715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71515" h="171515">
                <a:moveTo>
                  <a:pt x="159874" y="74116"/>
                </a:moveTo>
                <a:lnTo>
                  <a:pt x="97399" y="74116"/>
                </a:lnTo>
                <a:lnTo>
                  <a:pt x="97399" y="11641"/>
                </a:lnTo>
                <a:cubicBezTo>
                  <a:pt x="97399" y="5212"/>
                  <a:pt x="92187" y="0"/>
                  <a:pt x="85758" y="0"/>
                </a:cubicBezTo>
                <a:cubicBezTo>
                  <a:pt x="79328" y="0"/>
                  <a:pt x="74116" y="5212"/>
                  <a:pt x="74116" y="11641"/>
                </a:cubicBezTo>
                <a:lnTo>
                  <a:pt x="74116" y="74116"/>
                </a:lnTo>
                <a:lnTo>
                  <a:pt x="11641" y="74116"/>
                </a:lnTo>
                <a:cubicBezTo>
                  <a:pt x="5212" y="74116"/>
                  <a:pt x="0" y="79328"/>
                  <a:pt x="0" y="85758"/>
                </a:cubicBezTo>
                <a:cubicBezTo>
                  <a:pt x="0" y="92187"/>
                  <a:pt x="5212" y="97399"/>
                  <a:pt x="11641" y="97399"/>
                </a:cubicBezTo>
                <a:lnTo>
                  <a:pt x="74116" y="97399"/>
                </a:lnTo>
                <a:lnTo>
                  <a:pt x="74116" y="159874"/>
                </a:lnTo>
                <a:cubicBezTo>
                  <a:pt x="74116" y="166303"/>
                  <a:pt x="79328" y="171515"/>
                  <a:pt x="85758" y="171515"/>
                </a:cubicBezTo>
                <a:cubicBezTo>
                  <a:pt x="92187" y="171515"/>
                  <a:pt x="97399" y="166303"/>
                  <a:pt x="97399" y="159874"/>
                </a:cubicBezTo>
                <a:lnTo>
                  <a:pt x="97399" y="97399"/>
                </a:lnTo>
                <a:lnTo>
                  <a:pt x="159874" y="97399"/>
                </a:lnTo>
                <a:cubicBezTo>
                  <a:pt x="166303" y="97399"/>
                  <a:pt x="171515" y="92187"/>
                  <a:pt x="171515" y="85758"/>
                </a:cubicBezTo>
                <a:cubicBezTo>
                  <a:pt x="171515" y="79328"/>
                  <a:pt x="166303" y="74116"/>
                  <a:pt x="159874" y="74116"/>
                </a:cubicBezTo>
                <a:close/>
              </a:path>
            </a:pathLst>
          </a:custGeom>
          <a:solidFill>
            <a:schemeClr val="accent2"/>
          </a:solidFill>
          <a:ln w="77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5" name="Graphic 12">
            <a:extLst>
              <a:ext uri="{FF2B5EF4-FFF2-40B4-BE49-F238E27FC236}">
                <a16:creationId xmlns:a16="http://schemas.microsoft.com/office/drawing/2014/main" id="{1453BF6C-B012-48B7-B4E8-6D7AC7C27D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0109" y="1084507"/>
            <a:ext cx="157545" cy="157545"/>
          </a:xfrm>
          <a:custGeom>
            <a:avLst/>
            <a:gdLst>
              <a:gd name="connsiteX0" fmla="*/ 78773 w 157545"/>
              <a:gd name="connsiteY0" fmla="*/ 23283 h 157545"/>
              <a:gd name="connsiteX1" fmla="*/ 134262 w 157545"/>
              <a:gd name="connsiteY1" fmla="*/ 78773 h 157545"/>
              <a:gd name="connsiteX2" fmla="*/ 78773 w 157545"/>
              <a:gd name="connsiteY2" fmla="*/ 134262 h 157545"/>
              <a:gd name="connsiteX3" fmla="*/ 23283 w 157545"/>
              <a:gd name="connsiteY3" fmla="*/ 78773 h 157545"/>
              <a:gd name="connsiteX4" fmla="*/ 78773 w 157545"/>
              <a:gd name="connsiteY4" fmla="*/ 23283 h 157545"/>
              <a:gd name="connsiteX5" fmla="*/ 78773 w 157545"/>
              <a:gd name="connsiteY5" fmla="*/ 0 h 157545"/>
              <a:gd name="connsiteX6" fmla="*/ 0 w 157545"/>
              <a:gd name="connsiteY6" fmla="*/ 78773 h 157545"/>
              <a:gd name="connsiteX7" fmla="*/ 78773 w 157545"/>
              <a:gd name="connsiteY7" fmla="*/ 157545 h 157545"/>
              <a:gd name="connsiteX8" fmla="*/ 157545 w 157545"/>
              <a:gd name="connsiteY8" fmla="*/ 78773 h 157545"/>
              <a:gd name="connsiteX9" fmla="*/ 78773 w 157545"/>
              <a:gd name="connsiteY9" fmla="*/ 0 h 1575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57545" h="157545">
                <a:moveTo>
                  <a:pt x="78773" y="23283"/>
                </a:moveTo>
                <a:cubicBezTo>
                  <a:pt x="109419" y="23283"/>
                  <a:pt x="134262" y="48126"/>
                  <a:pt x="134262" y="78773"/>
                </a:cubicBezTo>
                <a:cubicBezTo>
                  <a:pt x="134262" y="109419"/>
                  <a:pt x="109419" y="134262"/>
                  <a:pt x="78773" y="134262"/>
                </a:cubicBezTo>
                <a:cubicBezTo>
                  <a:pt x="48126" y="134262"/>
                  <a:pt x="23283" y="109419"/>
                  <a:pt x="23283" y="78773"/>
                </a:cubicBezTo>
                <a:cubicBezTo>
                  <a:pt x="23312" y="48139"/>
                  <a:pt x="48139" y="23312"/>
                  <a:pt x="78773" y="23283"/>
                </a:cubicBezTo>
                <a:moveTo>
                  <a:pt x="78773" y="0"/>
                </a:moveTo>
                <a:cubicBezTo>
                  <a:pt x="35268" y="0"/>
                  <a:pt x="0" y="35268"/>
                  <a:pt x="0" y="78773"/>
                </a:cubicBezTo>
                <a:cubicBezTo>
                  <a:pt x="0" y="122277"/>
                  <a:pt x="35268" y="157545"/>
                  <a:pt x="78773" y="157545"/>
                </a:cubicBezTo>
                <a:cubicBezTo>
                  <a:pt x="122277" y="157545"/>
                  <a:pt x="157545" y="122277"/>
                  <a:pt x="157545" y="78773"/>
                </a:cubicBezTo>
                <a:cubicBezTo>
                  <a:pt x="157545" y="35268"/>
                  <a:pt x="122277" y="0"/>
                  <a:pt x="78773" y="0"/>
                </a:cubicBezTo>
                <a:close/>
              </a:path>
            </a:pathLst>
          </a:custGeom>
          <a:solidFill>
            <a:schemeClr val="accent2"/>
          </a:solidFill>
          <a:ln w="751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974B14-1751-4E2B-A2B1-430675B0D1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97233" y="518400"/>
            <a:ext cx="4771607" cy="5837949"/>
          </a:xfrm>
        </p:spPr>
        <p:txBody>
          <a:bodyPr anchor="ctr">
            <a:normAutofit/>
          </a:bodyPr>
          <a:lstStyle/>
          <a:p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Establish strong relationships</a:t>
            </a:r>
          </a:p>
          <a:p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Improves morale </a:t>
            </a:r>
          </a:p>
          <a:p>
            <a:r>
              <a:rPr lang="en-US" sz="2400" dirty="0">
                <a:solidFill>
                  <a:schemeClr val="tx1">
                    <a:alpha val="80000"/>
                  </a:schemeClr>
                </a:solidFill>
              </a:rPr>
              <a:t>Provides a support network </a:t>
            </a:r>
          </a:p>
        </p:txBody>
      </p:sp>
      <p:sp>
        <p:nvSpPr>
          <p:cNvPr id="17" name="Graphic 10">
            <a:extLst>
              <a:ext uri="{FF2B5EF4-FFF2-40B4-BE49-F238E27FC236}">
                <a16:creationId xmlns:a16="http://schemas.microsoft.com/office/drawing/2014/main" id="{E3020543-B24B-4EC4-8FFC-8DD88EEA91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36547" y="5751820"/>
            <a:ext cx="112426" cy="112426"/>
          </a:xfrm>
          <a:custGeom>
            <a:avLst/>
            <a:gdLst>
              <a:gd name="connsiteX0" fmla="*/ 112426 w 112426"/>
              <a:gd name="connsiteY0" fmla="*/ 56213 h 112426"/>
              <a:gd name="connsiteX1" fmla="*/ 56213 w 112426"/>
              <a:gd name="connsiteY1" fmla="*/ 112426 h 112426"/>
              <a:gd name="connsiteX2" fmla="*/ 0 w 112426"/>
              <a:gd name="connsiteY2" fmla="*/ 56213 h 112426"/>
              <a:gd name="connsiteX3" fmla="*/ 56213 w 112426"/>
              <a:gd name="connsiteY3" fmla="*/ 0 h 112426"/>
              <a:gd name="connsiteX4" fmla="*/ 112426 w 112426"/>
              <a:gd name="connsiteY4" fmla="*/ 56213 h 11242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2426" h="112426">
                <a:moveTo>
                  <a:pt x="112426" y="56213"/>
                </a:moveTo>
                <a:cubicBezTo>
                  <a:pt x="112426" y="87259"/>
                  <a:pt x="87259" y="112426"/>
                  <a:pt x="56213" y="112426"/>
                </a:cubicBezTo>
                <a:cubicBezTo>
                  <a:pt x="25167" y="112426"/>
                  <a:pt x="0" y="87259"/>
                  <a:pt x="0" y="56213"/>
                </a:cubicBezTo>
                <a:cubicBezTo>
                  <a:pt x="0" y="25167"/>
                  <a:pt x="25167" y="0"/>
                  <a:pt x="56213" y="0"/>
                </a:cubicBezTo>
                <a:cubicBezTo>
                  <a:pt x="87259" y="0"/>
                  <a:pt x="112426" y="25167"/>
                  <a:pt x="112426" y="56213"/>
                </a:cubicBezTo>
                <a:close/>
              </a:path>
            </a:pathLst>
          </a:custGeom>
          <a:solidFill>
            <a:schemeClr val="accent2"/>
          </a:solidFill>
          <a:ln w="516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C49DA8F6-BCC1-4447-B54C-57856834B9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586162" y="3610394"/>
            <a:ext cx="0" cy="3238728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5400000" scaled="0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id="{3708C107-9781-40CF-B1AF-429C65C0915E}"/>
              </a:ext>
            </a:extLst>
          </p:cNvPr>
          <p:cNvSpPr txBox="1"/>
          <p:nvPr/>
        </p:nvSpPr>
        <p:spPr>
          <a:xfrm>
            <a:off x="9134764" y="6391896"/>
            <a:ext cx="26633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(Careeraddict.com,2020)</a:t>
            </a:r>
          </a:p>
        </p:txBody>
      </p:sp>
    </p:spTree>
    <p:extLst>
      <p:ext uri="{BB962C8B-B14F-4D97-AF65-F5344CB8AC3E}">
        <p14:creationId xmlns:p14="http://schemas.microsoft.com/office/powerpoint/2010/main" val="2840276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8" name="Freeform: Shape 11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32317810-5217-4834-A1F1-EF1090B3A6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3467" y="783911"/>
            <a:ext cx="7047923" cy="5285942"/>
          </a:xfrm>
          <a:prstGeom prst="rect">
            <a:avLst/>
          </a:prstGeom>
        </p:spPr>
      </p:pic>
      <p:grpSp>
        <p:nvGrpSpPr>
          <p:cNvPr id="19" name="Group 13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15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6" name="TextBox 5">
            <a:extLst>
              <a:ext uri="{FF2B5EF4-FFF2-40B4-BE49-F238E27FC236}">
                <a16:creationId xmlns:a16="http://schemas.microsoft.com/office/drawing/2014/main" id="{294B0765-34CD-4367-AD6F-9C4DD095A82D}"/>
              </a:ext>
            </a:extLst>
          </p:cNvPr>
          <p:cNvSpPr txBox="1"/>
          <p:nvPr/>
        </p:nvSpPr>
        <p:spPr>
          <a:xfrm>
            <a:off x="55805" y="6456324"/>
            <a:ext cx="286327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/>
              <a:t>(Photo-Slideplayer.com,2016)</a:t>
            </a:r>
          </a:p>
        </p:txBody>
      </p:sp>
    </p:spTree>
    <p:extLst>
      <p:ext uri="{BB962C8B-B14F-4D97-AF65-F5344CB8AC3E}">
        <p14:creationId xmlns:p14="http://schemas.microsoft.com/office/powerpoint/2010/main" val="417332742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2170031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19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082819" y="0"/>
            <a:ext cx="4097211" cy="2170661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48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010646" y="-5010043"/>
            <a:ext cx="2170709" cy="12192000"/>
          </a:xfrm>
          <a:prstGeom prst="rect">
            <a:avLst/>
          </a:prstGeom>
          <a:gradFill>
            <a:gsLst>
              <a:gs pos="23000">
                <a:schemeClr val="accent1">
                  <a:lumMod val="75000"/>
                  <a:alpha val="16000"/>
                </a:schemeClr>
              </a:gs>
              <a:gs pos="99000">
                <a:srgbClr val="000000">
                  <a:alpha val="45000"/>
                </a:srgbClr>
              </a:gs>
            </a:gsLst>
            <a:lin ang="21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B10EDC-A9D8-466F-A822-A93E4A4CE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3564" y="348865"/>
            <a:ext cx="9718111" cy="1576446"/>
          </a:xfrm>
        </p:spPr>
        <p:txBody>
          <a:bodyPr anchor="ctr">
            <a:normAutofit/>
          </a:bodyPr>
          <a:lstStyle/>
          <a:p>
            <a:r>
              <a:rPr lang="en-US" sz="4000" dirty="0">
                <a:solidFill>
                  <a:srgbClr val="FFFFFF"/>
                </a:solidFill>
              </a:rPr>
              <a:t>Conclusion </a:t>
            </a: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9E07FA1D-15D1-4F1C-B393-A32DC9A93CB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82622993"/>
              </p:ext>
            </p:extLst>
          </p:nvPr>
        </p:nvGraphicFramePr>
        <p:xfrm>
          <a:off x="644056" y="2615979"/>
          <a:ext cx="10927829" cy="36894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0011806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3CD251C-A887-4D2F-925B-FC09719853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19D093C-27FB-4032-B282-42C4563F2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694548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35EE815E-1BD3-4777-B652-6D98825BF6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67290" y="681628"/>
            <a:ext cx="1128382" cy="847206"/>
            <a:chOff x="668003" y="1684057"/>
            <a:chExt cx="1128382" cy="847206"/>
          </a:xfrm>
        </p:grpSpPr>
        <p:sp>
          <p:nvSpPr>
            <p:cNvPr id="13" name="Freeform 5">
              <a:extLst>
                <a:ext uri="{FF2B5EF4-FFF2-40B4-BE49-F238E27FC236}">
                  <a16:creationId xmlns:a16="http://schemas.microsoft.com/office/drawing/2014/main" id="{E6692982-4A7D-4392-87CD-F0CD4B027D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8003" y="1935883"/>
              <a:ext cx="675351" cy="595380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5">
              <a:extLst>
                <a:ext uri="{FF2B5EF4-FFF2-40B4-BE49-F238E27FC236}">
                  <a16:creationId xmlns:a16="http://schemas.microsoft.com/office/drawing/2014/main" id="{196485F7-F277-4123-AC53-98EA4C8587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245893" y="1684057"/>
              <a:ext cx="550492" cy="485306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8F86FEE-BF57-42B6-AB8A-A882EE660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7290" y="1166932"/>
            <a:ext cx="3582073" cy="4279709"/>
          </a:xfrm>
        </p:spPr>
        <p:txBody>
          <a:bodyPr anchor="ctr">
            <a:normAutofit/>
          </a:bodyPr>
          <a:lstStyle/>
          <a:p>
            <a:r>
              <a:rPr lang="en-US" sz="4800" dirty="0">
                <a:solidFill>
                  <a:schemeClr val="bg1"/>
                </a:solidFill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212355-FA21-46B3-A8A6-C4CAD80037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73864" y="1166933"/>
            <a:ext cx="5716988" cy="427970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sz="1050" dirty="0">
                <a:latin typeface="Calibri" panose="020F0502020204030204" pitchFamily="34" charset="0"/>
                <a:cs typeface="Calibri" panose="020F0502020204030204" pitchFamily="34" charset="0"/>
              </a:rPr>
              <a:t>● </a:t>
            </a:r>
            <a:r>
              <a:rPr lang="en-US" sz="1050" dirty="0"/>
              <a:t>6 benefits of team working in the workplace,(2017) Available at-     </a:t>
            </a:r>
            <a:r>
              <a:rPr lang="en-US" sz="1050" dirty="0">
                <a:hlinkClick r:id="rId2"/>
              </a:rPr>
              <a:t>https://www.sandler.com/blog/6-benefits-of-teamwork-in-the-workplace/</a:t>
            </a:r>
            <a:r>
              <a:rPr lang="en-US" sz="1050" dirty="0"/>
              <a:t> (online) Accessed 09.08.2021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dirty="0">
                <a:latin typeface="Calibri" panose="020F0502020204030204" pitchFamily="34" charset="0"/>
                <a:cs typeface="Calibri" panose="020F0502020204030204" pitchFamily="34" charset="0"/>
              </a:rPr>
              <a:t>●</a:t>
            </a:r>
            <a:r>
              <a:rPr lang="en-US" sz="1050" dirty="0"/>
              <a:t>5 benefits of teamwork in the workplace (2020), available at </a:t>
            </a:r>
            <a:r>
              <a:rPr lang="en-US" sz="1050" dirty="0">
                <a:hlinkClick r:id="rId3"/>
              </a:rPr>
              <a:t>–</a:t>
            </a:r>
            <a:r>
              <a:rPr lang="en-US" sz="1050" dirty="0"/>
              <a:t> </a:t>
            </a:r>
            <a:r>
              <a:rPr lang="en-US" sz="1050" dirty="0">
                <a:hlinkClick r:id="rId3"/>
              </a:rPr>
              <a:t>https://www.careeraddict.com/5-benefits-of-teamwork-in-the-workplace</a:t>
            </a:r>
            <a:r>
              <a:rPr lang="en-US" sz="1050" dirty="0"/>
              <a:t> (online) Accessed 15.08.2021</a:t>
            </a:r>
          </a:p>
          <a:p>
            <a:pPr marL="0" indent="0">
              <a:buNone/>
            </a:pPr>
            <a:endParaRPr lang="en-US" sz="1050" dirty="0"/>
          </a:p>
          <a:p>
            <a:pPr marL="0" indent="0">
              <a:buNone/>
            </a:pPr>
            <a:r>
              <a:rPr lang="en-US" sz="1050" i="1" dirty="0"/>
              <a:t>Photos</a:t>
            </a:r>
          </a:p>
          <a:p>
            <a:pPr marL="0" indent="0">
              <a:buNone/>
            </a:pPr>
            <a:r>
              <a:rPr lang="en-US" sz="1050" dirty="0"/>
              <a:t> Slideplayer.com (2021),available at - </a:t>
            </a:r>
            <a:r>
              <a:rPr lang="en-US" sz="1050" dirty="0">
                <a:hlinkClick r:id="rId4"/>
              </a:rPr>
              <a:t>https://slideplayer.com/slide/9339886/</a:t>
            </a:r>
            <a:r>
              <a:rPr lang="en-US" sz="1050" dirty="0"/>
              <a:t> (Online) Accessed 09.08.2021</a:t>
            </a:r>
          </a:p>
        </p:txBody>
      </p:sp>
    </p:spTree>
    <p:extLst>
      <p:ext uri="{BB962C8B-B14F-4D97-AF65-F5344CB8AC3E}">
        <p14:creationId xmlns:p14="http://schemas.microsoft.com/office/powerpoint/2010/main" val="233146390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294</Words>
  <Application>Microsoft Office PowerPoint</Application>
  <PresentationFormat>Widescreen</PresentationFormat>
  <Paragraphs>61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Effective team working and communication </vt:lpstr>
      <vt:lpstr>Table of contents </vt:lpstr>
      <vt:lpstr>Stages of Team Development </vt:lpstr>
      <vt:lpstr>PowerPoint Presentation</vt:lpstr>
      <vt:lpstr>PowerPoint Presentation</vt:lpstr>
      <vt:lpstr>Benefits of team working </vt:lpstr>
      <vt:lpstr>Increase innovation  Engage employee  Overcome obstacle   Builds trust </vt:lpstr>
      <vt:lpstr>Benefits </vt:lpstr>
      <vt:lpstr>PowerPoint Presentation</vt:lpstr>
      <vt:lpstr>Conclusion 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Stages of Team Development </dc:title>
  <dc:creator>Faraz</dc:creator>
  <cp:lastModifiedBy>Sebastian Vlad Rasnoveanu (2021275)</cp:lastModifiedBy>
  <cp:revision>10</cp:revision>
  <dcterms:created xsi:type="dcterms:W3CDTF">2021-08-14T15:13:22Z</dcterms:created>
  <dcterms:modified xsi:type="dcterms:W3CDTF">2021-08-19T12:28:54Z</dcterms:modified>
</cp:coreProperties>
</file>