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notesMasterIdLst>
    <p:notesMasterId r:id="rId36"/>
  </p:notesMasterIdLst>
  <p:handoutMasterIdLst>
    <p:handoutMasterId r:id="rId37"/>
  </p:handoutMasterIdLst>
  <p:sldIdLst>
    <p:sldId id="256" r:id="rId2"/>
    <p:sldId id="257" r:id="rId3"/>
    <p:sldId id="308" r:id="rId4"/>
    <p:sldId id="313" r:id="rId5"/>
    <p:sldId id="297" r:id="rId6"/>
    <p:sldId id="309" r:id="rId7"/>
    <p:sldId id="311" r:id="rId8"/>
    <p:sldId id="310" r:id="rId9"/>
    <p:sldId id="314" r:id="rId10"/>
    <p:sldId id="299" r:id="rId11"/>
    <p:sldId id="315" r:id="rId12"/>
    <p:sldId id="259" r:id="rId13"/>
    <p:sldId id="260" r:id="rId14"/>
    <p:sldId id="262" r:id="rId15"/>
    <p:sldId id="263" r:id="rId16"/>
    <p:sldId id="265" r:id="rId17"/>
    <p:sldId id="319" r:id="rId18"/>
    <p:sldId id="312" r:id="rId19"/>
    <p:sldId id="272" r:id="rId20"/>
    <p:sldId id="317" r:id="rId21"/>
    <p:sldId id="305" r:id="rId22"/>
    <p:sldId id="279" r:id="rId23"/>
    <p:sldId id="296" r:id="rId24"/>
    <p:sldId id="318" r:id="rId25"/>
    <p:sldId id="266" r:id="rId26"/>
    <p:sldId id="267" r:id="rId27"/>
    <p:sldId id="269" r:id="rId28"/>
    <p:sldId id="300" r:id="rId29"/>
    <p:sldId id="301" r:id="rId30"/>
    <p:sldId id="303" r:id="rId31"/>
    <p:sldId id="302" r:id="rId32"/>
    <p:sldId id="294" r:id="rId33"/>
    <p:sldId id="304" r:id="rId34"/>
    <p:sldId id="307" r:id="rId35"/>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snapToGrid="0">
      <p:cViewPr varScale="1">
        <p:scale>
          <a:sx n="87" d="100"/>
          <a:sy n="87" d="100"/>
        </p:scale>
        <p:origin x="30" y="12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708940D9-E64D-4029-8C8E-A81CD0F4045B}" type="datetimeFigureOut">
              <a:rPr lang="en-US" smtClean="0"/>
              <a:t>10/20/2022</a:t>
            </a:fld>
            <a:endParaRPr lang="en-US"/>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ECA4D591-24EB-401A-A2CF-EFB1E74CDE93}" type="slidenum">
              <a:rPr lang="en-US" smtClean="0"/>
              <a:t>‹#›</a:t>
            </a:fld>
            <a:endParaRPr lang="en-US"/>
          </a:p>
        </p:txBody>
      </p:sp>
    </p:spTree>
    <p:extLst>
      <p:ext uri="{BB962C8B-B14F-4D97-AF65-F5344CB8AC3E}">
        <p14:creationId xmlns:p14="http://schemas.microsoft.com/office/powerpoint/2010/main" val="10255442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895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8250" y="0"/>
            <a:ext cx="2889250" cy="488950"/>
          </a:xfrm>
          <a:prstGeom prst="rect">
            <a:avLst/>
          </a:prstGeom>
        </p:spPr>
        <p:txBody>
          <a:bodyPr vert="horz" lIns="91440" tIns="45720" rIns="91440" bIns="45720" rtlCol="0"/>
          <a:lstStyle>
            <a:lvl1pPr algn="r">
              <a:defRPr sz="1200"/>
            </a:lvl1pPr>
          </a:lstStyle>
          <a:p>
            <a:fld id="{FA41B847-F768-4985-9F4E-71B2637880A5}" type="datetimeFigureOut">
              <a:rPr lang="en-US" smtClean="0"/>
              <a:t>10/20/2022</a:t>
            </a:fld>
            <a:endParaRPr lang="en-US"/>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750" y="4694238"/>
            <a:ext cx="5335588" cy="38401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264650"/>
            <a:ext cx="2889250" cy="48895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8250" y="9264650"/>
            <a:ext cx="2889250" cy="488950"/>
          </a:xfrm>
          <a:prstGeom prst="rect">
            <a:avLst/>
          </a:prstGeom>
        </p:spPr>
        <p:txBody>
          <a:bodyPr vert="horz" lIns="91440" tIns="45720" rIns="91440" bIns="45720" rtlCol="0" anchor="b"/>
          <a:lstStyle>
            <a:lvl1pPr algn="r">
              <a:defRPr sz="1200"/>
            </a:lvl1pPr>
          </a:lstStyle>
          <a:p>
            <a:fld id="{DF8BDFC7-EFB9-4BBD-BF90-5C31C9BF7519}" type="slidenum">
              <a:rPr lang="en-US" smtClean="0"/>
              <a:t>‹#›</a:t>
            </a:fld>
            <a:endParaRPr lang="en-US"/>
          </a:p>
        </p:txBody>
      </p:sp>
    </p:spTree>
    <p:extLst>
      <p:ext uri="{BB962C8B-B14F-4D97-AF65-F5344CB8AC3E}">
        <p14:creationId xmlns:p14="http://schemas.microsoft.com/office/powerpoint/2010/main" val="2460074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CCC50FC-66BF-4FEA-999F-F34686B1302F}" type="slidenum">
              <a:rPr lang="en-US" altLang="en-US" sz="1200" smtClean="0"/>
              <a:pPr/>
              <a:t>32</a:t>
            </a:fld>
            <a:endParaRPr lang="en-US" altLang="en-US" sz="1200"/>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36367188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51F85F-5D26-411A-9D10-DBBD67C7F2FB}"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1E9D3E-6E91-44C6-83D7-5005B5AC903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1011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51F85F-5D26-411A-9D10-DBBD67C7F2FB}"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1E9D3E-6E91-44C6-83D7-5005B5AC9034}" type="slidenum">
              <a:rPr lang="en-US" smtClean="0"/>
              <a:t>‹#›</a:t>
            </a:fld>
            <a:endParaRPr lang="en-US"/>
          </a:p>
        </p:txBody>
      </p:sp>
    </p:spTree>
    <p:extLst>
      <p:ext uri="{BB962C8B-B14F-4D97-AF65-F5344CB8AC3E}">
        <p14:creationId xmlns:p14="http://schemas.microsoft.com/office/powerpoint/2010/main" val="231978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51F85F-5D26-411A-9D10-DBBD67C7F2FB}"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1E9D3E-6E91-44C6-83D7-5005B5AC903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2337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A51F85F-5D26-411A-9D10-DBBD67C7F2FB}"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1E9D3E-6E91-44C6-83D7-5005B5AC9034}" type="slidenum">
              <a:rPr lang="en-US" smtClean="0"/>
              <a:t>‹#›</a:t>
            </a:fld>
            <a:endParaRPr lang="en-US"/>
          </a:p>
        </p:txBody>
      </p:sp>
    </p:spTree>
    <p:extLst>
      <p:ext uri="{BB962C8B-B14F-4D97-AF65-F5344CB8AC3E}">
        <p14:creationId xmlns:p14="http://schemas.microsoft.com/office/powerpoint/2010/main" val="1557584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51F85F-5D26-411A-9D10-DBBD67C7F2FB}" type="datetimeFigureOut">
              <a:rPr lang="en-US" smtClean="0"/>
              <a:t>10/20/2022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1E9D3E-6E91-44C6-83D7-5005B5AC9034}" type="slidenum">
              <a:rPr lang="en-US" smtClean="0"/>
              <a:t>‹#›</a:t>
            </a:fld>
            <a:endParaRPr lang="en-US"/>
          </a:p>
        </p:txBody>
      </p:sp>
    </p:spTree>
    <p:extLst>
      <p:ext uri="{BB962C8B-B14F-4D97-AF65-F5344CB8AC3E}">
        <p14:creationId xmlns:p14="http://schemas.microsoft.com/office/powerpoint/2010/main" val="2381487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A51F85F-5D26-411A-9D10-DBBD67C7F2FB}" type="datetimeFigureOut">
              <a:rPr lang="en-US" smtClean="0"/>
              <a:t>10/20/2022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1E9D3E-6E91-44C6-83D7-5005B5AC9034}" type="slidenum">
              <a:rPr lang="en-US" smtClean="0"/>
              <a:t>‹#›</a:t>
            </a:fld>
            <a:endParaRPr lang="en-US"/>
          </a:p>
        </p:txBody>
      </p:sp>
    </p:spTree>
    <p:extLst>
      <p:ext uri="{BB962C8B-B14F-4D97-AF65-F5344CB8AC3E}">
        <p14:creationId xmlns:p14="http://schemas.microsoft.com/office/powerpoint/2010/main" val="2691469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A51F85F-5D26-411A-9D10-DBBD67C7F2FB}" type="datetimeFigureOut">
              <a:rPr lang="en-US" smtClean="0"/>
              <a:t>10/20/2022</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151E9D3E-6E91-44C6-83D7-5005B5AC9034}" type="slidenum">
              <a:rPr lang="en-US" smtClean="0"/>
              <a:t>‹#›</a:t>
            </a:fld>
            <a:endParaRPr lang="en-US"/>
          </a:p>
        </p:txBody>
      </p:sp>
    </p:spTree>
    <p:extLst>
      <p:ext uri="{BB962C8B-B14F-4D97-AF65-F5344CB8AC3E}">
        <p14:creationId xmlns:p14="http://schemas.microsoft.com/office/powerpoint/2010/main" val="2698184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A51F85F-5D26-411A-9D10-DBBD67C7F2FB}" type="datetimeFigureOut">
              <a:rPr lang="en-US" smtClean="0"/>
              <a:t>10/20/2022</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51E9D3E-6E91-44C6-83D7-5005B5AC9034}" type="slidenum">
              <a:rPr lang="en-US" smtClean="0"/>
              <a:t>‹#›</a:t>
            </a:fld>
            <a:endParaRPr lang="en-US"/>
          </a:p>
        </p:txBody>
      </p:sp>
    </p:spTree>
    <p:extLst>
      <p:ext uri="{BB962C8B-B14F-4D97-AF65-F5344CB8AC3E}">
        <p14:creationId xmlns:p14="http://schemas.microsoft.com/office/powerpoint/2010/main" val="317547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51F85F-5D26-411A-9D10-DBBD67C7F2FB}"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1E9D3E-6E91-44C6-83D7-5005B5AC9034}" type="slidenum">
              <a:rPr lang="en-US" smtClean="0"/>
              <a:t>‹#›</a:t>
            </a:fld>
            <a:endParaRPr lang="en-US"/>
          </a:p>
        </p:txBody>
      </p:sp>
    </p:spTree>
    <p:extLst>
      <p:ext uri="{BB962C8B-B14F-4D97-AF65-F5344CB8AC3E}">
        <p14:creationId xmlns:p14="http://schemas.microsoft.com/office/powerpoint/2010/main" val="1710967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51F85F-5D26-411A-9D10-DBBD67C7F2FB}"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1E9D3E-6E91-44C6-83D7-5005B5AC9034}" type="slidenum">
              <a:rPr lang="en-US" smtClean="0"/>
              <a:t>‹#›</a:t>
            </a:fld>
            <a:endParaRPr lang="en-US"/>
          </a:p>
        </p:txBody>
      </p:sp>
    </p:spTree>
    <p:extLst>
      <p:ext uri="{BB962C8B-B14F-4D97-AF65-F5344CB8AC3E}">
        <p14:creationId xmlns:p14="http://schemas.microsoft.com/office/powerpoint/2010/main" val="3345852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51F85F-5D26-411A-9D10-DBBD67C7F2FB}"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1E9D3E-6E91-44C6-83D7-5005B5AC9034}" type="slidenum">
              <a:rPr lang="en-US" smtClean="0"/>
              <a:t>‹#›</a:t>
            </a:fld>
            <a:endParaRPr lang="en-US"/>
          </a:p>
        </p:txBody>
      </p:sp>
    </p:spTree>
    <p:extLst>
      <p:ext uri="{BB962C8B-B14F-4D97-AF65-F5344CB8AC3E}">
        <p14:creationId xmlns:p14="http://schemas.microsoft.com/office/powerpoint/2010/main" val="3472779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A51F85F-5D26-411A-9D10-DBBD67C7F2FB}" type="datetimeFigureOut">
              <a:rPr lang="en-US" smtClean="0"/>
              <a:t>10/20/2022</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51E9D3E-6E91-44C6-83D7-5005B5AC9034}"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5788997"/>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deadseascrolls.org.il/explore-the-archive/manuscript/4Q265-1?locale=en_U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2.xml"/><Relationship Id="rId4" Type="http://schemas.openxmlformats.org/officeDocument/2006/relationships/image" Target="../media/image22.emf"/></Relationships>
</file>

<file path=ppt/slides/_rels/slide2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051" y="1608084"/>
            <a:ext cx="9536418" cy="2847538"/>
          </a:xfrm>
        </p:spPr>
        <p:txBody>
          <a:bodyPr>
            <a:normAutofit fontScale="90000"/>
          </a:bodyPr>
          <a:lstStyle/>
          <a:p>
            <a:r>
              <a:rPr lang="en-US" dirty="0"/>
              <a:t>An Introduction to the Dead Sea Scrolls: Who, What, Where, When?</a:t>
            </a:r>
          </a:p>
        </p:txBody>
      </p:sp>
      <p:sp>
        <p:nvSpPr>
          <p:cNvPr id="3" name="Subtitle 2"/>
          <p:cNvSpPr>
            <a:spLocks noGrp="1"/>
          </p:cNvSpPr>
          <p:nvPr>
            <p:ph type="subTitle" idx="1"/>
          </p:nvPr>
        </p:nvSpPr>
        <p:spPr/>
        <p:txBody>
          <a:bodyPr>
            <a:normAutofit fontScale="85000" lnSpcReduction="20000"/>
          </a:bodyPr>
          <a:lstStyle/>
          <a:p>
            <a:r>
              <a:rPr lang="en-GB" dirty="0"/>
              <a:t>Dr Jessica M. Keady (UWTSD)</a:t>
            </a:r>
          </a:p>
          <a:p>
            <a:r>
              <a:rPr lang="en-GB" dirty="0"/>
              <a:t>Lecturer in Biblical Studies and Gender</a:t>
            </a:r>
          </a:p>
          <a:p>
            <a:r>
              <a:rPr lang="en-GB" dirty="0"/>
              <a:t>j.keady@uwtsd.ac.uk</a:t>
            </a:r>
            <a:endParaRPr lang="en-US" dirty="0"/>
          </a:p>
        </p:txBody>
      </p:sp>
    </p:spTree>
    <p:extLst>
      <p:ext uri="{BB962C8B-B14F-4D97-AF65-F5344CB8AC3E}">
        <p14:creationId xmlns:p14="http://schemas.microsoft.com/office/powerpoint/2010/main" val="22122255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Outline of Class</a:t>
            </a:r>
            <a:endParaRPr lang="en-US" dirty="0"/>
          </a:p>
        </p:txBody>
      </p:sp>
      <p:sp>
        <p:nvSpPr>
          <p:cNvPr id="3" name="Content Placeholder 2"/>
          <p:cNvSpPr>
            <a:spLocks noGrp="1"/>
          </p:cNvSpPr>
          <p:nvPr>
            <p:ph idx="1"/>
          </p:nvPr>
        </p:nvSpPr>
        <p:spPr>
          <a:xfrm>
            <a:off x="1097280" y="2268373"/>
            <a:ext cx="10058400" cy="4023360"/>
          </a:xfrm>
        </p:spPr>
        <p:txBody>
          <a:bodyPr>
            <a:normAutofit/>
          </a:bodyPr>
          <a:lstStyle/>
          <a:p>
            <a:pPr>
              <a:buFont typeface="Wingdings" panose="05000000000000000000" pitchFamily="2" charset="2"/>
              <a:buChar char="§"/>
            </a:pPr>
            <a:r>
              <a:rPr lang="en-GB" sz="2800" dirty="0"/>
              <a:t> Welcome and Introductions </a:t>
            </a:r>
          </a:p>
          <a:p>
            <a:pPr>
              <a:buFont typeface="Wingdings" panose="05000000000000000000" pitchFamily="2" charset="2"/>
              <a:buChar char="§"/>
            </a:pPr>
            <a:r>
              <a:rPr lang="en-GB" sz="2800" dirty="0"/>
              <a:t> Hebrew Bible/Old Testament Dates</a:t>
            </a:r>
          </a:p>
          <a:p>
            <a:pPr>
              <a:buFont typeface="Wingdings" panose="05000000000000000000" pitchFamily="2" charset="2"/>
              <a:buChar char="§"/>
            </a:pPr>
            <a:r>
              <a:rPr lang="en-GB" sz="2800" dirty="0"/>
              <a:t> Who did they belong to?</a:t>
            </a:r>
          </a:p>
          <a:p>
            <a:pPr>
              <a:buFont typeface="Wingdings" panose="05000000000000000000" pitchFamily="2" charset="2"/>
              <a:buChar char="§"/>
            </a:pPr>
            <a:r>
              <a:rPr lang="en-GB" sz="2800" dirty="0"/>
              <a:t> What are the Dead Sea Scrolls?</a:t>
            </a:r>
          </a:p>
          <a:p>
            <a:pPr>
              <a:buFont typeface="Wingdings" panose="05000000000000000000" pitchFamily="2" charset="2"/>
              <a:buChar char="§"/>
            </a:pPr>
            <a:r>
              <a:rPr lang="en-GB" sz="2800" dirty="0"/>
              <a:t> Where were they found?</a:t>
            </a:r>
          </a:p>
          <a:p>
            <a:pPr>
              <a:buFont typeface="Wingdings" panose="05000000000000000000" pitchFamily="2" charset="2"/>
              <a:buChar char="§"/>
            </a:pPr>
            <a:r>
              <a:rPr lang="en-GB" sz="2800" dirty="0"/>
              <a:t> When were they discovered?</a:t>
            </a:r>
          </a:p>
        </p:txBody>
      </p:sp>
    </p:spTree>
    <p:extLst>
      <p:ext uri="{BB962C8B-B14F-4D97-AF65-F5344CB8AC3E}">
        <p14:creationId xmlns:p14="http://schemas.microsoft.com/office/powerpoint/2010/main" val="142451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7915" y="2546327"/>
            <a:ext cx="10058400" cy="1450757"/>
          </a:xfrm>
        </p:spPr>
        <p:txBody>
          <a:bodyPr/>
          <a:lstStyle/>
          <a:p>
            <a:r>
              <a:rPr lang="en-GB" dirty="0"/>
              <a:t>Welcome and Introductions </a:t>
            </a:r>
          </a:p>
        </p:txBody>
      </p:sp>
    </p:spTree>
    <p:extLst>
      <p:ext uri="{BB962C8B-B14F-4D97-AF65-F5344CB8AC3E}">
        <p14:creationId xmlns:p14="http://schemas.microsoft.com/office/powerpoint/2010/main" val="11579756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979" y="2661838"/>
            <a:ext cx="10058400" cy="1450757"/>
          </a:xfrm>
        </p:spPr>
        <p:txBody>
          <a:bodyPr/>
          <a:lstStyle/>
          <a:p>
            <a:pPr algn="ctr"/>
            <a:r>
              <a:rPr lang="en-GB" dirty="0"/>
              <a:t>Hebrew Bible/Old Testament</a:t>
            </a:r>
            <a:br>
              <a:rPr lang="en-GB" dirty="0"/>
            </a:br>
            <a:r>
              <a:rPr lang="en-GB" dirty="0"/>
              <a:t>Dates and Context</a:t>
            </a:r>
          </a:p>
        </p:txBody>
      </p:sp>
    </p:spTree>
    <p:extLst>
      <p:ext uri="{BB962C8B-B14F-4D97-AF65-F5344CB8AC3E}">
        <p14:creationId xmlns:p14="http://schemas.microsoft.com/office/powerpoint/2010/main" val="2207219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Text of the Hebrew Bible</a:t>
            </a:r>
            <a:endParaRPr lang="en-US" dirty="0"/>
          </a:p>
        </p:txBody>
      </p:sp>
      <p:sp>
        <p:nvSpPr>
          <p:cNvPr id="5" name="TextBox 4"/>
          <p:cNvSpPr txBox="1"/>
          <p:nvPr/>
        </p:nvSpPr>
        <p:spPr>
          <a:xfrm>
            <a:off x="225411" y="2132490"/>
            <a:ext cx="5122765" cy="3416320"/>
          </a:xfrm>
          <a:prstGeom prst="rect">
            <a:avLst/>
          </a:prstGeom>
          <a:noFill/>
        </p:spPr>
        <p:txBody>
          <a:bodyPr wrap="square" rtlCol="0">
            <a:spAutoFit/>
          </a:bodyPr>
          <a:lstStyle/>
          <a:p>
            <a:r>
              <a:rPr lang="en-US" sz="2400" dirty="0"/>
              <a:t>The books of the Hebrew Bible / Old Testament date from (roughly):</a:t>
            </a:r>
          </a:p>
          <a:p>
            <a:endParaRPr lang="en-US" sz="2400" dirty="0"/>
          </a:p>
          <a:p>
            <a:pPr marL="285750" indent="-285750">
              <a:buFont typeface="Wingdings" panose="05000000000000000000" pitchFamily="2" charset="2"/>
              <a:buChar char="§"/>
            </a:pPr>
            <a:r>
              <a:rPr lang="en-US" sz="2400" dirty="0"/>
              <a:t>1,000 BCE – 164 BCE</a:t>
            </a:r>
          </a:p>
          <a:p>
            <a:pPr marL="285750" indent="-285750">
              <a:buFont typeface="Wingdings" panose="05000000000000000000" pitchFamily="2" charset="2"/>
              <a:buChar char="§"/>
            </a:pPr>
            <a:r>
              <a:rPr lang="en-US" sz="2400" dirty="0"/>
              <a:t>They therefore span nearly 1,000 years</a:t>
            </a:r>
          </a:p>
          <a:p>
            <a:pPr marL="285750" indent="-285750">
              <a:buFont typeface="Wingdings" panose="05000000000000000000" pitchFamily="2" charset="2"/>
              <a:buChar char="§"/>
            </a:pPr>
            <a:r>
              <a:rPr lang="en-US" sz="2400" dirty="0"/>
              <a:t>Multiple dates, multiple authors, and multiple contexts </a:t>
            </a:r>
          </a:p>
          <a:p>
            <a:pPr marL="285750" indent="-285750">
              <a:buFont typeface="Wingdings" panose="05000000000000000000" pitchFamily="2" charset="2"/>
              <a:buChar char="§"/>
            </a:pPr>
            <a:endParaRPr lang="en-US" sz="2400" dirty="0"/>
          </a:p>
        </p:txBody>
      </p:sp>
      <p:sp>
        <p:nvSpPr>
          <p:cNvPr id="8" name="Rectangle 7"/>
          <p:cNvSpPr/>
          <p:nvPr/>
        </p:nvSpPr>
        <p:spPr>
          <a:xfrm>
            <a:off x="5899261" y="5115389"/>
            <a:ext cx="6096000" cy="646331"/>
          </a:xfrm>
          <a:prstGeom prst="rect">
            <a:avLst/>
          </a:prstGeom>
        </p:spPr>
        <p:txBody>
          <a:bodyPr>
            <a:spAutoFit/>
          </a:bodyPr>
          <a:lstStyle/>
          <a:p>
            <a:pPr algn="ctr"/>
            <a:r>
              <a:rPr lang="en-US" dirty="0"/>
              <a:t>There are no ‘original’ manuscripts, only later copies and translations</a:t>
            </a:r>
          </a:p>
        </p:txBody>
      </p:sp>
      <p:pic>
        <p:nvPicPr>
          <p:cNvPr id="10" name="Content Placeholder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64326" y="2162962"/>
            <a:ext cx="3774558" cy="2511796"/>
          </a:xfrm>
        </p:spPr>
      </p:pic>
    </p:spTree>
    <p:extLst>
      <p:ext uri="{BB962C8B-B14F-4D97-AF65-F5344CB8AC3E}">
        <p14:creationId xmlns:p14="http://schemas.microsoft.com/office/powerpoint/2010/main" val="3035564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Text of the Hebrew Bible</a:t>
            </a:r>
          </a:p>
        </p:txBody>
      </p:sp>
      <p:sp>
        <p:nvSpPr>
          <p:cNvPr id="3" name="Content Placeholder 2"/>
          <p:cNvSpPr>
            <a:spLocks noGrp="1"/>
          </p:cNvSpPr>
          <p:nvPr>
            <p:ph idx="1"/>
          </p:nvPr>
        </p:nvSpPr>
        <p:spPr>
          <a:xfrm>
            <a:off x="620943" y="2249770"/>
            <a:ext cx="10058400" cy="4023360"/>
          </a:xfrm>
        </p:spPr>
        <p:txBody>
          <a:bodyPr>
            <a:normAutofit/>
          </a:bodyPr>
          <a:lstStyle/>
          <a:p>
            <a:r>
              <a:rPr lang="en-GB" sz="2800" b="1" dirty="0"/>
              <a:t>Before 1947</a:t>
            </a:r>
            <a:r>
              <a:rPr lang="en-GB" sz="2800" dirty="0"/>
              <a:t>, there were </a:t>
            </a:r>
            <a:r>
              <a:rPr lang="en-GB" sz="2800" b="1" dirty="0"/>
              <a:t>two </a:t>
            </a:r>
            <a:r>
              <a:rPr lang="en-GB" sz="2800" dirty="0"/>
              <a:t>main sources for the text of the Hebrew Bible/Old Testament:</a:t>
            </a:r>
          </a:p>
          <a:p>
            <a:pPr marL="0" indent="0">
              <a:buNone/>
            </a:pPr>
            <a:endParaRPr lang="en-GB" sz="2800" dirty="0"/>
          </a:p>
          <a:p>
            <a:r>
              <a:rPr lang="en-GB" sz="2800" dirty="0"/>
              <a:t>The </a:t>
            </a:r>
            <a:r>
              <a:rPr lang="en-GB" sz="2800" b="1" dirty="0"/>
              <a:t>first </a:t>
            </a:r>
            <a:r>
              <a:rPr lang="en-GB" sz="2800" dirty="0"/>
              <a:t>source is the Masoretic Text (MT)</a:t>
            </a:r>
          </a:p>
          <a:p>
            <a:pPr marL="285750" indent="-285750">
              <a:buFont typeface="Arial" panose="020B0604020202020204" pitchFamily="34" charset="0"/>
              <a:buChar char="•"/>
            </a:pPr>
            <a:r>
              <a:rPr lang="en-GB" sz="2800" dirty="0"/>
              <a:t>Language - Hebrew</a:t>
            </a:r>
          </a:p>
          <a:p>
            <a:pPr marL="285750" indent="-285750">
              <a:buFont typeface="Arial" panose="020B0604020202020204" pitchFamily="34" charset="0"/>
              <a:buChar char="•"/>
            </a:pPr>
            <a:r>
              <a:rPr lang="en-GB" sz="2800" dirty="0"/>
              <a:t>Earliest surviving text: 10</a:t>
            </a:r>
            <a:r>
              <a:rPr lang="en-GB" sz="2800" baseline="30000" dirty="0"/>
              <a:t>th</a:t>
            </a:r>
            <a:r>
              <a:rPr lang="en-GB" sz="2800" dirty="0"/>
              <a:t> and 11</a:t>
            </a:r>
            <a:r>
              <a:rPr lang="en-GB" sz="2800" baseline="30000" dirty="0"/>
              <a:t>th</a:t>
            </a:r>
            <a:r>
              <a:rPr lang="en-GB" sz="2800" dirty="0"/>
              <a:t> centuries CE</a:t>
            </a:r>
          </a:p>
        </p:txBody>
      </p:sp>
    </p:spTree>
    <p:extLst>
      <p:ext uri="{BB962C8B-B14F-4D97-AF65-F5344CB8AC3E}">
        <p14:creationId xmlns:p14="http://schemas.microsoft.com/office/powerpoint/2010/main" val="17550401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8610" y="331554"/>
            <a:ext cx="10058400" cy="1450757"/>
          </a:xfrm>
        </p:spPr>
        <p:txBody>
          <a:bodyPr/>
          <a:lstStyle/>
          <a:p>
            <a:r>
              <a:rPr lang="en-GB" dirty="0"/>
              <a:t>The Book of Genesis (Hebrew)</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58141" y="2035044"/>
            <a:ext cx="6124352" cy="4023943"/>
          </a:xfrm>
          <a:prstGeom prst="rect">
            <a:avLst/>
          </a:prstGeom>
        </p:spPr>
      </p:pic>
    </p:spTree>
    <p:extLst>
      <p:ext uri="{BB962C8B-B14F-4D97-AF65-F5344CB8AC3E}">
        <p14:creationId xmlns:p14="http://schemas.microsoft.com/office/powerpoint/2010/main" val="38655812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9098" y="2536485"/>
            <a:ext cx="10058400" cy="4023360"/>
          </a:xfrm>
        </p:spPr>
        <p:txBody>
          <a:bodyPr>
            <a:normAutofit/>
          </a:bodyPr>
          <a:lstStyle/>
          <a:p>
            <a:r>
              <a:rPr lang="en-GB" sz="2800" dirty="0"/>
              <a:t>The </a:t>
            </a:r>
            <a:r>
              <a:rPr lang="en-GB" sz="2800" b="1" dirty="0"/>
              <a:t>second </a:t>
            </a:r>
            <a:r>
              <a:rPr lang="en-GB" sz="2800" dirty="0"/>
              <a:t>source is the Septuagint (LXX)</a:t>
            </a:r>
          </a:p>
          <a:p>
            <a:pPr marL="285750" indent="-285750">
              <a:buFont typeface="Arial" panose="020B0604020202020204" pitchFamily="34" charset="0"/>
              <a:buChar char="•"/>
            </a:pPr>
            <a:r>
              <a:rPr lang="en-GB" sz="2800" dirty="0"/>
              <a:t>Language - Greek</a:t>
            </a:r>
          </a:p>
          <a:p>
            <a:pPr marL="285750" indent="-285750">
              <a:buFont typeface="Arial" panose="020B0604020202020204" pitchFamily="34" charset="0"/>
              <a:buChar char="•"/>
            </a:pPr>
            <a:r>
              <a:rPr lang="en-GB" sz="2800" dirty="0"/>
              <a:t>Earliest surviving text: 4</a:t>
            </a:r>
            <a:r>
              <a:rPr lang="en-GB" sz="2800" baseline="30000" dirty="0"/>
              <a:t>th</a:t>
            </a:r>
            <a:r>
              <a:rPr lang="en-GB" sz="2800" dirty="0"/>
              <a:t> and 5</a:t>
            </a:r>
            <a:r>
              <a:rPr lang="en-GB" sz="2800" baseline="30000" dirty="0"/>
              <a:t>th</a:t>
            </a:r>
            <a:r>
              <a:rPr lang="en-GB" sz="2800" dirty="0"/>
              <a:t> centuries CE</a:t>
            </a:r>
          </a:p>
          <a:p>
            <a:pPr marL="285750" indent="-285750">
              <a:buFont typeface="Arial" panose="020B0604020202020204" pitchFamily="34" charset="0"/>
              <a:buChar char="•"/>
            </a:pPr>
            <a:endParaRPr lang="en-GB" sz="2800" dirty="0"/>
          </a:p>
          <a:p>
            <a:pPr marL="1071400" lvl="6" indent="0">
              <a:buNone/>
            </a:pPr>
            <a:endParaRPr lang="en-GB" sz="2800" dirty="0"/>
          </a:p>
          <a:p>
            <a:pPr marL="1071400" lvl="6" indent="0">
              <a:buNone/>
            </a:pPr>
            <a:endParaRPr lang="en-GB" sz="2800" dirty="0"/>
          </a:p>
          <a:p>
            <a:pPr marL="1071400" lvl="6" indent="0">
              <a:buNone/>
            </a:pPr>
            <a:endParaRPr lang="en-GB" sz="2800" dirty="0"/>
          </a:p>
        </p:txBody>
      </p:sp>
    </p:spTree>
    <p:extLst>
      <p:ext uri="{BB962C8B-B14F-4D97-AF65-F5344CB8AC3E}">
        <p14:creationId xmlns:p14="http://schemas.microsoft.com/office/powerpoint/2010/main" val="104719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2604" y="297113"/>
            <a:ext cx="10058400" cy="1450757"/>
          </a:xfrm>
        </p:spPr>
        <p:txBody>
          <a:bodyPr/>
          <a:lstStyle/>
          <a:p>
            <a:r>
              <a:rPr lang="en-GB" dirty="0"/>
              <a:t>The Book of Genesis (Greek)</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96929" y="2519917"/>
            <a:ext cx="7772678" cy="2888845"/>
          </a:xfrm>
        </p:spPr>
      </p:pic>
    </p:spTree>
    <p:extLst>
      <p:ext uri="{BB962C8B-B14F-4D97-AF65-F5344CB8AC3E}">
        <p14:creationId xmlns:p14="http://schemas.microsoft.com/office/powerpoint/2010/main" val="1364227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59979" y="301941"/>
            <a:ext cx="10515600" cy="1325563"/>
          </a:xfrm>
        </p:spPr>
        <p:txBody>
          <a:bodyPr/>
          <a:lstStyle/>
          <a:p>
            <a:r>
              <a:rPr lang="en-GB" dirty="0"/>
              <a:t>The Dead Sea Scrolls</a:t>
            </a:r>
            <a:endParaRPr lang="en-US" dirty="0"/>
          </a:p>
        </p:txBody>
      </p:sp>
      <p:sp>
        <p:nvSpPr>
          <p:cNvPr id="3" name="TextBox 2">
            <a:extLst>
              <a:ext uri="{FF2B5EF4-FFF2-40B4-BE49-F238E27FC236}">
                <a16:creationId xmlns:a16="http://schemas.microsoft.com/office/drawing/2014/main" id="{6E6653CA-BF50-4863-A725-D8E576CA54BB}"/>
              </a:ext>
            </a:extLst>
          </p:cNvPr>
          <p:cNvSpPr txBox="1"/>
          <p:nvPr/>
        </p:nvSpPr>
        <p:spPr>
          <a:xfrm>
            <a:off x="1222744" y="2397825"/>
            <a:ext cx="11667339" cy="3539430"/>
          </a:xfrm>
          <a:prstGeom prst="rect">
            <a:avLst/>
          </a:prstGeom>
          <a:noFill/>
        </p:spPr>
        <p:txBody>
          <a:bodyPr wrap="square" rtlCol="0">
            <a:spAutoFit/>
          </a:bodyPr>
          <a:lstStyle/>
          <a:p>
            <a:r>
              <a:rPr lang="en-GB" sz="2800" dirty="0"/>
              <a:t>Then 72 year ago, everything changed …</a:t>
            </a:r>
          </a:p>
          <a:p>
            <a:endParaRPr lang="en-GB" sz="2800" dirty="0"/>
          </a:p>
          <a:p>
            <a:pPr marL="285750" indent="-285750">
              <a:buFont typeface="Arial" panose="020B0604020202020204" pitchFamily="34" charset="0"/>
              <a:buChar char="•"/>
            </a:pPr>
            <a:r>
              <a:rPr lang="en-GB" sz="2800" dirty="0"/>
              <a:t>1947 – Discovery of the Dead Sea Scrolls</a:t>
            </a:r>
          </a:p>
          <a:p>
            <a:endParaRPr lang="en-GB" sz="2800" dirty="0"/>
          </a:p>
          <a:p>
            <a:pPr marL="285750" indent="-285750">
              <a:buFont typeface="Arial" panose="020B0604020202020204" pitchFamily="34" charset="0"/>
              <a:buChar char="•"/>
            </a:pPr>
            <a:r>
              <a:rPr lang="en-GB" sz="2800" dirty="0"/>
              <a:t>Some 900 documents </a:t>
            </a:r>
          </a:p>
          <a:p>
            <a:endParaRPr lang="en-GB" sz="2800" dirty="0"/>
          </a:p>
          <a:p>
            <a:pPr marL="285750" indent="-285750">
              <a:buFont typeface="Arial" panose="020B0604020202020204" pitchFamily="34" charset="0"/>
              <a:buChar char="•"/>
            </a:pPr>
            <a:r>
              <a:rPr lang="en-GB" sz="2800" dirty="0"/>
              <a:t>Multiple copies of the biblical texts from ca. 200 BCE to 70 CE</a:t>
            </a:r>
          </a:p>
          <a:p>
            <a:pPr marL="285750" indent="-285750">
              <a:buFont typeface="Arial" panose="020B0604020202020204" pitchFamily="34" charset="0"/>
              <a:buChar char="•"/>
            </a:pPr>
            <a:endParaRPr lang="en-GB" sz="2800" dirty="0"/>
          </a:p>
        </p:txBody>
      </p:sp>
    </p:spTree>
    <p:extLst>
      <p:ext uri="{BB962C8B-B14F-4D97-AF65-F5344CB8AC3E}">
        <p14:creationId xmlns:p14="http://schemas.microsoft.com/office/powerpoint/2010/main" val="36143920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736" y="335068"/>
            <a:ext cx="10058400" cy="1450757"/>
          </a:xfrm>
        </p:spPr>
        <p:txBody>
          <a:bodyPr/>
          <a:lstStyle/>
          <a:p>
            <a:r>
              <a:rPr lang="en-GB" dirty="0"/>
              <a:t>Dead Sea Scrolls</a:t>
            </a:r>
          </a:p>
        </p:txBody>
      </p:sp>
      <p:sp>
        <p:nvSpPr>
          <p:cNvPr id="3" name="Content Placeholder 2"/>
          <p:cNvSpPr>
            <a:spLocks noGrp="1"/>
          </p:cNvSpPr>
          <p:nvPr>
            <p:ph idx="1"/>
          </p:nvPr>
        </p:nvSpPr>
        <p:spPr>
          <a:xfrm>
            <a:off x="423566" y="2459655"/>
            <a:ext cx="10451487" cy="4502514"/>
          </a:xfrm>
        </p:spPr>
        <p:txBody>
          <a:bodyPr/>
          <a:lstStyle/>
          <a:p>
            <a:pPr marL="0" indent="0">
              <a:buNone/>
            </a:pPr>
            <a:r>
              <a:rPr lang="en-GB" sz="2800" dirty="0"/>
              <a:t>Just to put that in to perspective ….</a:t>
            </a:r>
          </a:p>
          <a:p>
            <a:pPr marL="0" indent="0">
              <a:buNone/>
            </a:pPr>
            <a:endParaRPr lang="en-GB" sz="2800" dirty="0"/>
          </a:p>
          <a:p>
            <a:pPr marL="0" indent="0">
              <a:buNone/>
            </a:pPr>
            <a:endParaRPr lang="en-GB" sz="2800" dirty="0"/>
          </a:p>
          <a:p>
            <a:pPr algn="ctr"/>
            <a:r>
              <a:rPr lang="en-GB" sz="2800" dirty="0"/>
              <a:t>The Dead Sea Scrolls are around </a:t>
            </a:r>
            <a:r>
              <a:rPr lang="en-GB" sz="2800" b="1" dirty="0"/>
              <a:t>500</a:t>
            </a:r>
            <a:r>
              <a:rPr lang="en-GB" sz="2800" dirty="0"/>
              <a:t> years earlier than the surviving Greek Septuagint copies and over </a:t>
            </a:r>
            <a:r>
              <a:rPr lang="en-GB" sz="2800" b="1" dirty="0"/>
              <a:t>1000</a:t>
            </a:r>
            <a:r>
              <a:rPr lang="en-GB" sz="2800" dirty="0"/>
              <a:t> years earlier than the surviving Hebrew Masoretic Text copies </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33793" y="1722506"/>
            <a:ext cx="2206680" cy="2206680"/>
          </a:xfrm>
          <a:prstGeom prst="rect">
            <a:avLst/>
          </a:prstGeom>
        </p:spPr>
      </p:pic>
    </p:spTree>
    <p:extLst>
      <p:ext uri="{BB962C8B-B14F-4D97-AF65-F5344CB8AC3E}">
        <p14:creationId xmlns:p14="http://schemas.microsoft.com/office/powerpoint/2010/main" val="3964868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77158" y="184056"/>
            <a:ext cx="9501352" cy="6673944"/>
          </a:xfrm>
        </p:spPr>
      </p:pic>
    </p:spTree>
    <p:extLst>
      <p:ext uri="{BB962C8B-B14F-4D97-AF65-F5344CB8AC3E}">
        <p14:creationId xmlns:p14="http://schemas.microsoft.com/office/powerpoint/2010/main" val="7448608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715" y="288098"/>
            <a:ext cx="10058400" cy="1450757"/>
          </a:xfrm>
        </p:spPr>
        <p:txBody>
          <a:bodyPr/>
          <a:lstStyle/>
          <a:p>
            <a:r>
              <a:rPr lang="en-GB" dirty="0"/>
              <a:t>The Discovery of the </a:t>
            </a:r>
            <a:br>
              <a:rPr lang="en-GB" dirty="0"/>
            </a:br>
            <a:r>
              <a:rPr lang="en-GB" dirty="0"/>
              <a:t>Dead Sea Scrolls</a:t>
            </a:r>
            <a:endParaRPr lang="en-US" dirty="0"/>
          </a:p>
        </p:txBody>
      </p:sp>
      <p:pic>
        <p:nvPicPr>
          <p:cNvPr id="5" name="Picture 4"/>
          <p:cNvPicPr>
            <a:picLocks noChangeAspect="1"/>
          </p:cNvPicPr>
          <p:nvPr/>
        </p:nvPicPr>
        <p:blipFill>
          <a:blip r:embed="rId2"/>
          <a:stretch>
            <a:fillRect/>
          </a:stretch>
        </p:blipFill>
        <p:spPr>
          <a:xfrm>
            <a:off x="7672552" y="288098"/>
            <a:ext cx="4151586" cy="6306489"/>
          </a:xfrm>
          <a:prstGeom prst="rect">
            <a:avLst/>
          </a:prstGeom>
        </p:spPr>
      </p:pic>
      <p:sp>
        <p:nvSpPr>
          <p:cNvPr id="3" name="TextBox 2"/>
          <p:cNvSpPr txBox="1"/>
          <p:nvPr/>
        </p:nvSpPr>
        <p:spPr>
          <a:xfrm>
            <a:off x="4226272" y="5644055"/>
            <a:ext cx="4270786" cy="769441"/>
          </a:xfrm>
          <a:prstGeom prst="rect">
            <a:avLst/>
          </a:prstGeom>
          <a:noFill/>
        </p:spPr>
        <p:txBody>
          <a:bodyPr wrap="square" rtlCol="0">
            <a:spAutoFit/>
          </a:bodyPr>
          <a:lstStyle/>
          <a:p>
            <a:r>
              <a:rPr lang="en-GB" sz="2200" dirty="0"/>
              <a:t>Muhammed </a:t>
            </a:r>
            <a:r>
              <a:rPr lang="en-GB" sz="2200" dirty="0" err="1"/>
              <a:t>ed-Dhib</a:t>
            </a:r>
            <a:r>
              <a:rPr lang="en-GB" sz="2200" dirty="0"/>
              <a:t>  and his Cousin as Adults</a:t>
            </a:r>
            <a:endParaRPr lang="en-US" sz="2200" dirty="0"/>
          </a:p>
        </p:txBody>
      </p:sp>
      <p:sp>
        <p:nvSpPr>
          <p:cNvPr id="6" name="TextBox 5"/>
          <p:cNvSpPr txBox="1"/>
          <p:nvPr/>
        </p:nvSpPr>
        <p:spPr>
          <a:xfrm>
            <a:off x="367862" y="5644055"/>
            <a:ext cx="1954924" cy="492443"/>
          </a:xfrm>
          <a:prstGeom prst="rect">
            <a:avLst/>
          </a:prstGeom>
          <a:noFill/>
        </p:spPr>
        <p:txBody>
          <a:bodyPr wrap="square" rtlCol="0">
            <a:spAutoFit/>
          </a:bodyPr>
          <a:lstStyle/>
          <a:p>
            <a:r>
              <a:rPr lang="en-GB" sz="2600" dirty="0"/>
              <a:t>Cave 1</a:t>
            </a:r>
            <a:endParaRPr lang="en-US" sz="2600" dirty="0"/>
          </a:p>
        </p:txBody>
      </p:sp>
      <p:pic>
        <p:nvPicPr>
          <p:cNvPr id="8" name="Content Placeholder 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67862" y="2040081"/>
            <a:ext cx="4981192" cy="3302747"/>
          </a:xfrm>
        </p:spPr>
      </p:pic>
    </p:spTree>
    <p:extLst>
      <p:ext uri="{BB962C8B-B14F-4D97-AF65-F5344CB8AC3E}">
        <p14:creationId xmlns:p14="http://schemas.microsoft.com/office/powerpoint/2010/main" val="10617316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Jars</a:t>
            </a:r>
            <a:endParaRPr lang="en-US" dirty="0"/>
          </a:p>
        </p:txBody>
      </p:sp>
      <p:pic>
        <p:nvPicPr>
          <p:cNvPr id="6"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7280" y="2007331"/>
            <a:ext cx="5240458" cy="3996614"/>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9103" y="286603"/>
            <a:ext cx="2693421" cy="5667406"/>
          </a:xfrm>
          <a:prstGeom prst="rect">
            <a:avLst/>
          </a:prstGeom>
        </p:spPr>
      </p:pic>
    </p:spTree>
    <p:extLst>
      <p:ext uri="{BB962C8B-B14F-4D97-AF65-F5344CB8AC3E}">
        <p14:creationId xmlns:p14="http://schemas.microsoft.com/office/powerpoint/2010/main" val="2955173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5400000">
            <a:off x="-4242862" y="4303823"/>
            <a:ext cx="10058400" cy="1450757"/>
          </a:xfrm>
        </p:spPr>
        <p:txBody>
          <a:bodyPr>
            <a:normAutofit/>
          </a:bodyPr>
          <a:lstStyle/>
          <a:p>
            <a:r>
              <a:rPr lang="en-GB" sz="6000" b="1" dirty="0"/>
              <a:t>NATURAL CAVES</a:t>
            </a:r>
            <a:endParaRPr lang="en-US" sz="6000" b="1" dirty="0"/>
          </a:p>
        </p:txBody>
      </p:sp>
      <p:sp>
        <p:nvSpPr>
          <p:cNvPr id="3" name="Content Placeholder 2"/>
          <p:cNvSpPr>
            <a:spLocks noGrp="1"/>
          </p:cNvSpPr>
          <p:nvPr>
            <p:ph idx="1"/>
          </p:nvPr>
        </p:nvSpPr>
        <p:spPr>
          <a:xfrm>
            <a:off x="1320564" y="5029201"/>
            <a:ext cx="10058400" cy="4023360"/>
          </a:xfrm>
        </p:spPr>
        <p:txBody>
          <a:bodyPr>
            <a:normAutofit/>
          </a:bodyPr>
          <a:lstStyle/>
          <a:p>
            <a:r>
              <a:rPr lang="en-US" sz="3600" dirty="0"/>
              <a:t>Caves </a:t>
            </a:r>
          </a:p>
          <a:p>
            <a:r>
              <a:rPr lang="en-US" sz="3600" dirty="0"/>
              <a:t>1, 2, 3, </a:t>
            </a:r>
            <a:r>
              <a:rPr lang="en-US" sz="3600" b="1" dirty="0"/>
              <a:t>6</a:t>
            </a:r>
            <a:r>
              <a:rPr lang="en-US" sz="3600" dirty="0"/>
              <a:t>, &amp; 11</a:t>
            </a:r>
          </a:p>
        </p:txBody>
      </p:sp>
      <p:pic>
        <p:nvPicPr>
          <p:cNvPr id="4" name="Picture 3"/>
          <p:cNvPicPr>
            <a:picLocks noChangeAspect="1"/>
          </p:cNvPicPr>
          <p:nvPr/>
        </p:nvPicPr>
        <p:blipFill>
          <a:blip r:embed="rId2"/>
          <a:stretch>
            <a:fillRect/>
          </a:stretch>
        </p:blipFill>
        <p:spPr>
          <a:xfrm>
            <a:off x="4503526" y="158138"/>
            <a:ext cx="7688474" cy="2887718"/>
          </a:xfrm>
          <a:prstGeom prst="rect">
            <a:avLst/>
          </a:prstGeom>
        </p:spPr>
      </p:pic>
      <p:pic>
        <p:nvPicPr>
          <p:cNvPr id="5" name="Picture 4"/>
          <p:cNvPicPr>
            <a:picLocks noChangeAspect="1"/>
          </p:cNvPicPr>
          <p:nvPr/>
        </p:nvPicPr>
        <p:blipFill>
          <a:blip r:embed="rId3"/>
          <a:stretch>
            <a:fillRect/>
          </a:stretch>
        </p:blipFill>
        <p:spPr>
          <a:xfrm>
            <a:off x="4503526" y="2921538"/>
            <a:ext cx="7688474" cy="3624272"/>
          </a:xfrm>
          <a:prstGeom prst="rect">
            <a:avLst/>
          </a:prstGeom>
        </p:spPr>
      </p:pic>
    </p:spTree>
    <p:extLst>
      <p:ext uri="{BB962C8B-B14F-4D97-AF65-F5344CB8AC3E}">
        <p14:creationId xmlns:p14="http://schemas.microsoft.com/office/powerpoint/2010/main" val="26749125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5400000">
            <a:off x="-4303822" y="4396149"/>
            <a:ext cx="10058400" cy="1450757"/>
          </a:xfrm>
        </p:spPr>
        <p:txBody>
          <a:bodyPr>
            <a:normAutofit/>
          </a:bodyPr>
          <a:lstStyle/>
          <a:p>
            <a:r>
              <a:rPr lang="en-GB" sz="6000" b="1" dirty="0"/>
              <a:t>MANMADE CAVES</a:t>
            </a:r>
            <a:endParaRPr lang="en-US" sz="6000" b="1" dirty="0"/>
          </a:p>
        </p:txBody>
      </p:sp>
      <p:pic>
        <p:nvPicPr>
          <p:cNvPr id="4" name="Content Placeholder 3"/>
          <p:cNvPicPr>
            <a:picLocks noGrp="1" noChangeAspect="1"/>
          </p:cNvPicPr>
          <p:nvPr>
            <p:ph idx="1"/>
          </p:nvPr>
        </p:nvPicPr>
        <p:blipFill>
          <a:blip r:embed="rId2"/>
          <a:stretch>
            <a:fillRect/>
          </a:stretch>
        </p:blipFill>
        <p:spPr>
          <a:xfrm>
            <a:off x="4716922" y="457201"/>
            <a:ext cx="7399101" cy="5558066"/>
          </a:xfrm>
          <a:prstGeom prst="rect">
            <a:avLst/>
          </a:prstGeom>
        </p:spPr>
      </p:pic>
      <p:sp>
        <p:nvSpPr>
          <p:cNvPr id="5" name="Rectangle 4"/>
          <p:cNvSpPr/>
          <p:nvPr/>
        </p:nvSpPr>
        <p:spPr>
          <a:xfrm>
            <a:off x="1828460" y="4987275"/>
            <a:ext cx="6096000" cy="1200329"/>
          </a:xfrm>
          <a:prstGeom prst="rect">
            <a:avLst/>
          </a:prstGeom>
        </p:spPr>
        <p:txBody>
          <a:bodyPr>
            <a:spAutoFit/>
          </a:bodyPr>
          <a:lstStyle/>
          <a:p>
            <a:r>
              <a:rPr lang="en-US" sz="3600" i="0" u="none" strike="noStrike" baseline="0" dirty="0">
                <a:latin typeface="Times New Roman" panose="02020603050405020304" pitchFamily="18" charset="0"/>
              </a:rPr>
              <a:t>Caves</a:t>
            </a:r>
          </a:p>
          <a:p>
            <a:r>
              <a:rPr lang="en-US" sz="3600" b="1" i="0" u="none" strike="noStrike" baseline="0" dirty="0">
                <a:latin typeface="Times New Roman" panose="02020603050405020304" pitchFamily="18" charset="0"/>
              </a:rPr>
              <a:t>4</a:t>
            </a:r>
            <a:r>
              <a:rPr lang="en-US" sz="3600" i="0" u="none" strike="noStrike" baseline="0" dirty="0">
                <a:latin typeface="Times New Roman" panose="02020603050405020304" pitchFamily="18" charset="0"/>
              </a:rPr>
              <a:t>, </a:t>
            </a:r>
            <a:r>
              <a:rPr lang="en-US" sz="3600" b="1" i="0" u="none" strike="noStrike" baseline="0" dirty="0">
                <a:latin typeface="Times New Roman" panose="02020603050405020304" pitchFamily="18" charset="0"/>
              </a:rPr>
              <a:t>5</a:t>
            </a:r>
            <a:r>
              <a:rPr lang="en-US" sz="3600" i="0" u="none" strike="noStrike" baseline="0" dirty="0">
                <a:latin typeface="Times New Roman" panose="02020603050405020304" pitchFamily="18" charset="0"/>
              </a:rPr>
              <a:t>, 7, 8, 9, &amp; 10</a:t>
            </a:r>
            <a:endParaRPr lang="en-US" sz="3600" dirty="0"/>
          </a:p>
        </p:txBody>
      </p:sp>
    </p:spTree>
    <p:extLst>
      <p:ext uri="{BB962C8B-B14F-4D97-AF65-F5344CB8AC3E}">
        <p14:creationId xmlns:p14="http://schemas.microsoft.com/office/powerpoint/2010/main" val="13444366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DB0A69F-8562-4A41-AB9A-181223477F56}"/>
              </a:ext>
            </a:extLst>
          </p:cNvPr>
          <p:cNvSpPr txBox="1"/>
          <p:nvPr/>
        </p:nvSpPr>
        <p:spPr>
          <a:xfrm>
            <a:off x="3883843" y="806745"/>
            <a:ext cx="5531205" cy="461665"/>
          </a:xfrm>
          <a:prstGeom prst="rect">
            <a:avLst/>
          </a:prstGeom>
          <a:noFill/>
        </p:spPr>
        <p:txBody>
          <a:bodyPr wrap="square" rtlCol="0">
            <a:spAutoFit/>
          </a:bodyPr>
          <a:lstStyle/>
          <a:p>
            <a:r>
              <a:rPr lang="en-GB" sz="2400" dirty="0">
                <a:latin typeface="Century Gothic" panose="020B0502020202020204"/>
              </a:rPr>
              <a:t>The </a:t>
            </a:r>
            <a:r>
              <a:rPr lang="en-GB" sz="2400" i="1" dirty="0">
                <a:latin typeface="Century Gothic" panose="020B0502020202020204"/>
              </a:rPr>
              <a:t>Great Isaiah Scroll </a:t>
            </a:r>
            <a:r>
              <a:rPr lang="en-GB" sz="2400" dirty="0">
                <a:latin typeface="Century Gothic" panose="020B0502020202020204"/>
              </a:rPr>
              <a:t>(1QIsa)</a:t>
            </a:r>
            <a:r>
              <a:rPr lang="en-GB" sz="2400" dirty="0">
                <a:solidFill>
                  <a:prstClr val="white"/>
                </a:solidFill>
                <a:latin typeface="Century Gothic" panose="020B0502020202020204"/>
              </a:rPr>
              <a:t>)</a:t>
            </a:r>
            <a:endParaRPr lang="en-US" sz="2400" dirty="0">
              <a:solidFill>
                <a:prstClr val="white"/>
              </a:solidFill>
              <a:latin typeface="Century Gothic" panose="020B0502020202020204"/>
            </a:endParaRPr>
          </a:p>
        </p:txBody>
      </p:sp>
      <p:pic>
        <p:nvPicPr>
          <p:cNvPr id="7" name="Picture 6">
            <a:extLst>
              <a:ext uri="{FF2B5EF4-FFF2-40B4-BE49-F238E27FC236}">
                <a16:creationId xmlns:a16="http://schemas.microsoft.com/office/drawing/2014/main" id="{4B162ACC-BD46-4A27-B573-B879481B6A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4323" y="1849062"/>
            <a:ext cx="8429987" cy="4461408"/>
          </a:xfrm>
          <a:prstGeom prst="rect">
            <a:avLst/>
          </a:prstGeom>
        </p:spPr>
      </p:pic>
    </p:spTree>
    <p:extLst>
      <p:ext uri="{BB962C8B-B14F-4D97-AF65-F5344CB8AC3E}">
        <p14:creationId xmlns:p14="http://schemas.microsoft.com/office/powerpoint/2010/main" val="23932236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00238" y="339766"/>
            <a:ext cx="10058400" cy="1450757"/>
          </a:xfrm>
        </p:spPr>
        <p:txBody>
          <a:bodyPr/>
          <a:lstStyle/>
          <a:p>
            <a:r>
              <a:rPr lang="en-GB" dirty="0"/>
              <a:t>The Psalm Scroll (11Q5)</a:t>
            </a:r>
          </a:p>
        </p:txBody>
      </p:sp>
      <p:pic>
        <p:nvPicPr>
          <p:cNvPr id="4" name="Content Placeholder 3"/>
          <p:cNvPicPr>
            <a:picLocks noGrp="1" noChangeAspect="1"/>
          </p:cNvPicPr>
          <p:nvPr>
            <p:ph idx="1"/>
          </p:nvPr>
        </p:nvPicPr>
        <p:blipFill>
          <a:blip r:embed="rId2"/>
          <a:stretch>
            <a:fillRect/>
          </a:stretch>
        </p:blipFill>
        <p:spPr>
          <a:xfrm>
            <a:off x="469847" y="2878052"/>
            <a:ext cx="11580851" cy="2546141"/>
          </a:xfrm>
          <a:prstGeom prst="rect">
            <a:avLst/>
          </a:prstGeom>
        </p:spPr>
      </p:pic>
    </p:spTree>
    <p:extLst>
      <p:ext uri="{BB962C8B-B14F-4D97-AF65-F5344CB8AC3E}">
        <p14:creationId xmlns:p14="http://schemas.microsoft.com/office/powerpoint/2010/main" val="2810412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Enoch Scroll </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7611" y="286603"/>
            <a:ext cx="6295651" cy="5951359"/>
          </a:xfrm>
          <a:prstGeom prst="rect">
            <a:avLst/>
          </a:prstGeom>
        </p:spPr>
      </p:pic>
      <p:sp>
        <p:nvSpPr>
          <p:cNvPr id="5" name="TextBox 4"/>
          <p:cNvSpPr txBox="1"/>
          <p:nvPr/>
        </p:nvSpPr>
        <p:spPr>
          <a:xfrm>
            <a:off x="7405024" y="3140918"/>
            <a:ext cx="4955142" cy="523220"/>
          </a:xfrm>
          <a:prstGeom prst="rect">
            <a:avLst/>
          </a:prstGeom>
          <a:noFill/>
        </p:spPr>
        <p:txBody>
          <a:bodyPr wrap="square" rtlCol="0">
            <a:spAutoFit/>
          </a:bodyPr>
          <a:lstStyle/>
          <a:p>
            <a:r>
              <a:rPr lang="en-GB" sz="2800" dirty="0"/>
              <a:t>The Enoch Scroll (4Q201)</a:t>
            </a:r>
            <a:endParaRPr lang="en-US" sz="2800" dirty="0"/>
          </a:p>
        </p:txBody>
      </p:sp>
    </p:spTree>
    <p:extLst>
      <p:ext uri="{BB962C8B-B14F-4D97-AF65-F5344CB8AC3E}">
        <p14:creationId xmlns:p14="http://schemas.microsoft.com/office/powerpoint/2010/main" val="41730056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4QMiscellaneous Rules (4Q265)</a:t>
            </a:r>
            <a:endParaRPr lang="en-US" dirty="0"/>
          </a:p>
        </p:txBody>
      </p:sp>
      <p:sp>
        <p:nvSpPr>
          <p:cNvPr id="3" name="Content Placeholder 2"/>
          <p:cNvSpPr>
            <a:spLocks noGrp="1"/>
          </p:cNvSpPr>
          <p:nvPr>
            <p:ph idx="1"/>
          </p:nvPr>
        </p:nvSpPr>
        <p:spPr/>
        <p:txBody>
          <a:bodyPr/>
          <a:lstStyle/>
          <a:p>
            <a:endParaRPr lang="en-US" dirty="0"/>
          </a:p>
          <a:p>
            <a:r>
              <a:rPr lang="en-US" dirty="0">
                <a:hlinkClick r:id="rId2"/>
              </a:rPr>
              <a:t>http://www.deadseascrolls.org.il/explore-the-archive/manuscript/4Q265-1?locale=en_US</a:t>
            </a:r>
            <a:endParaRPr lang="en-US" dirty="0"/>
          </a:p>
          <a:p>
            <a:endParaRPr lang="en-GB" dirty="0"/>
          </a:p>
          <a:p>
            <a:endParaRPr lang="en-GB" dirty="0"/>
          </a:p>
          <a:p>
            <a:endParaRPr lang="en-US" dirty="0"/>
          </a:p>
        </p:txBody>
      </p:sp>
    </p:spTree>
    <p:extLst>
      <p:ext uri="{BB962C8B-B14F-4D97-AF65-F5344CB8AC3E}">
        <p14:creationId xmlns:p14="http://schemas.microsoft.com/office/powerpoint/2010/main" val="2504018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altLang="en-US" dirty="0">
                <a:ea typeface="ＭＳ Ｐゴシック" panose="020B0600070205080204" pitchFamily="34" charset="-128"/>
              </a:rPr>
              <a:t>Diversity in </a:t>
            </a:r>
            <a:r>
              <a:rPr lang="en-US" altLang="en-US" b="1" dirty="0">
                <a:ea typeface="ＭＳ Ｐゴシック" panose="020B0600070205080204" pitchFamily="34" charset="-128"/>
              </a:rPr>
              <a:t>Second Temple</a:t>
            </a:r>
            <a:r>
              <a:rPr lang="en-US" altLang="en-US" dirty="0">
                <a:ea typeface="ＭＳ Ｐゴシック" panose="020B0600070205080204" pitchFamily="34" charset="-128"/>
              </a:rPr>
              <a:t> Judaism</a:t>
            </a:r>
          </a:p>
        </p:txBody>
      </p:sp>
      <p:sp>
        <p:nvSpPr>
          <p:cNvPr id="3" name="Content Placeholder 2"/>
          <p:cNvSpPr>
            <a:spLocks noGrp="1"/>
          </p:cNvSpPr>
          <p:nvPr>
            <p:ph idx="1"/>
          </p:nvPr>
        </p:nvSpPr>
        <p:spPr>
          <a:xfrm>
            <a:off x="336330" y="2171554"/>
            <a:ext cx="10262301" cy="4323838"/>
          </a:xfrm>
        </p:spPr>
        <p:txBody>
          <a:bodyPr>
            <a:normAutofit/>
          </a:bodyPr>
          <a:lstStyle/>
          <a:p>
            <a:pPr>
              <a:defRPr/>
            </a:pPr>
            <a:r>
              <a:rPr lang="en-US" altLang="en-US" sz="2700" dirty="0">
                <a:ea typeface="ＭＳ Ｐゴシック" panose="020B0600070205080204" pitchFamily="34" charset="-128"/>
              </a:rPr>
              <a:t>Diversity in in the ancient world is the result of responses to </a:t>
            </a:r>
            <a:r>
              <a:rPr lang="en-US" altLang="en-US" sz="2700" b="1" dirty="0">
                <a:ea typeface="ＭＳ Ｐゴシック" panose="020B0600070205080204" pitchFamily="34" charset="-128"/>
              </a:rPr>
              <a:t>Hellenism</a:t>
            </a:r>
            <a:r>
              <a:rPr lang="en-US" altLang="en-US" sz="2700" dirty="0">
                <a:ea typeface="ＭＳ Ｐゴシック" panose="020B0600070205080204" pitchFamily="34" charset="-128"/>
              </a:rPr>
              <a:t> and foreign domination.</a:t>
            </a:r>
          </a:p>
          <a:p>
            <a:pPr>
              <a:defRPr/>
            </a:pPr>
            <a:r>
              <a:rPr lang="en-US" altLang="en-US" sz="2700" b="1" dirty="0">
                <a:ea typeface="ＭＳ Ｐゴシック" panose="020B0600070205080204" pitchFamily="34" charset="-128"/>
              </a:rPr>
              <a:t>Josephus</a:t>
            </a:r>
            <a:r>
              <a:rPr lang="en-US" altLang="en-US" sz="2700" dirty="0">
                <a:ea typeface="ＭＳ Ｐゴシック" panose="020B0600070205080204" pitchFamily="34" charset="-128"/>
              </a:rPr>
              <a:t> mentions four groups:</a:t>
            </a:r>
          </a:p>
          <a:p>
            <a:pPr>
              <a:defRPr/>
            </a:pPr>
            <a:endParaRPr lang="en-US" altLang="en-US" sz="2500" dirty="0">
              <a:ea typeface="ＭＳ Ｐゴシック" panose="020B0600070205080204" pitchFamily="34" charset="-128"/>
            </a:endParaRPr>
          </a:p>
          <a:p>
            <a:pPr>
              <a:defRPr/>
            </a:pPr>
            <a:r>
              <a:rPr lang="en-US" altLang="en-US" sz="2700" dirty="0">
                <a:ea typeface="ＭＳ Ｐゴシック" panose="020B0600070205080204" pitchFamily="34" charset="-128"/>
              </a:rPr>
              <a:t>The Pharisees</a:t>
            </a:r>
          </a:p>
          <a:p>
            <a:pPr>
              <a:defRPr/>
            </a:pPr>
            <a:r>
              <a:rPr lang="en-US" altLang="en-US" sz="2700" dirty="0">
                <a:ea typeface="ＭＳ Ｐゴシック" panose="020B0600070205080204" pitchFamily="34" charset="-128"/>
              </a:rPr>
              <a:t>The Sadducees</a:t>
            </a:r>
          </a:p>
          <a:p>
            <a:pPr>
              <a:defRPr/>
            </a:pPr>
            <a:r>
              <a:rPr lang="en-US" altLang="en-US" sz="2700" dirty="0">
                <a:ea typeface="ＭＳ Ｐゴシック" panose="020B0600070205080204" pitchFamily="34" charset="-128"/>
              </a:rPr>
              <a:t>The Essenes</a:t>
            </a:r>
          </a:p>
          <a:p>
            <a:pPr>
              <a:defRPr/>
            </a:pPr>
            <a:r>
              <a:rPr lang="en-US" altLang="en-US" sz="2700" dirty="0">
                <a:ea typeface="ＭＳ Ｐゴシック" panose="020B0600070205080204" pitchFamily="34" charset="-128"/>
              </a:rPr>
              <a:t>The ‘Fourth Philosophy’</a:t>
            </a:r>
          </a:p>
          <a:p>
            <a:pPr>
              <a:defRPr/>
            </a:pPr>
            <a:endParaRPr lang="en-US" altLang="en-US" sz="2500" dirty="0">
              <a:ea typeface="ＭＳ Ｐゴシック" panose="020B0600070205080204" pitchFamily="34" charset="-128"/>
            </a:endParaRPr>
          </a:p>
          <a:p>
            <a:pPr>
              <a:defRPr/>
            </a:pPr>
            <a:endParaRPr lang="en-US" altLang="en-US" dirty="0">
              <a:ea typeface="ＭＳ Ｐゴシック" panose="020B0600070205080204" pitchFamily="34" charset="-128"/>
            </a:endParaRPr>
          </a:p>
        </p:txBody>
      </p:sp>
    </p:spTree>
    <p:extLst>
      <p:ext uri="{BB962C8B-B14F-4D97-AF65-F5344CB8AC3E}">
        <p14:creationId xmlns:p14="http://schemas.microsoft.com/office/powerpoint/2010/main" val="4911266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altLang="en-US" dirty="0">
                <a:ea typeface="ＭＳ Ｐゴシック" panose="020B0600070205080204" pitchFamily="34" charset="-128"/>
              </a:rPr>
              <a:t>The Essenes and the Dead Sea Scrolls</a:t>
            </a:r>
          </a:p>
        </p:txBody>
      </p:sp>
      <p:sp>
        <p:nvSpPr>
          <p:cNvPr id="5" name="Content Placeholder 4"/>
          <p:cNvSpPr>
            <a:spLocks noGrp="1"/>
          </p:cNvSpPr>
          <p:nvPr>
            <p:ph sz="half" idx="2"/>
          </p:nvPr>
        </p:nvSpPr>
        <p:spPr>
          <a:xfrm>
            <a:off x="6106510" y="1845734"/>
            <a:ext cx="5049170" cy="4376389"/>
          </a:xfrm>
        </p:spPr>
        <p:txBody>
          <a:bodyPr/>
          <a:lstStyle/>
          <a:p>
            <a:pPr>
              <a:defRPr/>
            </a:pPr>
            <a:endParaRPr lang="en-US" altLang="en-US" sz="2400" dirty="0">
              <a:ea typeface="ＭＳ Ｐゴシック" panose="020B0600070205080204" pitchFamily="34" charset="-128"/>
            </a:endParaRPr>
          </a:p>
          <a:p>
            <a:pPr>
              <a:defRPr/>
            </a:pPr>
            <a:r>
              <a:rPr lang="en-US" altLang="en-US" sz="2400" dirty="0">
                <a:ea typeface="ＭＳ Ｐゴシック" panose="020B0600070205080204" pitchFamily="34" charset="-128"/>
              </a:rPr>
              <a:t>Emphasis on purity and purification</a:t>
            </a:r>
          </a:p>
          <a:p>
            <a:pPr>
              <a:defRPr/>
            </a:pPr>
            <a:endParaRPr lang="en-US" altLang="en-US" sz="2400" dirty="0">
              <a:ea typeface="ＭＳ Ｐゴシック" panose="020B0600070205080204" pitchFamily="34" charset="-128"/>
            </a:endParaRPr>
          </a:p>
          <a:p>
            <a:pPr>
              <a:defRPr/>
            </a:pPr>
            <a:r>
              <a:rPr lang="en-US" altLang="en-US" sz="2400" dirty="0">
                <a:ea typeface="ＭＳ Ｐゴシック" panose="020B0600070205080204" pitchFamily="34" charset="-128"/>
              </a:rPr>
              <a:t>Sense of separation from communities</a:t>
            </a:r>
          </a:p>
          <a:p>
            <a:pPr>
              <a:defRPr/>
            </a:pPr>
            <a:endParaRPr lang="en-US" altLang="en-US" sz="2400" dirty="0">
              <a:ea typeface="ＭＳ Ｐゴシック" panose="020B0600070205080204" pitchFamily="34" charset="-128"/>
            </a:endParaRPr>
          </a:p>
          <a:p>
            <a:pPr>
              <a:defRPr/>
            </a:pPr>
            <a:r>
              <a:rPr lang="en-US" altLang="en-US" sz="2400" dirty="0">
                <a:ea typeface="ＭＳ Ｐゴシック" panose="020B0600070205080204" pitchFamily="34" charset="-128"/>
              </a:rPr>
              <a:t>Sharing of property</a:t>
            </a:r>
          </a:p>
          <a:p>
            <a:pPr>
              <a:defRPr/>
            </a:pPr>
            <a:endParaRPr lang="en-US" altLang="en-US" sz="2400" dirty="0">
              <a:ea typeface="ＭＳ Ｐゴシック" panose="020B0600070205080204" pitchFamily="34" charset="-128"/>
            </a:endParaRPr>
          </a:p>
          <a:p>
            <a:pPr>
              <a:defRPr/>
            </a:pPr>
            <a:r>
              <a:rPr lang="en-US" altLang="en-US" sz="2400" dirty="0">
                <a:ea typeface="ＭＳ Ｐゴシック" panose="020B0600070205080204" pitchFamily="34" charset="-128"/>
              </a:rPr>
              <a:t>Strict observance of the Sabbath</a:t>
            </a:r>
          </a:p>
          <a:p>
            <a:pPr>
              <a:defRPr/>
            </a:pPr>
            <a:endParaRPr lang="en-US" altLang="en-US" dirty="0">
              <a:ea typeface="ＭＳ Ｐゴシック" panose="020B0600070205080204" pitchFamily="34" charset="-128"/>
            </a:endParaRPr>
          </a:p>
        </p:txBody>
      </p:sp>
      <p:pic>
        <p:nvPicPr>
          <p:cNvPr id="8" name="Content Placeholder 7" descr="Qumran-Cave-4,-tb102205327-bibleplaces.jpg"/>
          <p:cNvPicPr>
            <a:picLocks noGrp="1" noChangeAspect="1"/>
          </p:cNvPicPr>
          <p:nvPr>
            <p:ph sz="half" idx="1"/>
          </p:nvPr>
        </p:nvPicPr>
        <p:blipFill>
          <a:blip r:embed="rId2"/>
          <a:stretch>
            <a:fillRect/>
          </a:stretch>
        </p:blipFill>
        <p:spPr>
          <a:xfrm>
            <a:off x="1271752" y="1972436"/>
            <a:ext cx="4210707" cy="4122984"/>
          </a:xfrm>
        </p:spPr>
      </p:pic>
    </p:spTree>
    <p:extLst>
      <p:ext uri="{BB962C8B-B14F-4D97-AF65-F5344CB8AC3E}">
        <p14:creationId xmlns:p14="http://schemas.microsoft.com/office/powerpoint/2010/main" val="42664168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2383" y="307623"/>
            <a:ext cx="10058400" cy="1450757"/>
          </a:xfrm>
        </p:spPr>
        <p:txBody>
          <a:bodyPr/>
          <a:lstStyle/>
          <a:p>
            <a:pPr>
              <a:defRPr/>
            </a:pPr>
            <a:r>
              <a:rPr lang="en-US" altLang="en-US" dirty="0">
                <a:ea typeface="ＭＳ Ｐゴシック" panose="020B0600070205080204" pitchFamily="34" charset="-128"/>
              </a:rPr>
              <a:t>Josephus on the Essenes</a:t>
            </a:r>
          </a:p>
        </p:txBody>
      </p:sp>
      <p:sp>
        <p:nvSpPr>
          <p:cNvPr id="3" name="Content Placeholder 2"/>
          <p:cNvSpPr>
            <a:spLocks noGrp="1"/>
          </p:cNvSpPr>
          <p:nvPr>
            <p:ph idx="1"/>
          </p:nvPr>
        </p:nvSpPr>
        <p:spPr>
          <a:xfrm>
            <a:off x="981666" y="2213596"/>
            <a:ext cx="10058400" cy="4023360"/>
          </a:xfrm>
        </p:spPr>
        <p:txBody>
          <a:bodyPr/>
          <a:lstStyle/>
          <a:p>
            <a:pPr>
              <a:buFont typeface="Wingdings" panose="05000000000000000000" pitchFamily="2" charset="2"/>
              <a:buNone/>
              <a:defRPr/>
            </a:pPr>
            <a:r>
              <a:rPr lang="en-US" altLang="en-US" b="1" i="1" dirty="0">
                <a:ea typeface="ＭＳ Ｐゴシック" panose="020B0600070205080204" pitchFamily="34" charset="-128"/>
              </a:rPr>
              <a:t>Antiquities</a:t>
            </a:r>
            <a:r>
              <a:rPr lang="en-US" altLang="en-US" b="1" dirty="0">
                <a:ea typeface="ＭＳ Ｐゴシック" panose="020B0600070205080204" pitchFamily="34" charset="-128"/>
              </a:rPr>
              <a:t> 18:18-22</a:t>
            </a:r>
          </a:p>
          <a:p>
            <a:pPr>
              <a:buFont typeface="Wingdings" panose="05000000000000000000" pitchFamily="2" charset="2"/>
              <a:buNone/>
              <a:defRPr/>
            </a:pPr>
            <a:r>
              <a:rPr lang="en-US" altLang="en-US" dirty="0">
                <a:ea typeface="ＭＳ Ｐゴシック" panose="020B0600070205080204" pitchFamily="34" charset="-128"/>
              </a:rPr>
              <a:t>	</a:t>
            </a:r>
            <a:r>
              <a:rPr lang="en-US" altLang="en-US" sz="2400" dirty="0">
                <a:ea typeface="ＭＳ Ｐゴシック" panose="020B0600070205080204" pitchFamily="34" charset="-128"/>
              </a:rPr>
              <a:t>The doctrine of the Essenes is they want to leave everything in the hands of God. They regard the soul as immortal and believe that they ought to strive especially to draw near to righteousness. They send votive offerings to the temple, but perform their sacrifices employing a different ritual of purification …. They hold their possessions in common, and the wealthy receives no more enjoyment from property than the one who possesses nothing….</a:t>
            </a:r>
            <a:endParaRPr lang="en-US" altLang="en-US" sz="2400" b="1" dirty="0">
              <a:ea typeface="ＭＳ Ｐゴシック" panose="020B0600070205080204" pitchFamily="34" charset="-128"/>
            </a:endParaRPr>
          </a:p>
          <a:p>
            <a:pPr>
              <a:defRPr/>
            </a:pPr>
            <a:endParaRPr lang="en-US" altLang="en-US" sz="2400" dirty="0">
              <a:ea typeface="ＭＳ Ｐゴシック" panose="020B0600070205080204" pitchFamily="34" charset="-128"/>
            </a:endParaRPr>
          </a:p>
        </p:txBody>
      </p:sp>
    </p:spTree>
    <p:extLst>
      <p:ext uri="{BB962C8B-B14F-4D97-AF65-F5344CB8AC3E}">
        <p14:creationId xmlns:p14="http://schemas.microsoft.com/office/powerpoint/2010/main" val="15488076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5400000">
            <a:off x="-4569881" y="4941759"/>
            <a:ext cx="10515600" cy="1325563"/>
          </a:xfrm>
        </p:spPr>
        <p:txBody>
          <a:bodyPr/>
          <a:lstStyle/>
          <a:p>
            <a:r>
              <a:rPr lang="en-GB" dirty="0"/>
              <a:t>Khirbet Qumran</a:t>
            </a:r>
            <a:endParaRPr lang="en-US" dirty="0"/>
          </a:p>
        </p:txBody>
      </p:sp>
      <p:pic>
        <p:nvPicPr>
          <p:cNvPr id="4" name="Content Placeholder 3"/>
          <p:cNvPicPr>
            <a:picLocks noGrp="1" noChangeAspect="1"/>
          </p:cNvPicPr>
          <p:nvPr>
            <p:ph idx="1"/>
          </p:nvPr>
        </p:nvPicPr>
        <p:blipFill>
          <a:blip r:embed="rId2"/>
          <a:stretch>
            <a:fillRect/>
          </a:stretch>
        </p:blipFill>
        <p:spPr>
          <a:xfrm>
            <a:off x="1772239" y="0"/>
            <a:ext cx="10419761" cy="6858000"/>
          </a:xfrm>
          <a:prstGeom prst="rect">
            <a:avLst/>
          </a:prstGeom>
        </p:spPr>
      </p:pic>
    </p:spTree>
    <p:extLst>
      <p:ext uri="{BB962C8B-B14F-4D97-AF65-F5344CB8AC3E}">
        <p14:creationId xmlns:p14="http://schemas.microsoft.com/office/powerpoint/2010/main" val="10451159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097280" y="0"/>
            <a:ext cx="10058400" cy="3313480"/>
          </a:xfrm>
          <a:prstGeom prst="rect">
            <a:avLst/>
          </a:prstGeom>
        </p:spPr>
      </p:pic>
      <p:pic>
        <p:nvPicPr>
          <p:cNvPr id="5" name="Picture 4"/>
          <p:cNvPicPr>
            <a:picLocks noChangeAspect="1"/>
          </p:cNvPicPr>
          <p:nvPr/>
        </p:nvPicPr>
        <p:blipFill>
          <a:blip r:embed="rId3"/>
          <a:stretch>
            <a:fillRect/>
          </a:stretch>
        </p:blipFill>
        <p:spPr>
          <a:xfrm>
            <a:off x="1101649" y="3313480"/>
            <a:ext cx="10054031" cy="3438050"/>
          </a:xfrm>
          <a:prstGeom prst="rect">
            <a:avLst/>
          </a:prstGeom>
        </p:spPr>
      </p:pic>
    </p:spTree>
    <p:extLst>
      <p:ext uri="{BB962C8B-B14F-4D97-AF65-F5344CB8AC3E}">
        <p14:creationId xmlns:p14="http://schemas.microsoft.com/office/powerpoint/2010/main" val="25610891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4409" y="286603"/>
            <a:ext cx="10058400" cy="1450757"/>
          </a:xfrm>
        </p:spPr>
        <p:txBody>
          <a:bodyPr/>
          <a:lstStyle/>
          <a:p>
            <a:r>
              <a:rPr lang="en-GB" dirty="0"/>
              <a:t>Pantry</a:t>
            </a:r>
            <a:endParaRPr lang="en-US" dirty="0"/>
          </a:p>
        </p:txBody>
      </p:sp>
      <p:pic>
        <p:nvPicPr>
          <p:cNvPr id="4" name="Content Placeholder 3"/>
          <p:cNvPicPr>
            <a:picLocks noGrp="1" noChangeAspect="1"/>
          </p:cNvPicPr>
          <p:nvPr>
            <p:ph idx="1"/>
          </p:nvPr>
        </p:nvPicPr>
        <p:blipFill>
          <a:blip r:embed="rId2"/>
          <a:stretch>
            <a:fillRect/>
          </a:stretch>
        </p:blipFill>
        <p:spPr>
          <a:xfrm>
            <a:off x="9078947" y="1921419"/>
            <a:ext cx="2637182" cy="4022725"/>
          </a:xfrm>
          <a:prstGeom prst="rect">
            <a:avLst/>
          </a:prstGeom>
        </p:spPr>
      </p:pic>
      <p:pic>
        <p:nvPicPr>
          <p:cNvPr id="5" name="Picture 4"/>
          <p:cNvPicPr>
            <a:picLocks noChangeAspect="1"/>
          </p:cNvPicPr>
          <p:nvPr/>
        </p:nvPicPr>
        <p:blipFill>
          <a:blip r:embed="rId3"/>
          <a:stretch>
            <a:fillRect/>
          </a:stretch>
        </p:blipFill>
        <p:spPr>
          <a:xfrm>
            <a:off x="475989" y="1737360"/>
            <a:ext cx="7956514" cy="2397155"/>
          </a:xfrm>
          <a:prstGeom prst="rect">
            <a:avLst/>
          </a:prstGeom>
        </p:spPr>
      </p:pic>
      <p:pic>
        <p:nvPicPr>
          <p:cNvPr id="6" name="Picture 5"/>
          <p:cNvPicPr>
            <a:picLocks noChangeAspect="1"/>
          </p:cNvPicPr>
          <p:nvPr/>
        </p:nvPicPr>
        <p:blipFill>
          <a:blip r:embed="rId4"/>
          <a:stretch>
            <a:fillRect/>
          </a:stretch>
        </p:blipFill>
        <p:spPr>
          <a:xfrm>
            <a:off x="475989" y="4111054"/>
            <a:ext cx="7956514" cy="2746946"/>
          </a:xfrm>
          <a:prstGeom prst="rect">
            <a:avLst/>
          </a:prstGeom>
        </p:spPr>
      </p:pic>
    </p:spTree>
    <p:extLst>
      <p:ext uri="{BB962C8B-B14F-4D97-AF65-F5344CB8AC3E}">
        <p14:creationId xmlns:p14="http://schemas.microsoft.com/office/powerpoint/2010/main" val="13911449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Ritual Purity (</a:t>
            </a:r>
            <a:r>
              <a:rPr lang="en-GB" i="1" dirty="0" err="1"/>
              <a:t>mikveh</a:t>
            </a:r>
            <a:r>
              <a:rPr lang="en-GB" dirty="0"/>
              <a:t>)</a:t>
            </a:r>
            <a:endParaRPr lang="en-US" dirty="0"/>
          </a:p>
        </p:txBody>
      </p:sp>
      <p:pic>
        <p:nvPicPr>
          <p:cNvPr id="4" name="Content Placeholder 3"/>
          <p:cNvPicPr>
            <a:picLocks noGrp="1" noChangeAspect="1"/>
          </p:cNvPicPr>
          <p:nvPr>
            <p:ph idx="1"/>
          </p:nvPr>
        </p:nvPicPr>
        <p:blipFill>
          <a:blip r:embed="rId2"/>
          <a:stretch>
            <a:fillRect/>
          </a:stretch>
        </p:blipFill>
        <p:spPr>
          <a:xfrm>
            <a:off x="7415408" y="130197"/>
            <a:ext cx="4155742" cy="631358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6870" y="2186444"/>
            <a:ext cx="5093722" cy="3346778"/>
          </a:xfrm>
          <a:prstGeom prst="rect">
            <a:avLst/>
          </a:prstGeom>
        </p:spPr>
      </p:pic>
    </p:spTree>
    <p:extLst>
      <p:ext uri="{BB962C8B-B14F-4D97-AF65-F5344CB8AC3E}">
        <p14:creationId xmlns:p14="http://schemas.microsoft.com/office/powerpoint/2010/main" val="40233785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Sectarian Texts</a:t>
            </a:r>
            <a:endParaRPr lang="en-US" dirty="0"/>
          </a:p>
        </p:txBody>
      </p:sp>
      <p:pic>
        <p:nvPicPr>
          <p:cNvPr id="4" name="Content Placeholder 3"/>
          <p:cNvPicPr>
            <a:picLocks noGrp="1" noChangeAspect="1"/>
          </p:cNvPicPr>
          <p:nvPr>
            <p:ph idx="1"/>
          </p:nvPr>
        </p:nvPicPr>
        <p:blipFill>
          <a:blip r:embed="rId2"/>
          <a:stretch>
            <a:fillRect/>
          </a:stretch>
        </p:blipFill>
        <p:spPr>
          <a:xfrm>
            <a:off x="323341" y="1850446"/>
            <a:ext cx="7759114" cy="4873737"/>
          </a:xfrm>
          <a:prstGeom prst="rect">
            <a:avLst/>
          </a:prstGeom>
        </p:spPr>
      </p:pic>
      <p:sp>
        <p:nvSpPr>
          <p:cNvPr id="3" name="TextBox 2">
            <a:extLst>
              <a:ext uri="{FF2B5EF4-FFF2-40B4-BE49-F238E27FC236}">
                <a16:creationId xmlns:a16="http://schemas.microsoft.com/office/drawing/2014/main" id="{61A838BD-32AF-4906-BA27-F654B3CCA516}"/>
              </a:ext>
            </a:extLst>
          </p:cNvPr>
          <p:cNvSpPr txBox="1"/>
          <p:nvPr/>
        </p:nvSpPr>
        <p:spPr>
          <a:xfrm>
            <a:off x="9012025" y="2809188"/>
            <a:ext cx="2997723" cy="830997"/>
          </a:xfrm>
          <a:prstGeom prst="rect">
            <a:avLst/>
          </a:prstGeom>
          <a:noFill/>
        </p:spPr>
        <p:txBody>
          <a:bodyPr wrap="square" rtlCol="0">
            <a:spAutoFit/>
          </a:bodyPr>
          <a:lstStyle/>
          <a:p>
            <a:r>
              <a:rPr lang="en-GB" sz="2400" dirty="0"/>
              <a:t>The</a:t>
            </a:r>
            <a:r>
              <a:rPr lang="en-GB" sz="2400" i="1" dirty="0"/>
              <a:t> Community Rule </a:t>
            </a:r>
            <a:r>
              <a:rPr lang="en-GB" sz="2400" dirty="0"/>
              <a:t>(1QS) </a:t>
            </a:r>
          </a:p>
        </p:txBody>
      </p:sp>
    </p:spTree>
    <p:extLst>
      <p:ext uri="{BB962C8B-B14F-4D97-AF65-F5344CB8AC3E}">
        <p14:creationId xmlns:p14="http://schemas.microsoft.com/office/powerpoint/2010/main" val="20874122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979" y="0"/>
            <a:ext cx="10058400" cy="1450757"/>
          </a:xfrm>
        </p:spPr>
        <p:txBody>
          <a:bodyPr/>
          <a:lstStyle/>
          <a:p>
            <a:r>
              <a:rPr lang="en-GB" dirty="0"/>
              <a:t>War Texts</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0979" y="1560562"/>
            <a:ext cx="11323408" cy="4248402"/>
          </a:xfrm>
        </p:spPr>
      </p:pic>
      <p:sp>
        <p:nvSpPr>
          <p:cNvPr id="7" name="TextBox 6"/>
          <p:cNvSpPr txBox="1"/>
          <p:nvPr/>
        </p:nvSpPr>
        <p:spPr>
          <a:xfrm>
            <a:off x="4909465" y="5918769"/>
            <a:ext cx="5077610" cy="461665"/>
          </a:xfrm>
          <a:prstGeom prst="rect">
            <a:avLst/>
          </a:prstGeom>
          <a:noFill/>
        </p:spPr>
        <p:txBody>
          <a:bodyPr wrap="square" rtlCol="0">
            <a:spAutoFit/>
          </a:bodyPr>
          <a:lstStyle/>
          <a:p>
            <a:r>
              <a:rPr lang="en-GB" sz="2400" dirty="0"/>
              <a:t>The </a:t>
            </a:r>
            <a:r>
              <a:rPr lang="en-GB" sz="2400" i="1" dirty="0"/>
              <a:t>War Scroll </a:t>
            </a:r>
            <a:r>
              <a:rPr lang="en-GB" sz="2400" dirty="0"/>
              <a:t>(1QM)</a:t>
            </a:r>
            <a:endParaRPr lang="en-US" sz="2400" dirty="0"/>
          </a:p>
        </p:txBody>
      </p:sp>
    </p:spTree>
    <p:extLst>
      <p:ext uri="{BB962C8B-B14F-4D97-AF65-F5344CB8AC3E}">
        <p14:creationId xmlns:p14="http://schemas.microsoft.com/office/powerpoint/2010/main" val="34210153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Fragmentary Damage to the Scrolls</a:t>
            </a:r>
            <a:endParaRPr lang="en-US" dirty="0"/>
          </a:p>
        </p:txBody>
      </p:sp>
      <p:pic>
        <p:nvPicPr>
          <p:cNvPr id="4" name="Content Placeholder 3"/>
          <p:cNvPicPr>
            <a:picLocks noGrp="1" noChangeAspect="1"/>
          </p:cNvPicPr>
          <p:nvPr>
            <p:ph idx="1"/>
          </p:nvPr>
        </p:nvPicPr>
        <p:blipFill>
          <a:blip r:embed="rId2"/>
          <a:stretch>
            <a:fillRect/>
          </a:stretch>
        </p:blipFill>
        <p:spPr>
          <a:xfrm>
            <a:off x="396949" y="1936292"/>
            <a:ext cx="6797292" cy="4351338"/>
          </a:xfrm>
          <a:prstGeom prst="rect">
            <a:avLst/>
          </a:prstGeom>
        </p:spPr>
      </p:pic>
      <p:pic>
        <p:nvPicPr>
          <p:cNvPr id="5" name="Picture 4"/>
          <p:cNvPicPr>
            <a:picLocks noChangeAspect="1"/>
          </p:cNvPicPr>
          <p:nvPr/>
        </p:nvPicPr>
        <p:blipFill>
          <a:blip r:embed="rId3"/>
          <a:stretch>
            <a:fillRect/>
          </a:stretch>
        </p:blipFill>
        <p:spPr>
          <a:xfrm>
            <a:off x="8442684" y="2121280"/>
            <a:ext cx="2895600" cy="3981361"/>
          </a:xfrm>
          <a:prstGeom prst="rect">
            <a:avLst/>
          </a:prstGeom>
        </p:spPr>
      </p:pic>
    </p:spTree>
    <p:extLst>
      <p:ext uri="{BB962C8B-B14F-4D97-AF65-F5344CB8AC3E}">
        <p14:creationId xmlns:p14="http://schemas.microsoft.com/office/powerpoint/2010/main" val="6228305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9419" y="365124"/>
            <a:ext cx="10515600" cy="1325563"/>
          </a:xfrm>
        </p:spPr>
        <p:txBody>
          <a:bodyPr/>
          <a:lstStyle/>
          <a:p>
            <a:r>
              <a:rPr lang="en-GB" dirty="0"/>
              <a:t>Reconstruction and Publication </a:t>
            </a:r>
            <a:endParaRPr lang="en-US" dirty="0"/>
          </a:p>
        </p:txBody>
      </p:sp>
      <p:pic>
        <p:nvPicPr>
          <p:cNvPr id="4" name="Content Placeholder 3"/>
          <p:cNvPicPr>
            <a:picLocks noGrp="1" noChangeAspect="1"/>
          </p:cNvPicPr>
          <p:nvPr>
            <p:ph idx="1"/>
          </p:nvPr>
        </p:nvPicPr>
        <p:blipFill>
          <a:blip r:embed="rId2"/>
          <a:stretch>
            <a:fillRect/>
          </a:stretch>
        </p:blipFill>
        <p:spPr>
          <a:xfrm>
            <a:off x="0" y="1690688"/>
            <a:ext cx="6013465" cy="4504333"/>
          </a:xfrm>
          <a:prstGeom prst="rect">
            <a:avLst/>
          </a:prstGeom>
        </p:spPr>
      </p:pic>
      <p:pic>
        <p:nvPicPr>
          <p:cNvPr id="5" name="Picture 4"/>
          <p:cNvPicPr>
            <a:picLocks noChangeAspect="1"/>
          </p:cNvPicPr>
          <p:nvPr/>
        </p:nvPicPr>
        <p:blipFill>
          <a:blip r:embed="rId3"/>
          <a:stretch>
            <a:fillRect/>
          </a:stretch>
        </p:blipFill>
        <p:spPr>
          <a:xfrm>
            <a:off x="5715961" y="1690688"/>
            <a:ext cx="6476039" cy="4504332"/>
          </a:xfrm>
          <a:prstGeom prst="rect">
            <a:avLst/>
          </a:prstGeom>
        </p:spPr>
      </p:pic>
    </p:spTree>
    <p:extLst>
      <p:ext uri="{BB962C8B-B14F-4D97-AF65-F5344CB8AC3E}">
        <p14:creationId xmlns:p14="http://schemas.microsoft.com/office/powerpoint/2010/main" val="20400578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102475" y="242119"/>
            <a:ext cx="6673850" cy="1560513"/>
          </a:xfrm>
        </p:spPr>
        <p:txBody>
          <a:bodyPr/>
          <a:lstStyle/>
          <a:p>
            <a:pPr eaLnBrk="1" hangingPunct="1"/>
            <a:r>
              <a:rPr lang="en-US" altLang="en-US" dirty="0">
                <a:solidFill>
                  <a:srgbClr val="10191F"/>
                </a:solidFill>
              </a:rPr>
              <a:t>Genesis 1-2</a:t>
            </a:r>
          </a:p>
        </p:txBody>
      </p:sp>
      <p:sp>
        <p:nvSpPr>
          <p:cNvPr id="10243" name="Rectangle 3"/>
          <p:cNvSpPr>
            <a:spLocks noGrp="1" noChangeArrowheads="1"/>
          </p:cNvSpPr>
          <p:nvPr>
            <p:ph idx="1"/>
          </p:nvPr>
        </p:nvSpPr>
        <p:spPr>
          <a:xfrm>
            <a:off x="6383338" y="2349501"/>
            <a:ext cx="4056062" cy="4041775"/>
          </a:xfrm>
        </p:spPr>
        <p:txBody>
          <a:bodyPr rtlCol="0">
            <a:normAutofit/>
          </a:bodyPr>
          <a:lstStyle/>
          <a:p>
            <a:pPr>
              <a:spcBef>
                <a:spcPts val="930"/>
              </a:spcBef>
              <a:spcAft>
                <a:spcPts val="0"/>
              </a:spcAft>
              <a:buFont typeface="Wingdings" panose="05000000000000000000" pitchFamily="2" charset="2"/>
              <a:buChar char="§"/>
              <a:defRPr/>
            </a:pPr>
            <a:r>
              <a:rPr lang="en-US" altLang="en-US" sz="2800" dirty="0">
                <a:solidFill>
                  <a:srgbClr val="10191F"/>
                </a:solidFill>
              </a:rPr>
              <a:t> Genesis 1-2: Two different accounts of creation</a:t>
            </a:r>
            <a:endParaRPr lang="en-US" altLang="en-US" sz="2800" dirty="0">
              <a:solidFill>
                <a:schemeClr val="tx2">
                  <a:lumMod val="75000"/>
                  <a:lumOff val="25000"/>
                </a:schemeClr>
              </a:solidFill>
            </a:endParaRPr>
          </a:p>
          <a:p>
            <a:pPr>
              <a:spcBef>
                <a:spcPts val="930"/>
              </a:spcBef>
              <a:spcAft>
                <a:spcPts val="0"/>
              </a:spcAft>
              <a:buFont typeface="Wingdings" panose="05000000000000000000" pitchFamily="2" charset="2"/>
              <a:buChar char="§"/>
              <a:defRPr/>
            </a:pPr>
            <a:r>
              <a:rPr lang="en-US" altLang="en-US" sz="2800" dirty="0">
                <a:solidFill>
                  <a:srgbClr val="10191F"/>
                </a:solidFill>
              </a:rPr>
              <a:t> Genesis 1: separation and life (creation in 6 days, followed by a day of rest – Sabbath/</a:t>
            </a:r>
            <a:r>
              <a:rPr lang="en-US" altLang="en-US" sz="2800" i="1" dirty="0">
                <a:solidFill>
                  <a:srgbClr val="10191F"/>
                </a:solidFill>
              </a:rPr>
              <a:t>Shabbat</a:t>
            </a:r>
            <a:r>
              <a:rPr lang="en-US" altLang="en-US" sz="2800" dirty="0">
                <a:solidFill>
                  <a:srgbClr val="10191F"/>
                </a:solidFill>
              </a:rPr>
              <a:t>)</a:t>
            </a:r>
          </a:p>
          <a:p>
            <a:pPr>
              <a:spcBef>
                <a:spcPts val="930"/>
              </a:spcBef>
              <a:spcAft>
                <a:spcPts val="0"/>
              </a:spcAft>
              <a:buFont typeface="Wingdings" panose="05000000000000000000" pitchFamily="2" charset="2"/>
              <a:buChar char="§"/>
              <a:defRPr/>
            </a:pPr>
            <a:r>
              <a:rPr lang="en-US" altLang="en-US" sz="2800" dirty="0">
                <a:solidFill>
                  <a:srgbClr val="10191F"/>
                </a:solidFill>
              </a:rPr>
              <a:t> Genesis 2: the Garden of Eden</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03758" y="139993"/>
            <a:ext cx="3489322" cy="5247101"/>
          </a:xfrm>
          <a:prstGeom prst="rect">
            <a:avLst/>
          </a:prstGeom>
        </p:spPr>
      </p:pic>
      <p:sp>
        <p:nvSpPr>
          <p:cNvPr id="4" name="Rectangle 3"/>
          <p:cNvSpPr/>
          <p:nvPr/>
        </p:nvSpPr>
        <p:spPr>
          <a:xfrm>
            <a:off x="400419" y="5561679"/>
            <a:ext cx="6096000" cy="923330"/>
          </a:xfrm>
          <a:prstGeom prst="rect">
            <a:avLst/>
          </a:prstGeom>
        </p:spPr>
        <p:txBody>
          <a:bodyPr>
            <a:spAutoFit/>
          </a:bodyPr>
          <a:lstStyle/>
          <a:p>
            <a:pPr algn="ctr"/>
            <a:r>
              <a:rPr lang="en-US" b="1" i="1" dirty="0">
                <a:latin typeface="Roboto"/>
              </a:rPr>
              <a:t>Lucas Cranach the Elder (1472-1553), Adam and Eve, 1526, The Samuel </a:t>
            </a:r>
            <a:r>
              <a:rPr lang="en-US" b="1" i="1" dirty="0" err="1">
                <a:latin typeface="Roboto"/>
              </a:rPr>
              <a:t>Courtauld</a:t>
            </a:r>
            <a:r>
              <a:rPr lang="en-US" b="1" i="1" dirty="0">
                <a:latin typeface="Roboto"/>
              </a:rPr>
              <a:t> Trust, The </a:t>
            </a:r>
            <a:r>
              <a:rPr lang="en-US" b="1" i="1" dirty="0" err="1">
                <a:latin typeface="Roboto"/>
              </a:rPr>
              <a:t>Courtauld</a:t>
            </a:r>
            <a:r>
              <a:rPr lang="en-US" b="1" i="1" dirty="0">
                <a:latin typeface="Roboto"/>
              </a:rPr>
              <a:t> Gallery, London</a:t>
            </a:r>
            <a:endParaRPr lang="en-GB" b="1" i="1" dirty="0"/>
          </a:p>
        </p:txBody>
      </p:sp>
    </p:spTree>
    <p:extLst>
      <p:ext uri="{BB962C8B-B14F-4D97-AF65-F5344CB8AC3E}">
        <p14:creationId xmlns:p14="http://schemas.microsoft.com/office/powerpoint/2010/main" val="4469586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363" y="917224"/>
            <a:ext cx="10058400" cy="1450757"/>
          </a:xfrm>
        </p:spPr>
        <p:txBody>
          <a:bodyPr>
            <a:normAutofit fontScale="90000"/>
          </a:bodyPr>
          <a:lstStyle/>
          <a:p>
            <a:r>
              <a:rPr lang="en-GB" dirty="0"/>
              <a:t>4QMiscellaneous Rules </a:t>
            </a:r>
            <a:br>
              <a:rPr lang="en-GB" dirty="0"/>
            </a:br>
            <a:r>
              <a:rPr lang="en-GB" dirty="0"/>
              <a:t>(4Q265 frag. 1 lines 11 – 17)</a:t>
            </a:r>
            <a:br>
              <a:rPr lang="en-GB" dirty="0"/>
            </a:br>
            <a:endParaRPr lang="en-US" dirty="0"/>
          </a:p>
        </p:txBody>
      </p:sp>
      <p:sp>
        <p:nvSpPr>
          <p:cNvPr id="3" name="Content Placeholder 2"/>
          <p:cNvSpPr>
            <a:spLocks noGrp="1"/>
          </p:cNvSpPr>
          <p:nvPr>
            <p:ph idx="1"/>
          </p:nvPr>
        </p:nvSpPr>
        <p:spPr/>
        <p:txBody>
          <a:bodyPr>
            <a:noAutofit/>
          </a:bodyPr>
          <a:lstStyle/>
          <a:p>
            <a:r>
              <a:rPr lang="en-GB" sz="2500" dirty="0"/>
              <a:t>‘In the first week [Adam was created but he had no holiness un]</a:t>
            </a:r>
            <a:r>
              <a:rPr lang="en-GB" sz="2500" dirty="0" err="1"/>
              <a:t>til</a:t>
            </a:r>
            <a:r>
              <a:rPr lang="en-GB" sz="2500" dirty="0"/>
              <a:t> he was brought to the Garden of Eden. And a bone from his bones was taken for the woman, but she had no holiness until she was brought to him in the Garden of Eden after eighty days because the Garden of Eden is holy and every growing thing in its midst is h[</a:t>
            </a:r>
            <a:r>
              <a:rPr lang="en-GB" sz="2500" dirty="0" err="1"/>
              <a:t>oly</a:t>
            </a:r>
            <a:r>
              <a:rPr lang="en-GB" sz="2500" dirty="0"/>
              <a:t>. Therefore a woman who] bears a male child she shall be unclean for seven days; as at the time of her menstruation she shall be unclean. And she shall remain for thirty-three days in the blood of her purification. And if she bears a female child, then she shall be unclean for two weeks, as in her menstruation; and for sixty-six days she shall remain in the blood of her purification. [No holy thing shall she t]ouch, not come into the sanctuary, until the days of her purification are completed.’ </a:t>
            </a:r>
            <a:endParaRPr lang="en-US" sz="2500" dirty="0"/>
          </a:p>
        </p:txBody>
      </p:sp>
    </p:spTree>
    <p:extLst>
      <p:ext uri="{BB962C8B-B14F-4D97-AF65-F5344CB8AC3E}">
        <p14:creationId xmlns:p14="http://schemas.microsoft.com/office/powerpoint/2010/main" val="30126803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 summarise </a:t>
            </a:r>
          </a:p>
        </p:txBody>
      </p:sp>
      <p:sp>
        <p:nvSpPr>
          <p:cNvPr id="3" name="Content Placeholder 2"/>
          <p:cNvSpPr>
            <a:spLocks noGrp="1"/>
          </p:cNvSpPr>
          <p:nvPr>
            <p:ph idx="1"/>
          </p:nvPr>
        </p:nvSpPr>
        <p:spPr>
          <a:xfrm>
            <a:off x="1263367" y="2668352"/>
            <a:ext cx="10058400" cy="4023360"/>
          </a:xfrm>
        </p:spPr>
        <p:txBody>
          <a:bodyPr>
            <a:normAutofit/>
          </a:bodyPr>
          <a:lstStyle/>
          <a:p>
            <a:pPr>
              <a:buFont typeface="Wingdings" panose="05000000000000000000" pitchFamily="2" charset="2"/>
              <a:buChar char="§"/>
            </a:pPr>
            <a:r>
              <a:rPr lang="en-GB" sz="3000" dirty="0"/>
              <a:t>  What are the Dead Sea Scrolls?</a:t>
            </a:r>
          </a:p>
          <a:p>
            <a:pPr>
              <a:buFont typeface="Wingdings" panose="05000000000000000000" pitchFamily="2" charset="2"/>
              <a:buChar char="§"/>
            </a:pPr>
            <a:r>
              <a:rPr lang="en-GB" sz="3000" dirty="0"/>
              <a:t> Where were they found?</a:t>
            </a:r>
          </a:p>
          <a:p>
            <a:pPr>
              <a:buFont typeface="Wingdings" panose="05000000000000000000" pitchFamily="2" charset="2"/>
              <a:buChar char="§"/>
            </a:pPr>
            <a:r>
              <a:rPr lang="en-GB" sz="3000" dirty="0"/>
              <a:t> Who did they belong to?</a:t>
            </a:r>
          </a:p>
          <a:p>
            <a:pPr>
              <a:buFont typeface="Wingdings" panose="05000000000000000000" pitchFamily="2" charset="2"/>
              <a:buChar char="§"/>
            </a:pPr>
            <a:r>
              <a:rPr lang="en-GB" sz="3000" dirty="0"/>
              <a:t> When were they discovered?</a:t>
            </a:r>
          </a:p>
          <a:p>
            <a:endParaRPr lang="en-GB" dirty="0"/>
          </a:p>
        </p:txBody>
      </p:sp>
    </p:spTree>
    <p:extLst>
      <p:ext uri="{BB962C8B-B14F-4D97-AF65-F5344CB8AC3E}">
        <p14:creationId xmlns:p14="http://schemas.microsoft.com/office/powerpoint/2010/main" val="1181346574"/>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0</TotalTime>
  <Words>867</Words>
  <Application>Microsoft Office PowerPoint</Application>
  <PresentationFormat>Widescreen</PresentationFormat>
  <Paragraphs>106</Paragraphs>
  <Slides>34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Arial</vt:lpstr>
      <vt:lpstr>Calibri</vt:lpstr>
      <vt:lpstr>Calibri Light</vt:lpstr>
      <vt:lpstr>Century Gothic</vt:lpstr>
      <vt:lpstr>Roboto</vt:lpstr>
      <vt:lpstr>Times New Roman</vt:lpstr>
      <vt:lpstr>Wingdings</vt:lpstr>
      <vt:lpstr>Retrospect</vt:lpstr>
      <vt:lpstr>An Introduction to the Dead Sea Scrolls: Who, What, Where, When?</vt:lpstr>
      <vt:lpstr>Outline of Class</vt:lpstr>
      <vt:lpstr>Welcome and Introductions </vt:lpstr>
      <vt:lpstr>Hebrew Bible/Old Testament Dates and Context</vt:lpstr>
      <vt:lpstr>The Text of the Hebrew Bible</vt:lpstr>
      <vt:lpstr>The Text of the Hebrew Bible</vt:lpstr>
      <vt:lpstr>The Book of Genesis (Hebrew)</vt:lpstr>
      <vt:lpstr>PowerPoint Presentation</vt:lpstr>
      <vt:lpstr>The Book of Genesis (Greek)</vt:lpstr>
      <vt:lpstr>The Dead Sea Scrolls</vt:lpstr>
      <vt:lpstr>Dead Sea Scrolls</vt:lpstr>
      <vt:lpstr>PowerPoint Presentation</vt:lpstr>
      <vt:lpstr>The Discovery of the  Dead Sea Scrolls</vt:lpstr>
      <vt:lpstr>Jars</vt:lpstr>
      <vt:lpstr>NATURAL CAVES</vt:lpstr>
      <vt:lpstr>MANMADE CAVES</vt:lpstr>
      <vt:lpstr>PowerPoint Presentation</vt:lpstr>
      <vt:lpstr>The Psalm Scroll (11Q5)</vt:lpstr>
      <vt:lpstr>The Enoch Scroll </vt:lpstr>
      <vt:lpstr>4QMiscellaneous Rules (4Q265)</vt:lpstr>
      <vt:lpstr>Diversity in Second Temple Judaism</vt:lpstr>
      <vt:lpstr>The Essenes and the Dead Sea Scrolls</vt:lpstr>
      <vt:lpstr>Josephus on the Essenes</vt:lpstr>
      <vt:lpstr>Khirbet Qumran</vt:lpstr>
      <vt:lpstr>PowerPoint Presentation</vt:lpstr>
      <vt:lpstr>Pantry</vt:lpstr>
      <vt:lpstr>Ritual Purity (mikveh)</vt:lpstr>
      <vt:lpstr>Sectarian Texts</vt:lpstr>
      <vt:lpstr>War Texts</vt:lpstr>
      <vt:lpstr>Fragmentary Damage to the Scrolls</vt:lpstr>
      <vt:lpstr>Reconstruction and Publication </vt:lpstr>
      <vt:lpstr>Genesis 1-2</vt:lpstr>
      <vt:lpstr>4QMiscellaneous Rules  (4Q265 frag. 1 lines 11 – 17) </vt:lpstr>
      <vt:lpstr>To summarise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Makes Civilization? The Dead Sea Scrolls and Ritual</dc:title>
  <dc:creator>Jessica Keady</dc:creator>
  <cp:lastModifiedBy>Jessica Keady</cp:lastModifiedBy>
  <cp:revision>27</cp:revision>
  <cp:lastPrinted>2018-03-21T09:21:49Z</cp:lastPrinted>
  <dcterms:created xsi:type="dcterms:W3CDTF">2017-12-03T15:44:42Z</dcterms:created>
  <dcterms:modified xsi:type="dcterms:W3CDTF">2022-10-20T18:57:50Z</dcterms:modified>
</cp:coreProperties>
</file>