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7" r:id="rId4"/>
  </p:sldMasterIdLst>
  <p:notesMasterIdLst>
    <p:notesMasterId r:id="rId20"/>
  </p:notesMasterIdLst>
  <p:handoutMasterIdLst>
    <p:handoutMasterId r:id="rId21"/>
  </p:handoutMasterIdLst>
  <p:sldIdLst>
    <p:sldId id="256" r:id="rId5"/>
    <p:sldId id="270" r:id="rId6"/>
    <p:sldId id="259" r:id="rId7"/>
    <p:sldId id="261" r:id="rId8"/>
    <p:sldId id="264" r:id="rId9"/>
    <p:sldId id="260" r:id="rId10"/>
    <p:sldId id="262" r:id="rId11"/>
    <p:sldId id="263" r:id="rId12"/>
    <p:sldId id="267" r:id="rId13"/>
    <p:sldId id="265" r:id="rId14"/>
    <p:sldId id="266" r:id="rId15"/>
    <p:sldId id="268" r:id="rId16"/>
    <p:sldId id="269" r:id="rId17"/>
    <p:sldId id="273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270"/>
          </p14:sldIdLst>
        </p14:section>
        <p14:section name="Untitled Section" id="{7D238EC0-CEB5-4D06-8C1D-BE01CE1A660A}">
          <p14:sldIdLst>
            <p14:sldId id="259"/>
            <p14:sldId id="261"/>
            <p14:sldId id="264"/>
            <p14:sldId id="260"/>
            <p14:sldId id="262"/>
            <p14:sldId id="263"/>
            <p14:sldId id="267"/>
            <p14:sldId id="265"/>
            <p14:sldId id="266"/>
            <p14:sldId id="268"/>
            <p14:sldId id="269"/>
            <p14:sldId id="273"/>
            <p14:sldId id="27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2315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439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415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9696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946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764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03448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5871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737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645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4115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96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8" r:id="rId1"/>
    <p:sldLayoutId id="2147484249" r:id="rId2"/>
    <p:sldLayoutId id="2147484250" r:id="rId3"/>
    <p:sldLayoutId id="2147484251" r:id="rId4"/>
    <p:sldLayoutId id="2147484252" r:id="rId5"/>
    <p:sldLayoutId id="2147484253" r:id="rId6"/>
    <p:sldLayoutId id="2147484254" r:id="rId7"/>
    <p:sldLayoutId id="2147484255" r:id="rId8"/>
    <p:sldLayoutId id="2147484256" r:id="rId9"/>
    <p:sldLayoutId id="2147484257" r:id="rId10"/>
    <p:sldLayoutId id="214748425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ashique47.deviantart.com/art/Keep-Calm-and-Carry-On-208003220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484784"/>
            <a:ext cx="7052320" cy="367240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3600" b="1" dirty="0"/>
              <a:t/>
            </a:r>
            <a:br>
              <a:rPr lang="en-GB" sz="3600" b="1" dirty="0"/>
            </a:b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and Counselling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Sharon langford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the Module</a:t>
            </a: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Getting to Know You 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35693-23AC-4880-85ED-6A6D5CEDE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to Know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740CC-1307-4CF0-8C38-E5C5AA614A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Bookman Old Style" panose="02050604050505020204" pitchFamily="18" charset="0"/>
              </a:rPr>
              <a:t>Sharon langford Lead module tutor</a:t>
            </a:r>
          </a:p>
          <a:p>
            <a:r>
              <a:rPr lang="en-GB" sz="2800" dirty="0">
                <a:solidFill>
                  <a:srgbClr val="00B0F0"/>
                </a:solidFill>
                <a:latin typeface="Bookman Old Style" panose="02050604050505020204" pitchFamily="18" charset="0"/>
              </a:rPr>
              <a:t>s.langford@uwtsd.ac.uk</a:t>
            </a:r>
          </a:p>
          <a:p>
            <a:r>
              <a:rPr lang="en-GB" sz="2800" dirty="0">
                <a:latin typeface="Bookman Old Style" panose="02050604050505020204" pitchFamily="18" charset="0"/>
              </a:rPr>
              <a:t>Room AS206  -  2</a:t>
            </a:r>
            <a:r>
              <a:rPr lang="en-GB" sz="2800" baseline="30000" dirty="0">
                <a:latin typeface="Bookman Old Style" panose="02050604050505020204" pitchFamily="18" charset="0"/>
              </a:rPr>
              <a:t>nd</a:t>
            </a:r>
            <a:r>
              <a:rPr lang="en-GB" sz="2800" dirty="0">
                <a:latin typeface="Bookman Old Style" panose="02050604050505020204" pitchFamily="18" charset="0"/>
              </a:rPr>
              <a:t> </a:t>
            </a:r>
            <a:r>
              <a:rPr lang="en-GB" sz="2800" dirty="0" smtClean="0">
                <a:latin typeface="Bookman Old Style" panose="02050604050505020204" pitchFamily="18" charset="0"/>
              </a:rPr>
              <a:t>Floor</a:t>
            </a:r>
          </a:p>
          <a:p>
            <a:r>
              <a:rPr lang="en-GB" sz="2800" dirty="0" smtClean="0">
                <a:latin typeface="Bookman Old Style" panose="02050604050505020204" pitchFamily="18" charset="0"/>
              </a:rPr>
              <a:t>Your room is AS501</a:t>
            </a:r>
            <a:endParaRPr lang="en-GB" sz="2800" dirty="0"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467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en-GB" sz="3100" dirty="0"/>
              <a:t>What will be covered in this module </a:t>
            </a:r>
            <a:r>
              <a:rPr lang="en-GB" sz="3600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Counselling skills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and communication styles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Counselling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/Therapy 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Person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Centred, Cognitive Behavioural Therapy and  Psychodynamic.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7828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764704"/>
            <a:ext cx="8363272" cy="4464497"/>
          </a:xfrm>
        </p:spPr>
        <p:txBody>
          <a:bodyPr>
            <a:normAutofit fontScale="55000" lnSpcReduction="20000"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5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Content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communication and counselling skills</a:t>
            </a:r>
          </a:p>
          <a:p>
            <a:endParaRPr lang="en-GB" sz="3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value of communication and counselling skills within the Health and Social Care Sector. </a:t>
            </a:r>
          </a:p>
          <a:p>
            <a:endParaRPr lang="en-GB" sz="3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the current Challenges within Health and Social Care. </a:t>
            </a:r>
          </a:p>
          <a:p>
            <a:endParaRPr lang="en-GB" sz="3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can be done to improve communication and  professional practice? 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661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5256584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pPr marL="0" indent="0" algn="ctr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content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Defence mechanisms. 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BACP ethical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code of conduct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improvement ?</a:t>
            </a:r>
          </a:p>
        </p:txBody>
      </p:sp>
    </p:spTree>
    <p:extLst>
      <p:ext uri="{BB962C8B-B14F-4D97-AF65-F5344CB8AC3E}">
        <p14:creationId xmlns:p14="http://schemas.microsoft.com/office/powerpoint/2010/main" val="743444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476672"/>
            <a:ext cx="8291264" cy="5040561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600" b="1" dirty="0"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Practical Sessions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work /discussion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Triad  sessions  -   development and observation of communication and counselling skills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Presentations/video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226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Ok -  but how will I be assessed?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will be 2 assignments  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1  - Video Critique +supportive paper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2 - Essay</a:t>
            </a:r>
          </a:p>
        </p:txBody>
      </p:sp>
    </p:spTree>
    <p:extLst>
      <p:ext uri="{BB962C8B-B14F-4D97-AF65-F5344CB8AC3E}">
        <p14:creationId xmlns:p14="http://schemas.microsoft.com/office/powerpoint/2010/main" val="219845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9" y="804521"/>
            <a:ext cx="6611186" cy="525752"/>
          </a:xfrm>
        </p:spPr>
        <p:txBody>
          <a:bodyPr>
            <a:normAutofit fontScale="90000"/>
          </a:bodyPr>
          <a:lstStyle/>
          <a:p>
            <a:r>
              <a:rPr lang="en-GB" dirty="0"/>
              <a:t>Do you feel like this yet?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045" y="1330272"/>
            <a:ext cx="5904267" cy="3542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509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Keep Calm and Lets Carry On 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67FCD2-8F28-4C40-AE18-6EA3EBA97C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0" y="-99392"/>
            <a:ext cx="9144000" cy="61266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D9C9D6-E0AC-443A-8F8B-8C9C119C6861}"/>
              </a:ext>
            </a:extLst>
          </p:cNvPr>
          <p:cNvSpPr txBox="1"/>
          <p:nvPr/>
        </p:nvSpPr>
        <p:spPr>
          <a:xfrm>
            <a:off x="0" y="6027253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ashique47.deviantart.com/art/Keep-Calm-and-Carry-On-20800322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760511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Activity </a:t>
            </a: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/>
            </a:r>
            <a:br>
              <a:rPr lang="en-GB" sz="2800" b="1" dirty="0"/>
            </a:br>
            <a:r>
              <a:rPr lang="en-GB" sz="2800" b="1" dirty="0"/>
              <a:t>  What is expected of me when </a:t>
            </a:r>
            <a:r>
              <a:rPr lang="en-GB" sz="2800" b="1" dirty="0" smtClean="0"/>
              <a:t>writing my </a:t>
            </a:r>
            <a:r>
              <a:rPr lang="en-GB" sz="2800" b="1" dirty="0"/>
              <a:t>assignments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small groups discuss: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349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/>
              <a:t>Understanding Your 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Read through your Assignment </a:t>
            </a:r>
            <a:r>
              <a:rPr lang="en-GB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Proforma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Write down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your Submission date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ie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phone or diary/calendar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Key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points/content 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Use a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style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Keep within 10% above or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below the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Word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 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Proof read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Upload your Draft to check your plagiarism mark ( keep it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low)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Upload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assignment into </a:t>
            </a:r>
            <a:r>
              <a:rPr lang="en-GB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Turnitin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1211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Check your Grading </a:t>
            </a:r>
            <a:r>
              <a:rPr lang="en-GB" dirty="0"/>
              <a:t>Criteria </a:t>
            </a:r>
            <a:r>
              <a:rPr lang="en-GB" dirty="0" smtClean="0"/>
              <a:t>on the bottom of the </a:t>
            </a:r>
            <a:r>
              <a:rPr lang="en-GB" dirty="0" err="1" smtClean="0"/>
              <a:t>Proforma</a:t>
            </a:r>
            <a:r>
              <a:rPr lang="en-GB" dirty="0" smtClean="0"/>
              <a:t> this is my marking guide.</a:t>
            </a:r>
            <a:endParaRPr lang="en-GB" dirty="0"/>
          </a:p>
          <a:p>
            <a:r>
              <a:rPr lang="en-GB" dirty="0" smtClean="0"/>
              <a:t>Responsibility to do own work and upload</a:t>
            </a:r>
            <a:endParaRPr lang="en-GB" dirty="0"/>
          </a:p>
          <a:p>
            <a:r>
              <a:rPr lang="en-GB" b="1" dirty="0"/>
              <a:t>Extenuating </a:t>
            </a:r>
            <a:r>
              <a:rPr lang="en-GB" b="1" dirty="0" smtClean="0"/>
              <a:t>Circumstance</a:t>
            </a:r>
            <a:r>
              <a:rPr lang="en-GB" dirty="0"/>
              <a:t> </a:t>
            </a:r>
            <a:r>
              <a:rPr lang="en-GB" dirty="0" smtClean="0"/>
              <a:t> form on </a:t>
            </a:r>
            <a:r>
              <a:rPr lang="en-GB" b="1" dirty="0" smtClean="0"/>
              <a:t>HWB</a:t>
            </a:r>
            <a:r>
              <a:rPr lang="en-GB" dirty="0" smtClean="0"/>
              <a:t> download get medical evidence and send it off.</a:t>
            </a:r>
            <a:endParaRPr lang="en-GB" dirty="0"/>
          </a:p>
          <a:p>
            <a:r>
              <a:rPr lang="en-GB" dirty="0"/>
              <a:t>Support Liaison Tutor  -  </a:t>
            </a:r>
            <a:r>
              <a:rPr lang="en-GB" b="1" dirty="0"/>
              <a:t>Karen Hudson </a:t>
            </a:r>
            <a:endParaRPr lang="en-GB" b="1" dirty="0" smtClean="0"/>
          </a:p>
          <a:p>
            <a:r>
              <a:rPr lang="en-GB" dirty="0" smtClean="0"/>
              <a:t>Hand in on date full marks, one week late capped at </a:t>
            </a:r>
            <a:r>
              <a:rPr lang="en-GB" b="1" dirty="0" smtClean="0"/>
              <a:t>40%</a:t>
            </a:r>
            <a:r>
              <a:rPr lang="en-GB" dirty="0" smtClean="0"/>
              <a:t> after that 0 marks unless you have an </a:t>
            </a:r>
            <a:r>
              <a:rPr lang="en-GB" b="1" dirty="0" smtClean="0"/>
              <a:t>ECP</a:t>
            </a:r>
            <a:r>
              <a:rPr lang="en-GB" dirty="0" smtClean="0"/>
              <a:t> in place or </a:t>
            </a:r>
            <a:r>
              <a:rPr lang="en-GB" b="1" dirty="0" smtClean="0"/>
              <a:t>Differentiated deadline </a:t>
            </a:r>
            <a:r>
              <a:rPr lang="en-GB" dirty="0" smtClean="0"/>
              <a:t>issued by your learning support.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323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endParaRPr lang="en-GB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module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your assignment/proforma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Expectations /Responsibility.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140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A38A0517-C732-478C-9D99-0BE9EF0B251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0781727"/>
              </p:ext>
            </p:extLst>
          </p:nvPr>
        </p:nvGraphicFramePr>
        <p:xfrm>
          <a:off x="1691680" y="116632"/>
          <a:ext cx="5832648" cy="58326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Document" r:id="rId3" imgW="6641296" imgH="9370984" progId="Word.Document.12">
                  <p:embed/>
                </p:oleObj>
              </mc:Choice>
              <mc:Fallback>
                <p:oleObj name="Document" r:id="rId3" imgW="6641296" imgH="93709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91680" y="116632"/>
                        <a:ext cx="5832648" cy="58326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8066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1EE4E-7775-4710-8D5A-C6C0EDCAD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C2889-C3FA-4FBC-B571-D8B2DCCF8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Please don’t worry, we are here to help and support you 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5360750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756</TotalTime>
  <Words>335</Words>
  <Application>Microsoft Office PowerPoint</Application>
  <PresentationFormat>On-screen Show (4:3)</PresentationFormat>
  <Paragraphs>79</Paragraphs>
  <Slides>15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MS Gothic</vt:lpstr>
      <vt:lpstr>Arial</vt:lpstr>
      <vt:lpstr>Bookman Old Style</vt:lpstr>
      <vt:lpstr>Calibri</vt:lpstr>
      <vt:lpstr>Gill Sans MT</vt:lpstr>
      <vt:lpstr>Times New Roman</vt:lpstr>
      <vt:lpstr>Gallery</vt:lpstr>
      <vt:lpstr>Document</vt:lpstr>
      <vt:lpstr>    Communication and Counselling Sharon langford  An Introduction to the Module Getting to Know You  </vt:lpstr>
      <vt:lpstr>Getting to Know You </vt:lpstr>
      <vt:lpstr>What will be covered in this module ?</vt:lpstr>
      <vt:lpstr>PowerPoint Presentation</vt:lpstr>
      <vt:lpstr>PowerPoint Presentation</vt:lpstr>
      <vt:lpstr>PowerPoint Presentation</vt:lpstr>
      <vt:lpstr>Ok -  but how will I be assessed?</vt:lpstr>
      <vt:lpstr>Do you feel like this yet?</vt:lpstr>
      <vt:lpstr>       Keep Calm and Lets Carry On !</vt:lpstr>
      <vt:lpstr>Group Activity          What is expected of me when writing my assignments ?</vt:lpstr>
      <vt:lpstr>Understanding Your assignment </vt:lpstr>
      <vt:lpstr>PowerPoint Presentation</vt:lpstr>
      <vt:lpstr>Summary </vt:lpstr>
      <vt:lpstr>PowerPoint Presentation</vt:lpstr>
      <vt:lpstr>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Sharon Langford</cp:lastModifiedBy>
  <cp:revision>53</cp:revision>
  <dcterms:created xsi:type="dcterms:W3CDTF">2015-04-14T15:21:28Z</dcterms:created>
  <dcterms:modified xsi:type="dcterms:W3CDTF">2019-10-02T08:00:09Z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