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sldIdLst>
    <p:sldId id="257" r:id="rId2"/>
    <p:sldId id="262" r:id="rId3"/>
    <p:sldId id="258" r:id="rId4"/>
    <p:sldId id="259" r:id="rId5"/>
    <p:sldId id="260" r:id="rId6"/>
    <p:sldId id="261" r:id="rId7"/>
    <p:sldId id="263" r:id="rId8"/>
    <p:sldId id="270" r:id="rId9"/>
    <p:sldId id="271" r:id="rId10"/>
    <p:sldId id="273" r:id="rId11"/>
    <p:sldId id="272"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37CD4-0E78-4BFE-8506-D7047BB7199D}" v="6" dt="2025-12-01T09:02:04.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3" autoAdjust="0"/>
    <p:restoredTop sz="82176" autoAdjust="0"/>
  </p:normalViewPr>
  <p:slideViewPr>
    <p:cSldViewPr snapToGrid="0">
      <p:cViewPr varScale="1">
        <p:scale>
          <a:sx n="52" d="100"/>
          <a:sy n="52" d="100"/>
        </p:scale>
        <p:origin x="10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Porumbel" userId="fa3349a76fdc4bc8" providerId="LiveId" clId="{9D6D154C-8B09-4162-922F-8A8DCA2723CA}"/>
    <pc:docChg chg="undo custSel modSld">
      <pc:chgData name="Andreea Porumbel" userId="fa3349a76fdc4bc8" providerId="LiveId" clId="{9D6D154C-8B09-4162-922F-8A8DCA2723CA}" dt="2025-12-01T09:05:55.935" v="195" actId="27636"/>
      <pc:docMkLst>
        <pc:docMk/>
      </pc:docMkLst>
      <pc:sldChg chg="modSp mod">
        <pc:chgData name="Andreea Porumbel" userId="fa3349a76fdc4bc8" providerId="LiveId" clId="{9D6D154C-8B09-4162-922F-8A8DCA2723CA}" dt="2025-12-01T09:05:55.935" v="195" actId="27636"/>
        <pc:sldMkLst>
          <pc:docMk/>
          <pc:sldMk cId="1032494748" sldId="257"/>
        </pc:sldMkLst>
        <pc:spChg chg="mod">
          <ac:chgData name="Andreea Porumbel" userId="fa3349a76fdc4bc8" providerId="LiveId" clId="{9D6D154C-8B09-4162-922F-8A8DCA2723CA}" dt="2025-12-01T09:05:55.935" v="195" actId="27636"/>
          <ac:spMkLst>
            <pc:docMk/>
            <pc:sldMk cId="1032494748" sldId="257"/>
            <ac:spMk id="3" creationId="{19FA6026-126F-2CD4-D9E0-CDB627C2CE1E}"/>
          </ac:spMkLst>
        </pc:spChg>
      </pc:sldChg>
      <pc:sldChg chg="modNotesTx">
        <pc:chgData name="Andreea Porumbel" userId="fa3349a76fdc4bc8" providerId="LiveId" clId="{9D6D154C-8B09-4162-922F-8A8DCA2723CA}" dt="2025-12-01T08:56:21.383" v="1" actId="20577"/>
        <pc:sldMkLst>
          <pc:docMk/>
          <pc:sldMk cId="244993233" sldId="258"/>
        </pc:sldMkLst>
      </pc:sldChg>
      <pc:sldChg chg="modNotesTx">
        <pc:chgData name="Andreea Porumbel" userId="fa3349a76fdc4bc8" providerId="LiveId" clId="{9D6D154C-8B09-4162-922F-8A8DCA2723CA}" dt="2025-12-01T08:56:27.480" v="2" actId="20577"/>
        <pc:sldMkLst>
          <pc:docMk/>
          <pc:sldMk cId="4210117927" sldId="259"/>
        </pc:sldMkLst>
      </pc:sldChg>
      <pc:sldChg chg="modNotesTx">
        <pc:chgData name="Andreea Porumbel" userId="fa3349a76fdc4bc8" providerId="LiveId" clId="{9D6D154C-8B09-4162-922F-8A8DCA2723CA}" dt="2025-12-01T08:56:34.647" v="3" actId="20577"/>
        <pc:sldMkLst>
          <pc:docMk/>
          <pc:sldMk cId="3542071980" sldId="260"/>
        </pc:sldMkLst>
      </pc:sldChg>
      <pc:sldChg chg="modNotesTx">
        <pc:chgData name="Andreea Porumbel" userId="fa3349a76fdc4bc8" providerId="LiveId" clId="{9D6D154C-8B09-4162-922F-8A8DCA2723CA}" dt="2025-12-01T08:56:41.086" v="4" actId="20577"/>
        <pc:sldMkLst>
          <pc:docMk/>
          <pc:sldMk cId="769294752" sldId="261"/>
        </pc:sldMkLst>
      </pc:sldChg>
      <pc:sldChg chg="modNotesTx">
        <pc:chgData name="Andreea Porumbel" userId="fa3349a76fdc4bc8" providerId="LiveId" clId="{9D6D154C-8B09-4162-922F-8A8DCA2723CA}" dt="2025-12-01T08:56:11.119" v="0" actId="20577"/>
        <pc:sldMkLst>
          <pc:docMk/>
          <pc:sldMk cId="1307790429" sldId="262"/>
        </pc:sldMkLst>
      </pc:sldChg>
      <pc:sldChg chg="modNotesTx">
        <pc:chgData name="Andreea Porumbel" userId="fa3349a76fdc4bc8" providerId="LiveId" clId="{9D6D154C-8B09-4162-922F-8A8DCA2723CA}" dt="2025-12-01T08:56:46.747" v="5" actId="20577"/>
        <pc:sldMkLst>
          <pc:docMk/>
          <pc:sldMk cId="1308869497" sldId="263"/>
        </pc:sldMkLst>
      </pc:sldChg>
      <pc:sldChg chg="modNotesTx">
        <pc:chgData name="Andreea Porumbel" userId="fa3349a76fdc4bc8" providerId="LiveId" clId="{9D6D154C-8B09-4162-922F-8A8DCA2723CA}" dt="2025-12-01T08:57:23.741" v="11" actId="20577"/>
        <pc:sldMkLst>
          <pc:docMk/>
          <pc:sldMk cId="757853555" sldId="264"/>
        </pc:sldMkLst>
      </pc:sldChg>
      <pc:sldChg chg="modNotesTx">
        <pc:chgData name="Andreea Porumbel" userId="fa3349a76fdc4bc8" providerId="LiveId" clId="{9D6D154C-8B09-4162-922F-8A8DCA2723CA}" dt="2025-12-01T08:57:29.053" v="12" actId="20577"/>
        <pc:sldMkLst>
          <pc:docMk/>
          <pc:sldMk cId="189132333" sldId="265"/>
        </pc:sldMkLst>
      </pc:sldChg>
      <pc:sldChg chg="modNotesTx">
        <pc:chgData name="Andreea Porumbel" userId="fa3349a76fdc4bc8" providerId="LiveId" clId="{9D6D154C-8B09-4162-922F-8A8DCA2723CA}" dt="2025-12-01T08:57:36.979" v="13" actId="20577"/>
        <pc:sldMkLst>
          <pc:docMk/>
          <pc:sldMk cId="210257269" sldId="266"/>
        </pc:sldMkLst>
      </pc:sldChg>
      <pc:sldChg chg="modNotesTx">
        <pc:chgData name="Andreea Porumbel" userId="fa3349a76fdc4bc8" providerId="LiveId" clId="{9D6D154C-8B09-4162-922F-8A8DCA2723CA}" dt="2025-12-01T08:57:41.426" v="14" actId="20577"/>
        <pc:sldMkLst>
          <pc:docMk/>
          <pc:sldMk cId="1491517664" sldId="267"/>
        </pc:sldMkLst>
      </pc:sldChg>
      <pc:sldChg chg="modNotesTx">
        <pc:chgData name="Andreea Porumbel" userId="fa3349a76fdc4bc8" providerId="LiveId" clId="{9D6D154C-8B09-4162-922F-8A8DCA2723CA}" dt="2025-12-01T08:57:47.919" v="15" actId="20577"/>
        <pc:sldMkLst>
          <pc:docMk/>
          <pc:sldMk cId="4029722618" sldId="268"/>
        </pc:sldMkLst>
      </pc:sldChg>
      <pc:sldChg chg="modNotesTx">
        <pc:chgData name="Andreea Porumbel" userId="fa3349a76fdc4bc8" providerId="LiveId" clId="{9D6D154C-8B09-4162-922F-8A8DCA2723CA}" dt="2025-12-01T08:56:54.796" v="6" actId="20577"/>
        <pc:sldMkLst>
          <pc:docMk/>
          <pc:sldMk cId="1716395309" sldId="270"/>
        </pc:sldMkLst>
      </pc:sldChg>
      <pc:sldChg chg="modNotesTx">
        <pc:chgData name="Andreea Porumbel" userId="fa3349a76fdc4bc8" providerId="LiveId" clId="{9D6D154C-8B09-4162-922F-8A8DCA2723CA}" dt="2025-12-01T08:57:00.010" v="7" actId="20577"/>
        <pc:sldMkLst>
          <pc:docMk/>
          <pc:sldMk cId="2567645258" sldId="271"/>
        </pc:sldMkLst>
      </pc:sldChg>
      <pc:sldChg chg="modNotesTx">
        <pc:chgData name="Andreea Porumbel" userId="fa3349a76fdc4bc8" providerId="LiveId" clId="{9D6D154C-8B09-4162-922F-8A8DCA2723CA}" dt="2025-12-01T08:57:13.046" v="10" actId="20577"/>
        <pc:sldMkLst>
          <pc:docMk/>
          <pc:sldMk cId="4018287265" sldId="272"/>
        </pc:sldMkLst>
      </pc:sldChg>
      <pc:sldChg chg="modNotesTx">
        <pc:chgData name="Andreea Porumbel" userId="fa3349a76fdc4bc8" providerId="LiveId" clId="{9D6D154C-8B09-4162-922F-8A8DCA2723CA}" dt="2025-12-01T08:57:05.403" v="8" actId="20577"/>
        <pc:sldMkLst>
          <pc:docMk/>
          <pc:sldMk cId="1141599911"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29DC85-1F7E-4523-BE47-81B47FEFFD92}"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AC5A5F-0B8C-4645-A3C2-CB9F8326BA06}" type="slidenum">
              <a:rPr lang="en-GB" smtClean="0"/>
              <a:t>‹#›</a:t>
            </a:fld>
            <a:endParaRPr lang="en-GB"/>
          </a:p>
        </p:txBody>
      </p:sp>
    </p:spTree>
    <p:extLst>
      <p:ext uri="{BB962C8B-B14F-4D97-AF65-F5344CB8AC3E}">
        <p14:creationId xmlns:p14="http://schemas.microsoft.com/office/powerpoint/2010/main" val="2096297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AC5A5F-0B8C-4645-A3C2-CB9F8326BA06}" type="slidenum">
              <a:rPr lang="en-GB" smtClean="0"/>
              <a:t>1</a:t>
            </a:fld>
            <a:endParaRPr lang="en-GB"/>
          </a:p>
        </p:txBody>
      </p:sp>
    </p:spTree>
    <p:extLst>
      <p:ext uri="{BB962C8B-B14F-4D97-AF65-F5344CB8AC3E}">
        <p14:creationId xmlns:p14="http://schemas.microsoft.com/office/powerpoint/2010/main" val="1536965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p>
        </p:txBody>
      </p:sp>
      <p:sp>
        <p:nvSpPr>
          <p:cNvPr id="4" name="Slide Number Placeholder 3"/>
          <p:cNvSpPr>
            <a:spLocks noGrp="1"/>
          </p:cNvSpPr>
          <p:nvPr>
            <p:ph type="sldNum" sz="quarter" idx="5"/>
          </p:nvPr>
        </p:nvSpPr>
        <p:spPr/>
        <p:txBody>
          <a:bodyPr/>
          <a:lstStyle/>
          <a:p>
            <a:fld id="{47AC5A5F-0B8C-4645-A3C2-CB9F8326BA06}" type="slidenum">
              <a:rPr lang="en-GB" smtClean="0"/>
              <a:t>2</a:t>
            </a:fld>
            <a:endParaRPr lang="en-GB"/>
          </a:p>
        </p:txBody>
      </p:sp>
    </p:spTree>
    <p:extLst>
      <p:ext uri="{BB962C8B-B14F-4D97-AF65-F5344CB8AC3E}">
        <p14:creationId xmlns:p14="http://schemas.microsoft.com/office/powerpoint/2010/main" val="3231673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3</a:t>
            </a:fld>
            <a:endParaRPr lang="en-GB"/>
          </a:p>
        </p:txBody>
      </p:sp>
    </p:spTree>
    <p:extLst>
      <p:ext uri="{BB962C8B-B14F-4D97-AF65-F5344CB8AC3E}">
        <p14:creationId xmlns:p14="http://schemas.microsoft.com/office/powerpoint/2010/main" val="2803970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4</a:t>
            </a:fld>
            <a:endParaRPr lang="en-GB"/>
          </a:p>
        </p:txBody>
      </p:sp>
    </p:spTree>
    <p:extLst>
      <p:ext uri="{BB962C8B-B14F-4D97-AF65-F5344CB8AC3E}">
        <p14:creationId xmlns:p14="http://schemas.microsoft.com/office/powerpoint/2010/main" val="4290944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5</a:t>
            </a:fld>
            <a:endParaRPr lang="en-GB"/>
          </a:p>
        </p:txBody>
      </p:sp>
    </p:spTree>
    <p:extLst>
      <p:ext uri="{BB962C8B-B14F-4D97-AF65-F5344CB8AC3E}">
        <p14:creationId xmlns:p14="http://schemas.microsoft.com/office/powerpoint/2010/main" val="4110565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6</a:t>
            </a:fld>
            <a:endParaRPr lang="en-GB"/>
          </a:p>
        </p:txBody>
      </p:sp>
    </p:spTree>
    <p:extLst>
      <p:ext uri="{BB962C8B-B14F-4D97-AF65-F5344CB8AC3E}">
        <p14:creationId xmlns:p14="http://schemas.microsoft.com/office/powerpoint/2010/main" val="3813126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7</a:t>
            </a:fld>
            <a:endParaRPr lang="en-GB"/>
          </a:p>
        </p:txBody>
      </p:sp>
    </p:spTree>
    <p:extLst>
      <p:ext uri="{BB962C8B-B14F-4D97-AF65-F5344CB8AC3E}">
        <p14:creationId xmlns:p14="http://schemas.microsoft.com/office/powerpoint/2010/main" val="1839714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8</a:t>
            </a:fld>
            <a:endParaRPr lang="en-GB"/>
          </a:p>
        </p:txBody>
      </p:sp>
    </p:spTree>
    <p:extLst>
      <p:ext uri="{BB962C8B-B14F-4D97-AF65-F5344CB8AC3E}">
        <p14:creationId xmlns:p14="http://schemas.microsoft.com/office/powerpoint/2010/main" val="1960720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9</a:t>
            </a:fld>
            <a:endParaRPr lang="en-GB"/>
          </a:p>
        </p:txBody>
      </p:sp>
    </p:spTree>
    <p:extLst>
      <p:ext uri="{BB962C8B-B14F-4D97-AF65-F5344CB8AC3E}">
        <p14:creationId xmlns:p14="http://schemas.microsoft.com/office/powerpoint/2010/main" val="108582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10</a:t>
            </a:fld>
            <a:endParaRPr lang="en-GB"/>
          </a:p>
        </p:txBody>
      </p:sp>
    </p:spTree>
    <p:extLst>
      <p:ext uri="{BB962C8B-B14F-4D97-AF65-F5344CB8AC3E}">
        <p14:creationId xmlns:p14="http://schemas.microsoft.com/office/powerpoint/2010/main" val="1877822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11</a:t>
            </a:fld>
            <a:endParaRPr lang="en-GB"/>
          </a:p>
        </p:txBody>
      </p:sp>
    </p:spTree>
    <p:extLst>
      <p:ext uri="{BB962C8B-B14F-4D97-AF65-F5344CB8AC3E}">
        <p14:creationId xmlns:p14="http://schemas.microsoft.com/office/powerpoint/2010/main" val="3906811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12</a:t>
            </a:fld>
            <a:endParaRPr lang="en-GB"/>
          </a:p>
        </p:txBody>
      </p:sp>
    </p:spTree>
    <p:extLst>
      <p:ext uri="{BB962C8B-B14F-4D97-AF65-F5344CB8AC3E}">
        <p14:creationId xmlns:p14="http://schemas.microsoft.com/office/powerpoint/2010/main" val="3527116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13</a:t>
            </a:fld>
            <a:endParaRPr lang="en-GB"/>
          </a:p>
        </p:txBody>
      </p:sp>
    </p:spTree>
    <p:extLst>
      <p:ext uri="{BB962C8B-B14F-4D97-AF65-F5344CB8AC3E}">
        <p14:creationId xmlns:p14="http://schemas.microsoft.com/office/powerpoint/2010/main" val="869669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AC5A5F-0B8C-4645-A3C2-CB9F8326BA06}" type="slidenum">
              <a:rPr lang="en-GB" smtClean="0"/>
              <a:t>14</a:t>
            </a:fld>
            <a:endParaRPr lang="en-GB"/>
          </a:p>
        </p:txBody>
      </p:sp>
    </p:spTree>
    <p:extLst>
      <p:ext uri="{BB962C8B-B14F-4D97-AF65-F5344CB8AC3E}">
        <p14:creationId xmlns:p14="http://schemas.microsoft.com/office/powerpoint/2010/main" val="2584411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p>
        </p:txBody>
      </p:sp>
      <p:sp>
        <p:nvSpPr>
          <p:cNvPr id="4" name="Slide Number Placeholder 3"/>
          <p:cNvSpPr>
            <a:spLocks noGrp="1"/>
          </p:cNvSpPr>
          <p:nvPr>
            <p:ph type="sldNum" sz="quarter" idx="5"/>
          </p:nvPr>
        </p:nvSpPr>
        <p:spPr/>
        <p:txBody>
          <a:bodyPr/>
          <a:lstStyle/>
          <a:p>
            <a:fld id="{47AC5A5F-0B8C-4645-A3C2-CB9F8326BA06}" type="slidenum">
              <a:rPr lang="en-GB" smtClean="0"/>
              <a:t>15</a:t>
            </a:fld>
            <a:endParaRPr lang="en-GB"/>
          </a:p>
        </p:txBody>
      </p:sp>
    </p:spTree>
    <p:extLst>
      <p:ext uri="{BB962C8B-B14F-4D97-AF65-F5344CB8AC3E}">
        <p14:creationId xmlns:p14="http://schemas.microsoft.com/office/powerpoint/2010/main" val="2185399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p>
        </p:txBody>
      </p:sp>
      <p:sp>
        <p:nvSpPr>
          <p:cNvPr id="4" name="Slide Number Placeholder 3"/>
          <p:cNvSpPr>
            <a:spLocks noGrp="1"/>
          </p:cNvSpPr>
          <p:nvPr>
            <p:ph type="sldNum" sz="quarter" idx="5"/>
          </p:nvPr>
        </p:nvSpPr>
        <p:spPr/>
        <p:txBody>
          <a:bodyPr/>
          <a:lstStyle/>
          <a:p>
            <a:fld id="{47AC5A5F-0B8C-4645-A3C2-CB9F8326BA06}" type="slidenum">
              <a:rPr lang="en-GB" smtClean="0"/>
              <a:t>16</a:t>
            </a:fld>
            <a:endParaRPr lang="en-GB"/>
          </a:p>
        </p:txBody>
      </p:sp>
    </p:spTree>
    <p:extLst>
      <p:ext uri="{BB962C8B-B14F-4D97-AF65-F5344CB8AC3E}">
        <p14:creationId xmlns:p14="http://schemas.microsoft.com/office/powerpoint/2010/main" val="2980575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AC5A5F-0B8C-4645-A3C2-CB9F8326BA06}" type="slidenum">
              <a:rPr lang="en-GB" smtClean="0"/>
              <a:t>17</a:t>
            </a:fld>
            <a:endParaRPr lang="en-GB"/>
          </a:p>
        </p:txBody>
      </p:sp>
    </p:spTree>
    <p:extLst>
      <p:ext uri="{BB962C8B-B14F-4D97-AF65-F5344CB8AC3E}">
        <p14:creationId xmlns:p14="http://schemas.microsoft.com/office/powerpoint/2010/main" val="174008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393209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398336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2759864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616855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29C91F7-A4B4-41C1-9E62-D01577A65DFD}"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174842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29C91F7-A4B4-41C1-9E62-D01577A65DFD}" type="datetimeFigureOut">
              <a:rPr lang="en-GB" smtClean="0"/>
              <a:t>01/12/2025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3364461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9C91F7-A4B4-41C1-9E62-D01577A65DFD}" type="datetimeFigureOut">
              <a:rPr lang="en-GB" smtClean="0"/>
              <a:t>01/12/2025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2639951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1052060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4116316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1086299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FF250B9F-6EBB-4B7F-BFAF-E94B826012C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21336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4128020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FF250B9F-6EBB-4B7F-BFAF-E94B826012C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50268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9C91F7-A4B4-41C1-9E62-D01577A65DFD}"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3464668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36464419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9C91F7-A4B4-41C1-9E62-D01577A65DFD}"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FF250B9F-6EBB-4B7F-BFAF-E94B826012C6}" type="slidenum">
              <a:rPr lang="en-GB" smtClean="0"/>
              <a:t>‹#›</a:t>
            </a:fld>
            <a:endParaRPr lang="en-GB"/>
          </a:p>
        </p:txBody>
      </p:sp>
    </p:spTree>
    <p:extLst>
      <p:ext uri="{BB962C8B-B14F-4D97-AF65-F5344CB8AC3E}">
        <p14:creationId xmlns:p14="http://schemas.microsoft.com/office/powerpoint/2010/main" val="857690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29C91F7-A4B4-41C1-9E62-D01577A65DFD}" type="datetimeFigureOut">
              <a:rPr lang="en-GB" smtClean="0"/>
              <a:t>01/12/2025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F250B9F-6EBB-4B7F-BFAF-E94B826012C6}" type="slidenum">
              <a:rPr lang="en-GB" smtClean="0"/>
              <a:t>‹#›</a:t>
            </a:fld>
            <a:endParaRPr lang="en-GB"/>
          </a:p>
        </p:txBody>
      </p:sp>
    </p:spTree>
    <p:extLst>
      <p:ext uri="{BB962C8B-B14F-4D97-AF65-F5344CB8AC3E}">
        <p14:creationId xmlns:p14="http://schemas.microsoft.com/office/powerpoint/2010/main" val="14081883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FA6026-126F-2CD4-D9E0-CDB627C2CE1E}"/>
              </a:ext>
            </a:extLst>
          </p:cNvPr>
          <p:cNvSpPr>
            <a:spLocks noGrp="1"/>
          </p:cNvSpPr>
          <p:nvPr>
            <p:ph idx="1"/>
          </p:nvPr>
        </p:nvSpPr>
        <p:spPr>
          <a:xfrm>
            <a:off x="1868243" y="1888761"/>
            <a:ext cx="8915400" cy="3861409"/>
          </a:xfrm>
        </p:spPr>
        <p:txBody>
          <a:bodyPr>
            <a:normAutofit fontScale="47500" lnSpcReduction="20000"/>
          </a:bodyPr>
          <a:lstStyle/>
          <a:p>
            <a:pPr algn="ctr" rtl="0">
              <a:buNone/>
            </a:pPr>
            <a:endParaRPr lang="en-US" sz="3000" b="1" i="0" u="none" strike="noStrike" dirty="0">
              <a:solidFill>
                <a:srgbClr val="000000"/>
              </a:solidFill>
              <a:effectLst/>
              <a:latin typeface="Times New Roman" panose="02020603050405020304" pitchFamily="18" charset="0"/>
            </a:endParaRPr>
          </a:p>
          <a:p>
            <a:pPr algn="ctr" rtl="0">
              <a:buNone/>
            </a:pPr>
            <a:r>
              <a:rPr lang="en-US" sz="4500" b="1" i="0" u="none" strike="noStrike" dirty="0">
                <a:solidFill>
                  <a:srgbClr val="000000"/>
                </a:solidFill>
                <a:effectLst/>
                <a:latin typeface="Times New Roman" panose="02020603050405020304" pitchFamily="18" charset="0"/>
              </a:rPr>
              <a:t>Student Name: </a:t>
            </a:r>
            <a:r>
              <a:rPr lang="en-US" sz="4500" i="0" u="none" strike="noStrike" dirty="0">
                <a:solidFill>
                  <a:srgbClr val="000000"/>
                </a:solidFill>
                <a:effectLst/>
                <a:latin typeface="Times New Roman" panose="02020603050405020304" pitchFamily="18" charset="0"/>
              </a:rPr>
              <a:t>Andreea Florentina Porumbel</a:t>
            </a:r>
          </a:p>
          <a:p>
            <a:pPr algn="ctr" rtl="0">
              <a:buNone/>
            </a:pPr>
            <a:r>
              <a:rPr lang="en-US" sz="4500" b="1" i="0" u="none" strike="noStrike" dirty="0">
                <a:solidFill>
                  <a:srgbClr val="000000"/>
                </a:solidFill>
                <a:effectLst/>
                <a:latin typeface="Times New Roman" panose="02020603050405020304" pitchFamily="18" charset="0"/>
              </a:rPr>
              <a:t>Student ID: </a:t>
            </a:r>
            <a:r>
              <a:rPr lang="en-US" sz="4500" i="0" u="none" strike="noStrike" dirty="0">
                <a:solidFill>
                  <a:srgbClr val="000000"/>
                </a:solidFill>
                <a:effectLst/>
                <a:latin typeface="Times New Roman" panose="02020603050405020304" pitchFamily="18" charset="0"/>
              </a:rPr>
              <a:t>2323115</a:t>
            </a:r>
            <a:endParaRPr lang="en-US" sz="4500" b="1" i="0" u="none" strike="noStrike" dirty="0">
              <a:solidFill>
                <a:srgbClr val="000000"/>
              </a:solidFill>
              <a:effectLst/>
              <a:latin typeface="Times New Roman" panose="02020603050405020304" pitchFamily="18" charset="0"/>
            </a:endParaRPr>
          </a:p>
          <a:p>
            <a:pPr algn="ctr" rtl="0">
              <a:buNone/>
            </a:pPr>
            <a:r>
              <a:rPr lang="en-US" sz="4500" b="1" i="0" u="none" strike="noStrike" dirty="0">
                <a:solidFill>
                  <a:srgbClr val="000000"/>
                </a:solidFill>
                <a:effectLst/>
                <a:latin typeface="Times New Roman" panose="02020603050405020304" pitchFamily="18" charset="0"/>
              </a:rPr>
              <a:t>Module</a:t>
            </a:r>
            <a:r>
              <a:rPr lang="en-US" sz="4500" i="0" u="none" strike="noStrike" dirty="0">
                <a:solidFill>
                  <a:srgbClr val="000000"/>
                </a:solidFill>
                <a:effectLst/>
                <a:latin typeface="Times New Roman" panose="02020603050405020304" pitchFamily="18" charset="0"/>
              </a:rPr>
              <a:t>: People Management</a:t>
            </a:r>
            <a:endParaRPr lang="en-US" sz="4500" dirty="0">
              <a:effectLst/>
            </a:endParaRPr>
          </a:p>
          <a:p>
            <a:pPr algn="ctr" rtl="0">
              <a:buNone/>
            </a:pPr>
            <a:r>
              <a:rPr lang="en-US" sz="4500" b="1" i="0" u="none" strike="noStrike" dirty="0">
                <a:solidFill>
                  <a:srgbClr val="000000"/>
                </a:solidFill>
                <a:effectLst/>
                <a:latin typeface="Times New Roman" panose="02020603050405020304" pitchFamily="18" charset="0"/>
              </a:rPr>
              <a:t>Assignment Brief: </a:t>
            </a:r>
            <a:r>
              <a:rPr lang="en-US" sz="4500" i="0" u="none" strike="noStrike" dirty="0">
                <a:solidFill>
                  <a:srgbClr val="000000"/>
                </a:solidFill>
                <a:effectLst/>
                <a:latin typeface="Times New Roman" panose="02020603050405020304" pitchFamily="18" charset="0"/>
              </a:rPr>
              <a:t>Presentation to the Board</a:t>
            </a:r>
            <a:endParaRPr lang="en-US" sz="4500" dirty="0">
              <a:effectLst/>
            </a:endParaRPr>
          </a:p>
          <a:p>
            <a:pPr algn="ctr" rtl="0">
              <a:buNone/>
            </a:pPr>
            <a:r>
              <a:rPr lang="en-US" sz="4500" b="1" i="0" u="none" strike="noStrike" dirty="0">
                <a:solidFill>
                  <a:srgbClr val="000000"/>
                </a:solidFill>
                <a:effectLst/>
                <a:latin typeface="Times New Roman" panose="02020603050405020304" pitchFamily="18" charset="0"/>
              </a:rPr>
              <a:t>Assessment Title: </a:t>
            </a:r>
            <a:r>
              <a:rPr lang="en-US" sz="4500" i="0" u="none" strike="noStrike" dirty="0">
                <a:solidFill>
                  <a:srgbClr val="000000"/>
                </a:solidFill>
                <a:effectLst/>
                <a:latin typeface="Times New Roman" panose="02020603050405020304" pitchFamily="18" charset="0"/>
              </a:rPr>
              <a:t>Future People Management Strategy for </a:t>
            </a:r>
            <a:endParaRPr lang="en-US" sz="4500" dirty="0">
              <a:effectLst/>
            </a:endParaRPr>
          </a:p>
          <a:p>
            <a:pPr algn="ctr" rtl="0">
              <a:buNone/>
            </a:pPr>
            <a:r>
              <a:rPr lang="en-US" sz="4500" i="0" u="none" strike="noStrike" dirty="0">
                <a:solidFill>
                  <a:srgbClr val="000000"/>
                </a:solidFill>
                <a:effectLst/>
                <a:latin typeface="Times New Roman" panose="02020603050405020304" pitchFamily="18" charset="0"/>
              </a:rPr>
              <a:t>BrightWave Services Ltd</a:t>
            </a:r>
            <a:endParaRPr lang="en-US" sz="4500" dirty="0">
              <a:effectLst/>
            </a:endParaRPr>
          </a:p>
          <a:p>
            <a:pPr algn="ctr" rtl="0">
              <a:buNone/>
            </a:pPr>
            <a:r>
              <a:rPr lang="en-US" sz="4500" b="1" i="0" u="none" strike="noStrike" dirty="0">
                <a:solidFill>
                  <a:srgbClr val="000000"/>
                </a:solidFill>
                <a:effectLst/>
                <a:latin typeface="Times New Roman" panose="02020603050405020304" pitchFamily="18" charset="0"/>
              </a:rPr>
              <a:t>Module code: </a:t>
            </a:r>
            <a:r>
              <a:rPr lang="en-US" sz="4500" i="0" u="none" strike="noStrike" dirty="0">
                <a:solidFill>
                  <a:srgbClr val="000000"/>
                </a:solidFill>
                <a:effectLst/>
                <a:latin typeface="Times New Roman" panose="02020603050405020304" pitchFamily="18" charset="0"/>
              </a:rPr>
              <a:t>BMSW5010</a:t>
            </a:r>
          </a:p>
          <a:p>
            <a:pPr algn="ctr" rtl="0">
              <a:buNone/>
            </a:pPr>
            <a:r>
              <a:rPr lang="en-US" sz="4500" b="1" dirty="0">
                <a:latin typeface="Times New Roman" panose="02020603050405020304" pitchFamily="18" charset="0"/>
                <a:cs typeface="Times New Roman" panose="02020603050405020304" pitchFamily="18" charset="0"/>
              </a:rPr>
              <a:t>Lecturer: </a:t>
            </a:r>
            <a:r>
              <a:rPr lang="en-US" sz="4500" dirty="0">
                <a:latin typeface="Times New Roman" panose="02020603050405020304" pitchFamily="18" charset="0"/>
                <a:cs typeface="Times New Roman" panose="02020603050405020304" pitchFamily="18" charset="0"/>
              </a:rPr>
              <a:t>Rebecca Francis-Davies</a:t>
            </a:r>
            <a:endParaRPr lang="en-US" sz="4500" b="1" dirty="0">
              <a:effectLst/>
              <a:latin typeface="Times New Roman" panose="02020603050405020304" pitchFamily="18" charset="0"/>
              <a:cs typeface="Times New Roman" panose="02020603050405020304" pitchFamily="18" charset="0"/>
            </a:endParaRPr>
          </a:p>
          <a:p>
            <a:pPr>
              <a:buNone/>
            </a:pPr>
            <a:br>
              <a:rPr lang="en-US" dirty="0"/>
            </a:br>
            <a:endParaRPr lang="en-GB" dirty="0"/>
          </a:p>
        </p:txBody>
      </p:sp>
      <p:pic>
        <p:nvPicPr>
          <p:cNvPr id="1026" name="Picture 2">
            <a:extLst>
              <a:ext uri="{FF2B5EF4-FFF2-40B4-BE49-F238E27FC236}">
                <a16:creationId xmlns:a16="http://schemas.microsoft.com/office/drawing/2014/main" id="{2D30A991-4CBB-AB58-369C-D5DE97BC1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0299" y="732662"/>
            <a:ext cx="2206870" cy="750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49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286911-FC7C-347E-93E8-D9AD72774D6F}"/>
              </a:ext>
            </a:extLst>
          </p:cNvPr>
          <p:cNvSpPr>
            <a:spLocks noGrp="1"/>
          </p:cNvSpPr>
          <p:nvPr>
            <p:ph type="title"/>
          </p:nvPr>
        </p:nvSpPr>
        <p:spPr>
          <a:xfrm>
            <a:off x="649224" y="645106"/>
            <a:ext cx="3650279" cy="1259894"/>
          </a:xfrm>
        </p:spPr>
        <p:txBody>
          <a:bodyPr>
            <a:normAutofit/>
          </a:bodyPr>
          <a:lstStyle/>
          <a:p>
            <a:r>
              <a:rPr lang="en-GB" b="1" i="0" u="none" strike="noStrike" dirty="0">
                <a:solidFill>
                  <a:schemeClr val="tx1"/>
                </a:solidFill>
                <a:effectLst/>
                <a:latin typeface="Times New Roman" panose="02020603050405020304" pitchFamily="18" charset="0"/>
              </a:rPr>
              <a:t>Introduction</a:t>
            </a:r>
            <a:r>
              <a:rPr lang="en-GB" b="1" i="0" u="none" strike="noStrike" dirty="0">
                <a:effectLst/>
                <a:latin typeface="Times New Roman" panose="02020603050405020304" pitchFamily="18" charset="0"/>
              </a:rPr>
              <a:t> </a:t>
            </a:r>
            <a:endParaRPr lang="en-GB" dirty="0"/>
          </a:p>
        </p:txBody>
      </p:sp>
      <p:sp>
        <p:nvSpPr>
          <p:cNvPr id="11" name="Rectangle 10">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B2F3B88-16A4-CE09-1DCB-D80F81110BAF}"/>
              </a:ext>
            </a:extLst>
          </p:cNvPr>
          <p:cNvSpPr>
            <a:spLocks noGrp="1"/>
          </p:cNvSpPr>
          <p:nvPr>
            <p:ph idx="1"/>
          </p:nvPr>
        </p:nvSpPr>
        <p:spPr>
          <a:xfrm>
            <a:off x="649224" y="1781907"/>
            <a:ext cx="4854760" cy="3759253"/>
          </a:xfrm>
        </p:spPr>
        <p:txBody>
          <a:bodyPr>
            <a:normAutofit lnSpcReduction="10000"/>
          </a:bodyPr>
          <a:lstStyle/>
          <a:p>
            <a:pPr algn="just" rtl="0" fontAlgn="base">
              <a:lnSpc>
                <a:spcPct val="150000"/>
              </a:lnSpc>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The crucial aim of this presentation is to assess the current challenges of the BrightWave company in their people management.</a:t>
            </a:r>
          </a:p>
          <a:p>
            <a:pPr algn="just" rtl="0" fontAlgn="base">
              <a:lnSpc>
                <a:spcPct val="150000"/>
              </a:lnSpc>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After that, it has also described the effects of the organisational culture on their people management and the purpose of the shifts into their culture. It will also provide some useful recommendations for future HR strategy for the business.  </a:t>
            </a:r>
          </a:p>
          <a:p>
            <a:pPr algn="just">
              <a:lnSpc>
                <a:spcPct val="150000"/>
              </a:lnSpc>
            </a:pPr>
            <a:endParaRPr lang="en-GB" dirty="0">
              <a:solidFill>
                <a:schemeClr val="tx1"/>
              </a:solidFill>
            </a:endParaRPr>
          </a:p>
        </p:txBody>
      </p:sp>
      <p:pic>
        <p:nvPicPr>
          <p:cNvPr id="4" name="Picture 3" descr="A black and white logo&#10;&#10;AI-generated content may be incorrect.">
            <a:extLst>
              <a:ext uri="{FF2B5EF4-FFF2-40B4-BE49-F238E27FC236}">
                <a16:creationId xmlns:a16="http://schemas.microsoft.com/office/drawing/2014/main" id="{0737B145-070A-2CFC-94C5-ADC34F8E350A}"/>
              </a:ext>
            </a:extLst>
          </p:cNvPr>
          <p:cNvPicPr>
            <a:picLocks noChangeAspect="1"/>
          </p:cNvPicPr>
          <p:nvPr/>
        </p:nvPicPr>
        <p:blipFill>
          <a:blip r:embed="rId3"/>
          <a:stretch>
            <a:fillRect/>
          </a:stretch>
        </p:blipFill>
        <p:spPr>
          <a:xfrm>
            <a:off x="5890846" y="1415077"/>
            <a:ext cx="5682274" cy="3702779"/>
          </a:xfrm>
          <a:prstGeom prst="rect">
            <a:avLst/>
          </a:prstGeom>
        </p:spPr>
      </p:pic>
      <p:sp>
        <p:nvSpPr>
          <p:cNvPr id="13"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7790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oup of people holding papers and arrows&#10;&#10;AI-generated content may be incorrect.">
            <a:extLst>
              <a:ext uri="{FF2B5EF4-FFF2-40B4-BE49-F238E27FC236}">
                <a16:creationId xmlns:a16="http://schemas.microsoft.com/office/drawing/2014/main" id="{9772DD61-4676-11A8-7DBB-54F6BEB59206}"/>
              </a:ext>
            </a:extLst>
          </p:cNvPr>
          <p:cNvPicPr>
            <a:picLocks noChangeAspect="1"/>
          </p:cNvPicPr>
          <p:nvPr/>
        </p:nvPicPr>
        <p:blipFill>
          <a:blip r:embed="rId3"/>
          <a:srcRect l="8194" r="30785" b="1"/>
          <a:stretch>
            <a:fillRect/>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9CB46F1-8ECE-8559-938C-80A11198E60D}"/>
              </a:ext>
            </a:extLst>
          </p:cNvPr>
          <p:cNvSpPr>
            <a:spLocks noGrp="1"/>
          </p:cNvSpPr>
          <p:nvPr>
            <p:ph type="title"/>
          </p:nvPr>
        </p:nvSpPr>
        <p:spPr>
          <a:xfrm>
            <a:off x="541867" y="787400"/>
            <a:ext cx="7145866" cy="778933"/>
          </a:xfrm>
        </p:spPr>
        <p:txBody>
          <a:bodyPr anchor="ctr">
            <a:normAutofit/>
          </a:bodyPr>
          <a:lstStyle/>
          <a:p>
            <a:pPr>
              <a:lnSpc>
                <a:spcPct val="90000"/>
              </a:lnSpc>
            </a:pPr>
            <a:r>
              <a:rPr lang="en-US" sz="2500" b="1" i="0" u="none" strike="noStrike">
                <a:solidFill>
                  <a:srgbClr val="FEFFFF"/>
                </a:solidFill>
                <a:effectLst/>
                <a:latin typeface="Times New Roman" panose="02020603050405020304" pitchFamily="18" charset="0"/>
              </a:rPr>
              <a:t>1. Identify current challenges in people</a:t>
            </a:r>
            <a:br>
              <a:rPr lang="en-US" sz="2500" b="1" i="0" u="none" strike="noStrike">
                <a:solidFill>
                  <a:srgbClr val="FEFFFF"/>
                </a:solidFill>
                <a:effectLst/>
                <a:latin typeface="Times New Roman" panose="02020603050405020304" pitchFamily="18" charset="0"/>
              </a:rPr>
            </a:br>
            <a:r>
              <a:rPr lang="en-US" sz="2500" b="1" i="0" u="none" strike="noStrike">
                <a:solidFill>
                  <a:srgbClr val="FEFFFF"/>
                </a:solidFill>
                <a:effectLst/>
                <a:latin typeface="Times New Roman" panose="02020603050405020304" pitchFamily="18" charset="0"/>
              </a:rPr>
              <a:t>management at BrightWave.</a:t>
            </a:r>
            <a:endParaRPr lang="en-GB" sz="2500">
              <a:solidFill>
                <a:srgbClr val="FEFFFF"/>
              </a:solidFill>
            </a:endParaRPr>
          </a:p>
        </p:txBody>
      </p:sp>
      <p:sp>
        <p:nvSpPr>
          <p:cNvPr id="3" name="Content Placeholder 2">
            <a:extLst>
              <a:ext uri="{FF2B5EF4-FFF2-40B4-BE49-F238E27FC236}">
                <a16:creationId xmlns:a16="http://schemas.microsoft.com/office/drawing/2014/main" id="{ADB62649-2EDC-7D3E-B5B0-C3275DC30D1A}"/>
              </a:ext>
            </a:extLst>
          </p:cNvPr>
          <p:cNvSpPr>
            <a:spLocks noGrp="1"/>
          </p:cNvSpPr>
          <p:nvPr>
            <p:ph idx="1"/>
          </p:nvPr>
        </p:nvSpPr>
        <p:spPr>
          <a:xfrm>
            <a:off x="7860770" y="2017668"/>
            <a:ext cx="3750205" cy="3857816"/>
          </a:xfrm>
        </p:spPr>
        <p:txBody>
          <a:bodyPr>
            <a:normAutofit fontScale="92500" lnSpcReduction="20000"/>
          </a:bodyPr>
          <a:lstStyle/>
          <a:p>
            <a:pPr algn="just" rtl="0">
              <a:lnSpc>
                <a:spcPct val="150000"/>
              </a:lnSpc>
              <a:buNone/>
            </a:pPr>
            <a:r>
              <a:rPr lang="en-US" b="1" i="0" u="none" strike="noStrike" dirty="0">
                <a:solidFill>
                  <a:schemeClr val="tx1">
                    <a:lumMod val="95000"/>
                    <a:lumOff val="5000"/>
                  </a:schemeClr>
                </a:solidFill>
                <a:effectLst/>
                <a:latin typeface="Times New Roman" panose="02020603050405020304" pitchFamily="18" charset="0"/>
              </a:rPr>
              <a:t>Managerial skills gaps -</a:t>
            </a:r>
            <a:endParaRPr lang="en-US" b="0" dirty="0">
              <a:solidFill>
                <a:schemeClr val="tx1">
                  <a:lumMod val="95000"/>
                  <a:lumOff val="5000"/>
                </a:schemeClr>
              </a:solidFill>
              <a:effectLst/>
            </a:endParaRPr>
          </a:p>
          <a:p>
            <a:pPr algn="just" rtl="0" fontAlgn="base">
              <a:lnSpc>
                <a:spcPct val="150000"/>
              </a:lnSpc>
              <a:buFont typeface="Arial" panose="020B0604020202020204" pitchFamily="34" charset="0"/>
              <a:buChar char="•"/>
            </a:pPr>
            <a:r>
              <a:rPr lang="en-US" b="0" i="0" u="none" strike="noStrike" dirty="0">
                <a:solidFill>
                  <a:schemeClr val="tx1">
                    <a:lumMod val="95000"/>
                    <a:lumOff val="5000"/>
                  </a:schemeClr>
                </a:solidFill>
                <a:effectLst/>
                <a:latin typeface="Times New Roman" panose="02020603050405020304" pitchFamily="18" charset="0"/>
              </a:rPr>
              <a:t>In this company, there are some managerial skill gaps in which the managers are not able to maintain the scheduling of employees.</a:t>
            </a:r>
          </a:p>
          <a:p>
            <a:pPr algn="just" rtl="0" fontAlgn="base">
              <a:lnSpc>
                <a:spcPct val="150000"/>
              </a:lnSpc>
              <a:buFont typeface="Arial" panose="020B0604020202020204" pitchFamily="34" charset="0"/>
              <a:buChar char="•"/>
            </a:pPr>
            <a:r>
              <a:rPr lang="en-US" b="0" i="0" u="none" strike="noStrike" dirty="0">
                <a:solidFill>
                  <a:schemeClr val="tx1">
                    <a:lumMod val="95000"/>
                    <a:lumOff val="5000"/>
                  </a:schemeClr>
                </a:solidFill>
                <a:effectLst/>
                <a:latin typeface="Times New Roman" panose="02020603050405020304" pitchFamily="18" charset="0"/>
              </a:rPr>
              <a:t>They are also not sufficient to provide tier employees with coaching on new trends in the market, and that becomes one of their failures. </a:t>
            </a:r>
          </a:p>
          <a:p>
            <a:pPr algn="just">
              <a:lnSpc>
                <a:spcPct val="150000"/>
              </a:lnSpc>
            </a:pPr>
            <a:endParaRPr lang="en-GB" dirty="0">
              <a:solidFill>
                <a:schemeClr val="tx1">
                  <a:lumMod val="95000"/>
                  <a:lumOff val="5000"/>
                </a:schemeClr>
              </a:solidFill>
            </a:endParaRPr>
          </a:p>
        </p:txBody>
      </p:sp>
    </p:spTree>
    <p:extLst>
      <p:ext uri="{BB962C8B-B14F-4D97-AF65-F5344CB8AC3E}">
        <p14:creationId xmlns:p14="http://schemas.microsoft.com/office/powerpoint/2010/main" val="244993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a:extLst>
            <a:ext uri="{FF2B5EF4-FFF2-40B4-BE49-F238E27FC236}">
              <a16:creationId xmlns:a16="http://schemas.microsoft.com/office/drawing/2014/main" id="{448B402F-8171-151C-E459-57F18B43D26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oup of people standing around a white board&#10;&#10;AI-generated content may be incorrect.">
            <a:extLst>
              <a:ext uri="{FF2B5EF4-FFF2-40B4-BE49-F238E27FC236}">
                <a16:creationId xmlns:a16="http://schemas.microsoft.com/office/drawing/2014/main" id="{773F3928-2F34-483D-229B-53E085593029}"/>
              </a:ext>
            </a:extLst>
          </p:cNvPr>
          <p:cNvPicPr>
            <a:picLocks noChangeAspect="1"/>
          </p:cNvPicPr>
          <p:nvPr/>
        </p:nvPicPr>
        <p:blipFill>
          <a:blip r:embed="rId3">
            <a:duotone>
              <a:schemeClr val="bg2">
                <a:shade val="45000"/>
                <a:satMod val="135000"/>
              </a:schemeClr>
              <a:prstClr val="white"/>
            </a:duotone>
            <a:alphaModFix amt="40000"/>
          </a:blip>
          <a:srcRect r="1779" b="1"/>
          <a:stretch>
            <a:fill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3B76941B-1B69-AB5D-E071-93E1535B2F24}"/>
              </a:ext>
            </a:extLst>
          </p:cNvPr>
          <p:cNvSpPr>
            <a:spLocks noGrp="1"/>
          </p:cNvSpPr>
          <p:nvPr>
            <p:ph type="title"/>
          </p:nvPr>
        </p:nvSpPr>
        <p:spPr>
          <a:xfrm>
            <a:off x="2003431" y="624110"/>
            <a:ext cx="9501181" cy="1280890"/>
          </a:xfrm>
        </p:spPr>
        <p:txBody>
          <a:bodyPr>
            <a:normAutofit/>
          </a:bodyPr>
          <a:lstStyle/>
          <a:p>
            <a:r>
              <a:rPr lang="en-US" b="1" i="0" u="none" strike="noStrike" dirty="0">
                <a:solidFill>
                  <a:schemeClr val="tx1"/>
                </a:solidFill>
                <a:effectLst/>
                <a:latin typeface="Times New Roman" panose="02020603050405020304" pitchFamily="18" charset="0"/>
              </a:rPr>
              <a:t>1. Identify current challenges in people</a:t>
            </a:r>
            <a:br>
              <a:rPr lang="en-US" b="1" i="0" u="none" strike="noStrike" dirty="0">
                <a:solidFill>
                  <a:schemeClr val="tx1"/>
                </a:solidFill>
                <a:effectLst/>
                <a:latin typeface="Times New Roman" panose="02020603050405020304" pitchFamily="18" charset="0"/>
              </a:rPr>
            </a:br>
            <a:r>
              <a:rPr lang="en-US" b="1" i="0" u="none" strike="noStrike" dirty="0">
                <a:solidFill>
                  <a:schemeClr val="tx1"/>
                </a:solidFill>
                <a:effectLst/>
                <a:latin typeface="Times New Roman" panose="02020603050405020304" pitchFamily="18" charset="0"/>
              </a:rPr>
              <a:t>management at BrightWave.</a:t>
            </a:r>
            <a:endParaRPr lang="en-GB" dirty="0">
              <a:solidFill>
                <a:schemeClr val="tx1"/>
              </a:solidFill>
            </a:endParaRPr>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424FF4F1-C6AB-720B-F989-B82FF11F0DD7}"/>
              </a:ext>
            </a:extLst>
          </p:cNvPr>
          <p:cNvSpPr>
            <a:spLocks noGrp="1"/>
          </p:cNvSpPr>
          <p:nvPr>
            <p:ph idx="1"/>
          </p:nvPr>
        </p:nvSpPr>
        <p:spPr>
          <a:xfrm>
            <a:off x="2003431" y="2102305"/>
            <a:ext cx="8915400" cy="3777622"/>
          </a:xfrm>
        </p:spPr>
        <p:txBody>
          <a:bodyPr>
            <a:normAutofit/>
          </a:bodyPr>
          <a:lstStyle/>
          <a:p>
            <a:pPr algn="just" rtl="0">
              <a:lnSpc>
                <a:spcPct val="150000"/>
              </a:lnSpc>
              <a:buNone/>
            </a:pPr>
            <a:r>
              <a:rPr lang="en-US" sz="2400" b="1" i="0" u="none" strike="noStrike" dirty="0">
                <a:solidFill>
                  <a:schemeClr val="tx1"/>
                </a:solidFill>
                <a:effectLst/>
                <a:latin typeface="Times New Roman" panose="02020603050405020304" pitchFamily="18" charset="0"/>
              </a:rPr>
              <a:t>Performance management gaps -</a:t>
            </a:r>
            <a:endParaRPr lang="en-US" sz="2400" b="0" dirty="0">
              <a:solidFill>
                <a:schemeClr val="tx1"/>
              </a:solidFill>
              <a:effectLst/>
            </a:endParaRPr>
          </a:p>
          <a:p>
            <a:pPr algn="just" rtl="0" fontAlgn="base">
              <a:lnSpc>
                <a:spcPct val="150000"/>
              </a:lnSpc>
              <a:buFont typeface="Arial" panose="020B0604020202020204" pitchFamily="34" charset="0"/>
              <a:buChar char="•"/>
            </a:pPr>
            <a:r>
              <a:rPr lang="en-US" sz="2400" b="0" i="0" u="none" strike="noStrike" dirty="0">
                <a:solidFill>
                  <a:schemeClr val="tx1"/>
                </a:solidFill>
                <a:effectLst/>
                <a:latin typeface="Times New Roman" panose="02020603050405020304" pitchFamily="18" charset="0"/>
              </a:rPr>
              <a:t>The BrightWave company is suffering from performance management gaps in its conversations with employees in the market.</a:t>
            </a:r>
          </a:p>
          <a:p>
            <a:pPr algn="just" rtl="0" fontAlgn="base">
              <a:lnSpc>
                <a:spcPct val="150000"/>
              </a:lnSpc>
              <a:buFont typeface="Arial" panose="020B0604020202020204" pitchFamily="34" charset="0"/>
              <a:buChar char="•"/>
            </a:pPr>
            <a:r>
              <a:rPr lang="en-US" sz="2400" b="0" i="0" u="none" strike="noStrike" dirty="0">
                <a:solidFill>
                  <a:schemeClr val="tx1"/>
                </a:solidFill>
                <a:effectLst/>
                <a:latin typeface="Times New Roman" panose="02020603050405020304" pitchFamily="18" charset="0"/>
              </a:rPr>
              <a:t>In this company, managers are also unable to provide constructive feedback to their long-standing employees, which creates low performance.</a:t>
            </a:r>
          </a:p>
          <a:p>
            <a:pPr algn="just">
              <a:lnSpc>
                <a:spcPct val="150000"/>
              </a:lnSpc>
            </a:pPr>
            <a:endParaRPr lang="en-GB" sz="2400" dirty="0">
              <a:solidFill>
                <a:schemeClr val="tx1"/>
              </a:solidFill>
            </a:endParaRPr>
          </a:p>
        </p:txBody>
      </p:sp>
    </p:spTree>
    <p:extLst>
      <p:ext uri="{BB962C8B-B14F-4D97-AF65-F5344CB8AC3E}">
        <p14:creationId xmlns:p14="http://schemas.microsoft.com/office/powerpoint/2010/main" val="4210117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a:extLst>
            <a:ext uri="{FF2B5EF4-FFF2-40B4-BE49-F238E27FC236}">
              <a16:creationId xmlns:a16="http://schemas.microsoft.com/office/drawing/2014/main" id="{F3B27CB3-EE23-032C-CCEA-009C3CD63A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FFCA5-FFAA-5010-A87C-734B51EC9410}"/>
              </a:ext>
            </a:extLst>
          </p:cNvPr>
          <p:cNvSpPr>
            <a:spLocks noGrp="1"/>
          </p:cNvSpPr>
          <p:nvPr>
            <p:ph type="title"/>
          </p:nvPr>
        </p:nvSpPr>
        <p:spPr>
          <a:xfrm>
            <a:off x="1687669" y="624110"/>
            <a:ext cx="4137059" cy="1280890"/>
          </a:xfrm>
        </p:spPr>
        <p:txBody>
          <a:bodyPr>
            <a:normAutofit/>
          </a:bodyPr>
          <a:lstStyle/>
          <a:p>
            <a:pPr>
              <a:lnSpc>
                <a:spcPct val="90000"/>
              </a:lnSpc>
            </a:pPr>
            <a:r>
              <a:rPr lang="en-US" sz="2500" b="1" i="0" u="none" strike="noStrike" dirty="0">
                <a:solidFill>
                  <a:schemeClr val="tx1"/>
                </a:solidFill>
                <a:effectLst/>
                <a:latin typeface="Times New Roman" panose="02020603050405020304" pitchFamily="18" charset="0"/>
              </a:rPr>
              <a:t>1. Identify current challenges in people</a:t>
            </a:r>
            <a:br>
              <a:rPr lang="en-US" sz="2500" b="1" i="0" u="none" strike="noStrike" dirty="0">
                <a:solidFill>
                  <a:schemeClr val="tx1"/>
                </a:solidFill>
                <a:effectLst/>
                <a:latin typeface="Times New Roman" panose="02020603050405020304" pitchFamily="18" charset="0"/>
              </a:rPr>
            </a:br>
            <a:r>
              <a:rPr lang="en-US" sz="2500" b="1" i="0" u="none" strike="noStrike" dirty="0">
                <a:solidFill>
                  <a:schemeClr val="tx1"/>
                </a:solidFill>
                <a:effectLst/>
                <a:latin typeface="Times New Roman" panose="02020603050405020304" pitchFamily="18" charset="0"/>
              </a:rPr>
              <a:t>management at BrightWave.</a:t>
            </a:r>
            <a:endParaRPr lang="en-GB" sz="2500" dirty="0">
              <a:solidFill>
                <a:schemeClr val="tx1"/>
              </a:solidFill>
            </a:endParaRPr>
          </a:p>
        </p:txBody>
      </p:sp>
      <p:sp>
        <p:nvSpPr>
          <p:cNvPr id="3" name="Content Placeholder 2">
            <a:extLst>
              <a:ext uri="{FF2B5EF4-FFF2-40B4-BE49-F238E27FC236}">
                <a16:creationId xmlns:a16="http://schemas.microsoft.com/office/drawing/2014/main" id="{9B32EFD8-064B-91B6-A289-87BE93BA218F}"/>
              </a:ext>
            </a:extLst>
          </p:cNvPr>
          <p:cNvSpPr>
            <a:spLocks noGrp="1"/>
          </p:cNvSpPr>
          <p:nvPr>
            <p:ph idx="1"/>
          </p:nvPr>
        </p:nvSpPr>
        <p:spPr>
          <a:xfrm>
            <a:off x="1683956" y="2133600"/>
            <a:ext cx="4140772" cy="3777622"/>
          </a:xfrm>
        </p:spPr>
        <p:txBody>
          <a:bodyPr>
            <a:normAutofit/>
          </a:bodyPr>
          <a:lstStyle/>
          <a:p>
            <a:pPr algn="just" rtl="0">
              <a:lnSpc>
                <a:spcPct val="150000"/>
              </a:lnSpc>
              <a:buNone/>
            </a:pPr>
            <a:r>
              <a:rPr lang="en-US" sz="1600" b="1" i="0" u="none" strike="noStrike" dirty="0">
                <a:solidFill>
                  <a:srgbClr val="000000"/>
                </a:solidFill>
                <a:effectLst/>
                <a:latin typeface="Times New Roman" panose="02020603050405020304" pitchFamily="18" charset="0"/>
              </a:rPr>
              <a:t>Organisational culture -</a:t>
            </a:r>
            <a:endParaRPr lang="en-US" sz="1600" b="0" dirty="0">
              <a:solidFill>
                <a:srgbClr val="000000"/>
              </a:solidFill>
              <a:effectLst/>
            </a:endParaRPr>
          </a:p>
          <a:p>
            <a:pPr algn="just" rtl="0" fontAlgn="base">
              <a:lnSpc>
                <a:spcPct val="150000"/>
              </a:lnSpc>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The leaders of these organisations are focusing on a result-oriented approach, and they are mostly pragmatic. </a:t>
            </a:r>
          </a:p>
          <a:p>
            <a:pPr algn="just" rtl="0" fontAlgn="base">
              <a:lnSpc>
                <a:spcPct val="150000"/>
              </a:lnSpc>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However, the culture of the organisation in this company is very rigid and conservative, which affects the new ideas and collaboration aspects. </a:t>
            </a:r>
          </a:p>
          <a:p>
            <a:pPr algn="just" rtl="0" fontAlgn="base">
              <a:lnSpc>
                <a:spcPct val="150000"/>
              </a:lnSpc>
              <a:buFont typeface="Arial" panose="020B0604020202020204" pitchFamily="34" charset="0"/>
              <a:buChar char="•"/>
            </a:pPr>
            <a:endParaRPr lang="en-US" sz="1600" b="0" i="0" u="none" strike="noStrike" dirty="0">
              <a:solidFill>
                <a:srgbClr val="000000"/>
              </a:solidFill>
              <a:effectLst/>
              <a:latin typeface="Times New Roman" panose="02020603050405020304" pitchFamily="18" charset="0"/>
            </a:endParaRPr>
          </a:p>
          <a:p>
            <a:pPr algn="just">
              <a:lnSpc>
                <a:spcPct val="150000"/>
              </a:lnSpc>
            </a:pPr>
            <a:endParaRPr lang="en-GB" sz="1600" dirty="0">
              <a:solidFill>
                <a:srgbClr val="000000"/>
              </a:solidFill>
            </a:endParaRPr>
          </a:p>
        </p:txBody>
      </p:sp>
      <p:pic>
        <p:nvPicPr>
          <p:cNvPr id="4" name="Picture 3" descr="A person juggling with icons&#10;&#10;AI-generated content may be incorrect.">
            <a:extLst>
              <a:ext uri="{FF2B5EF4-FFF2-40B4-BE49-F238E27FC236}">
                <a16:creationId xmlns:a16="http://schemas.microsoft.com/office/drawing/2014/main" id="{EE0D0CE4-3EC6-F52A-16C9-4A0022378608}"/>
              </a:ext>
            </a:extLst>
          </p:cNvPr>
          <p:cNvPicPr>
            <a:picLocks noChangeAspect="1"/>
          </p:cNvPicPr>
          <p:nvPr/>
        </p:nvPicPr>
        <p:blipFill>
          <a:blip r:embed="rId3"/>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3542071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3E52E8-85E8-3924-1B56-5FEB7E93567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many arms&#10;&#10;AI-generated content may be incorrect.">
            <a:extLst>
              <a:ext uri="{FF2B5EF4-FFF2-40B4-BE49-F238E27FC236}">
                <a16:creationId xmlns:a16="http://schemas.microsoft.com/office/drawing/2014/main" id="{295DEFBB-73DD-D625-8B18-719F9FAE598C}"/>
              </a:ext>
            </a:extLst>
          </p:cNvPr>
          <p:cNvPicPr>
            <a:picLocks noChangeAspect="1"/>
          </p:cNvPicPr>
          <p:nvPr/>
        </p:nvPicPr>
        <p:blipFill>
          <a:blip r:embed="rId3">
            <a:alphaModFix amt="35000"/>
          </a:blip>
          <a:srcRect l="1333"/>
          <a:stretch>
            <a:fillRect/>
          </a:stretch>
        </p:blipFill>
        <p:spPr>
          <a:xfrm>
            <a:off x="-8825" y="10"/>
            <a:ext cx="12192000" cy="6857990"/>
          </a:xfrm>
          <a:prstGeom prst="rect">
            <a:avLst/>
          </a:prstGeom>
        </p:spPr>
      </p:pic>
      <p:sp>
        <p:nvSpPr>
          <p:cNvPr id="2" name="Title 1">
            <a:extLst>
              <a:ext uri="{FF2B5EF4-FFF2-40B4-BE49-F238E27FC236}">
                <a16:creationId xmlns:a16="http://schemas.microsoft.com/office/drawing/2014/main" id="{A29D2CDA-0012-7928-C968-400D685C89A3}"/>
              </a:ext>
            </a:extLst>
          </p:cNvPr>
          <p:cNvSpPr>
            <a:spLocks noGrp="1"/>
          </p:cNvSpPr>
          <p:nvPr>
            <p:ph type="title"/>
          </p:nvPr>
        </p:nvSpPr>
        <p:spPr>
          <a:xfrm>
            <a:off x="1935513" y="624110"/>
            <a:ext cx="8911687" cy="1280890"/>
          </a:xfrm>
        </p:spPr>
        <p:txBody>
          <a:bodyPr>
            <a:normAutofit/>
          </a:bodyPr>
          <a:lstStyle/>
          <a:p>
            <a:r>
              <a:rPr lang="en-US" b="1" i="0" u="none" strike="noStrike">
                <a:solidFill>
                  <a:schemeClr val="tx1"/>
                </a:solidFill>
                <a:effectLst/>
                <a:latin typeface="Times New Roman" panose="02020603050405020304" pitchFamily="18" charset="0"/>
              </a:rPr>
              <a:t>1. Identify current challenges in people</a:t>
            </a:r>
            <a:br>
              <a:rPr lang="en-US" b="1" i="0" u="none" strike="noStrike">
                <a:solidFill>
                  <a:schemeClr val="tx1"/>
                </a:solidFill>
                <a:effectLst/>
                <a:latin typeface="Times New Roman" panose="02020603050405020304" pitchFamily="18" charset="0"/>
              </a:rPr>
            </a:br>
            <a:r>
              <a:rPr lang="en-US" b="1" i="0" u="none" strike="noStrike">
                <a:solidFill>
                  <a:schemeClr val="tx1"/>
                </a:solidFill>
                <a:effectLst/>
                <a:latin typeface="Times New Roman" panose="02020603050405020304" pitchFamily="18" charset="0"/>
              </a:rPr>
              <a:t>management at BrightWave.</a:t>
            </a:r>
            <a:endParaRPr lang="en-GB">
              <a:solidFill>
                <a:schemeClr val="tx1"/>
              </a:solidFill>
            </a:endParaRPr>
          </a:p>
        </p:txBody>
      </p:sp>
      <p:sp>
        <p:nvSpPr>
          <p:cNvPr id="3" name="Content Placeholder 2">
            <a:extLst>
              <a:ext uri="{FF2B5EF4-FFF2-40B4-BE49-F238E27FC236}">
                <a16:creationId xmlns:a16="http://schemas.microsoft.com/office/drawing/2014/main" id="{4432F6C0-FAF9-BC9D-91B0-A2AFA1133238}"/>
              </a:ext>
            </a:extLst>
          </p:cNvPr>
          <p:cNvSpPr>
            <a:spLocks noGrp="1"/>
          </p:cNvSpPr>
          <p:nvPr>
            <p:ph idx="1"/>
          </p:nvPr>
        </p:nvSpPr>
        <p:spPr>
          <a:xfrm>
            <a:off x="1931800" y="2133600"/>
            <a:ext cx="8915400" cy="3777622"/>
          </a:xfrm>
        </p:spPr>
        <p:txBody>
          <a:bodyPr>
            <a:normAutofit/>
          </a:bodyPr>
          <a:lstStyle/>
          <a:p>
            <a:pPr algn="just" rtl="0">
              <a:lnSpc>
                <a:spcPct val="150000"/>
              </a:lnSpc>
              <a:buNone/>
            </a:pPr>
            <a:r>
              <a:rPr lang="en-US" b="1" i="0" u="none" strike="noStrike" dirty="0">
                <a:effectLst/>
                <a:latin typeface="Times New Roman" panose="02020603050405020304" pitchFamily="18" charset="0"/>
              </a:rPr>
              <a:t>External pressure - </a:t>
            </a:r>
            <a:endParaRPr lang="en-US" b="0" dirty="0">
              <a:effectLst/>
            </a:endParaRPr>
          </a:p>
          <a:p>
            <a:pPr algn="just" rtl="0" fontAlgn="base">
              <a:lnSpc>
                <a:spcPct val="150000"/>
              </a:lnSpc>
              <a:buFont typeface="Arial" panose="020B0604020202020204" pitchFamily="34" charset="0"/>
              <a:buChar char="•"/>
            </a:pPr>
            <a:r>
              <a:rPr lang="en-US" b="0" i="0" u="none" strike="noStrike" dirty="0">
                <a:effectLst/>
                <a:latin typeface="Times New Roman" panose="02020603050405020304" pitchFamily="18" charset="0"/>
              </a:rPr>
              <a:t>The organisational culture of BrightWave company suffers from external pressures in which the suppliers and social values are enforcing the company. </a:t>
            </a:r>
          </a:p>
          <a:p>
            <a:pPr algn="just" rtl="0" fontAlgn="base">
              <a:lnSpc>
                <a:spcPct val="150000"/>
              </a:lnSpc>
              <a:buFont typeface="Arial" panose="020B0604020202020204" pitchFamily="34" charset="0"/>
              <a:buChar char="•"/>
            </a:pPr>
            <a:r>
              <a:rPr lang="en-US" b="0" i="0" u="none" strike="noStrike" dirty="0">
                <a:effectLst/>
                <a:latin typeface="Times New Roman" panose="02020603050405020304" pitchFamily="18" charset="0"/>
              </a:rPr>
              <a:t>These social values reinforce the employees' well-being, sustainable practices and employment; if the company is not able to fulfil these risks, they will suffer</a:t>
            </a:r>
          </a:p>
          <a:p>
            <a:pPr algn="just">
              <a:lnSpc>
                <a:spcPct val="150000"/>
              </a:lnSpc>
            </a:pPr>
            <a:endParaRPr lang="en-GB" dirty="0"/>
          </a:p>
        </p:txBody>
      </p:sp>
    </p:spTree>
    <p:extLst>
      <p:ext uri="{BB962C8B-B14F-4D97-AF65-F5344CB8AC3E}">
        <p14:creationId xmlns:p14="http://schemas.microsoft.com/office/powerpoint/2010/main" val="7692947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28,300+ Office Motivation Stock Illustrations, Royalty-Free Vector Graphics  &amp; Clip Art - iStock | Home office motivation">
            <a:extLst>
              <a:ext uri="{FF2B5EF4-FFF2-40B4-BE49-F238E27FC236}">
                <a16:creationId xmlns:a16="http://schemas.microsoft.com/office/drawing/2014/main" id="{0D77CCEF-08A0-B403-6C80-7B8E59DFBC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114" r="12161" b="-1"/>
          <a:stretch>
            <a:fillRect/>
          </a:stretch>
        </p:blipFill>
        <p:spPr bwMode="auto">
          <a:xfrm>
            <a:off x="1" y="10"/>
            <a:ext cx="757444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A4EB174-6F69-E64D-66F5-5078A0038F19}"/>
              </a:ext>
            </a:extLst>
          </p:cNvPr>
          <p:cNvSpPr>
            <a:spLocks noGrp="1"/>
          </p:cNvSpPr>
          <p:nvPr>
            <p:ph type="title"/>
          </p:nvPr>
        </p:nvSpPr>
        <p:spPr>
          <a:xfrm>
            <a:off x="541867" y="787400"/>
            <a:ext cx="7145866" cy="778933"/>
          </a:xfrm>
        </p:spPr>
        <p:txBody>
          <a:bodyPr anchor="ctr">
            <a:normAutofit/>
          </a:bodyPr>
          <a:lstStyle/>
          <a:p>
            <a:pPr>
              <a:lnSpc>
                <a:spcPct val="90000"/>
              </a:lnSpc>
              <a:spcBef>
                <a:spcPts val="400"/>
              </a:spcBef>
              <a:spcAft>
                <a:spcPts val="400"/>
              </a:spcAft>
            </a:pPr>
            <a:r>
              <a:rPr lang="en-GB" sz="1600" b="1" kern="0">
                <a:solidFill>
                  <a:srgbClr val="FEFFFF"/>
                </a:solidFill>
                <a:effectLst/>
                <a:latin typeface="Times New Roman" panose="02020603050405020304" pitchFamily="18" charset="0"/>
              </a:rPr>
              <a:t>2. Assessment of the Organisational Culture of BrightWave Impacting People Management as Well as Suggesting Ways for Making People-Centred Organisational Culture</a:t>
            </a:r>
            <a:endParaRPr lang="en-GB" sz="1600">
              <a:solidFill>
                <a:srgbClr val="FEFFFF"/>
              </a:solidFill>
            </a:endParaRPr>
          </a:p>
        </p:txBody>
      </p:sp>
      <p:sp>
        <p:nvSpPr>
          <p:cNvPr id="3" name="Content Placeholder 2">
            <a:extLst>
              <a:ext uri="{FF2B5EF4-FFF2-40B4-BE49-F238E27FC236}">
                <a16:creationId xmlns:a16="http://schemas.microsoft.com/office/drawing/2014/main" id="{980FBA66-1C17-0EC3-1AD6-BF9F48EB98AD}"/>
              </a:ext>
            </a:extLst>
          </p:cNvPr>
          <p:cNvSpPr>
            <a:spLocks noGrp="1"/>
          </p:cNvSpPr>
          <p:nvPr>
            <p:ph idx="1"/>
          </p:nvPr>
        </p:nvSpPr>
        <p:spPr>
          <a:xfrm>
            <a:off x="7860770" y="2017668"/>
            <a:ext cx="3750205" cy="3857816"/>
          </a:xfrm>
        </p:spPr>
        <p:txBody>
          <a:bodyPr>
            <a:normAutofit/>
          </a:bodyPr>
          <a:lstStyle/>
          <a:p>
            <a:pPr algn="just">
              <a:lnSpc>
                <a:spcPct val="90000"/>
              </a:lnSpc>
              <a:buNone/>
            </a:pPr>
            <a:r>
              <a:rPr lang="en-GB" sz="1500" b="1">
                <a:solidFill>
                  <a:schemeClr val="tx1">
                    <a:lumMod val="95000"/>
                    <a:lumOff val="5000"/>
                  </a:schemeClr>
                </a:solidFill>
                <a:effectLst/>
                <a:latin typeface="Times New Roman" panose="02020603050405020304" pitchFamily="18" charset="0"/>
                <a:ea typeface="Times New Roman" panose="02020603050405020304" pitchFamily="18" charset="0"/>
              </a:rPr>
              <a:t>The Ways BrightWave’s Organisational Culture Affects People Management</a:t>
            </a:r>
            <a:endParaRPr lang="en-IN" sz="1500">
              <a:solidFill>
                <a:schemeClr val="tx1">
                  <a:lumMod val="95000"/>
                  <a:lumOff val="5000"/>
                </a:schemeClr>
              </a:solidFill>
              <a:effectLst/>
              <a:latin typeface="Times New Roman" panose="02020603050405020304" pitchFamily="18" charset="0"/>
              <a:ea typeface="Times New Roman" panose="02020603050405020304" pitchFamily="18" charset="0"/>
            </a:endParaRPr>
          </a:p>
          <a:p>
            <a:pPr algn="just">
              <a:lnSpc>
                <a:spcPct val="90000"/>
              </a:lnSpc>
              <a:buNone/>
            </a:pPr>
            <a:r>
              <a:rPr lang="en-GB" sz="1500" b="1">
                <a:solidFill>
                  <a:schemeClr val="tx1">
                    <a:lumMod val="95000"/>
                    <a:lumOff val="5000"/>
                  </a:schemeClr>
                </a:solidFill>
                <a:effectLst/>
                <a:latin typeface="Times New Roman" panose="02020603050405020304" pitchFamily="18" charset="0"/>
                <a:ea typeface="Times New Roman" panose="02020603050405020304" pitchFamily="18" charset="0"/>
              </a:rPr>
              <a:t>Impact of Task-driven Culture on Employee Motivation -</a:t>
            </a:r>
            <a:endParaRPr lang="en-IN" sz="1500">
              <a:solidFill>
                <a:schemeClr val="tx1">
                  <a:lumMod val="95000"/>
                  <a:lumOff val="5000"/>
                </a:schemeClr>
              </a:solidFill>
              <a:effectLst/>
              <a:latin typeface="Times New Roman" panose="02020603050405020304" pitchFamily="18" charset="0"/>
              <a:ea typeface="Times New Roman" panose="02020603050405020304" pitchFamily="18" charset="0"/>
            </a:endParaRPr>
          </a:p>
          <a:p>
            <a:pPr marL="342900" lvl="0" indent="-342900" algn="just">
              <a:lnSpc>
                <a:spcPct val="90000"/>
              </a:lnSpc>
              <a:buFont typeface="Arial" panose="020B0604020202020204" pitchFamily="34" charset="0"/>
              <a:buChar char="●"/>
            </a:pPr>
            <a:r>
              <a:rPr lang="en-GB"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The lack of employee motivation through the action-oriented culture of BrightWave has been a part of the organisational culture (Garcia </a:t>
            </a:r>
            <a:r>
              <a:rPr lang="en-GB" sz="1500" i="1"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et al. </a:t>
            </a:r>
            <a:r>
              <a:rPr lang="en-GB"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2017).</a:t>
            </a:r>
            <a:endParaRPr lang="en-IN"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endParaRPr>
          </a:p>
          <a:p>
            <a:pPr marL="342900" lvl="0" indent="-342900" algn="just">
              <a:lnSpc>
                <a:spcPct val="90000"/>
              </a:lnSpc>
              <a:buFont typeface="Arial" panose="020B0604020202020204" pitchFamily="34" charset="0"/>
              <a:buChar char="●"/>
            </a:pPr>
            <a:r>
              <a:rPr lang="en-GB"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The lack of collaboration among the employees has created disruption in the case of the performance of employees in BrightWave (Garcia </a:t>
            </a:r>
            <a:r>
              <a:rPr lang="en-GB" sz="1500" i="1"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et al. </a:t>
            </a:r>
            <a:r>
              <a:rPr lang="en-GB"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rPr>
              <a:t>2017).</a:t>
            </a:r>
            <a:endParaRPr lang="en-IN" sz="1500" u="none" strike="noStrike">
              <a:solidFill>
                <a:schemeClr val="tx1">
                  <a:lumMod val="95000"/>
                  <a:lumOff val="5000"/>
                </a:schemeClr>
              </a:solidFill>
              <a:effectLst/>
              <a:latin typeface="Times New Roman" panose="02020603050405020304" pitchFamily="18" charset="0"/>
              <a:ea typeface="Times New Roman" panose="02020603050405020304" pitchFamily="18" charset="0"/>
            </a:endParaRPr>
          </a:p>
          <a:p>
            <a:pPr marL="0" indent="0" algn="just">
              <a:lnSpc>
                <a:spcPct val="90000"/>
              </a:lnSpc>
              <a:buNone/>
            </a:pPr>
            <a:endParaRPr lang="en-GB" sz="1500">
              <a:solidFill>
                <a:schemeClr val="tx1">
                  <a:lumMod val="95000"/>
                  <a:lumOff val="5000"/>
                </a:schemeClr>
              </a:solidFill>
            </a:endParaRPr>
          </a:p>
        </p:txBody>
      </p:sp>
    </p:spTree>
    <p:extLst>
      <p:ext uri="{BB962C8B-B14F-4D97-AF65-F5344CB8AC3E}">
        <p14:creationId xmlns:p14="http://schemas.microsoft.com/office/powerpoint/2010/main" val="130886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579AD7-2BB2-8748-05D7-B37E47390FF3}"/>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nlocking Employee Motivation- A Comprehensive Guide in 2025">
            <a:extLst>
              <a:ext uri="{FF2B5EF4-FFF2-40B4-BE49-F238E27FC236}">
                <a16:creationId xmlns:a16="http://schemas.microsoft.com/office/drawing/2014/main" id="{238A2415-4A91-455E-ADF9-FCA1CCA8206C}"/>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l="222" r="1" b="1"/>
          <a:stretch>
            <a:fillRect/>
          </a:stretch>
        </p:blipFill>
        <p:spPr bwMode="auto">
          <a:xfrm>
            <a:off x="-8825"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D6FC16D-54FE-B975-B707-35F012C209EA}"/>
              </a:ext>
            </a:extLst>
          </p:cNvPr>
          <p:cNvSpPr>
            <a:spLocks noGrp="1"/>
          </p:cNvSpPr>
          <p:nvPr>
            <p:ph type="title"/>
          </p:nvPr>
        </p:nvSpPr>
        <p:spPr>
          <a:xfrm>
            <a:off x="1935513" y="624110"/>
            <a:ext cx="8911687" cy="1280890"/>
          </a:xfrm>
        </p:spPr>
        <p:txBody>
          <a:bodyPr>
            <a:normAutofit/>
          </a:bodyPr>
          <a:lstStyle/>
          <a:p>
            <a:pPr>
              <a:lnSpc>
                <a:spcPct val="90000"/>
              </a:lnSpc>
              <a:spcBef>
                <a:spcPts val="400"/>
              </a:spcBef>
              <a:spcAft>
                <a:spcPts val="400"/>
              </a:spcAft>
            </a:pPr>
            <a:r>
              <a:rPr lang="en-GB" sz="2000" b="1" kern="0">
                <a:solidFill>
                  <a:schemeClr val="tx1"/>
                </a:solidFill>
                <a:effectLst/>
                <a:latin typeface="Times New Roman" panose="02020603050405020304" pitchFamily="18" charset="0"/>
              </a:rPr>
              <a:t>2. Assessment of the Organisational Culture of BrightWave Impacting People Management as Well as Suggesting Ways for Making People-Centred Organisational Culture</a:t>
            </a:r>
            <a:br>
              <a:rPr lang="en-IN" sz="2000" b="1" kern="0">
                <a:solidFill>
                  <a:schemeClr val="tx1"/>
                </a:solidFill>
                <a:effectLst/>
                <a:latin typeface="Times New Roman" panose="02020603050405020304" pitchFamily="18" charset="0"/>
              </a:rPr>
            </a:br>
            <a:endParaRPr lang="en-GB" sz="2000">
              <a:solidFill>
                <a:schemeClr val="tx1"/>
              </a:solidFill>
            </a:endParaRPr>
          </a:p>
        </p:txBody>
      </p:sp>
      <p:sp>
        <p:nvSpPr>
          <p:cNvPr id="3" name="Content Placeholder 2">
            <a:extLst>
              <a:ext uri="{FF2B5EF4-FFF2-40B4-BE49-F238E27FC236}">
                <a16:creationId xmlns:a16="http://schemas.microsoft.com/office/drawing/2014/main" id="{F56C1A51-86EE-DEDE-977F-4A0A2BDCFCF0}"/>
              </a:ext>
            </a:extLst>
          </p:cNvPr>
          <p:cNvSpPr>
            <a:spLocks noGrp="1"/>
          </p:cNvSpPr>
          <p:nvPr>
            <p:ph idx="1"/>
          </p:nvPr>
        </p:nvSpPr>
        <p:spPr>
          <a:xfrm>
            <a:off x="1931800" y="2133600"/>
            <a:ext cx="8915400" cy="3777622"/>
          </a:xfrm>
        </p:spPr>
        <p:txBody>
          <a:bodyPr>
            <a:normAutofit/>
          </a:bodyPr>
          <a:lstStyle/>
          <a:p>
            <a:pPr algn="just">
              <a:buNone/>
            </a:pPr>
            <a:r>
              <a:rPr lang="en-GB" b="1">
                <a:effectLst/>
                <a:latin typeface="Times New Roman" panose="02020603050405020304" pitchFamily="18" charset="0"/>
                <a:ea typeface="Times New Roman" panose="02020603050405020304" pitchFamily="18" charset="0"/>
              </a:rPr>
              <a:t>The Ways BrightWave’s Organisational Culture Affects People Management</a:t>
            </a:r>
            <a:endParaRPr lang="en-IN">
              <a:effectLst/>
              <a:latin typeface="Times New Roman" panose="02020603050405020304" pitchFamily="18" charset="0"/>
              <a:ea typeface="Times New Roman" panose="02020603050405020304" pitchFamily="18" charset="0"/>
            </a:endParaRPr>
          </a:p>
          <a:p>
            <a:pPr algn="just">
              <a:buNone/>
            </a:pPr>
            <a:r>
              <a:rPr lang="en-GB" b="1">
                <a:effectLst/>
                <a:latin typeface="Times New Roman" panose="02020603050405020304" pitchFamily="18" charset="0"/>
                <a:ea typeface="Times New Roman" panose="02020603050405020304" pitchFamily="18" charset="0"/>
              </a:rPr>
              <a:t>Affecting Employee Growth by Number-First and Low-On-Recognition Culture -</a:t>
            </a:r>
            <a:endParaRPr lang="en-IN">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rPr>
              <a:t>The lack of employee motivation at BrightWave has been a part of the challenges regarding maintaining high-quality talent (Bannikova and Mykhaylyova, 2024).</a:t>
            </a:r>
            <a:endParaRPr lang="en-IN" u="none" strike="noStrike">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rPr>
              <a:t>It has impacted the behaviours and performances of employees, with an impact on their well-being (Bannikova and Mykhaylyova, 2024). </a:t>
            </a:r>
            <a:endParaRPr lang="en-IN" u="none" strike="noStrike">
              <a:effectLst/>
              <a:latin typeface="Times New Roman" panose="02020603050405020304" pitchFamily="18" charset="0"/>
              <a:ea typeface="Times New Roman" panose="02020603050405020304" pitchFamily="18" charset="0"/>
            </a:endParaRPr>
          </a:p>
          <a:p>
            <a:pPr marL="0" indent="0" algn="just">
              <a:buNone/>
            </a:pPr>
            <a:endParaRPr lang="en-GB"/>
          </a:p>
        </p:txBody>
      </p:sp>
    </p:spTree>
    <p:extLst>
      <p:ext uri="{BB962C8B-B14F-4D97-AF65-F5344CB8AC3E}">
        <p14:creationId xmlns:p14="http://schemas.microsoft.com/office/powerpoint/2010/main" val="171639530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a:extLst>
            <a:ext uri="{FF2B5EF4-FFF2-40B4-BE49-F238E27FC236}">
              <a16:creationId xmlns:a16="http://schemas.microsoft.com/office/drawing/2014/main" id="{D24F638F-C6D6-F09E-51B6-4281E81115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F8CCA0-32F3-A87F-40CD-31BA31DB7A96}"/>
              </a:ext>
            </a:extLst>
          </p:cNvPr>
          <p:cNvSpPr>
            <a:spLocks noGrp="1"/>
          </p:cNvSpPr>
          <p:nvPr>
            <p:ph type="title"/>
          </p:nvPr>
        </p:nvSpPr>
        <p:spPr>
          <a:xfrm>
            <a:off x="1687669" y="624110"/>
            <a:ext cx="4137059" cy="1280890"/>
          </a:xfrm>
        </p:spPr>
        <p:txBody>
          <a:bodyPr>
            <a:normAutofit/>
          </a:bodyPr>
          <a:lstStyle/>
          <a:p>
            <a:pPr>
              <a:lnSpc>
                <a:spcPct val="90000"/>
              </a:lnSpc>
              <a:spcBef>
                <a:spcPts val="400"/>
              </a:spcBef>
              <a:spcAft>
                <a:spcPts val="400"/>
              </a:spcAft>
            </a:pPr>
            <a:r>
              <a:rPr lang="en-GB" sz="1500" b="1" kern="0">
                <a:effectLst/>
                <a:latin typeface="Times New Roman" panose="02020603050405020304" pitchFamily="18" charset="0"/>
              </a:rPr>
              <a:t>2. Assessment of the Organisational Culture of BrightWave Impacting People Management as Well as Suggesting Ways for Making People-Centred Organisational Culture</a:t>
            </a:r>
            <a:br>
              <a:rPr lang="en-IN" sz="1500" b="1" kern="0">
                <a:effectLst/>
                <a:latin typeface="Times New Roman" panose="02020603050405020304" pitchFamily="18" charset="0"/>
              </a:rPr>
            </a:br>
            <a:endParaRPr lang="en-GB" sz="1500"/>
          </a:p>
        </p:txBody>
      </p:sp>
      <p:sp>
        <p:nvSpPr>
          <p:cNvPr id="3" name="Content Placeholder 2">
            <a:extLst>
              <a:ext uri="{FF2B5EF4-FFF2-40B4-BE49-F238E27FC236}">
                <a16:creationId xmlns:a16="http://schemas.microsoft.com/office/drawing/2014/main" id="{C53B6BA8-F60D-2F35-3462-9BDE590E33DC}"/>
              </a:ext>
            </a:extLst>
          </p:cNvPr>
          <p:cNvSpPr>
            <a:spLocks noGrp="1"/>
          </p:cNvSpPr>
          <p:nvPr>
            <p:ph idx="1"/>
          </p:nvPr>
        </p:nvSpPr>
        <p:spPr>
          <a:xfrm>
            <a:off x="1683956" y="2133600"/>
            <a:ext cx="4140772" cy="3777622"/>
          </a:xfrm>
        </p:spPr>
        <p:txBody>
          <a:bodyPr>
            <a:normAutofit/>
          </a:bodyPr>
          <a:lstStyle/>
          <a:p>
            <a:pPr algn="just">
              <a:buNone/>
            </a:pPr>
            <a:r>
              <a:rPr lang="en-GB" sz="1600" b="1">
                <a:solidFill>
                  <a:srgbClr val="000000"/>
                </a:solidFill>
                <a:effectLst/>
                <a:latin typeface="Times New Roman" panose="02020603050405020304" pitchFamily="18" charset="0"/>
                <a:ea typeface="Times New Roman" panose="02020603050405020304" pitchFamily="18" charset="0"/>
              </a:rPr>
              <a:t>Proposed Ways for Shifting Organisational Culture with Prioritising a People-Centred Approach</a:t>
            </a:r>
            <a:endParaRPr lang="en-IN" sz="1600">
              <a:solidFill>
                <a:srgbClr val="000000"/>
              </a:solidFill>
              <a:effectLst/>
              <a:latin typeface="Times New Roman" panose="02020603050405020304" pitchFamily="18" charset="0"/>
              <a:ea typeface="Times New Roman" panose="02020603050405020304" pitchFamily="18" charset="0"/>
            </a:endParaRPr>
          </a:p>
          <a:p>
            <a:pPr algn="just">
              <a:buNone/>
            </a:pPr>
            <a:r>
              <a:rPr lang="en-GB" sz="1600" b="1">
                <a:solidFill>
                  <a:srgbClr val="000000"/>
                </a:solidFill>
                <a:effectLst/>
                <a:latin typeface="Times New Roman" panose="02020603050405020304" pitchFamily="18" charset="0"/>
                <a:ea typeface="Times New Roman" panose="02020603050405020304" pitchFamily="18" charset="0"/>
              </a:rPr>
              <a:t>Effective Communication with Employees -</a:t>
            </a:r>
            <a:endParaRPr lang="en-IN" sz="1600">
              <a:solidFill>
                <a:srgbClr val="000000"/>
              </a:solidFill>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sz="1600" u="none" strike="noStrike">
                <a:solidFill>
                  <a:srgbClr val="000000"/>
                </a:solidFill>
                <a:effectLst/>
                <a:latin typeface="Times New Roman" panose="02020603050405020304" pitchFamily="18" charset="0"/>
                <a:ea typeface="Times New Roman" panose="02020603050405020304" pitchFamily="18" charset="0"/>
              </a:rPr>
              <a:t>The ways of open communication have been a part of the growth of BrightWave to enhance the goal-setting of the company (Sebastião </a:t>
            </a:r>
            <a:r>
              <a:rPr lang="en-GB" sz="1600" i="1" u="none" strike="noStrike">
                <a:solidFill>
                  <a:srgbClr val="000000"/>
                </a:solidFill>
                <a:effectLst/>
                <a:latin typeface="Times New Roman" panose="02020603050405020304" pitchFamily="18" charset="0"/>
                <a:ea typeface="Times New Roman" panose="02020603050405020304" pitchFamily="18" charset="0"/>
              </a:rPr>
              <a:t>et al. </a:t>
            </a:r>
            <a:r>
              <a:rPr lang="en-GB" sz="1600" u="none" strike="noStrike">
                <a:solidFill>
                  <a:srgbClr val="000000"/>
                </a:solidFill>
                <a:effectLst/>
                <a:latin typeface="Times New Roman" panose="02020603050405020304" pitchFamily="18" charset="0"/>
                <a:ea typeface="Times New Roman" panose="02020603050405020304" pitchFamily="18" charset="0"/>
              </a:rPr>
              <a:t>2017).</a:t>
            </a:r>
            <a:endParaRPr lang="en-IN" sz="1600" u="none" strike="noStrike">
              <a:solidFill>
                <a:srgbClr val="000000"/>
              </a:solidFill>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sz="1600" u="none" strike="noStrike">
                <a:solidFill>
                  <a:srgbClr val="000000"/>
                </a:solidFill>
                <a:effectLst/>
                <a:latin typeface="Times New Roman" panose="02020603050405020304" pitchFamily="18" charset="0"/>
                <a:ea typeface="Times New Roman" panose="02020603050405020304" pitchFamily="18" charset="0"/>
              </a:rPr>
              <a:t>The acknowledgement of the open dialogues in the case of motivating employees, to grow decision-making (Sebastião </a:t>
            </a:r>
            <a:r>
              <a:rPr lang="en-GB" sz="1600" i="1" u="none" strike="noStrike">
                <a:solidFill>
                  <a:srgbClr val="000000"/>
                </a:solidFill>
                <a:effectLst/>
                <a:latin typeface="Times New Roman" panose="02020603050405020304" pitchFamily="18" charset="0"/>
                <a:ea typeface="Times New Roman" panose="02020603050405020304" pitchFamily="18" charset="0"/>
              </a:rPr>
              <a:t>et al. </a:t>
            </a:r>
            <a:r>
              <a:rPr lang="en-GB" sz="1600" u="none" strike="noStrike">
                <a:solidFill>
                  <a:srgbClr val="000000"/>
                </a:solidFill>
                <a:effectLst/>
                <a:latin typeface="Times New Roman" panose="02020603050405020304" pitchFamily="18" charset="0"/>
                <a:ea typeface="Times New Roman" panose="02020603050405020304" pitchFamily="18" charset="0"/>
              </a:rPr>
              <a:t>2017).</a:t>
            </a:r>
            <a:endParaRPr lang="en-IN" sz="1600" u="none" strike="noStrike">
              <a:solidFill>
                <a:srgbClr val="000000"/>
              </a:solidFill>
              <a:effectLst/>
              <a:latin typeface="Times New Roman" panose="02020603050405020304" pitchFamily="18" charset="0"/>
              <a:ea typeface="Times New Roman" panose="02020603050405020304" pitchFamily="18" charset="0"/>
            </a:endParaRPr>
          </a:p>
          <a:p>
            <a:pPr marL="0" indent="0" algn="just">
              <a:buNone/>
            </a:pPr>
            <a:endParaRPr lang="en-GB" sz="1600">
              <a:solidFill>
                <a:srgbClr val="000000"/>
              </a:solidFill>
            </a:endParaRPr>
          </a:p>
        </p:txBody>
      </p:sp>
      <p:pic>
        <p:nvPicPr>
          <p:cNvPr id="3074" name="Picture 2" descr="Why Employee Motivation Matters and How to Achieve It">
            <a:extLst>
              <a:ext uri="{FF2B5EF4-FFF2-40B4-BE49-F238E27FC236}">
                <a16:creationId xmlns:a16="http://schemas.microsoft.com/office/drawing/2014/main" id="{65CC9372-31BA-DC6B-94B7-75B3701520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468" r="16096" b="-1"/>
          <a:stretch>
            <a:fillRect/>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64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a:extLst>
            <a:ext uri="{FF2B5EF4-FFF2-40B4-BE49-F238E27FC236}">
              <a16:creationId xmlns:a16="http://schemas.microsoft.com/office/drawing/2014/main" id="{EEDE6252-EEE4-16B9-5F3D-ACBE029CF3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E193BD-F1E9-6AD5-5734-860562C802F4}"/>
              </a:ext>
            </a:extLst>
          </p:cNvPr>
          <p:cNvSpPr>
            <a:spLocks noGrp="1"/>
          </p:cNvSpPr>
          <p:nvPr>
            <p:ph type="title"/>
          </p:nvPr>
        </p:nvSpPr>
        <p:spPr>
          <a:xfrm>
            <a:off x="1687669" y="624110"/>
            <a:ext cx="4137059" cy="1280890"/>
          </a:xfrm>
        </p:spPr>
        <p:txBody>
          <a:bodyPr>
            <a:normAutofit/>
          </a:bodyPr>
          <a:lstStyle/>
          <a:p>
            <a:pPr>
              <a:lnSpc>
                <a:spcPct val="90000"/>
              </a:lnSpc>
              <a:spcBef>
                <a:spcPts val="400"/>
              </a:spcBef>
              <a:spcAft>
                <a:spcPts val="400"/>
              </a:spcAft>
            </a:pPr>
            <a:r>
              <a:rPr lang="en-GB" sz="1500" b="1" kern="0">
                <a:effectLst/>
                <a:latin typeface="Times New Roman" panose="02020603050405020304" pitchFamily="18" charset="0"/>
              </a:rPr>
              <a:t>2. Assessment of the Organisational Culture of BrightWave Impacting People Management as Well as Suggesting Ways for Making People-Centred Organisational Culture</a:t>
            </a:r>
            <a:br>
              <a:rPr lang="en-IN" sz="1500" b="1" kern="0">
                <a:effectLst/>
                <a:latin typeface="Times New Roman" panose="02020603050405020304" pitchFamily="18" charset="0"/>
              </a:rPr>
            </a:br>
            <a:endParaRPr lang="en-GB" sz="1500"/>
          </a:p>
        </p:txBody>
      </p:sp>
      <p:sp>
        <p:nvSpPr>
          <p:cNvPr id="3" name="Content Placeholder 2">
            <a:extLst>
              <a:ext uri="{FF2B5EF4-FFF2-40B4-BE49-F238E27FC236}">
                <a16:creationId xmlns:a16="http://schemas.microsoft.com/office/drawing/2014/main" id="{9C7D3F37-8201-07D6-ECA1-3E1A5B787720}"/>
              </a:ext>
            </a:extLst>
          </p:cNvPr>
          <p:cNvSpPr>
            <a:spLocks noGrp="1"/>
          </p:cNvSpPr>
          <p:nvPr>
            <p:ph idx="1"/>
          </p:nvPr>
        </p:nvSpPr>
        <p:spPr>
          <a:xfrm>
            <a:off x="1683956" y="2133600"/>
            <a:ext cx="4140772" cy="3777622"/>
          </a:xfrm>
        </p:spPr>
        <p:txBody>
          <a:bodyPr>
            <a:normAutofit/>
          </a:bodyPr>
          <a:lstStyle/>
          <a:p>
            <a:pPr marL="0" marR="0" lvl="0" indent="0" algn="just" defTabSz="457200" rtl="0" eaLnBrk="1" fontAlgn="auto" latinLnBrk="0" hangingPunct="1">
              <a:spcBef>
                <a:spcPts val="1000"/>
              </a:spcBef>
              <a:spcAft>
                <a:spcPts val="0"/>
              </a:spcAft>
              <a:buClr>
                <a:srgbClr val="353535"/>
              </a:buClr>
              <a:buSzTx/>
              <a:buFont typeface="Wingdings 3" charset="2"/>
              <a:buNone/>
              <a:tabLst/>
              <a:defRPr/>
            </a:pPr>
            <a:r>
              <a:rPr kumimoji="0" lang="en-GB" sz="1600" b="1"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rPr>
              <a:t>Proposed Ways for Shifting Organisational Culture with Prioritising a People-Centred Approach</a:t>
            </a:r>
            <a:endParaRPr kumimoji="0" lang="en-IN" sz="1600" b="0"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algn="just">
              <a:buNone/>
            </a:pPr>
            <a:r>
              <a:rPr lang="en-GB" sz="1600" b="1">
                <a:solidFill>
                  <a:srgbClr val="000000"/>
                </a:solidFill>
                <a:effectLst/>
                <a:latin typeface="Times New Roman" panose="02020603050405020304" pitchFamily="18" charset="0"/>
                <a:ea typeface="Times New Roman" panose="02020603050405020304" pitchFamily="18" charset="0"/>
              </a:rPr>
              <a:t>People Management Training to Supervisors and Middle Managers of BrightWave -</a:t>
            </a:r>
            <a:endParaRPr lang="en-IN" sz="1600">
              <a:solidFill>
                <a:srgbClr val="000000"/>
              </a:solidFill>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sz="1600" u="none" strike="noStrike">
                <a:solidFill>
                  <a:srgbClr val="000000"/>
                </a:solidFill>
                <a:effectLst/>
                <a:latin typeface="Times New Roman" panose="02020603050405020304" pitchFamily="18" charset="0"/>
                <a:ea typeface="Times New Roman" panose="02020603050405020304" pitchFamily="18" charset="0"/>
              </a:rPr>
              <a:t>Effective training for HR roles has been a part of it, which can help the stakeholders of BrightWave to manage effective HR practices (Safonov </a:t>
            </a:r>
            <a:r>
              <a:rPr lang="en-GB" sz="1600" i="1" u="none" strike="noStrike">
                <a:solidFill>
                  <a:srgbClr val="000000"/>
                </a:solidFill>
                <a:effectLst/>
                <a:latin typeface="Times New Roman" panose="02020603050405020304" pitchFamily="18" charset="0"/>
                <a:ea typeface="Times New Roman" panose="02020603050405020304" pitchFamily="18" charset="0"/>
              </a:rPr>
              <a:t>et al. </a:t>
            </a:r>
            <a:r>
              <a:rPr lang="en-GB" sz="1600" u="none" strike="noStrike">
                <a:solidFill>
                  <a:srgbClr val="000000"/>
                </a:solidFill>
                <a:effectLst/>
                <a:latin typeface="Times New Roman" panose="02020603050405020304" pitchFamily="18" charset="0"/>
                <a:ea typeface="Times New Roman" panose="02020603050405020304" pitchFamily="18" charset="0"/>
              </a:rPr>
              <a:t>2018).</a:t>
            </a:r>
            <a:endParaRPr lang="en-IN" sz="1600" u="none" strike="noStrike">
              <a:solidFill>
                <a:srgbClr val="000000"/>
              </a:solidFill>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sz="1600" u="none" strike="noStrike">
                <a:solidFill>
                  <a:srgbClr val="000000"/>
                </a:solidFill>
                <a:effectLst/>
                <a:latin typeface="Times New Roman" panose="02020603050405020304" pitchFamily="18" charset="0"/>
                <a:ea typeface="Times New Roman" panose="02020603050405020304" pitchFamily="18" charset="0"/>
              </a:rPr>
              <a:t>The goal-setting of BrightWave can be optimal for the future growth in cases of managing the goals as per the needs (Safonov </a:t>
            </a:r>
            <a:r>
              <a:rPr lang="en-GB" sz="1600" i="1" u="none" strike="noStrike">
                <a:solidFill>
                  <a:srgbClr val="000000"/>
                </a:solidFill>
                <a:effectLst/>
                <a:latin typeface="Times New Roman" panose="02020603050405020304" pitchFamily="18" charset="0"/>
                <a:ea typeface="Times New Roman" panose="02020603050405020304" pitchFamily="18" charset="0"/>
              </a:rPr>
              <a:t>et al. </a:t>
            </a:r>
            <a:r>
              <a:rPr lang="en-GB" sz="1600" u="none" strike="noStrike">
                <a:solidFill>
                  <a:srgbClr val="000000"/>
                </a:solidFill>
                <a:effectLst/>
                <a:latin typeface="Times New Roman" panose="02020603050405020304" pitchFamily="18" charset="0"/>
                <a:ea typeface="Times New Roman" panose="02020603050405020304" pitchFamily="18" charset="0"/>
              </a:rPr>
              <a:t>2018).</a:t>
            </a:r>
            <a:endParaRPr lang="en-IN" sz="1600" u="none" strike="noStrike">
              <a:solidFill>
                <a:srgbClr val="000000"/>
              </a:solidFill>
              <a:effectLst/>
              <a:latin typeface="Times New Roman" panose="02020603050405020304" pitchFamily="18" charset="0"/>
              <a:ea typeface="Times New Roman" panose="02020603050405020304" pitchFamily="18" charset="0"/>
            </a:endParaRPr>
          </a:p>
          <a:p>
            <a:pPr marL="0" indent="0" algn="just">
              <a:buNone/>
            </a:pPr>
            <a:endParaRPr lang="en-GB" sz="1600">
              <a:solidFill>
                <a:srgbClr val="000000"/>
              </a:solidFill>
            </a:endParaRPr>
          </a:p>
        </p:txBody>
      </p:sp>
      <p:pic>
        <p:nvPicPr>
          <p:cNvPr id="4100" name="Picture 4" descr="Employee Motivation Images – Browse 401,263 Stock Photos, Vectors, and  Video | Adobe Stock">
            <a:extLst>
              <a:ext uri="{FF2B5EF4-FFF2-40B4-BE49-F238E27FC236}">
                <a16:creationId xmlns:a16="http://schemas.microsoft.com/office/drawing/2014/main" id="{6EF2C2D5-5FDA-248C-3FC2-F1A58D1961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256" r="25464" b="1"/>
          <a:stretch>
            <a:fillRect/>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599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EC7199-3094-4B59-7614-78F8ED44989F}"/>
            </a:ext>
          </a:extLst>
        </p:cNvPr>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44,300+ Employee Motivation Stock Illustrations, Royalty-Free Vector  Graphics &amp; Clip Art - iStock | Employee engagement, Employee recognition,  Success">
            <a:extLst>
              <a:ext uri="{FF2B5EF4-FFF2-40B4-BE49-F238E27FC236}">
                <a16:creationId xmlns:a16="http://schemas.microsoft.com/office/drawing/2014/main" id="{A31187B5-9B38-CB72-496A-0C262A5276DF}"/>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7142" b="8588"/>
          <a:stretch>
            <a:fillRect/>
          </a:stretch>
        </p:blipFill>
        <p:spPr bwMode="auto">
          <a:xfrm>
            <a:off x="-8825"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2D4FA5-591C-F108-54DE-4ACBF04DABDE}"/>
              </a:ext>
            </a:extLst>
          </p:cNvPr>
          <p:cNvSpPr>
            <a:spLocks noGrp="1"/>
          </p:cNvSpPr>
          <p:nvPr>
            <p:ph type="title"/>
          </p:nvPr>
        </p:nvSpPr>
        <p:spPr>
          <a:xfrm>
            <a:off x="1935513" y="624110"/>
            <a:ext cx="8911687" cy="1280890"/>
          </a:xfrm>
        </p:spPr>
        <p:txBody>
          <a:bodyPr>
            <a:normAutofit/>
          </a:bodyPr>
          <a:lstStyle/>
          <a:p>
            <a:pPr>
              <a:lnSpc>
                <a:spcPct val="90000"/>
              </a:lnSpc>
              <a:spcBef>
                <a:spcPts val="400"/>
              </a:spcBef>
              <a:spcAft>
                <a:spcPts val="400"/>
              </a:spcAft>
            </a:pPr>
            <a:r>
              <a:rPr lang="en-GB" sz="2000" b="1" kern="0">
                <a:solidFill>
                  <a:schemeClr val="tx1"/>
                </a:solidFill>
                <a:effectLst/>
                <a:latin typeface="Times New Roman" panose="02020603050405020304" pitchFamily="18" charset="0"/>
              </a:rPr>
              <a:t>2. Assessment of the Organisational Culture of BrightWave Impacting People Management as Well as Suggesting Ways for Making People-Centred Organisational Culture</a:t>
            </a:r>
            <a:br>
              <a:rPr lang="en-IN" sz="2000" b="1" kern="0">
                <a:solidFill>
                  <a:schemeClr val="tx1"/>
                </a:solidFill>
                <a:effectLst/>
                <a:latin typeface="Times New Roman" panose="02020603050405020304" pitchFamily="18" charset="0"/>
              </a:rPr>
            </a:br>
            <a:endParaRPr lang="en-GB" sz="2000">
              <a:solidFill>
                <a:schemeClr val="tx1"/>
              </a:solidFill>
            </a:endParaRPr>
          </a:p>
        </p:txBody>
      </p:sp>
      <p:sp>
        <p:nvSpPr>
          <p:cNvPr id="3" name="Content Placeholder 2">
            <a:extLst>
              <a:ext uri="{FF2B5EF4-FFF2-40B4-BE49-F238E27FC236}">
                <a16:creationId xmlns:a16="http://schemas.microsoft.com/office/drawing/2014/main" id="{04B4B40C-2118-D732-28D3-F25ABCE8279C}"/>
              </a:ext>
            </a:extLst>
          </p:cNvPr>
          <p:cNvSpPr>
            <a:spLocks noGrp="1"/>
          </p:cNvSpPr>
          <p:nvPr>
            <p:ph idx="1"/>
          </p:nvPr>
        </p:nvSpPr>
        <p:spPr>
          <a:xfrm>
            <a:off x="1931800" y="2133600"/>
            <a:ext cx="8915400" cy="3777622"/>
          </a:xfrm>
        </p:spPr>
        <p:txBody>
          <a:bodyPr>
            <a:normAutofit/>
          </a:bodyPr>
          <a:lstStyle/>
          <a:p>
            <a:pPr algn="just">
              <a:buNone/>
            </a:pPr>
            <a:r>
              <a:rPr lang="en-GB" b="1">
                <a:latin typeface="Times New Roman" panose="02020603050405020304" pitchFamily="18" charset="0"/>
                <a:ea typeface="Times New Roman" panose="02020603050405020304" pitchFamily="18" charset="0"/>
              </a:rPr>
              <a:t>Proposed Ways for Shifting Organisational Culture with Prioritising a People-Centred Approach</a:t>
            </a:r>
            <a:endParaRPr lang="en-GB" b="1">
              <a:effectLst/>
              <a:latin typeface="Times New Roman" panose="02020603050405020304" pitchFamily="18" charset="0"/>
              <a:ea typeface="Times New Roman" panose="02020603050405020304" pitchFamily="18" charset="0"/>
            </a:endParaRPr>
          </a:p>
          <a:p>
            <a:pPr algn="just">
              <a:buNone/>
            </a:pPr>
            <a:r>
              <a:rPr lang="en-GB" b="1">
                <a:effectLst/>
                <a:latin typeface="Times New Roman" panose="02020603050405020304" pitchFamily="18" charset="0"/>
                <a:ea typeface="Times New Roman" panose="02020603050405020304" pitchFamily="18" charset="0"/>
              </a:rPr>
              <a:t>Maintaining Transparency to Organisational Culture -</a:t>
            </a:r>
            <a:endParaRPr lang="en-IN">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rPr>
              <a:t>The effective ways of maintaining transparency can help the employees to enhance their trust in the aspects of the organisational culture of BrightWave (Brandes and Darai, 2017).</a:t>
            </a:r>
            <a:endParaRPr lang="en-IN" u="none" strike="noStrike">
              <a:effectLst/>
              <a:latin typeface="Times New Roman" panose="02020603050405020304" pitchFamily="18" charset="0"/>
              <a:ea typeface="Times New Roman" panose="02020603050405020304" pitchFamily="18" charset="0"/>
            </a:endParaRPr>
          </a:p>
          <a:p>
            <a:pPr marL="342900" lvl="0" indent="-342900" algn="just">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rPr>
              <a:t>The maintenance of the motivation of employees can be the opposite of growth in the future, with the growth in the case of future alignment with the organisational goals (Brandes and Darai, 2017).</a:t>
            </a:r>
            <a:endParaRPr lang="en-IN" u="none" strike="noStrike">
              <a:effectLst/>
              <a:latin typeface="Times New Roman" panose="02020603050405020304" pitchFamily="18" charset="0"/>
              <a:ea typeface="Times New Roman" panose="02020603050405020304" pitchFamily="18" charset="0"/>
            </a:endParaRPr>
          </a:p>
          <a:p>
            <a:pPr marL="0" indent="0" algn="just">
              <a:buNone/>
            </a:pPr>
            <a:endParaRPr lang="en-GB"/>
          </a:p>
        </p:txBody>
      </p:sp>
    </p:spTree>
    <p:extLst>
      <p:ext uri="{BB962C8B-B14F-4D97-AF65-F5344CB8AC3E}">
        <p14:creationId xmlns:p14="http://schemas.microsoft.com/office/powerpoint/2010/main" val="401828726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BFEB46E-D842-0C34-7D65-728311D77B41}"/>
              </a:ext>
            </a:extLst>
          </p:cNvPr>
          <p:cNvSpPr>
            <a:spLocks noGrp="1"/>
          </p:cNvSpPr>
          <p:nvPr>
            <p:ph type="title"/>
          </p:nvPr>
        </p:nvSpPr>
        <p:spPr>
          <a:xfrm>
            <a:off x="649224" y="645106"/>
            <a:ext cx="5446776" cy="1259894"/>
          </a:xfrm>
        </p:spPr>
        <p:txBody>
          <a:bodyPr>
            <a:normAutofit fontScale="90000"/>
          </a:bodyPr>
          <a:lstStyle/>
          <a:p>
            <a:pPr rtl="0">
              <a:lnSpc>
                <a:spcPct val="90000"/>
              </a:lnSpc>
            </a:pPr>
            <a:r>
              <a:rPr lang="en-US" b="1" i="0" u="none" strike="noStrike" dirty="0">
                <a:solidFill>
                  <a:schemeClr val="tx1"/>
                </a:solidFill>
                <a:effectLst/>
                <a:latin typeface="Times New Roman" panose="02020603050405020304" pitchFamily="18" charset="0"/>
              </a:rPr>
              <a:t>3. Provide practical, evidence-based recommendations for a future HR strategy. </a:t>
            </a:r>
            <a:br>
              <a:rPr lang="en-US" sz="1700" b="0" dirty="0">
                <a:solidFill>
                  <a:schemeClr val="tx1"/>
                </a:solidFill>
                <a:effectLst/>
              </a:rPr>
            </a:br>
            <a:br>
              <a:rPr lang="en-US" sz="1700" dirty="0">
                <a:solidFill>
                  <a:schemeClr val="tx1"/>
                </a:solidFill>
              </a:rPr>
            </a:br>
            <a:endParaRPr lang="en-GB" sz="1700" dirty="0">
              <a:solidFill>
                <a:schemeClr val="tx1"/>
              </a:solidFill>
            </a:endParaRPr>
          </a:p>
        </p:txBody>
      </p:sp>
      <p:sp>
        <p:nvSpPr>
          <p:cNvPr id="11" name="Rectangle 10">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51542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940C504-982B-AF68-1CA1-A01ED2F19BC9}"/>
              </a:ext>
            </a:extLst>
          </p:cNvPr>
          <p:cNvSpPr>
            <a:spLocks noGrp="1"/>
          </p:cNvSpPr>
          <p:nvPr>
            <p:ph idx="1"/>
          </p:nvPr>
        </p:nvSpPr>
        <p:spPr>
          <a:xfrm>
            <a:off x="649225" y="2133600"/>
            <a:ext cx="4292052" cy="3759253"/>
          </a:xfrm>
        </p:spPr>
        <p:txBody>
          <a:bodyPr>
            <a:normAutofit fontScale="92500" lnSpcReduction="20000"/>
          </a:bodyPr>
          <a:lstStyle/>
          <a:p>
            <a:pPr algn="just" rtl="0">
              <a:lnSpc>
                <a:spcPct val="150000"/>
              </a:lnSpc>
              <a:buClr>
                <a:srgbClr val="056EFE"/>
              </a:buClr>
              <a:buNone/>
            </a:pPr>
            <a:r>
              <a:rPr lang="en-US" b="1" i="0" u="none" strike="noStrike" dirty="0">
                <a:solidFill>
                  <a:schemeClr val="tx1"/>
                </a:solidFill>
                <a:effectLst/>
                <a:latin typeface="Times New Roman" panose="02020603050405020304" pitchFamily="18" charset="0"/>
              </a:rPr>
              <a:t>Management training initiatives -</a:t>
            </a:r>
            <a:endParaRPr lang="en-US" b="0" dirty="0">
              <a:solidFill>
                <a:schemeClr val="tx1"/>
              </a:solidFill>
              <a:effectLst/>
            </a:endParaRPr>
          </a:p>
          <a:p>
            <a:pPr algn="just" rtl="0" fontAlgn="base">
              <a:lnSpc>
                <a:spcPct val="150000"/>
              </a:lnSpc>
              <a:buClr>
                <a:srgbClr val="056EFE"/>
              </a:buClr>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The best HR strategy for the BrightWave company can be providing management training to their managers for collaborating with their employees (Ayanponle</a:t>
            </a:r>
            <a:r>
              <a:rPr lang="en-US" b="0" i="1" u="none" strike="noStrike" dirty="0">
                <a:solidFill>
                  <a:schemeClr val="tx1"/>
                </a:solidFill>
                <a:effectLst/>
                <a:latin typeface="Times New Roman" panose="02020603050405020304" pitchFamily="18" charset="0"/>
              </a:rPr>
              <a:t> et al.</a:t>
            </a:r>
            <a:r>
              <a:rPr lang="en-US" b="0" i="0" u="none" strike="noStrike" dirty="0">
                <a:solidFill>
                  <a:schemeClr val="tx1"/>
                </a:solidFill>
                <a:effectLst/>
                <a:latin typeface="Times New Roman" panose="02020603050405020304" pitchFamily="18" charset="0"/>
              </a:rPr>
              <a:t> 2024).</a:t>
            </a:r>
          </a:p>
          <a:p>
            <a:pPr algn="just" rtl="0" fontAlgn="base">
              <a:lnSpc>
                <a:spcPct val="150000"/>
              </a:lnSpc>
              <a:buClr>
                <a:srgbClr val="056EFE"/>
              </a:buClr>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The Tesco company also focuses on management training for its employees to improve their growth opportunities and sustainability (Tesco, 2025). </a:t>
            </a:r>
          </a:p>
          <a:p>
            <a:pPr algn="just">
              <a:lnSpc>
                <a:spcPct val="150000"/>
              </a:lnSpc>
              <a:buClr>
                <a:srgbClr val="056EFE"/>
              </a:buClr>
            </a:pPr>
            <a:endParaRPr lang="en-GB" dirty="0">
              <a:solidFill>
                <a:schemeClr val="tx1"/>
              </a:solidFill>
            </a:endParaRPr>
          </a:p>
        </p:txBody>
      </p:sp>
      <p:pic>
        <p:nvPicPr>
          <p:cNvPr id="4" name="Picture 3" descr="A group of people working on laptops&#10;&#10;AI-generated content may be incorrect.">
            <a:extLst>
              <a:ext uri="{FF2B5EF4-FFF2-40B4-BE49-F238E27FC236}">
                <a16:creationId xmlns:a16="http://schemas.microsoft.com/office/drawing/2014/main" id="{4EA40311-BAAD-2C7B-F994-0B194FC031E7}"/>
              </a:ext>
            </a:extLst>
          </p:cNvPr>
          <p:cNvPicPr>
            <a:picLocks noChangeAspect="1"/>
          </p:cNvPicPr>
          <p:nvPr/>
        </p:nvPicPr>
        <p:blipFill>
          <a:blip r:embed="rId3"/>
          <a:stretch>
            <a:fillRect/>
          </a:stretch>
        </p:blipFill>
        <p:spPr>
          <a:xfrm>
            <a:off x="5138225" y="650183"/>
            <a:ext cx="6434895" cy="5232566"/>
          </a:xfrm>
          <a:prstGeom prst="rect">
            <a:avLst/>
          </a:prstGeom>
        </p:spPr>
      </p:pic>
      <p:sp>
        <p:nvSpPr>
          <p:cNvPr id="13"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7853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oup of people standing next to a calculator&#10;&#10;AI-generated content may be incorrect.">
            <a:extLst>
              <a:ext uri="{FF2B5EF4-FFF2-40B4-BE49-F238E27FC236}">
                <a16:creationId xmlns:a16="http://schemas.microsoft.com/office/drawing/2014/main" id="{CD1E9355-9B66-C145-B795-46EF1F74EA8A}"/>
              </a:ext>
            </a:extLst>
          </p:cNvPr>
          <p:cNvPicPr>
            <a:picLocks noChangeAspect="1"/>
          </p:cNvPicPr>
          <p:nvPr/>
        </p:nvPicPr>
        <p:blipFill>
          <a:blip r:embed="rId3"/>
          <a:srcRect l="24319" r="14660" b="1"/>
          <a:stretch>
            <a:fillRect/>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DFBB2DE-F91A-4330-600C-9362DD890023}"/>
              </a:ext>
            </a:extLst>
          </p:cNvPr>
          <p:cNvSpPr>
            <a:spLocks noGrp="1"/>
          </p:cNvSpPr>
          <p:nvPr>
            <p:ph type="title"/>
          </p:nvPr>
        </p:nvSpPr>
        <p:spPr>
          <a:xfrm>
            <a:off x="541867" y="787400"/>
            <a:ext cx="7145866" cy="778933"/>
          </a:xfrm>
        </p:spPr>
        <p:txBody>
          <a:bodyPr anchor="ctr">
            <a:normAutofit fontScale="90000"/>
          </a:bodyPr>
          <a:lstStyle/>
          <a:p>
            <a:pPr rtl="0">
              <a:lnSpc>
                <a:spcPct val="90000"/>
              </a:lnSpc>
            </a:pPr>
            <a:r>
              <a:rPr lang="en-US" sz="2800" b="1" i="0" u="none" strike="noStrike" dirty="0">
                <a:solidFill>
                  <a:srgbClr val="FEFFFF"/>
                </a:solidFill>
                <a:effectLst/>
                <a:latin typeface="Times New Roman" panose="02020603050405020304" pitchFamily="18" charset="0"/>
              </a:rPr>
              <a:t>3. Provide practical, evidence-based recommendations for a future HR strategy. </a:t>
            </a:r>
            <a:endParaRPr lang="en-GB" sz="2800" dirty="0">
              <a:solidFill>
                <a:srgbClr val="FEFFFF"/>
              </a:solidFill>
            </a:endParaRPr>
          </a:p>
        </p:txBody>
      </p:sp>
      <p:sp>
        <p:nvSpPr>
          <p:cNvPr id="3" name="Content Placeholder 2">
            <a:extLst>
              <a:ext uri="{FF2B5EF4-FFF2-40B4-BE49-F238E27FC236}">
                <a16:creationId xmlns:a16="http://schemas.microsoft.com/office/drawing/2014/main" id="{6E772025-BFBF-3AC9-729C-528CAD01A3BE}"/>
              </a:ext>
            </a:extLst>
          </p:cNvPr>
          <p:cNvSpPr>
            <a:spLocks noGrp="1"/>
          </p:cNvSpPr>
          <p:nvPr>
            <p:ph idx="1"/>
          </p:nvPr>
        </p:nvSpPr>
        <p:spPr>
          <a:xfrm>
            <a:off x="7574442" y="1694179"/>
            <a:ext cx="4187692" cy="3857816"/>
          </a:xfrm>
        </p:spPr>
        <p:txBody>
          <a:bodyPr>
            <a:noAutofit/>
          </a:bodyPr>
          <a:lstStyle/>
          <a:p>
            <a:pPr algn="just" rtl="0">
              <a:lnSpc>
                <a:spcPct val="150000"/>
              </a:lnSpc>
              <a:buNone/>
            </a:pPr>
            <a:r>
              <a:rPr lang="en-US" b="1" i="0" u="none" strike="noStrike" dirty="0">
                <a:solidFill>
                  <a:schemeClr val="tx1">
                    <a:lumMod val="95000"/>
                    <a:lumOff val="5000"/>
                  </a:schemeClr>
                </a:solidFill>
                <a:effectLst/>
                <a:latin typeface="Times New Roman" panose="02020603050405020304" pitchFamily="18" charset="0"/>
              </a:rPr>
              <a:t>Performance management frameworks -</a:t>
            </a:r>
            <a:endParaRPr lang="en-US" b="0" dirty="0">
              <a:solidFill>
                <a:schemeClr val="tx1">
                  <a:lumMod val="95000"/>
                  <a:lumOff val="5000"/>
                </a:schemeClr>
              </a:solidFill>
              <a:effectLst/>
            </a:endParaRPr>
          </a:p>
          <a:p>
            <a:pPr algn="just" rtl="0" fontAlgn="base">
              <a:lnSpc>
                <a:spcPct val="150000"/>
              </a:lnSpc>
              <a:buFont typeface="Arial" panose="020B0604020202020204" pitchFamily="34" charset="0"/>
              <a:buChar char="•"/>
            </a:pPr>
            <a:r>
              <a:rPr lang="en-US" b="0" i="0" u="none" strike="noStrike" dirty="0">
                <a:solidFill>
                  <a:schemeClr val="tx1">
                    <a:lumMod val="95000"/>
                    <a:lumOff val="5000"/>
                  </a:schemeClr>
                </a:solidFill>
                <a:effectLst/>
                <a:latin typeface="Times New Roman" panose="02020603050405020304" pitchFamily="18" charset="0"/>
              </a:rPr>
              <a:t>The performance management framework can help to provide directions to the employees of BrightWave organisation (Holbeche, 2017). </a:t>
            </a:r>
          </a:p>
          <a:p>
            <a:pPr algn="just" rtl="0" fontAlgn="base">
              <a:lnSpc>
                <a:spcPct val="150000"/>
              </a:lnSpc>
              <a:buFont typeface="Arial" panose="020B0604020202020204" pitchFamily="34" charset="0"/>
              <a:buChar char="•"/>
            </a:pPr>
            <a:r>
              <a:rPr lang="en-US" b="0" i="0" u="none" strike="noStrike" dirty="0">
                <a:solidFill>
                  <a:schemeClr val="tx1">
                    <a:lumMod val="95000"/>
                    <a:lumOff val="5000"/>
                  </a:schemeClr>
                </a:solidFill>
                <a:effectLst/>
                <a:latin typeface="Times New Roman" panose="02020603050405020304" pitchFamily="18" charset="0"/>
              </a:rPr>
              <a:t>The Ocado company utilises Pulse Surveys and public recognitions to enhance the performance of their employees (Quarterdeck, 2025). </a:t>
            </a:r>
          </a:p>
          <a:p>
            <a:pPr algn="just">
              <a:lnSpc>
                <a:spcPct val="150000"/>
              </a:lnSpc>
            </a:pPr>
            <a:endParaRPr lang="en-GB" dirty="0">
              <a:solidFill>
                <a:schemeClr val="tx1">
                  <a:lumMod val="95000"/>
                  <a:lumOff val="5000"/>
                </a:schemeClr>
              </a:solidFill>
            </a:endParaRPr>
          </a:p>
        </p:txBody>
      </p:sp>
    </p:spTree>
    <p:extLst>
      <p:ext uri="{BB962C8B-B14F-4D97-AF65-F5344CB8AC3E}">
        <p14:creationId xmlns:p14="http://schemas.microsoft.com/office/powerpoint/2010/main" val="189132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standing next to a calendar and coins&#10;&#10;AI-generated content may be incorrect.">
            <a:extLst>
              <a:ext uri="{FF2B5EF4-FFF2-40B4-BE49-F238E27FC236}">
                <a16:creationId xmlns:a16="http://schemas.microsoft.com/office/drawing/2014/main" id="{E26FE543-39E4-7BF0-BF29-08FAB596F02D}"/>
              </a:ext>
            </a:extLst>
          </p:cNvPr>
          <p:cNvPicPr>
            <a:picLocks noChangeAspect="1"/>
          </p:cNvPicPr>
          <p:nvPr/>
        </p:nvPicPr>
        <p:blipFill>
          <a:blip r:embed="rId3">
            <a:alphaModFix amt="35000"/>
          </a:blip>
          <a:srcRect l="3951" r="7160"/>
          <a:stretch>
            <a:fillRect/>
          </a:stretch>
        </p:blipFill>
        <p:spPr>
          <a:xfrm>
            <a:off x="-8825" y="10"/>
            <a:ext cx="12192000" cy="6857990"/>
          </a:xfrm>
          <a:prstGeom prst="rect">
            <a:avLst/>
          </a:prstGeom>
        </p:spPr>
      </p:pic>
      <p:sp>
        <p:nvSpPr>
          <p:cNvPr id="2" name="Title 1">
            <a:extLst>
              <a:ext uri="{FF2B5EF4-FFF2-40B4-BE49-F238E27FC236}">
                <a16:creationId xmlns:a16="http://schemas.microsoft.com/office/drawing/2014/main" id="{F8BE6B41-50D6-F685-B19A-934E9DB82BB7}"/>
              </a:ext>
            </a:extLst>
          </p:cNvPr>
          <p:cNvSpPr>
            <a:spLocks noGrp="1"/>
          </p:cNvSpPr>
          <p:nvPr>
            <p:ph type="title"/>
          </p:nvPr>
        </p:nvSpPr>
        <p:spPr>
          <a:xfrm>
            <a:off x="949570" y="852710"/>
            <a:ext cx="9892330" cy="1280890"/>
          </a:xfrm>
        </p:spPr>
        <p:txBody>
          <a:bodyPr>
            <a:noAutofit/>
          </a:bodyPr>
          <a:lstStyle/>
          <a:p>
            <a:pPr>
              <a:lnSpc>
                <a:spcPct val="90000"/>
              </a:lnSpc>
            </a:pPr>
            <a:r>
              <a:rPr lang="en-US" sz="2800" b="1" dirty="0">
                <a:solidFill>
                  <a:schemeClr val="tx1"/>
                </a:solidFill>
                <a:latin typeface="Times New Roman" panose="02020603050405020304" pitchFamily="18" charset="0"/>
              </a:rPr>
              <a:t>3. Provide practical, evidence-based recommendations for a future HR strategy. </a:t>
            </a:r>
            <a:br>
              <a:rPr lang="en-US" sz="2800" dirty="0">
                <a:solidFill>
                  <a:schemeClr val="tx1"/>
                </a:solidFill>
              </a:rPr>
            </a:br>
            <a:endParaRPr lang="en-GB" sz="2800" dirty="0">
              <a:solidFill>
                <a:schemeClr val="tx1"/>
              </a:solidFill>
            </a:endParaRPr>
          </a:p>
        </p:txBody>
      </p:sp>
      <p:sp>
        <p:nvSpPr>
          <p:cNvPr id="3" name="Content Placeholder 2">
            <a:extLst>
              <a:ext uri="{FF2B5EF4-FFF2-40B4-BE49-F238E27FC236}">
                <a16:creationId xmlns:a16="http://schemas.microsoft.com/office/drawing/2014/main" id="{76E2B838-DA93-E85A-0F46-6D0889F7AA42}"/>
              </a:ext>
            </a:extLst>
          </p:cNvPr>
          <p:cNvSpPr>
            <a:spLocks noGrp="1"/>
          </p:cNvSpPr>
          <p:nvPr>
            <p:ph idx="1"/>
          </p:nvPr>
        </p:nvSpPr>
        <p:spPr>
          <a:xfrm>
            <a:off x="947982" y="2133600"/>
            <a:ext cx="9899218" cy="3777622"/>
          </a:xfrm>
        </p:spPr>
        <p:txBody>
          <a:bodyPr>
            <a:normAutofit/>
          </a:bodyPr>
          <a:lstStyle/>
          <a:p>
            <a:pPr algn="just" rtl="0">
              <a:lnSpc>
                <a:spcPct val="150000"/>
              </a:lnSpc>
              <a:buNone/>
            </a:pPr>
            <a:r>
              <a:rPr lang="en-US" b="1" i="0" u="none" strike="noStrike" dirty="0">
                <a:effectLst/>
                <a:latin typeface="Times New Roman" panose="02020603050405020304" pitchFamily="18" charset="0"/>
              </a:rPr>
              <a:t>Cultural change programme -</a:t>
            </a:r>
            <a:endParaRPr lang="en-US" b="0" dirty="0">
              <a:effectLst/>
            </a:endParaRPr>
          </a:p>
          <a:p>
            <a:pPr algn="just" rtl="0" fontAlgn="base">
              <a:lnSpc>
                <a:spcPct val="150000"/>
              </a:lnSpc>
              <a:buFont typeface="Arial" panose="020B0604020202020204" pitchFamily="34" charset="0"/>
              <a:buChar char="•"/>
            </a:pPr>
            <a:r>
              <a:rPr lang="en-US" b="0" i="0" u="none" strike="noStrike" dirty="0">
                <a:effectLst/>
                <a:latin typeface="Times New Roman" panose="02020603050405020304" pitchFamily="18" charset="0"/>
              </a:rPr>
              <a:t>The changes in the culture of the organisation and promoting the collaborative aspects can be useful for organisational growth and value the diversification (Ayanponle</a:t>
            </a:r>
            <a:r>
              <a:rPr lang="en-US" b="0" i="1" u="none" strike="noStrike" dirty="0">
                <a:effectLst/>
                <a:latin typeface="Times New Roman" panose="02020603050405020304" pitchFamily="18" charset="0"/>
              </a:rPr>
              <a:t> et al.</a:t>
            </a:r>
            <a:r>
              <a:rPr lang="en-US" b="0" i="0" u="none" strike="noStrike" dirty="0">
                <a:effectLst/>
                <a:latin typeface="Times New Roman" panose="02020603050405020304" pitchFamily="18" charset="0"/>
              </a:rPr>
              <a:t> 2024).</a:t>
            </a:r>
          </a:p>
          <a:p>
            <a:pPr algn="just" rtl="0" fontAlgn="base">
              <a:lnSpc>
                <a:spcPct val="150000"/>
              </a:lnSpc>
              <a:buFont typeface="Arial" panose="020B0604020202020204" pitchFamily="34" charset="0"/>
              <a:buChar char="•"/>
            </a:pPr>
            <a:r>
              <a:rPr lang="en-US" b="0" i="0" u="none" strike="noStrike" dirty="0">
                <a:effectLst/>
                <a:latin typeface="Times New Roman" panose="02020603050405020304" pitchFamily="18" charset="0"/>
              </a:rPr>
              <a:t>With the help of cultural collaborations with the BrightWave company, it will also help to improve its performance and drive innovations in the marketplace (Ayanponle</a:t>
            </a:r>
            <a:r>
              <a:rPr lang="en-US" b="0" i="1" u="none" strike="noStrike" dirty="0">
                <a:effectLst/>
                <a:latin typeface="Times New Roman" panose="02020603050405020304" pitchFamily="18" charset="0"/>
              </a:rPr>
              <a:t> et al.</a:t>
            </a:r>
            <a:r>
              <a:rPr lang="en-US" b="0" i="0" u="none" strike="noStrike" dirty="0">
                <a:effectLst/>
                <a:latin typeface="Times New Roman" panose="02020603050405020304" pitchFamily="18" charset="0"/>
              </a:rPr>
              <a:t> 2024). </a:t>
            </a:r>
          </a:p>
          <a:p>
            <a:pPr algn="just">
              <a:lnSpc>
                <a:spcPct val="150000"/>
              </a:lnSpc>
            </a:pPr>
            <a:endParaRPr lang="en-GB" dirty="0"/>
          </a:p>
        </p:txBody>
      </p:sp>
    </p:spTree>
    <p:extLst>
      <p:ext uri="{BB962C8B-B14F-4D97-AF65-F5344CB8AC3E}">
        <p14:creationId xmlns:p14="http://schemas.microsoft.com/office/powerpoint/2010/main" val="21025726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a:extLst>
            <a:ext uri="{FF2B5EF4-FFF2-40B4-BE49-F238E27FC236}">
              <a16:creationId xmlns:a16="http://schemas.microsoft.com/office/drawing/2014/main" id="{9EE284A8-543D-486B-A4E1-CEC6D047FE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567FCA-F797-1F53-4A3A-5B25755A1B0F}"/>
              </a:ext>
            </a:extLst>
          </p:cNvPr>
          <p:cNvSpPr>
            <a:spLocks noGrp="1"/>
          </p:cNvSpPr>
          <p:nvPr>
            <p:ph type="title"/>
          </p:nvPr>
        </p:nvSpPr>
        <p:spPr>
          <a:xfrm>
            <a:off x="1687669" y="624110"/>
            <a:ext cx="4137059" cy="1509490"/>
          </a:xfrm>
        </p:spPr>
        <p:txBody>
          <a:bodyPr>
            <a:normAutofit fontScale="90000"/>
          </a:bodyPr>
          <a:lstStyle/>
          <a:p>
            <a:pPr>
              <a:lnSpc>
                <a:spcPct val="90000"/>
              </a:lnSpc>
            </a:pPr>
            <a:r>
              <a:rPr lang="en-US" sz="2800" b="1" dirty="0">
                <a:solidFill>
                  <a:schemeClr val="tx1"/>
                </a:solidFill>
                <a:latin typeface="Times New Roman" panose="02020603050405020304" pitchFamily="18" charset="0"/>
              </a:rPr>
              <a:t>3. Provide practical, evidence-based recommendations for a future HR strategy. </a:t>
            </a:r>
            <a:br>
              <a:rPr lang="en-US" sz="2800" dirty="0">
                <a:solidFill>
                  <a:schemeClr val="tx1"/>
                </a:solidFill>
              </a:rPr>
            </a:br>
            <a:endParaRPr lang="en-GB" sz="2800" dirty="0">
              <a:solidFill>
                <a:schemeClr val="tx1"/>
              </a:solidFill>
            </a:endParaRPr>
          </a:p>
        </p:txBody>
      </p:sp>
      <p:sp>
        <p:nvSpPr>
          <p:cNvPr id="3" name="Content Placeholder 2">
            <a:extLst>
              <a:ext uri="{FF2B5EF4-FFF2-40B4-BE49-F238E27FC236}">
                <a16:creationId xmlns:a16="http://schemas.microsoft.com/office/drawing/2014/main" id="{1B4BC84F-0F24-C7D4-CC50-6FFB3FA69DB4}"/>
              </a:ext>
            </a:extLst>
          </p:cNvPr>
          <p:cNvSpPr>
            <a:spLocks noGrp="1"/>
          </p:cNvSpPr>
          <p:nvPr>
            <p:ph idx="1"/>
          </p:nvPr>
        </p:nvSpPr>
        <p:spPr>
          <a:xfrm>
            <a:off x="1560864" y="2462130"/>
            <a:ext cx="4140772" cy="3777622"/>
          </a:xfrm>
        </p:spPr>
        <p:txBody>
          <a:bodyPr>
            <a:normAutofit/>
          </a:bodyPr>
          <a:lstStyle/>
          <a:p>
            <a:pPr algn="just" rtl="0">
              <a:lnSpc>
                <a:spcPct val="150000"/>
              </a:lnSpc>
              <a:buNone/>
            </a:pPr>
            <a:r>
              <a:rPr lang="en-US" sz="1600" b="1" i="0" u="none" strike="noStrike" dirty="0">
                <a:solidFill>
                  <a:srgbClr val="000000"/>
                </a:solidFill>
                <a:effectLst/>
                <a:latin typeface="Times New Roman" panose="02020603050405020304" pitchFamily="18" charset="0"/>
              </a:rPr>
              <a:t>Engagement strategies - </a:t>
            </a:r>
            <a:endParaRPr lang="en-US" sz="1600" b="0" dirty="0">
              <a:solidFill>
                <a:srgbClr val="000000"/>
              </a:solidFill>
              <a:effectLst/>
            </a:endParaRPr>
          </a:p>
          <a:p>
            <a:pPr algn="just" rtl="0" fontAlgn="base">
              <a:lnSpc>
                <a:spcPct val="150000"/>
              </a:lnSpc>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Improving employment strategy is crucial for engaging those employees for the long term and aligning them with the company’s goals (Oliver, 2025). </a:t>
            </a:r>
          </a:p>
          <a:p>
            <a:pPr algn="just" rtl="0" fontAlgn="base">
              <a:lnSpc>
                <a:spcPct val="150000"/>
              </a:lnSpc>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As per UK data, there are only 47% of employees who do not align themselves with the goals of the organisation, and that is problematic (Oliver, 2025). </a:t>
            </a:r>
          </a:p>
          <a:p>
            <a:pPr algn="just">
              <a:lnSpc>
                <a:spcPct val="150000"/>
              </a:lnSpc>
            </a:pPr>
            <a:endParaRPr lang="en-GB" sz="1600" dirty="0">
              <a:solidFill>
                <a:srgbClr val="000000"/>
              </a:solidFill>
            </a:endParaRPr>
          </a:p>
        </p:txBody>
      </p:sp>
      <p:pic>
        <p:nvPicPr>
          <p:cNvPr id="4" name="Picture 3" descr="A group of people standing on a stack of coins&#10;&#10;AI-generated content may be incorrect.">
            <a:extLst>
              <a:ext uri="{FF2B5EF4-FFF2-40B4-BE49-F238E27FC236}">
                <a16:creationId xmlns:a16="http://schemas.microsoft.com/office/drawing/2014/main" id="{6F326D59-962A-D19B-2FA8-DDA1150BB350}"/>
              </a:ext>
            </a:extLst>
          </p:cNvPr>
          <p:cNvPicPr>
            <a:picLocks noChangeAspect="1"/>
          </p:cNvPicPr>
          <p:nvPr/>
        </p:nvPicPr>
        <p:blipFill>
          <a:blip r:embed="rId3"/>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1491517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haking hands with a target and coins&#10;&#10;AI-generated content may be incorrect.">
            <a:extLst>
              <a:ext uri="{FF2B5EF4-FFF2-40B4-BE49-F238E27FC236}">
                <a16:creationId xmlns:a16="http://schemas.microsoft.com/office/drawing/2014/main" id="{1EB48AC6-ECBD-32C6-4389-AD67C1DF2EA0}"/>
              </a:ext>
            </a:extLst>
          </p:cNvPr>
          <p:cNvPicPr>
            <a:picLocks noChangeAspect="1"/>
          </p:cNvPicPr>
          <p:nvPr/>
        </p:nvPicPr>
        <p:blipFill>
          <a:blip r:embed="rId3">
            <a:alphaModFix amt="35000"/>
          </a:blip>
          <a:srcRect/>
          <a:stretch>
            <a:fillRect/>
          </a:stretch>
        </p:blipFill>
        <p:spPr>
          <a:xfrm>
            <a:off x="-8825" y="10"/>
            <a:ext cx="12192000" cy="6857990"/>
          </a:xfrm>
          <a:prstGeom prst="rect">
            <a:avLst/>
          </a:prstGeom>
        </p:spPr>
      </p:pic>
      <p:sp>
        <p:nvSpPr>
          <p:cNvPr id="2" name="Title 1">
            <a:extLst>
              <a:ext uri="{FF2B5EF4-FFF2-40B4-BE49-F238E27FC236}">
                <a16:creationId xmlns:a16="http://schemas.microsoft.com/office/drawing/2014/main" id="{EA00A8D6-0C19-27E3-BE00-53E645CB7642}"/>
              </a:ext>
            </a:extLst>
          </p:cNvPr>
          <p:cNvSpPr>
            <a:spLocks noGrp="1"/>
          </p:cNvSpPr>
          <p:nvPr>
            <p:ph type="title"/>
          </p:nvPr>
        </p:nvSpPr>
        <p:spPr>
          <a:xfrm>
            <a:off x="2128944" y="1186822"/>
            <a:ext cx="8911687" cy="1280890"/>
          </a:xfrm>
        </p:spPr>
        <p:txBody>
          <a:bodyPr>
            <a:normAutofit/>
          </a:bodyPr>
          <a:lstStyle/>
          <a:p>
            <a:r>
              <a:rPr lang="en-GB" b="1" i="0" u="none" strike="noStrike" dirty="0">
                <a:solidFill>
                  <a:schemeClr val="tx1"/>
                </a:solidFill>
                <a:effectLst/>
                <a:latin typeface="Times New Roman" panose="02020603050405020304" pitchFamily="18" charset="0"/>
              </a:rPr>
              <a:t>Conclusion</a:t>
            </a:r>
            <a:endParaRPr lang="en-GB" dirty="0">
              <a:solidFill>
                <a:schemeClr val="tx1"/>
              </a:solidFill>
            </a:endParaRPr>
          </a:p>
        </p:txBody>
      </p:sp>
      <p:sp>
        <p:nvSpPr>
          <p:cNvPr id="3" name="Content Placeholder 2">
            <a:extLst>
              <a:ext uri="{FF2B5EF4-FFF2-40B4-BE49-F238E27FC236}">
                <a16:creationId xmlns:a16="http://schemas.microsoft.com/office/drawing/2014/main" id="{A428DD88-B542-FA63-24E6-89D09679EA28}"/>
              </a:ext>
            </a:extLst>
          </p:cNvPr>
          <p:cNvSpPr>
            <a:spLocks noGrp="1"/>
          </p:cNvSpPr>
          <p:nvPr>
            <p:ph idx="1"/>
          </p:nvPr>
        </p:nvSpPr>
        <p:spPr>
          <a:xfrm>
            <a:off x="1931800" y="2133600"/>
            <a:ext cx="8915400" cy="3777622"/>
          </a:xfrm>
        </p:spPr>
        <p:txBody>
          <a:bodyPr>
            <a:normAutofit/>
          </a:bodyPr>
          <a:lstStyle/>
          <a:p>
            <a:pPr algn="just" rtl="0" fontAlgn="base">
              <a:lnSpc>
                <a:spcPct val="150000"/>
              </a:lnSpc>
              <a:buFont typeface="Arial" panose="020B0604020202020204" pitchFamily="34" charset="0"/>
              <a:buChar char="•"/>
            </a:pPr>
            <a:r>
              <a:rPr lang="en-US" sz="2400" b="0" i="0" u="none" strike="noStrike" dirty="0">
                <a:effectLst/>
                <a:latin typeface="Times New Roman" panose="02020603050405020304" pitchFamily="18" charset="0"/>
              </a:rPr>
              <a:t>This presentation aims to define HR strategies of BrightWave company and its management.</a:t>
            </a:r>
          </a:p>
          <a:p>
            <a:pPr algn="just" rtl="0" fontAlgn="base">
              <a:lnSpc>
                <a:spcPct val="150000"/>
              </a:lnSpc>
              <a:buFont typeface="Arial" panose="020B0604020202020204" pitchFamily="34" charset="0"/>
              <a:buChar char="•"/>
            </a:pPr>
            <a:r>
              <a:rPr lang="en-US" sz="2400" b="0" i="0" u="none" strike="noStrike" dirty="0">
                <a:effectLst/>
                <a:latin typeface="Times New Roman" panose="02020603050405020304" pitchFamily="18" charset="0"/>
              </a:rPr>
              <a:t>It has also delineated the impacts of organisational culture on organisational growth and then provided evidence-based recommendations. </a:t>
            </a:r>
          </a:p>
          <a:p>
            <a:pPr algn="just">
              <a:lnSpc>
                <a:spcPct val="150000"/>
              </a:lnSpc>
            </a:pPr>
            <a:endParaRPr lang="en-GB" dirty="0"/>
          </a:p>
        </p:txBody>
      </p:sp>
    </p:spTree>
    <p:extLst>
      <p:ext uri="{BB962C8B-B14F-4D97-AF65-F5344CB8AC3E}">
        <p14:creationId xmlns:p14="http://schemas.microsoft.com/office/powerpoint/2010/main" val="402972261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DC148-126A-4AA4-3BB7-FC7AB276034B}"/>
              </a:ext>
            </a:extLst>
          </p:cNvPr>
          <p:cNvSpPr>
            <a:spLocks noGrp="1"/>
          </p:cNvSpPr>
          <p:nvPr>
            <p:ph type="title"/>
          </p:nvPr>
        </p:nvSpPr>
        <p:spPr>
          <a:xfrm>
            <a:off x="2589212" y="1116479"/>
            <a:ext cx="8911687" cy="817828"/>
          </a:xfrm>
        </p:spPr>
        <p:txBody>
          <a:bodyPr/>
          <a:lstStyle/>
          <a:p>
            <a:r>
              <a:rPr lang="en-GB" sz="3600" b="1" i="0" u="none" strike="noStrike">
                <a:solidFill>
                  <a:srgbClr val="000000"/>
                </a:solidFill>
                <a:effectLst/>
                <a:latin typeface="Times New Roman" panose="02020603050405020304" pitchFamily="18" charset="0"/>
              </a:rPr>
              <a:t>References </a:t>
            </a:r>
            <a:endParaRPr lang="en-GB" dirty="0"/>
          </a:p>
        </p:txBody>
      </p:sp>
      <p:sp>
        <p:nvSpPr>
          <p:cNvPr id="3" name="Content Placeholder 2">
            <a:extLst>
              <a:ext uri="{FF2B5EF4-FFF2-40B4-BE49-F238E27FC236}">
                <a16:creationId xmlns:a16="http://schemas.microsoft.com/office/drawing/2014/main" id="{83799C02-BC56-C17A-8450-EA163C5D8985}"/>
              </a:ext>
            </a:extLst>
          </p:cNvPr>
          <p:cNvSpPr>
            <a:spLocks noGrp="1"/>
          </p:cNvSpPr>
          <p:nvPr>
            <p:ph idx="1"/>
          </p:nvPr>
        </p:nvSpPr>
        <p:spPr>
          <a:xfrm>
            <a:off x="2021840" y="2133600"/>
            <a:ext cx="9482772" cy="3777622"/>
          </a:xfrm>
        </p:spPr>
        <p:txBody>
          <a:bodyPr>
            <a:normAutofit fontScale="92500"/>
          </a:bodyPr>
          <a:lstStyle/>
          <a:p>
            <a:pPr marL="0" indent="0" algn="just">
              <a:lnSpc>
                <a:spcPct val="170000"/>
              </a:lnSpc>
              <a:buNone/>
            </a:pPr>
            <a:r>
              <a:rPr lang="en-GB" sz="700">
                <a:latin typeface="Times New Roman" panose="02020603050405020304" pitchFamily="18" charset="0"/>
                <a:cs typeface="Times New Roman" panose="02020603050405020304" pitchFamily="18" charset="0"/>
              </a:rPr>
              <a:t>Ayanponle, L.O., Awonuga, K.F., Asuzu, O.F., Daraojimba, R.E., Elufioye, O.A. and Daraojimba, O.D., (2024). A review of innovative HR strategies in enhancing workforce efficiency in the US. International Journal of Science and Research Archive, 11(1), pp.817-827. Link https://www.researchgate.net/profile/Latifat-Ayanponle/publication/377905776_A_review_of_innovative_HR_strategies_in_enhancing_workforce_efficiency_in_the_US/links/67a1c91b645ef274a4666296/A-review-of-innovative-HR-strategies-in-enhancing-workforce-efficiency-in-the-US.pdf </a:t>
            </a:r>
          </a:p>
          <a:p>
            <a:pPr marL="0" indent="0" algn="just">
              <a:lnSpc>
                <a:spcPct val="170000"/>
              </a:lnSpc>
              <a:buNone/>
            </a:pPr>
            <a:r>
              <a:rPr lang="en-GB" sz="700">
                <a:latin typeface="Times New Roman" panose="02020603050405020304" pitchFamily="18" charset="0"/>
                <a:cs typeface="Times New Roman" panose="02020603050405020304" pitchFamily="18" charset="0"/>
              </a:rPr>
              <a:t>Bannikova, K. and Mykhaylyova, K., (2024). Organisational culture as a tool for shaping human capital in times of uncertainty. Organisational culture: theory for practical applications: monograph. Kharkiv: PUA Publishing, 1, p.172. https://www.researchgate.net/profile/Kateryna-Bannikova/publication/394937907_Organisational_Culture_as_a_Tool_for_Shaping_Human_Capital_in_Times_of_Uncertainty/links/68acf353ca495d76982fe5e2/Organisational-Culture-as-a-Tool-for-Shaping-Human-Capital-in-Times-of-Uncertainty.pdf</a:t>
            </a:r>
          </a:p>
          <a:p>
            <a:pPr marL="0" indent="0" algn="just">
              <a:lnSpc>
                <a:spcPct val="170000"/>
              </a:lnSpc>
              <a:buNone/>
            </a:pPr>
            <a:r>
              <a:rPr lang="en-GB" sz="700">
                <a:latin typeface="Times New Roman" panose="02020603050405020304" pitchFamily="18" charset="0"/>
                <a:cs typeface="Times New Roman" panose="02020603050405020304" pitchFamily="18" charset="0"/>
              </a:rPr>
              <a:t>Brandes, L. and Darai, D., (2017). The value and motivating mechanism of transparency in organizations. European economic review, 98, pp.189-198. https://wrap.warwick.ac.uk/id/eprint/89330/13/WRAP-value-motivating-mechanism-transparency-Brandes-2017.pdf</a:t>
            </a:r>
          </a:p>
          <a:p>
            <a:pPr marL="0" indent="0" algn="just">
              <a:lnSpc>
                <a:spcPct val="170000"/>
              </a:lnSpc>
              <a:buNone/>
            </a:pPr>
            <a:r>
              <a:rPr lang="en-GB" sz="700">
                <a:latin typeface="Times New Roman" panose="02020603050405020304" pitchFamily="18" charset="0"/>
                <a:cs typeface="Times New Roman" panose="02020603050405020304" pitchFamily="18" charset="0"/>
              </a:rPr>
              <a:t>Garcia, A.B., Rocha, F.L.R., Pissinati, P.D.S.C., Marziale, M.H.P., Camelo, S.H.H. and Haddad, M.D.C.F.L., (2017). The effects of organisational culture on nurses' perceptions of their work. British Journal of Nursing, 26(14), pp.806-812. https://www.rti.org/publication/effect-organizational-culture-nurses-perceptions-their-work/fulltext.pdf</a:t>
            </a:r>
          </a:p>
          <a:p>
            <a:pPr marL="0" indent="0" algn="just">
              <a:lnSpc>
                <a:spcPct val="170000"/>
              </a:lnSpc>
              <a:buNone/>
            </a:pPr>
            <a:r>
              <a:rPr lang="en-GB" sz="700">
                <a:latin typeface="Times New Roman" panose="02020603050405020304" pitchFamily="18" charset="0"/>
                <a:cs typeface="Times New Roman" panose="02020603050405020304" pitchFamily="18" charset="0"/>
              </a:rPr>
              <a:t>Holbeche, L., (2017). The future of HR. Strategic human resource management. An international perspective, pp.532-572. Link https://www.torrossa.com/en/resources/an/5018369#page=492 </a:t>
            </a:r>
          </a:p>
          <a:p>
            <a:pPr marL="0" indent="0" algn="just">
              <a:lnSpc>
                <a:spcPct val="170000"/>
              </a:lnSpc>
              <a:buNone/>
            </a:pPr>
            <a:r>
              <a:rPr lang="en-GB" sz="700">
                <a:latin typeface="Times New Roman" panose="02020603050405020304" pitchFamily="18" charset="0"/>
                <a:cs typeface="Times New Roman" panose="02020603050405020304" pitchFamily="18" charset="0"/>
              </a:rPr>
              <a:t>Oliver, (2025) 5 employee engagement stats to raise HR eyebrows  Perkbox. Available at: https://www.perkbox.com/resources/blog/5-employee-engagement-stats-raising-hr-managers-eyebrows (Accessed: 01 December 2025). </a:t>
            </a:r>
          </a:p>
          <a:p>
            <a:pPr marL="0" indent="0" algn="just">
              <a:lnSpc>
                <a:spcPct val="170000"/>
              </a:lnSpc>
              <a:buNone/>
            </a:pPr>
            <a:r>
              <a:rPr lang="en-GB" sz="700">
                <a:latin typeface="Times New Roman" panose="02020603050405020304" pitchFamily="18" charset="0"/>
                <a:cs typeface="Times New Roman" panose="02020603050405020304" pitchFamily="18" charset="0"/>
              </a:rPr>
              <a:t>Quarterdeck, (2025) What leadership style does ocado use? A Digital Transformation Guide World Class Leadership Training. Available at: https://quarterdeck.co.uk/articles/what-leadership-style-does-ocado-use (Accessed: 01 December 2025). </a:t>
            </a:r>
          </a:p>
          <a:p>
            <a:pPr marL="0" indent="0" algn="just">
              <a:lnSpc>
                <a:spcPct val="170000"/>
              </a:lnSpc>
              <a:buNone/>
            </a:pPr>
            <a:r>
              <a:rPr lang="en-GB" sz="700">
                <a:latin typeface="Times New Roman" panose="02020603050405020304" pitchFamily="18" charset="0"/>
                <a:cs typeface="Times New Roman" panose="02020603050405020304" pitchFamily="18" charset="0"/>
              </a:rPr>
              <a:t>Safonov, Y.M., Maslennikov, E.I. and horivna Borshch, V., (2018). Innovation training and development technologies for managerial personnel. </a:t>
            </a:r>
            <a:r>
              <a:rPr lang="az-Cyrl-AZ" sz="700">
                <a:latin typeface="Times New Roman" panose="02020603050405020304" pitchFamily="18" charset="0"/>
                <a:cs typeface="Times New Roman" panose="02020603050405020304" pitchFamily="18" charset="0"/>
              </a:rPr>
              <a:t>Науковий вісник Полісся, 2(2 (14)), </a:t>
            </a:r>
            <a:r>
              <a:rPr lang="en-GB" sz="700">
                <a:latin typeface="Times New Roman" panose="02020603050405020304" pitchFamily="18" charset="0"/>
                <a:cs typeface="Times New Roman" panose="02020603050405020304" pitchFamily="18" charset="0"/>
              </a:rPr>
              <a:t>pp.154-159. https://journals.uran.ua/nvp_chntu/article/download/142169/139741</a:t>
            </a:r>
          </a:p>
          <a:p>
            <a:pPr marL="0" indent="0" algn="just">
              <a:lnSpc>
                <a:spcPct val="170000"/>
              </a:lnSpc>
              <a:buNone/>
            </a:pPr>
            <a:r>
              <a:rPr lang="en-GB" sz="700">
                <a:latin typeface="Times New Roman" panose="02020603050405020304" pitchFamily="18" charset="0"/>
                <a:cs typeface="Times New Roman" panose="02020603050405020304" pitchFamily="18" charset="0"/>
              </a:rPr>
              <a:t>Sebastião, S.P., Zulato, G. and Trindade, A.D., (2017). Internal communication and organisational culture: The management interplay in the view of the Portuguese communication consultant. Public relations review, 43(4), pp.863-871. https://www.academia.edu/download/110352191/j.pubrev.2017.05.00620240112-1-5jqbh2.pdf</a:t>
            </a:r>
          </a:p>
          <a:p>
            <a:pPr marL="0" indent="0" algn="just">
              <a:lnSpc>
                <a:spcPct val="170000"/>
              </a:lnSpc>
              <a:buNone/>
            </a:pPr>
            <a:r>
              <a:rPr lang="en-GB" sz="700">
                <a:latin typeface="Times New Roman" panose="02020603050405020304" pitchFamily="18" charset="0"/>
                <a:cs typeface="Times New Roman" panose="02020603050405020304" pitchFamily="18" charset="0"/>
              </a:rPr>
              <a:t>Tesco, (2025) Career Development and opportunities  Tesco Careers. Available at: https://www.tesco.com/careers/en-IN/our-culture/why-work-here/career-development-opportunities?srsltid=AfmBOooJmua8cQ8a1fOVO9JCJ_cOFf6x2jKYtT0lXa3__0y9eS5UbuFJ (Accessed: 01 December 2025). </a:t>
            </a:r>
          </a:p>
          <a:p>
            <a:pPr marL="0" indent="0" algn="just">
              <a:lnSpc>
                <a:spcPct val="170000"/>
              </a:lnSpc>
              <a:buNone/>
            </a:pPr>
            <a:endParaRPr lang="en-GB"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116166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94</TotalTime>
  <Words>1829</Words>
  <Application>Microsoft Office PowerPoint</Application>
  <PresentationFormat>Widescreen</PresentationFormat>
  <Paragraphs>108</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Century Gothic</vt:lpstr>
      <vt:lpstr>Times New Roman</vt:lpstr>
      <vt:lpstr>Wingdings 3</vt:lpstr>
      <vt:lpstr>Wisp</vt:lpstr>
      <vt:lpstr>PowerPoint Presentation</vt:lpstr>
      <vt:lpstr>Introduction </vt:lpstr>
      <vt:lpstr>1. Identify current challenges in people management at BrightWave.</vt:lpstr>
      <vt:lpstr>1. Identify current challenges in people management at BrightWave.</vt:lpstr>
      <vt:lpstr>1. Identify current challenges in people management at BrightWave.</vt:lpstr>
      <vt:lpstr>1. Identify current challenges in people management at BrightWave.</vt:lpstr>
      <vt:lpstr>2. Assessment of the Organisational Culture of BrightWave Impacting People Management as Well as Suggesting Ways for Making People-Centred Organisational Culture</vt:lpstr>
      <vt:lpstr>2. Assessment of the Organisational Culture of BrightWave Impacting People Management as Well as Suggesting Ways for Making People-Centred Organisational Culture </vt:lpstr>
      <vt:lpstr>2. Assessment of the Organisational Culture of BrightWave Impacting People Management as Well as Suggesting Ways for Making People-Centred Organisational Culture </vt:lpstr>
      <vt:lpstr>2. Assessment of the Organisational Culture of BrightWave Impacting People Management as Well as Suggesting Ways for Making People-Centred Organisational Culture </vt:lpstr>
      <vt:lpstr>2. Assessment of the Organisational Culture of BrightWave Impacting People Management as Well as Suggesting Ways for Making People-Centred Organisational Culture </vt:lpstr>
      <vt:lpstr>3. Provide practical, evidence-based recommendations for a future HR strategy.   </vt:lpstr>
      <vt:lpstr>3. Provide practical, evidence-based recommendations for a future HR strategy. </vt:lpstr>
      <vt:lpstr>3. Provide practical, evidence-based recommendations for a future HR strategy.  </vt:lpstr>
      <vt:lpstr>3. Provide practical, evidence-based recommendations for a future HR strategy.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 LENOVO</dc:creator>
  <cp:lastModifiedBy>Andreea Porumbel</cp:lastModifiedBy>
  <cp:revision>4</cp:revision>
  <dcterms:created xsi:type="dcterms:W3CDTF">2025-12-01T06:31:16Z</dcterms:created>
  <dcterms:modified xsi:type="dcterms:W3CDTF">2025-12-01T09:06:04Z</dcterms:modified>
</cp:coreProperties>
</file>