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81" r:id="rId3"/>
    <p:sldId id="280" r:id="rId4"/>
    <p:sldId id="284" r:id="rId5"/>
    <p:sldId id="260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83" r:id="rId19"/>
    <p:sldId id="275" r:id="rId20"/>
    <p:sldId id="279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07" autoAdjust="0"/>
    <p:restoredTop sz="94660"/>
  </p:normalViewPr>
  <p:slideViewPr>
    <p:cSldViewPr>
      <p:cViewPr varScale="1">
        <p:scale>
          <a:sx n="108" d="100"/>
          <a:sy n="108" d="100"/>
        </p:scale>
        <p:origin x="82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80B08-5BAF-4D81-91E7-FF697476D5C7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D873E0-43CD-42C8-A9F8-EF669FE1C6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15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C99D98A-268E-4D49-B4BC-2FBDB9D0DC18}" type="slidenum">
              <a:rPr lang="cy-GB" smtClean="0"/>
              <a:pPr/>
              <a:t>9</a:t>
            </a:fld>
            <a:endParaRPr 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sthorizonspr.com/index.php/archives/12/2010/kfar-hahoresh-a-cult-and-mortuary-sit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tellaswad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603250"/>
            <a:ext cx="8869363" cy="589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03920"/>
            <a:ext cx="8077200" cy="1673352"/>
          </a:xfrm>
        </p:spPr>
        <p:txBody>
          <a:bodyPr>
            <a:normAutofit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9032" y="2476872"/>
            <a:ext cx="8151440" cy="16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Neolithic Skull Cults in the Levant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Pre-Pottery Neolithic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608512" cy="4824536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PPNA: 10,500-9,200 BP</a:t>
            </a:r>
            <a:endParaRPr lang="en-GB" sz="2400" dirty="0"/>
          </a:p>
          <a:p>
            <a:pPr>
              <a:defRPr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PPNB: 9,200- 5,500 BP</a:t>
            </a:r>
          </a:p>
          <a:p>
            <a:pPr lvl="1">
              <a:defRPr/>
            </a:pPr>
            <a:r>
              <a:rPr lang="en-GB" sz="20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Bogonofsky</a:t>
            </a:r>
            <a:r>
              <a:rPr lang="en-GB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(2003, 2004): c.7200-6000 BC</a:t>
            </a:r>
          </a:p>
          <a:p>
            <a:pPr>
              <a:defRPr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Establishment of cultivation &amp; herding as subsistence basis</a:t>
            </a:r>
          </a:p>
          <a:p>
            <a:pPr>
              <a:defRPr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Sedentary villages at household level of organisation</a:t>
            </a:r>
          </a:p>
          <a:p>
            <a:pPr>
              <a:defRPr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representations (art) &amp; symbolism</a:t>
            </a:r>
          </a:p>
          <a:p>
            <a:pPr>
              <a:defRPr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complex funerary ritual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916832"/>
            <a:ext cx="3558437" cy="3816424"/>
          </a:xfrm>
        </p:spPr>
      </p:pic>
      <p:sp>
        <p:nvSpPr>
          <p:cNvPr id="6" name="TextBox 5"/>
          <p:cNvSpPr txBox="1"/>
          <p:nvPr/>
        </p:nvSpPr>
        <p:spPr>
          <a:xfrm>
            <a:off x="6804248" y="5877521"/>
            <a:ext cx="1751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Neolithic Levant</a:t>
            </a:r>
          </a:p>
        </p:txBody>
      </p:sp>
    </p:spTree>
    <p:extLst>
      <p:ext uri="{BB962C8B-B14F-4D97-AF65-F5344CB8AC3E}">
        <p14:creationId xmlns:p14="http://schemas.microsoft.com/office/powerpoint/2010/main" val="137106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PPN: Elaboration of 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823416"/>
          </a:xfrm>
        </p:spPr>
        <p:txBody>
          <a:bodyPr>
            <a:normAutofit/>
          </a:bodyPr>
          <a:lstStyle/>
          <a:p>
            <a:r>
              <a:rPr lang="en-GB" sz="2400" dirty="0"/>
              <a:t>Burial evidence: rich source of evidence for development of ceremonial, symbolic worlds</a:t>
            </a:r>
          </a:p>
          <a:p>
            <a:pPr lvl="1"/>
            <a:r>
              <a:rPr lang="en-GB" sz="2000" dirty="0"/>
              <a:t>Evidence for unique human-animal relationships at some sites</a:t>
            </a:r>
          </a:p>
          <a:p>
            <a:pPr lvl="1"/>
            <a:r>
              <a:rPr lang="en-GB" sz="2000" dirty="0"/>
              <a:t>Specialised treatment of the body in particular focused on the skull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2130" y="1988840"/>
            <a:ext cx="3622002" cy="3853194"/>
          </a:xfrm>
        </p:spPr>
      </p:pic>
      <p:sp>
        <p:nvSpPr>
          <p:cNvPr id="6" name="TextBox 5"/>
          <p:cNvSpPr txBox="1"/>
          <p:nvPr/>
        </p:nvSpPr>
        <p:spPr>
          <a:xfrm>
            <a:off x="5580112" y="5949280"/>
            <a:ext cx="2409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Skull from PPNA </a:t>
            </a:r>
            <a:r>
              <a:rPr lang="en-GB" dirty="0" err="1"/>
              <a:t>Jarmo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64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1CE1A-40FF-49DA-9755-3DCB2D7E9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31E43-D808-440C-8ACE-8F5F041377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009" y="1628800"/>
            <a:ext cx="4653406" cy="4768952"/>
          </a:xfrm>
        </p:spPr>
        <p:txBody>
          <a:bodyPr>
            <a:normAutofit/>
          </a:bodyPr>
          <a:lstStyle/>
          <a:p>
            <a:r>
              <a:rPr lang="en-GB" sz="2400" dirty="0"/>
              <a:t>PPNA ritual/ceremonial centre</a:t>
            </a:r>
          </a:p>
          <a:p>
            <a:r>
              <a:rPr lang="en-GB" sz="2400" dirty="0"/>
              <a:t>No complete burials but some fragmented bones:</a:t>
            </a:r>
          </a:p>
          <a:p>
            <a:pPr lvl="1"/>
            <a:r>
              <a:rPr lang="en-GB" sz="2000" dirty="0"/>
              <a:t>3 skulls with cut marks</a:t>
            </a:r>
          </a:p>
          <a:p>
            <a:pPr lvl="1"/>
            <a:r>
              <a:rPr lang="en-GB" sz="2000" dirty="0"/>
              <a:t>Deep incisions and one perforation (suspension of skull)</a:t>
            </a:r>
          </a:p>
          <a:p>
            <a:pPr lvl="1"/>
            <a:r>
              <a:rPr lang="en-GB" sz="2000" dirty="0"/>
              <a:t>Also evidence of </a:t>
            </a:r>
            <a:r>
              <a:rPr lang="en-GB" sz="2000" dirty="0" err="1"/>
              <a:t>defleshing</a:t>
            </a:r>
            <a:endParaRPr lang="en-GB" sz="2000" dirty="0"/>
          </a:p>
          <a:p>
            <a:pPr lvl="1"/>
            <a:r>
              <a:rPr lang="en-GB" sz="2000" dirty="0"/>
              <a:t>Application of ochre</a:t>
            </a:r>
          </a:p>
          <a:p>
            <a:r>
              <a:rPr lang="en-GB" sz="2400" dirty="0"/>
              <a:t>Interpretations?</a:t>
            </a:r>
          </a:p>
          <a:p>
            <a:pPr lvl="1"/>
            <a:r>
              <a:rPr lang="en-GB" sz="2000" dirty="0"/>
              <a:t>Ancestor veneration</a:t>
            </a:r>
          </a:p>
          <a:p>
            <a:pPr lvl="1"/>
            <a:r>
              <a:rPr lang="en-GB" sz="2000" dirty="0"/>
              <a:t>Display of dispatched enemies (e.g. active “branding” of individuals &amp; or functional modification of skull)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DBCBC45-8EFD-4C65-80D3-8B27B3A503C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3822576" cy="24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4EE24F-3626-4EAC-9F25-E5FA6C0DE067}"/>
              </a:ext>
            </a:extLst>
          </p:cNvPr>
          <p:cNvSpPr txBox="1"/>
          <p:nvPr/>
        </p:nvSpPr>
        <p:spPr>
          <a:xfrm>
            <a:off x="5220072" y="2967335"/>
            <a:ext cx="3822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dirty="0">
                <a:effectLst/>
                <a:latin typeface="Roboto"/>
              </a:rPr>
              <a:t>Macroscopic details of artificial skull modifications (</a:t>
            </a:r>
            <a:r>
              <a:rPr lang="en-GB" i="1" dirty="0">
                <a:effectLst/>
                <a:latin typeface="Roboto"/>
              </a:rPr>
              <a:t>Science Advances </a:t>
            </a:r>
            <a:r>
              <a:rPr lang="en-GB" dirty="0">
                <a:effectLst/>
                <a:latin typeface="Roboto"/>
              </a:rPr>
              <a:t>2017</a:t>
            </a:r>
            <a:r>
              <a:rPr lang="en-GB" i="0" dirty="0">
                <a:effectLst/>
                <a:latin typeface="Roboto"/>
              </a:rPr>
              <a:t>)</a:t>
            </a: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CEBD246-58CB-40F1-BFF4-C825171A2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2" y="3744416"/>
            <a:ext cx="1806859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338C09-A305-403A-9DF8-D870D5CC66DA}"/>
              </a:ext>
            </a:extLst>
          </p:cNvPr>
          <p:cNvSpPr txBox="1"/>
          <p:nvPr/>
        </p:nvSpPr>
        <p:spPr>
          <a:xfrm>
            <a:off x="5274514" y="6412686"/>
            <a:ext cx="167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</a:t>
            </a:r>
          </a:p>
        </p:txBody>
      </p:sp>
    </p:spTree>
    <p:extLst>
      <p:ext uri="{BB962C8B-B14F-4D97-AF65-F5344CB8AC3E}">
        <p14:creationId xmlns:p14="http://schemas.microsoft.com/office/powerpoint/2010/main" val="360370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PPNA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616624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Standardised funerary ritual across region:</a:t>
            </a:r>
          </a:p>
          <a:p>
            <a:pPr lvl="1">
              <a:defRPr/>
            </a:pPr>
            <a:r>
              <a:rPr lang="en-GB" sz="2000" dirty="0"/>
              <a:t>Differentiation between adults &amp; young children</a:t>
            </a:r>
          </a:p>
          <a:p>
            <a:pPr>
              <a:defRPr/>
            </a:pPr>
            <a:r>
              <a:rPr lang="en-GB" sz="2400" dirty="0"/>
              <a:t>Primary inhumation of adults beneath floor of house or within courtyard</a:t>
            </a:r>
          </a:p>
          <a:p>
            <a:pPr lvl="1">
              <a:defRPr/>
            </a:pPr>
            <a:r>
              <a:rPr lang="en-GB" sz="2000" dirty="0"/>
              <a:t>Simple graves &amp; body placed in flexed position</a:t>
            </a:r>
          </a:p>
          <a:p>
            <a:pPr lvl="1">
              <a:defRPr/>
            </a:pPr>
            <a:r>
              <a:rPr lang="en-GB" sz="2000" dirty="0"/>
              <a:t>No grave goods</a:t>
            </a:r>
          </a:p>
          <a:p>
            <a:pPr>
              <a:defRPr/>
            </a:pPr>
            <a:r>
              <a:rPr lang="en-GB" sz="2400" dirty="0"/>
              <a:t>Expansion of earlier Natufian practices:</a:t>
            </a:r>
          </a:p>
          <a:p>
            <a:pPr lvl="1">
              <a:defRPr/>
            </a:pPr>
            <a:r>
              <a:rPr lang="en-GB" sz="2000" dirty="0"/>
              <a:t>Pattern of post-mortem removal</a:t>
            </a:r>
          </a:p>
          <a:p>
            <a:pPr lvl="1">
              <a:defRPr/>
            </a:pPr>
            <a:r>
              <a:rPr lang="en-GB" sz="2000" dirty="0"/>
              <a:t>Caching of skulls as part of secondary mortuary ritual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3" descr="jericho burial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2501548" cy="480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PPNA Skulls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050904" cy="48234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Post-mortem removal of skulls once skeleton was disarticulated:</a:t>
            </a:r>
          </a:p>
          <a:p>
            <a:pPr lvl="1">
              <a:defRPr/>
            </a:pPr>
            <a:r>
              <a:rPr lang="en-GB" dirty="0"/>
              <a:t>no cut marks</a:t>
            </a:r>
          </a:p>
          <a:p>
            <a:pPr lvl="1">
              <a:defRPr/>
            </a:pPr>
            <a:r>
              <a:rPr lang="en-GB" dirty="0"/>
              <a:t>Hyoid bones &amp; mandible left in grave with post-cranial skeleton</a:t>
            </a:r>
          </a:p>
          <a:p>
            <a:pPr>
              <a:defRPr/>
            </a:pPr>
            <a:r>
              <a:rPr lang="en-GB" dirty="0"/>
              <a:t>Reasons for removal of skulls?</a:t>
            </a:r>
          </a:p>
          <a:p>
            <a:pPr lvl="1">
              <a:defRPr/>
            </a:pPr>
            <a:r>
              <a:rPr lang="en-GB" dirty="0"/>
              <a:t>“skulls were being </a:t>
            </a:r>
            <a:r>
              <a:rPr lang="en-GB" dirty="0" err="1"/>
              <a:t>curated</a:t>
            </a:r>
            <a:r>
              <a:rPr lang="en-GB" dirty="0"/>
              <a:t> &amp; eventually cached as a means of recognizing a collective shared past &amp; identity”</a:t>
            </a:r>
          </a:p>
          <a:p>
            <a:pPr lvl="1">
              <a:buNone/>
              <a:defRPr/>
            </a:pPr>
            <a:r>
              <a:rPr lang="en-GB" dirty="0"/>
              <a:t>	</a:t>
            </a:r>
            <a:r>
              <a:rPr lang="en-GB" dirty="0" err="1"/>
              <a:t>Kuijt</a:t>
            </a:r>
            <a:r>
              <a:rPr lang="en-GB" dirty="0"/>
              <a:t> (1996: 322)</a:t>
            </a:r>
          </a:p>
        </p:txBody>
      </p:sp>
      <p:pic>
        <p:nvPicPr>
          <p:cNvPr id="6" name="Picture 3" descr="ppna skulls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77750" y="2132856"/>
            <a:ext cx="3109769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CB5084-5363-4A2B-A553-83E29F3E33E9}"/>
              </a:ext>
            </a:extLst>
          </p:cNvPr>
          <p:cNvSpPr txBox="1"/>
          <p:nvPr/>
        </p:nvSpPr>
        <p:spPr>
          <a:xfrm>
            <a:off x="6012160" y="5949280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Jericho skulls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PPNB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89654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Intramural burial continues</a:t>
            </a:r>
          </a:p>
          <a:p>
            <a:pPr>
              <a:defRPr/>
            </a:pPr>
            <a:r>
              <a:rPr lang="en-GB" sz="2400" dirty="0"/>
              <a:t>Typically bury dead beneath plastered house floors</a:t>
            </a:r>
          </a:p>
          <a:p>
            <a:pPr>
              <a:defRPr/>
            </a:pPr>
            <a:r>
              <a:rPr lang="en-GB" sz="2400" dirty="0"/>
              <a:t>Great variability in treatment of body, </a:t>
            </a:r>
            <a:r>
              <a:rPr lang="en-GB" sz="2400" dirty="0" err="1"/>
              <a:t>eg</a:t>
            </a:r>
            <a:r>
              <a:rPr lang="en-GB" sz="2400" dirty="0"/>
              <a:t>. </a:t>
            </a:r>
            <a:r>
              <a:rPr lang="en-GB" sz="2400" dirty="0" err="1">
                <a:hlinkClick r:id="rId2"/>
              </a:rPr>
              <a:t>Kfar</a:t>
            </a:r>
            <a:r>
              <a:rPr lang="en-GB" sz="2400" dirty="0">
                <a:hlinkClick r:id="rId2"/>
              </a:rPr>
              <a:t> </a:t>
            </a:r>
            <a:r>
              <a:rPr lang="en-GB" sz="2400" dirty="0" err="1">
                <a:hlinkClick r:id="rId2"/>
              </a:rPr>
              <a:t>Hahoresh</a:t>
            </a:r>
            <a:r>
              <a:rPr lang="en-GB" sz="2400" dirty="0"/>
              <a:t>:</a:t>
            </a:r>
          </a:p>
          <a:p>
            <a:pPr lvl="1">
              <a:defRPr/>
            </a:pPr>
            <a:r>
              <a:rPr lang="en-GB" sz="2000" dirty="0"/>
              <a:t>Single articulated</a:t>
            </a:r>
          </a:p>
          <a:p>
            <a:pPr lvl="1">
              <a:defRPr/>
            </a:pPr>
            <a:r>
              <a:rPr lang="en-GB" sz="2000" dirty="0"/>
              <a:t>Multiple secondary burials (up to 15 individuals)</a:t>
            </a:r>
          </a:p>
          <a:p>
            <a:pPr lvl="1">
              <a:defRPr/>
            </a:pPr>
            <a:r>
              <a:rPr lang="en-GB" sz="2000" dirty="0">
                <a:solidFill>
                  <a:srgbClr val="FFC000"/>
                </a:solidFill>
              </a:rPr>
              <a:t>Intentional arrangements of human bones</a:t>
            </a:r>
          </a:p>
          <a:p>
            <a:pPr>
              <a:defRPr/>
            </a:pPr>
            <a:r>
              <a:rPr lang="en-GB" sz="2400" dirty="0"/>
              <a:t>Grave goods:</a:t>
            </a:r>
          </a:p>
          <a:p>
            <a:pPr lvl="1">
              <a:defRPr/>
            </a:pPr>
            <a:r>
              <a:rPr lang="en-GB" sz="2400" dirty="0"/>
              <a:t>Chipped stone &amp; ground stone tools</a:t>
            </a:r>
          </a:p>
          <a:p>
            <a:pPr lvl="1">
              <a:defRPr/>
            </a:pPr>
            <a:r>
              <a:rPr lang="en-GB" sz="2400" dirty="0"/>
              <a:t>Shells &amp; minerals: personal adornment?</a:t>
            </a:r>
          </a:p>
          <a:p>
            <a:pPr lvl="1">
              <a:defRPr/>
            </a:pPr>
            <a:r>
              <a:rPr lang="en-GB" sz="2400" dirty="0"/>
              <a:t>Animal bones</a:t>
            </a:r>
            <a:br>
              <a:rPr lang="en-GB" sz="2400" dirty="0"/>
            </a:br>
            <a:endParaRPr lang="en-GB" sz="2400" dirty="0"/>
          </a:p>
          <a:p>
            <a:pPr lvl="1"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Neolithic Skull Cult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040560" cy="5040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More than 60 modelled skulls found at several sites in Levant:</a:t>
            </a:r>
          </a:p>
          <a:p>
            <a:pPr lvl="1">
              <a:defRPr/>
            </a:pPr>
            <a:r>
              <a:rPr lang="en-GB" sz="2000" dirty="0"/>
              <a:t>Jericho (Jordan)</a:t>
            </a:r>
          </a:p>
          <a:p>
            <a:pPr lvl="1">
              <a:defRPr/>
            </a:pPr>
            <a:r>
              <a:rPr lang="en-GB" sz="2000" dirty="0"/>
              <a:t>Tell </a:t>
            </a:r>
            <a:r>
              <a:rPr lang="en-GB" sz="2000" dirty="0" err="1"/>
              <a:t>Ramad</a:t>
            </a:r>
            <a:r>
              <a:rPr lang="en-GB" sz="2000" dirty="0"/>
              <a:t> (Syria)</a:t>
            </a:r>
          </a:p>
          <a:p>
            <a:pPr lvl="1">
              <a:defRPr/>
            </a:pPr>
            <a:r>
              <a:rPr lang="en-GB" sz="2000" dirty="0"/>
              <a:t>Tell </a:t>
            </a:r>
            <a:r>
              <a:rPr lang="en-GB" sz="2000" dirty="0" err="1"/>
              <a:t>Aswad</a:t>
            </a:r>
            <a:r>
              <a:rPr lang="en-GB" sz="2000" dirty="0"/>
              <a:t> (Syria)</a:t>
            </a:r>
          </a:p>
          <a:p>
            <a:pPr lvl="1">
              <a:defRPr/>
            </a:pPr>
            <a:r>
              <a:rPr lang="en-GB" sz="2000" dirty="0" err="1"/>
              <a:t>Beisamoun</a:t>
            </a:r>
            <a:r>
              <a:rPr lang="en-GB" sz="2000" dirty="0"/>
              <a:t> (Israel)</a:t>
            </a:r>
          </a:p>
          <a:p>
            <a:pPr lvl="1">
              <a:defRPr/>
            </a:pPr>
            <a:r>
              <a:rPr lang="en-GB" sz="2000" dirty="0" err="1"/>
              <a:t>Nahal</a:t>
            </a:r>
            <a:r>
              <a:rPr lang="en-GB" sz="2000" dirty="0"/>
              <a:t> </a:t>
            </a:r>
            <a:r>
              <a:rPr lang="en-GB" sz="2000" dirty="0" err="1"/>
              <a:t>Hemar</a:t>
            </a:r>
            <a:r>
              <a:rPr lang="en-GB" sz="2000" dirty="0"/>
              <a:t> (Israel)</a:t>
            </a:r>
          </a:p>
          <a:p>
            <a:pPr lvl="1">
              <a:defRPr/>
            </a:pPr>
            <a:r>
              <a:rPr lang="en-GB" sz="2000" dirty="0"/>
              <a:t>‘Ain Ghazal (Jordan)</a:t>
            </a:r>
          </a:p>
          <a:p>
            <a:pPr lvl="1">
              <a:defRPr/>
            </a:pPr>
            <a:r>
              <a:rPr lang="en-GB" sz="2000" dirty="0" err="1"/>
              <a:t>Kfar</a:t>
            </a:r>
            <a:r>
              <a:rPr lang="en-GB" sz="2000" dirty="0"/>
              <a:t> </a:t>
            </a:r>
            <a:r>
              <a:rPr lang="en-GB" sz="2000" dirty="0" err="1"/>
              <a:t>Hahoresh</a:t>
            </a:r>
            <a:r>
              <a:rPr lang="en-GB" sz="2000" dirty="0"/>
              <a:t> (Israel)</a:t>
            </a:r>
          </a:p>
          <a:p>
            <a:pPr>
              <a:defRPr/>
            </a:pPr>
            <a:r>
              <a:rPr lang="en-GB" sz="2400" dirty="0"/>
              <a:t>12 modelled skulls from Late Neolithic Turkey (6000-5000 BC):</a:t>
            </a:r>
          </a:p>
          <a:p>
            <a:pPr lvl="1">
              <a:defRPr/>
            </a:pPr>
            <a:r>
              <a:rPr lang="en-GB" sz="2000" dirty="0"/>
              <a:t>11 from </a:t>
            </a:r>
            <a:r>
              <a:rPr lang="en-GB" sz="2000" dirty="0" err="1"/>
              <a:t>Kösk</a:t>
            </a:r>
            <a:r>
              <a:rPr lang="en-GB" sz="2000" dirty="0"/>
              <a:t> </a:t>
            </a:r>
            <a:r>
              <a:rPr lang="en-GB" sz="2000" dirty="0" err="1"/>
              <a:t>Höyük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1 from </a:t>
            </a:r>
            <a:r>
              <a:rPr lang="en-GB" sz="2000" dirty="0" err="1"/>
              <a:t>Çatal</a:t>
            </a:r>
            <a:r>
              <a:rPr lang="en-GB" sz="2000" dirty="0"/>
              <a:t> </a:t>
            </a:r>
            <a:r>
              <a:rPr lang="en-GB" sz="2000" dirty="0" err="1"/>
              <a:t>Höyük</a:t>
            </a:r>
            <a:endParaRPr lang="en-GB" sz="2000" dirty="0"/>
          </a:p>
        </p:txBody>
      </p:sp>
      <p:pic>
        <p:nvPicPr>
          <p:cNvPr id="6" name="Picture 3" descr="tellaswad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656" y="2420888"/>
            <a:ext cx="389923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364088" y="5298084"/>
            <a:ext cx="2879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Skulls from Tell </a:t>
            </a:r>
            <a:r>
              <a:rPr lang="en-GB" dirty="0" err="1"/>
              <a:t>Aswad</a:t>
            </a:r>
            <a:r>
              <a:rPr lang="en-GB" dirty="0"/>
              <a:t>, Syria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Jericho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040560" cy="4824536"/>
          </a:xfrm>
        </p:spPr>
        <p:txBody>
          <a:bodyPr/>
          <a:lstStyle/>
          <a:p>
            <a:pPr>
              <a:defRPr/>
            </a:pPr>
            <a:r>
              <a:rPr lang="en-GB" dirty="0"/>
              <a:t>First attested at Jericho (1953)</a:t>
            </a:r>
          </a:p>
          <a:p>
            <a:pPr>
              <a:defRPr/>
            </a:pPr>
            <a:r>
              <a:rPr lang="en-GB" dirty="0"/>
              <a:t>First occurs in PPNA</a:t>
            </a:r>
          </a:p>
          <a:p>
            <a:pPr>
              <a:defRPr/>
            </a:pPr>
            <a:r>
              <a:rPr lang="en-GB" dirty="0"/>
              <a:t>Most elaborate in PPNB:</a:t>
            </a:r>
          </a:p>
          <a:p>
            <a:pPr lvl="1">
              <a:defRPr/>
            </a:pPr>
            <a:r>
              <a:rPr lang="en-GB" dirty="0"/>
              <a:t>Crania modelled with plaster &amp; paint</a:t>
            </a:r>
          </a:p>
          <a:p>
            <a:pPr>
              <a:defRPr/>
            </a:pPr>
            <a:r>
              <a:rPr lang="en-GB" dirty="0"/>
              <a:t>“one cannot help but feel that they are portraits, which bring the men of the earliest Neolithic astonishingly to life”</a:t>
            </a:r>
          </a:p>
          <a:p>
            <a:pPr>
              <a:buFont typeface="Wingdings" pitchFamily="2" charset="2"/>
              <a:buNone/>
              <a:defRPr/>
            </a:pPr>
            <a:r>
              <a:rPr lang="en-GB" dirty="0"/>
              <a:t>	(Kenyon 1953: 870)</a:t>
            </a:r>
          </a:p>
        </p:txBody>
      </p:sp>
      <p:pic>
        <p:nvPicPr>
          <p:cNvPr id="6" name="Picture 2" descr="D:\My Pictures\Near East\prehistory\jericho_skull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71296" y="1963118"/>
            <a:ext cx="3049176" cy="398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948264" y="5949280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Jericho skull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skull1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90456" y="440668"/>
            <a:ext cx="309634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Treatment of skull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Post-mortem removal of cranium (after decomposition)</a:t>
            </a:r>
          </a:p>
          <a:p>
            <a:pPr>
              <a:defRPr/>
            </a:pPr>
            <a:r>
              <a:rPr lang="en-GB" sz="2400" dirty="0"/>
              <a:t>Modelled facial features in lime plaster, marl &amp; animal collagen</a:t>
            </a:r>
          </a:p>
          <a:p>
            <a:pPr>
              <a:defRPr/>
            </a:pPr>
            <a:r>
              <a:rPr lang="en-GB" sz="2400" dirty="0"/>
              <a:t>Sanding bone</a:t>
            </a:r>
          </a:p>
          <a:p>
            <a:pPr>
              <a:defRPr/>
            </a:pPr>
            <a:r>
              <a:rPr lang="en-GB" sz="2400" dirty="0"/>
              <a:t>Facial features enhanced with use of paint &amp; cowrie shells</a:t>
            </a:r>
          </a:p>
          <a:p>
            <a:pPr lvl="1">
              <a:defRPr/>
            </a:pPr>
            <a:r>
              <a:rPr lang="en-GB" sz="2000" dirty="0" err="1"/>
              <a:t>Nahal</a:t>
            </a:r>
            <a:r>
              <a:rPr lang="en-GB" sz="2000" dirty="0"/>
              <a:t> </a:t>
            </a:r>
            <a:r>
              <a:rPr lang="en-GB" sz="2000" dirty="0" err="1"/>
              <a:t>Hemar</a:t>
            </a:r>
            <a:r>
              <a:rPr lang="en-GB" sz="2000" dirty="0"/>
              <a:t>: skull covered with asphalt &amp; cording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96136" y="3789040"/>
            <a:ext cx="2415508" cy="23430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796136" y="6165304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Nahal</a:t>
            </a:r>
            <a:r>
              <a:rPr lang="en-GB" dirty="0"/>
              <a:t> </a:t>
            </a:r>
            <a:r>
              <a:rPr lang="en-GB" dirty="0" err="1"/>
              <a:t>Hemar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24328" y="300566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Jericho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Neolithic Skull Cult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232" y="1556792"/>
            <a:ext cx="4733800" cy="50405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Skulls might be placed singly or collected together in caches</a:t>
            </a:r>
          </a:p>
          <a:p>
            <a:pPr lvl="1">
              <a:defRPr/>
            </a:pPr>
            <a:r>
              <a:rPr lang="en-GB" sz="2000" dirty="0"/>
              <a:t>Beneath plastered floors of houses or in association with plastered surfaces</a:t>
            </a:r>
          </a:p>
          <a:p>
            <a:pPr lvl="1">
              <a:defRPr/>
            </a:pPr>
            <a:r>
              <a:rPr lang="en-GB" sz="2000" dirty="0"/>
              <a:t>On floors of abandoned &amp; burnt buildings</a:t>
            </a:r>
          </a:p>
          <a:p>
            <a:pPr>
              <a:defRPr/>
            </a:pPr>
            <a:r>
              <a:rPr lang="en-GB" sz="2400" dirty="0"/>
              <a:t>Some sites have no skull caches, but burials are headless (</a:t>
            </a:r>
            <a:r>
              <a:rPr lang="en-GB" sz="2400" dirty="0" err="1"/>
              <a:t>eg</a:t>
            </a:r>
            <a:r>
              <a:rPr lang="en-GB" sz="2400" dirty="0"/>
              <a:t>. </a:t>
            </a:r>
            <a:r>
              <a:rPr lang="en-GB" sz="2400" dirty="0" err="1"/>
              <a:t>Beidha</a:t>
            </a:r>
            <a:r>
              <a:rPr lang="en-GB" sz="2400" dirty="0"/>
              <a:t>)</a:t>
            </a:r>
          </a:p>
          <a:p>
            <a:pPr>
              <a:defRPr/>
            </a:pPr>
            <a:r>
              <a:rPr lang="en-GB" sz="2400" dirty="0"/>
              <a:t>Communal (?) ritual activity:</a:t>
            </a:r>
          </a:p>
          <a:p>
            <a:pPr lvl="1">
              <a:defRPr/>
            </a:pPr>
            <a:r>
              <a:rPr lang="en-GB" sz="2000" dirty="0"/>
              <a:t>Handling &amp; manipulation of bones (skulls &amp; long bones)</a:t>
            </a:r>
          </a:p>
          <a:p>
            <a:pPr lvl="1">
              <a:defRPr/>
            </a:pPr>
            <a:r>
              <a:rPr lang="en-GB" sz="2000" dirty="0"/>
              <a:t>Within household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080" y="508518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Aswad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060848"/>
            <a:ext cx="3890556" cy="294309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Ancestor Cult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2 assumptions underline conventional interpretation:</a:t>
            </a:r>
          </a:p>
          <a:p>
            <a:pPr lvl="1">
              <a:defRPr/>
            </a:pPr>
            <a:r>
              <a:rPr lang="en-GB" sz="2000" dirty="0"/>
              <a:t>Special treatment of skulls is restricted to adult males</a:t>
            </a:r>
          </a:p>
          <a:p>
            <a:pPr lvl="1">
              <a:defRPr/>
            </a:pPr>
            <a:r>
              <a:rPr lang="en-GB" sz="2000" dirty="0"/>
              <a:t>Use of intentional post-mortem dental </a:t>
            </a:r>
            <a:r>
              <a:rPr lang="en-GB" sz="2000" dirty="0" err="1"/>
              <a:t>evulsion</a:t>
            </a:r>
            <a:endParaRPr lang="en-GB" sz="2000" dirty="0"/>
          </a:p>
          <a:p>
            <a:pPr>
              <a:defRPr/>
            </a:pPr>
            <a:r>
              <a:rPr lang="en-GB" sz="2400" dirty="0"/>
              <a:t>Ideally skulls would belong to older members of community (the village elders):</a:t>
            </a:r>
          </a:p>
          <a:p>
            <a:pPr lvl="1">
              <a:defRPr/>
            </a:pPr>
            <a:r>
              <a:rPr lang="en-GB" sz="2000" dirty="0" err="1"/>
              <a:t>Toothlessness</a:t>
            </a:r>
            <a:r>
              <a:rPr lang="en-GB" sz="2000" dirty="0"/>
              <a:t> held in esteem</a:t>
            </a:r>
          </a:p>
          <a:p>
            <a:pPr>
              <a:defRPr/>
            </a:pPr>
            <a:r>
              <a:rPr lang="en-GB" sz="2400" dirty="0"/>
              <a:t>Pulled out teeth of younger men to make them appear older</a:t>
            </a:r>
          </a:p>
        </p:txBody>
      </p:sp>
      <p:pic>
        <p:nvPicPr>
          <p:cNvPr id="7" name="Picture 5" descr="Fig3_Homo0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75223" y="1650059"/>
            <a:ext cx="2994153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084168" y="54499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Kfar</a:t>
            </a:r>
            <a:r>
              <a:rPr lang="en-GB" dirty="0"/>
              <a:t> </a:t>
            </a:r>
            <a:r>
              <a:rPr lang="en-GB" dirty="0" err="1"/>
              <a:t>Hahoresh</a:t>
            </a:r>
            <a:r>
              <a:rPr lang="en-GB" dirty="0"/>
              <a:t> skull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Reanalysis (</a:t>
            </a:r>
            <a:r>
              <a:rPr lang="en-GB" dirty="0" err="1"/>
              <a:t>Bonogofsky</a:t>
            </a:r>
            <a:r>
              <a:rPr lang="en-GB" dirty="0"/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392488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Identified males &amp; females amongst skulls</a:t>
            </a:r>
          </a:p>
          <a:p>
            <a:pPr lvl="1">
              <a:defRPr/>
            </a:pPr>
            <a:r>
              <a:rPr lang="en-GB" sz="2000" dirty="0"/>
              <a:t>Not a population profile that fits ancestor cult theory</a:t>
            </a:r>
          </a:p>
          <a:p>
            <a:pPr>
              <a:defRPr/>
            </a:pPr>
            <a:r>
              <a:rPr lang="en-GB" sz="2400" dirty="0"/>
              <a:t>Notes no evidence for intentional removal of teeth (&amp; in fact many of the skulls have retained teeth):</a:t>
            </a:r>
          </a:p>
          <a:p>
            <a:pPr lvl="1">
              <a:defRPr/>
            </a:pPr>
            <a:r>
              <a:rPr lang="en-GB" sz="2000" dirty="0"/>
              <a:t>No evidence that skulls were deliberately given an elderly appearance</a:t>
            </a:r>
          </a:p>
          <a:p>
            <a:pPr lvl="1">
              <a:defRPr/>
            </a:pPr>
            <a:endParaRPr lang="en-GB" sz="2000" dirty="0"/>
          </a:p>
          <a:p>
            <a:pPr lvl="1">
              <a:defRPr/>
            </a:pPr>
            <a:endParaRPr lang="en-GB" dirty="0"/>
          </a:p>
        </p:txBody>
      </p:sp>
      <p:pic>
        <p:nvPicPr>
          <p:cNvPr id="2050" name="Picture 2" descr="Plastered skull from Jericho, West Bank. Middle PPNB (c. 8200-7100 BCE).  Possible ancestor worship? Shows … | Ancient civilizations, Ancient  history, Ancient aliens">
            <a:extLst>
              <a:ext uri="{FF2B5EF4-FFF2-40B4-BE49-F238E27FC236}">
                <a16:creationId xmlns:a16="http://schemas.microsoft.com/office/drawing/2014/main" id="{F0567C81-46D7-4C64-9082-AAA928B0585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64088" y="2060848"/>
            <a:ext cx="3414964" cy="358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93FFE7-387E-44F6-B8E0-D722619F81C6}"/>
              </a:ext>
            </a:extLst>
          </p:cNvPr>
          <p:cNvSpPr txBox="1"/>
          <p:nvPr/>
        </p:nvSpPr>
        <p:spPr>
          <a:xfrm>
            <a:off x="7236296" y="5877272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Jericho skull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Communal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757" y="1556792"/>
            <a:ext cx="4986299" cy="49685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Communal events – a form of public action:</a:t>
            </a:r>
          </a:p>
          <a:p>
            <a:pPr lvl="1">
              <a:defRPr/>
            </a:pPr>
            <a:r>
              <a:rPr lang="en-GB" sz="2000" dirty="0"/>
              <a:t>controlled by limited number of individuals?</a:t>
            </a:r>
          </a:p>
          <a:p>
            <a:pPr lvl="1">
              <a:defRPr/>
            </a:pPr>
            <a:r>
              <a:rPr lang="en-GB" sz="2000" dirty="0"/>
              <a:t>But intended to elicit community participation</a:t>
            </a:r>
          </a:p>
          <a:p>
            <a:pPr>
              <a:defRPr/>
            </a:pPr>
            <a:r>
              <a:rPr lang="en-GB" sz="2400" dirty="0"/>
              <a:t>Ritual action enables community cohesion:</a:t>
            </a:r>
          </a:p>
          <a:p>
            <a:pPr lvl="1">
              <a:defRPr/>
            </a:pPr>
            <a:r>
              <a:rPr lang="en-GB" sz="2000" dirty="0"/>
              <a:t>Creates &amp; extends social relations between households</a:t>
            </a:r>
          </a:p>
          <a:p>
            <a:pPr lvl="1">
              <a:defRPr/>
            </a:pPr>
            <a:r>
              <a:rPr lang="en-GB" sz="2000" dirty="0"/>
              <a:t>Reaffirms kin &amp; economic links between households</a:t>
            </a:r>
          </a:p>
          <a:p>
            <a:pPr lvl="1">
              <a:defRPr/>
            </a:pPr>
            <a:r>
              <a:rPr lang="en-GB" sz="2000" dirty="0"/>
              <a:t>Symbolically &amp; physically links community members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660232" y="4869160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Yiftahel</a:t>
            </a:r>
            <a:r>
              <a:rPr lang="en-GB" dirty="0"/>
              <a:t> skulls</a:t>
            </a:r>
          </a:p>
        </p:txBody>
      </p:sp>
      <p:pic>
        <p:nvPicPr>
          <p:cNvPr id="3074" name="Picture 2" descr="The Plastered Skulls from the Pre-Pottery Neolithic B Site of Yiftahel  (Israel) – A Computed Tomography-Based Analysis">
            <a:extLst>
              <a:ext uri="{FF2B5EF4-FFF2-40B4-BE49-F238E27FC236}">
                <a16:creationId xmlns:a16="http://schemas.microsoft.com/office/drawing/2014/main" id="{040E2C44-DC07-460F-BB72-5D1DC4718C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99661" y="2296434"/>
            <a:ext cx="3831155" cy="235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Secondary Burial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Regular &amp; </a:t>
            </a:r>
            <a:r>
              <a:rPr lang="en-GB" sz="2800" dirty="0">
                <a:solidFill>
                  <a:srgbClr val="FFC000"/>
                </a:solidFill>
              </a:rPr>
              <a:t>socially sanctioned </a:t>
            </a:r>
            <a:r>
              <a:rPr lang="en-GB" sz="2800" dirty="0"/>
              <a:t>handling &amp; removal of parts of an individual from a place of temporary storage to a permanent resting place</a:t>
            </a:r>
          </a:p>
          <a:p>
            <a:pPr>
              <a:defRPr/>
            </a:pPr>
            <a:r>
              <a:rPr lang="en-GB" sz="2800" dirty="0"/>
              <a:t>Primary &amp; secondary burial:</a:t>
            </a:r>
          </a:p>
          <a:p>
            <a:pPr lvl="1">
              <a:defRPr/>
            </a:pPr>
            <a:r>
              <a:rPr lang="en-GB" sz="2400" dirty="0"/>
              <a:t>Interlinked as important elements of a belief system</a:t>
            </a:r>
          </a:p>
          <a:p>
            <a:pPr lvl="1">
              <a:defRPr/>
            </a:pPr>
            <a:r>
              <a:rPr lang="en-GB" sz="2400" dirty="0"/>
              <a:t>Frequently associated with beliefs surrounding ancestor worship, ancestral descent lines, cosmological beliefs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Secondary Burial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96543"/>
          </a:xfrm>
        </p:spPr>
        <p:txBody>
          <a:bodyPr/>
          <a:lstStyle/>
          <a:p>
            <a:pPr>
              <a:defRPr/>
            </a:pPr>
            <a:r>
              <a:rPr lang="en-GB" sz="2600" dirty="0"/>
              <a:t>Impacts upon individuals: means of defining, shaping &amp; maintaining identities &amp; affirming social relations:</a:t>
            </a:r>
          </a:p>
          <a:p>
            <a:pPr lvl="1">
              <a:defRPr/>
            </a:pPr>
            <a:r>
              <a:rPr lang="en-GB" sz="2200" dirty="0"/>
              <a:t>Broad articulation of a </a:t>
            </a:r>
            <a:r>
              <a:rPr lang="en-GB" sz="2200" dirty="0">
                <a:solidFill>
                  <a:srgbClr val="FFC000"/>
                </a:solidFill>
              </a:rPr>
              <a:t>shared identity</a:t>
            </a:r>
          </a:p>
          <a:p>
            <a:pPr>
              <a:defRPr/>
            </a:pPr>
            <a:r>
              <a:rPr lang="en-GB" sz="2600" dirty="0"/>
              <a:t>Secondary burial tends to be organised to allow                          participation in community events that cut across household groups &amp; kinship lines:</a:t>
            </a:r>
          </a:p>
          <a:p>
            <a:pPr lvl="1">
              <a:defRPr/>
            </a:pPr>
            <a:r>
              <a:rPr lang="en-GB" sz="2200" dirty="0"/>
              <a:t>High profile public ceremonies: cohesive events for the wider community with spiritual, social &amp; political meanings</a:t>
            </a:r>
          </a:p>
          <a:p>
            <a:pPr>
              <a:defRPr/>
            </a:pPr>
            <a:r>
              <a:rPr lang="en-GB" sz="2600" dirty="0"/>
              <a:t>Ethnographies suggest that skull removal &amp; modification for collective burial would be a major community event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err="1"/>
              <a:t>Kfar</a:t>
            </a:r>
            <a:r>
              <a:rPr lang="en-GB"/>
              <a:t> </a:t>
            </a:r>
            <a:r>
              <a:rPr lang="en-GB" err="1"/>
              <a:t>Hahoresh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896544" cy="5040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Unique funerary centre: no domestic architecture but L-shaped walls associated with burial</a:t>
            </a:r>
          </a:p>
          <a:p>
            <a:pPr>
              <a:defRPr/>
            </a:pPr>
            <a:r>
              <a:rPr lang="en-GB" sz="2400" dirty="0"/>
              <a:t>3 activity areas:</a:t>
            </a:r>
          </a:p>
          <a:p>
            <a:pPr lvl="1">
              <a:defRPr/>
            </a:pPr>
            <a:r>
              <a:rPr lang="en-GB" sz="2000" dirty="0"/>
              <a:t>East: production area</a:t>
            </a:r>
          </a:p>
          <a:p>
            <a:pPr lvl="1">
              <a:defRPr/>
            </a:pPr>
            <a:r>
              <a:rPr lang="en-GB" sz="2000" dirty="0"/>
              <a:t>South &amp; west: </a:t>
            </a:r>
            <a:r>
              <a:rPr lang="en-GB" sz="2000" dirty="0" err="1"/>
              <a:t>middens</a:t>
            </a:r>
            <a:r>
              <a:rPr lang="en-GB" sz="2000" dirty="0"/>
              <a:t> (rich deposits of ash &amp; bone)</a:t>
            </a:r>
          </a:p>
          <a:p>
            <a:pPr lvl="1">
              <a:defRPr/>
            </a:pPr>
            <a:r>
              <a:rPr lang="en-GB" sz="2000" dirty="0"/>
              <a:t>North &amp; west: cult area with remains of plastered hearth</a:t>
            </a:r>
          </a:p>
          <a:p>
            <a:pPr lvl="1">
              <a:defRPr/>
            </a:pPr>
            <a:r>
              <a:rPr lang="en-GB" sz="2000" dirty="0"/>
              <a:t>To east = funerary area: demarcated by arc of lime plastered surfaces over burials</a:t>
            </a:r>
          </a:p>
        </p:txBody>
      </p:sp>
      <p:pic>
        <p:nvPicPr>
          <p:cNvPr id="6" name="Picture 3" descr="KHH_Fig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3516965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err="1"/>
              <a:t>Kfar</a:t>
            </a:r>
            <a:r>
              <a:rPr lang="en-GB"/>
              <a:t> </a:t>
            </a:r>
            <a:r>
              <a:rPr lang="en-GB" err="1"/>
              <a:t>Hahoresh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464496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More than 60 burials identified</a:t>
            </a:r>
          </a:p>
          <a:p>
            <a:pPr>
              <a:defRPr/>
            </a:pPr>
            <a:r>
              <a:rPr lang="en-GB" sz="2400" dirty="0"/>
              <a:t>Many associated  with coloured pebbles, sea shells, flint artefacts  &amp; animal remains</a:t>
            </a:r>
          </a:p>
          <a:p>
            <a:pPr>
              <a:defRPr/>
            </a:pPr>
            <a:r>
              <a:rPr lang="en-GB" sz="2400" dirty="0"/>
              <a:t>Specialist funerary / cult centre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7590" y="2204864"/>
            <a:ext cx="4079210" cy="2952328"/>
          </a:xfrm>
        </p:spPr>
      </p:pic>
      <p:sp>
        <p:nvSpPr>
          <p:cNvPr id="7" name="TextBox 6"/>
          <p:cNvSpPr txBox="1"/>
          <p:nvPr/>
        </p:nvSpPr>
        <p:spPr>
          <a:xfrm>
            <a:off x="5151432" y="5332566"/>
            <a:ext cx="2991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PPNB burial at </a:t>
            </a:r>
            <a:r>
              <a:rPr lang="en-GB" dirty="0" err="1"/>
              <a:t>Kfar</a:t>
            </a:r>
            <a:r>
              <a:rPr lang="en-GB" dirty="0"/>
              <a:t> </a:t>
            </a:r>
            <a:r>
              <a:rPr lang="en-GB" dirty="0" err="1"/>
              <a:t>Hahoresh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01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Kfar</a:t>
            </a:r>
            <a:r>
              <a:rPr lang="en-GB" dirty="0"/>
              <a:t> </a:t>
            </a:r>
            <a:r>
              <a:rPr lang="en-GB" dirty="0" err="1"/>
              <a:t>Hahoresh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040560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Unique set of ritual activities involving animals:</a:t>
            </a:r>
          </a:p>
          <a:p>
            <a:pPr>
              <a:defRPr/>
            </a:pPr>
            <a:r>
              <a:rPr lang="en-GB" sz="2400" dirty="0"/>
              <a:t>Human long bones &amp; crania arranged in patterns, possibly depicting animals in profile</a:t>
            </a:r>
          </a:p>
          <a:p>
            <a:pPr>
              <a:defRPr/>
            </a:pPr>
            <a:r>
              <a:rPr lang="en-GB" sz="2400" dirty="0"/>
              <a:t>Pit containing post cranial remains of adult male &amp; 246 bones of aurochs (MNI 7)</a:t>
            </a:r>
          </a:p>
          <a:p>
            <a:pPr lvl="1">
              <a:defRPr/>
            </a:pPr>
            <a:r>
              <a:rPr lang="en-GB" sz="2000" dirty="0"/>
              <a:t>Articulated meat-rich long bones, placed as chunks of meat in pit</a:t>
            </a:r>
          </a:p>
          <a:p>
            <a:pPr lvl="1">
              <a:defRPr/>
            </a:pPr>
            <a:r>
              <a:rPr lang="en-GB" sz="2000" dirty="0"/>
              <a:t>Symbolic importance of cattle</a:t>
            </a:r>
          </a:p>
        </p:txBody>
      </p:sp>
      <p:pic>
        <p:nvPicPr>
          <p:cNvPr id="6" name="Content Placeholder 4" descr="KHH_Fig3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lum bright="-8000" contrast="-8000"/>
          </a:blip>
          <a:srcRect/>
          <a:stretch>
            <a:fillRect/>
          </a:stretch>
        </p:blipFill>
        <p:spPr bwMode="auto">
          <a:xfrm>
            <a:off x="5877842" y="1700809"/>
            <a:ext cx="3009289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Kfar</a:t>
            </a:r>
            <a:r>
              <a:rPr lang="en-GB" dirty="0"/>
              <a:t> </a:t>
            </a:r>
            <a:r>
              <a:rPr lang="en-GB" dirty="0" err="1"/>
              <a:t>Hahoresh</a:t>
            </a:r>
            <a:r>
              <a:rPr lang="en-GB" dirty="0"/>
              <a:t>: Plastered Skull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err="1"/>
              <a:t>Placedin</a:t>
            </a:r>
            <a:r>
              <a:rPr lang="en-GB" sz="2400" dirty="0"/>
              <a:t> pit with headless skeleton of gazelle &amp; partially articulated remains of 2</a:t>
            </a:r>
            <a:r>
              <a:rPr lang="en-GB" sz="2400" baseline="30000" dirty="0"/>
              <a:t>nd</a:t>
            </a:r>
            <a:r>
              <a:rPr lang="en-GB" sz="2400" dirty="0"/>
              <a:t> human</a:t>
            </a:r>
          </a:p>
          <a:p>
            <a:pPr>
              <a:defRPr/>
            </a:pPr>
            <a:r>
              <a:rPr lang="en-GB" sz="2400" dirty="0"/>
              <a:t>Burnt animal bones of various species common in graves:</a:t>
            </a:r>
          </a:p>
          <a:p>
            <a:pPr lvl="1">
              <a:defRPr/>
            </a:pPr>
            <a:r>
              <a:rPr lang="en-GB" sz="2000" dirty="0"/>
              <a:t>Pig, gazelle etc</a:t>
            </a:r>
          </a:p>
          <a:p>
            <a:pPr lvl="1">
              <a:defRPr/>
            </a:pPr>
            <a:r>
              <a:rPr lang="en-GB" sz="2000" dirty="0"/>
              <a:t>Abundant remains of red fox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3" descr="Fig3_Homo0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1751501"/>
            <a:ext cx="3144701" cy="4236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E44DB7-D4D4-4382-BF76-1D81882E1BA4}"/>
              </a:ext>
            </a:extLst>
          </p:cNvPr>
          <p:cNvSpPr txBox="1"/>
          <p:nvPr/>
        </p:nvSpPr>
        <p:spPr>
          <a:xfrm>
            <a:off x="5868144" y="6237312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/>
              <a:t>Plastered skull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Interpretation: Human Animal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536504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Unique activity reinforcing interpretation of site as a specialised mortuary centre</a:t>
            </a:r>
          </a:p>
          <a:p>
            <a:pPr>
              <a:defRPr/>
            </a:pPr>
            <a:r>
              <a:rPr lang="en-GB" sz="2400" dirty="0"/>
              <a:t>Animal interments &amp; representations of animals are intentional acts</a:t>
            </a:r>
          </a:p>
          <a:p>
            <a:pPr>
              <a:defRPr/>
            </a:pPr>
            <a:r>
              <a:rPr lang="en-GB" sz="2400" dirty="0"/>
              <a:t>Food offerings for deceased &amp; remains of funerary feast for living</a:t>
            </a:r>
          </a:p>
          <a:p>
            <a:pPr>
              <a:defRPr/>
            </a:pPr>
            <a:r>
              <a:rPr lang="en-GB" sz="2400" dirty="0"/>
              <a:t>Illustrates symbolic world &amp; close relationship of animals &amp; people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276872"/>
            <a:ext cx="3750568" cy="23794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4D233E-6538-4437-B2FB-C12B5DD6F605}"/>
              </a:ext>
            </a:extLst>
          </p:cNvPr>
          <p:cNvSpPr txBox="1"/>
          <p:nvPr/>
        </p:nvSpPr>
        <p:spPr>
          <a:xfrm>
            <a:off x="7033219" y="4797152"/>
            <a:ext cx="1558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Kfar</a:t>
            </a:r>
            <a:r>
              <a:rPr lang="en-GB" dirty="0"/>
              <a:t> </a:t>
            </a:r>
            <a:r>
              <a:rPr lang="en-GB" dirty="0" err="1"/>
              <a:t>Hahoresh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dirty="0"/>
              <a:t>Specialised multi-stage funerary ritual, with particular emphasis on the skull, very ancient practice in Levant:</a:t>
            </a:r>
          </a:p>
          <a:p>
            <a:pPr lvl="1">
              <a:defRPr/>
            </a:pPr>
            <a:r>
              <a:rPr lang="en-GB" sz="2400" dirty="0"/>
              <a:t>Origins in </a:t>
            </a:r>
            <a:r>
              <a:rPr lang="en-GB" sz="2400" dirty="0" err="1"/>
              <a:t>Natufian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Becomes widespread practice in PPNA</a:t>
            </a:r>
          </a:p>
          <a:p>
            <a:pPr lvl="1">
              <a:defRPr/>
            </a:pPr>
            <a:r>
              <a:rPr lang="en-GB" sz="2400" dirty="0"/>
              <a:t>Specialised treatment at </a:t>
            </a:r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PPNB: elaboration of treatment of the skull: modelled in plaster &amp; decorated with paint &amp; cowrie shells</a:t>
            </a:r>
          </a:p>
          <a:p>
            <a:pPr>
              <a:defRPr/>
            </a:pPr>
            <a:r>
              <a:rPr lang="en-GB" sz="2800" dirty="0"/>
              <a:t>Traditionally interpreted as an ancestor cult</a:t>
            </a:r>
          </a:p>
          <a:p>
            <a:pPr>
              <a:defRPr/>
            </a:pPr>
            <a:r>
              <a:rPr lang="en-GB" sz="2800" dirty="0"/>
              <a:t>More recently archaeologists have emphasised identity &amp; memory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ull cults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skull cults</Template>
  <TotalTime>175</TotalTime>
  <Words>1185</Words>
  <Application>Microsoft Office PowerPoint</Application>
  <PresentationFormat>On-screen Show (4:3)</PresentationFormat>
  <Paragraphs>167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Corbel</vt:lpstr>
      <vt:lpstr>Roboto</vt:lpstr>
      <vt:lpstr>Wingdings</vt:lpstr>
      <vt:lpstr>Wingdings 2</vt:lpstr>
      <vt:lpstr>Wingdings 3</vt:lpstr>
      <vt:lpstr>skull cults</vt:lpstr>
      <vt:lpstr>Ancestors, Death and Burial</vt:lpstr>
      <vt:lpstr>Pre-Pottery Neolithic</vt:lpstr>
      <vt:lpstr>PPN: Elaboration of Funerary Ritual</vt:lpstr>
      <vt:lpstr>Göbekli Tepe</vt:lpstr>
      <vt:lpstr>PPNA</vt:lpstr>
      <vt:lpstr>PPNA Skulls</vt:lpstr>
      <vt:lpstr>PPNB</vt:lpstr>
      <vt:lpstr>Neolithic Skull Cult</vt:lpstr>
      <vt:lpstr>Jericho</vt:lpstr>
      <vt:lpstr>Treatment of skull</vt:lpstr>
      <vt:lpstr>Neolithic Skull Cult</vt:lpstr>
      <vt:lpstr>Ancestor Cult</vt:lpstr>
      <vt:lpstr>Reanalysis (Bonogofsky)</vt:lpstr>
      <vt:lpstr>Communal Practice</vt:lpstr>
      <vt:lpstr>Secondary Burial</vt:lpstr>
      <vt:lpstr>Secondary Burial</vt:lpstr>
      <vt:lpstr>Kfar Hahoresh</vt:lpstr>
      <vt:lpstr>Kfar Hahoresh</vt:lpstr>
      <vt:lpstr>Kfar Hahoresh</vt:lpstr>
      <vt:lpstr>Kfar Hahoresh: Plastered Skull</vt:lpstr>
      <vt:lpstr>Interpretation: Human Animal Relations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Death and Burial</dc:title>
  <dc:creator>Louise Steel</dc:creator>
  <cp:lastModifiedBy>Louise Steel</cp:lastModifiedBy>
  <cp:revision>23</cp:revision>
  <dcterms:created xsi:type="dcterms:W3CDTF">2013-03-05T16:35:14Z</dcterms:created>
  <dcterms:modified xsi:type="dcterms:W3CDTF">2020-11-19T10:28:02Z</dcterms:modified>
</cp:coreProperties>
</file>