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7" r:id="rId3"/>
    <p:sldId id="258" r:id="rId4"/>
    <p:sldId id="260" r:id="rId5"/>
    <p:sldId id="262" r:id="rId6"/>
    <p:sldId id="263" r:id="rId7"/>
    <p:sldId id="264" r:id="rId8"/>
    <p:sldId id="265" r:id="rId9"/>
    <p:sldId id="266" r:id="rId10"/>
    <p:sldId id="267" r:id="rId11"/>
    <p:sldId id="259" r:id="rId12"/>
    <p:sldId id="261"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64512" autoAdjust="0"/>
  </p:normalViewPr>
  <p:slideViewPr>
    <p:cSldViewPr snapToGrid="0">
      <p:cViewPr varScale="1">
        <p:scale>
          <a:sx n="53" d="100"/>
          <a:sy n="53" d="100"/>
        </p:scale>
        <p:origin x="1114" y="2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ata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png"/></Relationships>
</file>

<file path=ppt/diagrams/_rels/data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png"/></Relationships>
</file>

<file path=ppt/diagrams/_rels/drawing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5ECDA3C6-EF4A-4F9C-AFFA-72C4951B61A3}"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11C0F280-07AE-4C91-9039-DBD553EA77A3}">
      <dgm:prSet/>
      <dgm:spPr/>
      <dgm:t>
        <a:bodyPr/>
        <a:lstStyle/>
        <a:p>
          <a:r>
            <a:rPr lang="en-GB"/>
            <a:t>Used everywhere</a:t>
          </a:r>
          <a:endParaRPr lang="en-US"/>
        </a:p>
      </dgm:t>
    </dgm:pt>
    <dgm:pt modelId="{EECFB08B-49AC-430D-B839-D7F68BB48BED}" type="parTrans" cxnId="{8BA9A7F7-A5F9-49F9-8996-9B75559AEB2E}">
      <dgm:prSet/>
      <dgm:spPr/>
      <dgm:t>
        <a:bodyPr/>
        <a:lstStyle/>
        <a:p>
          <a:endParaRPr lang="en-US"/>
        </a:p>
      </dgm:t>
    </dgm:pt>
    <dgm:pt modelId="{575146D8-CD66-4DC4-8198-94F01CC086F6}" type="sibTrans" cxnId="{8BA9A7F7-A5F9-49F9-8996-9B75559AEB2E}">
      <dgm:prSet/>
      <dgm:spPr/>
      <dgm:t>
        <a:bodyPr/>
        <a:lstStyle/>
        <a:p>
          <a:endParaRPr lang="en-US"/>
        </a:p>
      </dgm:t>
    </dgm:pt>
    <dgm:pt modelId="{5DC23DE7-ABA4-4A0B-B6A3-13EDD4B79285}">
      <dgm:prSet/>
      <dgm:spPr/>
      <dgm:t>
        <a:bodyPr/>
        <a:lstStyle/>
        <a:p>
          <a:r>
            <a:rPr lang="en-GB"/>
            <a:t>“Forecasting, planning, organising, commanding, coordinating and controlling.”- Henry Fayol</a:t>
          </a:r>
          <a:endParaRPr lang="en-US"/>
        </a:p>
      </dgm:t>
    </dgm:pt>
    <dgm:pt modelId="{CDA39E1C-D9FB-4FF0-9C27-063F2DD8C284}" type="parTrans" cxnId="{BDFA03EE-68F3-4D11-9630-461303989BE3}">
      <dgm:prSet/>
      <dgm:spPr/>
      <dgm:t>
        <a:bodyPr/>
        <a:lstStyle/>
        <a:p>
          <a:endParaRPr lang="en-US"/>
        </a:p>
      </dgm:t>
    </dgm:pt>
    <dgm:pt modelId="{223C8FE9-9B01-4E94-B00A-64F916512857}" type="sibTrans" cxnId="{BDFA03EE-68F3-4D11-9630-461303989BE3}">
      <dgm:prSet/>
      <dgm:spPr/>
      <dgm:t>
        <a:bodyPr/>
        <a:lstStyle/>
        <a:p>
          <a:endParaRPr lang="en-US"/>
        </a:p>
      </dgm:t>
    </dgm:pt>
    <dgm:pt modelId="{DDD6F9D9-A3CB-448E-95FA-D7F03F161A2D}">
      <dgm:prSet/>
      <dgm:spPr/>
      <dgm:t>
        <a:bodyPr/>
        <a:lstStyle/>
        <a:p>
          <a:r>
            <a:rPr lang="en-GB"/>
            <a:t>“The skill of moving from ideas to results”- Peter Hobbs</a:t>
          </a:r>
          <a:endParaRPr lang="en-US"/>
        </a:p>
      </dgm:t>
    </dgm:pt>
    <dgm:pt modelId="{51BC1C5A-3693-4BD9-B835-F10278937EC0}" type="parTrans" cxnId="{425791C4-66D0-4D39-AD43-0CD779204E64}">
      <dgm:prSet/>
      <dgm:spPr/>
      <dgm:t>
        <a:bodyPr/>
        <a:lstStyle/>
        <a:p>
          <a:endParaRPr lang="en-US"/>
        </a:p>
      </dgm:t>
    </dgm:pt>
    <dgm:pt modelId="{3A0B577C-8ED5-43F1-8EA2-6862D780A4AB}" type="sibTrans" cxnId="{425791C4-66D0-4D39-AD43-0CD779204E64}">
      <dgm:prSet/>
      <dgm:spPr/>
      <dgm:t>
        <a:bodyPr/>
        <a:lstStyle/>
        <a:p>
          <a:endParaRPr lang="en-US"/>
        </a:p>
      </dgm:t>
    </dgm:pt>
    <dgm:pt modelId="{6B21FC53-4D9B-4669-A658-6996E56F23A6}">
      <dgm:prSet/>
      <dgm:spPr/>
      <dgm:t>
        <a:bodyPr/>
        <a:lstStyle/>
        <a:p>
          <a:r>
            <a:rPr lang="en-GB"/>
            <a:t>“Project management is the application of processes, methods, skills, knowledge and experience to achieve specific project objectives according to the project acceptance criteria within agreed parameters” APM</a:t>
          </a:r>
          <a:endParaRPr lang="en-US"/>
        </a:p>
      </dgm:t>
    </dgm:pt>
    <dgm:pt modelId="{F5B56051-5EFA-4066-A97B-81ADE0D738FE}" type="parTrans" cxnId="{01BD77F9-1006-4DAD-AB1C-C21AC7A21F34}">
      <dgm:prSet/>
      <dgm:spPr/>
      <dgm:t>
        <a:bodyPr/>
        <a:lstStyle/>
        <a:p>
          <a:endParaRPr lang="en-US"/>
        </a:p>
      </dgm:t>
    </dgm:pt>
    <dgm:pt modelId="{15438211-5957-4EF2-9EB6-DB296E922F86}" type="sibTrans" cxnId="{01BD77F9-1006-4DAD-AB1C-C21AC7A21F34}">
      <dgm:prSet/>
      <dgm:spPr/>
      <dgm:t>
        <a:bodyPr/>
        <a:lstStyle/>
        <a:p>
          <a:endParaRPr lang="en-US"/>
        </a:p>
      </dgm:t>
    </dgm:pt>
    <dgm:pt modelId="{86D60DE1-36A4-4541-988E-20D36C6F042A}" type="pres">
      <dgm:prSet presAssocID="{5ECDA3C6-EF4A-4F9C-AFFA-72C4951B61A3}" presName="root" presStyleCnt="0">
        <dgm:presLayoutVars>
          <dgm:dir/>
          <dgm:resizeHandles val="exact"/>
        </dgm:presLayoutVars>
      </dgm:prSet>
      <dgm:spPr/>
    </dgm:pt>
    <dgm:pt modelId="{DC44C72C-8190-4E68-9E90-8DB5C9C64AA3}" type="pres">
      <dgm:prSet presAssocID="{11C0F280-07AE-4C91-9039-DBD553EA77A3}" presName="compNode" presStyleCnt="0"/>
      <dgm:spPr/>
    </dgm:pt>
    <dgm:pt modelId="{ECC65F59-686D-47A7-818B-3DC345E92B7F}" type="pres">
      <dgm:prSet presAssocID="{11C0F280-07AE-4C91-9039-DBD553EA77A3}" presName="bgRect" presStyleLbl="bgShp" presStyleIdx="0" presStyleCnt="4"/>
      <dgm:spPr/>
    </dgm:pt>
    <dgm:pt modelId="{16E73903-D6AB-4E86-AFF8-CABE3BCC326D}" type="pres">
      <dgm:prSet presAssocID="{11C0F280-07AE-4C91-9039-DBD553EA77A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lp"/>
        </a:ext>
      </dgm:extLst>
    </dgm:pt>
    <dgm:pt modelId="{B8764DA6-B2B8-4052-85D1-2C73CEC26F40}" type="pres">
      <dgm:prSet presAssocID="{11C0F280-07AE-4C91-9039-DBD553EA77A3}" presName="spaceRect" presStyleCnt="0"/>
      <dgm:spPr/>
    </dgm:pt>
    <dgm:pt modelId="{49965335-9525-4FAE-88F3-1E7A22F5300C}" type="pres">
      <dgm:prSet presAssocID="{11C0F280-07AE-4C91-9039-DBD553EA77A3}" presName="parTx" presStyleLbl="revTx" presStyleIdx="0" presStyleCnt="4">
        <dgm:presLayoutVars>
          <dgm:chMax val="0"/>
          <dgm:chPref val="0"/>
        </dgm:presLayoutVars>
      </dgm:prSet>
      <dgm:spPr/>
    </dgm:pt>
    <dgm:pt modelId="{70C643C7-4ADC-49D2-AAC0-8984EE316A7A}" type="pres">
      <dgm:prSet presAssocID="{575146D8-CD66-4DC4-8198-94F01CC086F6}" presName="sibTrans" presStyleCnt="0"/>
      <dgm:spPr/>
    </dgm:pt>
    <dgm:pt modelId="{0F6EB3EA-71BC-4A8B-9FE1-5D2BCDBB42A3}" type="pres">
      <dgm:prSet presAssocID="{5DC23DE7-ABA4-4A0B-B6A3-13EDD4B79285}" presName="compNode" presStyleCnt="0"/>
      <dgm:spPr/>
    </dgm:pt>
    <dgm:pt modelId="{ECF186B4-A443-4CC4-890C-4CDEC5571E0C}" type="pres">
      <dgm:prSet presAssocID="{5DC23DE7-ABA4-4A0B-B6A3-13EDD4B79285}" presName="bgRect" presStyleLbl="bgShp" presStyleIdx="1" presStyleCnt="4"/>
      <dgm:spPr/>
    </dgm:pt>
    <dgm:pt modelId="{983F42A9-F9CF-4518-82A1-FAD6358D132D}" type="pres">
      <dgm:prSet presAssocID="{5DC23DE7-ABA4-4A0B-B6A3-13EDD4B79285}"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itcoin"/>
        </a:ext>
      </dgm:extLst>
    </dgm:pt>
    <dgm:pt modelId="{B96B2C43-C9B7-4B09-AA5F-6AB6AAA7812F}" type="pres">
      <dgm:prSet presAssocID="{5DC23DE7-ABA4-4A0B-B6A3-13EDD4B79285}" presName="spaceRect" presStyleCnt="0"/>
      <dgm:spPr/>
    </dgm:pt>
    <dgm:pt modelId="{83703B52-2E0D-47BF-8FCF-9B2D613533C2}" type="pres">
      <dgm:prSet presAssocID="{5DC23DE7-ABA4-4A0B-B6A3-13EDD4B79285}" presName="parTx" presStyleLbl="revTx" presStyleIdx="1" presStyleCnt="4">
        <dgm:presLayoutVars>
          <dgm:chMax val="0"/>
          <dgm:chPref val="0"/>
        </dgm:presLayoutVars>
      </dgm:prSet>
      <dgm:spPr/>
    </dgm:pt>
    <dgm:pt modelId="{DD4BEBEB-951B-4237-9A30-AD93B582C47F}" type="pres">
      <dgm:prSet presAssocID="{223C8FE9-9B01-4E94-B00A-64F916512857}" presName="sibTrans" presStyleCnt="0"/>
      <dgm:spPr/>
    </dgm:pt>
    <dgm:pt modelId="{E1677731-80AA-416D-9E59-33F560AFD9AB}" type="pres">
      <dgm:prSet presAssocID="{DDD6F9D9-A3CB-448E-95FA-D7F03F161A2D}" presName="compNode" presStyleCnt="0"/>
      <dgm:spPr/>
    </dgm:pt>
    <dgm:pt modelId="{EB1FD33B-3BAA-4FDD-BB37-6A6F5ED7C215}" type="pres">
      <dgm:prSet presAssocID="{DDD6F9D9-A3CB-448E-95FA-D7F03F161A2D}" presName="bgRect" presStyleLbl="bgShp" presStyleIdx="2" presStyleCnt="4"/>
      <dgm:spPr/>
    </dgm:pt>
    <dgm:pt modelId="{BEAE9873-93AE-4975-A0CA-7496E301651F}" type="pres">
      <dgm:prSet presAssocID="{DDD6F9D9-A3CB-448E-95FA-D7F03F161A2D}"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oustache Face with Solid Fill"/>
        </a:ext>
      </dgm:extLst>
    </dgm:pt>
    <dgm:pt modelId="{5413F054-3F92-44AE-AC29-1191AE13211F}" type="pres">
      <dgm:prSet presAssocID="{DDD6F9D9-A3CB-448E-95FA-D7F03F161A2D}" presName="spaceRect" presStyleCnt="0"/>
      <dgm:spPr/>
    </dgm:pt>
    <dgm:pt modelId="{BFE8CC35-FEFA-4260-93FE-13E1D8889414}" type="pres">
      <dgm:prSet presAssocID="{DDD6F9D9-A3CB-448E-95FA-D7F03F161A2D}" presName="parTx" presStyleLbl="revTx" presStyleIdx="2" presStyleCnt="4">
        <dgm:presLayoutVars>
          <dgm:chMax val="0"/>
          <dgm:chPref val="0"/>
        </dgm:presLayoutVars>
      </dgm:prSet>
      <dgm:spPr/>
    </dgm:pt>
    <dgm:pt modelId="{87BCF14B-F13B-4142-A3A2-04A320CE4D36}" type="pres">
      <dgm:prSet presAssocID="{3A0B577C-8ED5-43F1-8EA2-6862D780A4AB}" presName="sibTrans" presStyleCnt="0"/>
      <dgm:spPr/>
    </dgm:pt>
    <dgm:pt modelId="{2080F27A-6ABE-4FE5-B88F-F7A045133D3C}" type="pres">
      <dgm:prSet presAssocID="{6B21FC53-4D9B-4669-A658-6996E56F23A6}" presName="compNode" presStyleCnt="0"/>
      <dgm:spPr/>
    </dgm:pt>
    <dgm:pt modelId="{5B8BC981-70B7-4DDA-BC99-1CD30B3F5155}" type="pres">
      <dgm:prSet presAssocID="{6B21FC53-4D9B-4669-A658-6996E56F23A6}" presName="bgRect" presStyleLbl="bgShp" presStyleIdx="3" presStyleCnt="4"/>
      <dgm:spPr/>
    </dgm:pt>
    <dgm:pt modelId="{894BA416-4E97-44C5-B23B-1E5C72EB1F4E}" type="pres">
      <dgm:prSet presAssocID="{6B21FC53-4D9B-4669-A658-6996E56F23A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resentation with Checklist"/>
        </a:ext>
      </dgm:extLst>
    </dgm:pt>
    <dgm:pt modelId="{FC37DC57-5E48-428E-8493-EE274580C226}" type="pres">
      <dgm:prSet presAssocID="{6B21FC53-4D9B-4669-A658-6996E56F23A6}" presName="spaceRect" presStyleCnt="0"/>
      <dgm:spPr/>
    </dgm:pt>
    <dgm:pt modelId="{7FF72BBB-6D2E-4320-AE61-FAA39E7369A9}" type="pres">
      <dgm:prSet presAssocID="{6B21FC53-4D9B-4669-A658-6996E56F23A6}" presName="parTx" presStyleLbl="revTx" presStyleIdx="3" presStyleCnt="4">
        <dgm:presLayoutVars>
          <dgm:chMax val="0"/>
          <dgm:chPref val="0"/>
        </dgm:presLayoutVars>
      </dgm:prSet>
      <dgm:spPr/>
    </dgm:pt>
  </dgm:ptLst>
  <dgm:cxnLst>
    <dgm:cxn modelId="{F460F006-EB66-4DA1-AB3D-ECF038859669}" type="presOf" srcId="{6B21FC53-4D9B-4669-A658-6996E56F23A6}" destId="{7FF72BBB-6D2E-4320-AE61-FAA39E7369A9}" srcOrd="0" destOrd="0" presId="urn:microsoft.com/office/officeart/2018/2/layout/IconVerticalSolidList"/>
    <dgm:cxn modelId="{01970923-97E1-4B6A-B6C5-351A14123BB3}" type="presOf" srcId="{5ECDA3C6-EF4A-4F9C-AFFA-72C4951B61A3}" destId="{86D60DE1-36A4-4541-988E-20D36C6F042A}" srcOrd="0" destOrd="0" presId="urn:microsoft.com/office/officeart/2018/2/layout/IconVerticalSolidList"/>
    <dgm:cxn modelId="{7B096F2E-A255-40AF-9892-BCC640143B1E}" type="presOf" srcId="{5DC23DE7-ABA4-4A0B-B6A3-13EDD4B79285}" destId="{83703B52-2E0D-47BF-8FCF-9B2D613533C2}" srcOrd="0" destOrd="0" presId="urn:microsoft.com/office/officeart/2018/2/layout/IconVerticalSolidList"/>
    <dgm:cxn modelId="{28A37334-DEBD-49A6-BA02-3420C039EC60}" type="presOf" srcId="{11C0F280-07AE-4C91-9039-DBD553EA77A3}" destId="{49965335-9525-4FAE-88F3-1E7A22F5300C}" srcOrd="0" destOrd="0" presId="urn:microsoft.com/office/officeart/2018/2/layout/IconVerticalSolidList"/>
    <dgm:cxn modelId="{05D9C9B0-93A9-405A-8098-BD5658B8F10E}" type="presOf" srcId="{DDD6F9D9-A3CB-448E-95FA-D7F03F161A2D}" destId="{BFE8CC35-FEFA-4260-93FE-13E1D8889414}" srcOrd="0" destOrd="0" presId="urn:microsoft.com/office/officeart/2018/2/layout/IconVerticalSolidList"/>
    <dgm:cxn modelId="{425791C4-66D0-4D39-AD43-0CD779204E64}" srcId="{5ECDA3C6-EF4A-4F9C-AFFA-72C4951B61A3}" destId="{DDD6F9D9-A3CB-448E-95FA-D7F03F161A2D}" srcOrd="2" destOrd="0" parTransId="{51BC1C5A-3693-4BD9-B835-F10278937EC0}" sibTransId="{3A0B577C-8ED5-43F1-8EA2-6862D780A4AB}"/>
    <dgm:cxn modelId="{BDFA03EE-68F3-4D11-9630-461303989BE3}" srcId="{5ECDA3C6-EF4A-4F9C-AFFA-72C4951B61A3}" destId="{5DC23DE7-ABA4-4A0B-B6A3-13EDD4B79285}" srcOrd="1" destOrd="0" parTransId="{CDA39E1C-D9FB-4FF0-9C27-063F2DD8C284}" sibTransId="{223C8FE9-9B01-4E94-B00A-64F916512857}"/>
    <dgm:cxn modelId="{8BA9A7F7-A5F9-49F9-8996-9B75559AEB2E}" srcId="{5ECDA3C6-EF4A-4F9C-AFFA-72C4951B61A3}" destId="{11C0F280-07AE-4C91-9039-DBD553EA77A3}" srcOrd="0" destOrd="0" parTransId="{EECFB08B-49AC-430D-B839-D7F68BB48BED}" sibTransId="{575146D8-CD66-4DC4-8198-94F01CC086F6}"/>
    <dgm:cxn modelId="{01BD77F9-1006-4DAD-AB1C-C21AC7A21F34}" srcId="{5ECDA3C6-EF4A-4F9C-AFFA-72C4951B61A3}" destId="{6B21FC53-4D9B-4669-A658-6996E56F23A6}" srcOrd="3" destOrd="0" parTransId="{F5B56051-5EFA-4066-A97B-81ADE0D738FE}" sibTransId="{15438211-5957-4EF2-9EB6-DB296E922F86}"/>
    <dgm:cxn modelId="{12F1AEAC-145F-4B5E-A4CD-12FCE82DF4BD}" type="presParOf" srcId="{86D60DE1-36A4-4541-988E-20D36C6F042A}" destId="{DC44C72C-8190-4E68-9E90-8DB5C9C64AA3}" srcOrd="0" destOrd="0" presId="urn:microsoft.com/office/officeart/2018/2/layout/IconVerticalSolidList"/>
    <dgm:cxn modelId="{5B377D26-CB2B-46E1-9F94-4CCB54E331A0}" type="presParOf" srcId="{DC44C72C-8190-4E68-9E90-8DB5C9C64AA3}" destId="{ECC65F59-686D-47A7-818B-3DC345E92B7F}" srcOrd="0" destOrd="0" presId="urn:microsoft.com/office/officeart/2018/2/layout/IconVerticalSolidList"/>
    <dgm:cxn modelId="{E284F64A-6FDF-4DBE-AA15-6F9573A2078F}" type="presParOf" srcId="{DC44C72C-8190-4E68-9E90-8DB5C9C64AA3}" destId="{16E73903-D6AB-4E86-AFF8-CABE3BCC326D}" srcOrd="1" destOrd="0" presId="urn:microsoft.com/office/officeart/2018/2/layout/IconVerticalSolidList"/>
    <dgm:cxn modelId="{C4A29128-6861-48A7-83D9-6B4203D3EBA2}" type="presParOf" srcId="{DC44C72C-8190-4E68-9E90-8DB5C9C64AA3}" destId="{B8764DA6-B2B8-4052-85D1-2C73CEC26F40}" srcOrd="2" destOrd="0" presId="urn:microsoft.com/office/officeart/2018/2/layout/IconVerticalSolidList"/>
    <dgm:cxn modelId="{FB641D9D-4123-46CE-A0F1-4D137E696A06}" type="presParOf" srcId="{DC44C72C-8190-4E68-9E90-8DB5C9C64AA3}" destId="{49965335-9525-4FAE-88F3-1E7A22F5300C}" srcOrd="3" destOrd="0" presId="urn:microsoft.com/office/officeart/2018/2/layout/IconVerticalSolidList"/>
    <dgm:cxn modelId="{D8FF3B66-E0FD-4EBC-94DC-D277F9C147CF}" type="presParOf" srcId="{86D60DE1-36A4-4541-988E-20D36C6F042A}" destId="{70C643C7-4ADC-49D2-AAC0-8984EE316A7A}" srcOrd="1" destOrd="0" presId="urn:microsoft.com/office/officeart/2018/2/layout/IconVerticalSolidList"/>
    <dgm:cxn modelId="{393909F6-9FA4-4AA7-B780-5A05B01B0AF4}" type="presParOf" srcId="{86D60DE1-36A4-4541-988E-20D36C6F042A}" destId="{0F6EB3EA-71BC-4A8B-9FE1-5D2BCDBB42A3}" srcOrd="2" destOrd="0" presId="urn:microsoft.com/office/officeart/2018/2/layout/IconVerticalSolidList"/>
    <dgm:cxn modelId="{E91B20D0-238A-425C-83F7-4FD4A8E142EC}" type="presParOf" srcId="{0F6EB3EA-71BC-4A8B-9FE1-5D2BCDBB42A3}" destId="{ECF186B4-A443-4CC4-890C-4CDEC5571E0C}" srcOrd="0" destOrd="0" presId="urn:microsoft.com/office/officeart/2018/2/layout/IconVerticalSolidList"/>
    <dgm:cxn modelId="{646159E1-E2AD-46F0-9354-871DF6E05069}" type="presParOf" srcId="{0F6EB3EA-71BC-4A8B-9FE1-5D2BCDBB42A3}" destId="{983F42A9-F9CF-4518-82A1-FAD6358D132D}" srcOrd="1" destOrd="0" presId="urn:microsoft.com/office/officeart/2018/2/layout/IconVerticalSolidList"/>
    <dgm:cxn modelId="{8F5FB1B3-4B76-4153-A98F-91790388DBEB}" type="presParOf" srcId="{0F6EB3EA-71BC-4A8B-9FE1-5D2BCDBB42A3}" destId="{B96B2C43-C9B7-4B09-AA5F-6AB6AAA7812F}" srcOrd="2" destOrd="0" presId="urn:microsoft.com/office/officeart/2018/2/layout/IconVerticalSolidList"/>
    <dgm:cxn modelId="{412407CD-94D7-466A-83F1-2253FA9495AA}" type="presParOf" srcId="{0F6EB3EA-71BC-4A8B-9FE1-5D2BCDBB42A3}" destId="{83703B52-2E0D-47BF-8FCF-9B2D613533C2}" srcOrd="3" destOrd="0" presId="urn:microsoft.com/office/officeart/2018/2/layout/IconVerticalSolidList"/>
    <dgm:cxn modelId="{19D4D213-9D39-4098-B991-B3C00929B1EF}" type="presParOf" srcId="{86D60DE1-36A4-4541-988E-20D36C6F042A}" destId="{DD4BEBEB-951B-4237-9A30-AD93B582C47F}" srcOrd="3" destOrd="0" presId="urn:microsoft.com/office/officeart/2018/2/layout/IconVerticalSolidList"/>
    <dgm:cxn modelId="{D15916D8-5C6E-4B56-9D38-2D81100A85D3}" type="presParOf" srcId="{86D60DE1-36A4-4541-988E-20D36C6F042A}" destId="{E1677731-80AA-416D-9E59-33F560AFD9AB}" srcOrd="4" destOrd="0" presId="urn:microsoft.com/office/officeart/2018/2/layout/IconVerticalSolidList"/>
    <dgm:cxn modelId="{F56CCC6D-9DD9-4A15-92F9-4516A476A094}" type="presParOf" srcId="{E1677731-80AA-416D-9E59-33F560AFD9AB}" destId="{EB1FD33B-3BAA-4FDD-BB37-6A6F5ED7C215}" srcOrd="0" destOrd="0" presId="urn:microsoft.com/office/officeart/2018/2/layout/IconVerticalSolidList"/>
    <dgm:cxn modelId="{30A44D6D-739F-482E-8033-C039DBFDB658}" type="presParOf" srcId="{E1677731-80AA-416D-9E59-33F560AFD9AB}" destId="{BEAE9873-93AE-4975-A0CA-7496E301651F}" srcOrd="1" destOrd="0" presId="urn:microsoft.com/office/officeart/2018/2/layout/IconVerticalSolidList"/>
    <dgm:cxn modelId="{2C2E31C1-A9C2-44F1-921C-D0ADD7EB689B}" type="presParOf" srcId="{E1677731-80AA-416D-9E59-33F560AFD9AB}" destId="{5413F054-3F92-44AE-AC29-1191AE13211F}" srcOrd="2" destOrd="0" presId="urn:microsoft.com/office/officeart/2018/2/layout/IconVerticalSolidList"/>
    <dgm:cxn modelId="{C837BBA9-883F-4CAA-A840-F705F11E371F}" type="presParOf" srcId="{E1677731-80AA-416D-9E59-33F560AFD9AB}" destId="{BFE8CC35-FEFA-4260-93FE-13E1D8889414}" srcOrd="3" destOrd="0" presId="urn:microsoft.com/office/officeart/2018/2/layout/IconVerticalSolidList"/>
    <dgm:cxn modelId="{E0BB4038-5AF6-4AD7-9A0F-019A3982D478}" type="presParOf" srcId="{86D60DE1-36A4-4541-988E-20D36C6F042A}" destId="{87BCF14B-F13B-4142-A3A2-04A320CE4D36}" srcOrd="5" destOrd="0" presId="urn:microsoft.com/office/officeart/2018/2/layout/IconVerticalSolidList"/>
    <dgm:cxn modelId="{79F309AC-A005-4FB7-8956-DCB6541D4EF5}" type="presParOf" srcId="{86D60DE1-36A4-4541-988E-20D36C6F042A}" destId="{2080F27A-6ABE-4FE5-B88F-F7A045133D3C}" srcOrd="6" destOrd="0" presId="urn:microsoft.com/office/officeart/2018/2/layout/IconVerticalSolidList"/>
    <dgm:cxn modelId="{22F4DD74-298E-4920-87EB-90BB299BC366}" type="presParOf" srcId="{2080F27A-6ABE-4FE5-B88F-F7A045133D3C}" destId="{5B8BC981-70B7-4DDA-BC99-1CD30B3F5155}" srcOrd="0" destOrd="0" presId="urn:microsoft.com/office/officeart/2018/2/layout/IconVerticalSolidList"/>
    <dgm:cxn modelId="{81FDCF53-7517-48C9-8CFD-2AC93D1CC009}" type="presParOf" srcId="{2080F27A-6ABE-4FE5-B88F-F7A045133D3C}" destId="{894BA416-4E97-44C5-B23B-1E5C72EB1F4E}" srcOrd="1" destOrd="0" presId="urn:microsoft.com/office/officeart/2018/2/layout/IconVerticalSolidList"/>
    <dgm:cxn modelId="{E0B51240-C367-4CEC-9B65-C700D25D30F8}" type="presParOf" srcId="{2080F27A-6ABE-4FE5-B88F-F7A045133D3C}" destId="{FC37DC57-5E48-428E-8493-EE274580C226}" srcOrd="2" destOrd="0" presId="urn:microsoft.com/office/officeart/2018/2/layout/IconVerticalSolidList"/>
    <dgm:cxn modelId="{5A6651AB-59CA-429E-BD1F-31A03CAFEB9A}" type="presParOf" srcId="{2080F27A-6ABE-4FE5-B88F-F7A045133D3C}" destId="{7FF72BBB-6D2E-4320-AE61-FAA39E7369A9}"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861BC48-39CC-448D-8C4F-18FE7BC57A2F}"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C9B3A3F0-86E4-40AE-A1D0-2AB3498DBE6D}">
      <dgm:prSet/>
      <dgm:spPr/>
      <dgm:t>
        <a:bodyPr/>
        <a:lstStyle/>
        <a:p>
          <a:r>
            <a:rPr lang="en-GB"/>
            <a:t>“is a people-focused, results- focused approach…that respects our rapidly changing world” Stackify</a:t>
          </a:r>
          <a:endParaRPr lang="en-US"/>
        </a:p>
      </dgm:t>
    </dgm:pt>
    <dgm:pt modelId="{816916B3-558F-47F5-A3D4-84A274EAC819}" type="parTrans" cxnId="{1714AB01-F5E5-4EBC-ABAD-9CEDE416C00D}">
      <dgm:prSet/>
      <dgm:spPr/>
      <dgm:t>
        <a:bodyPr/>
        <a:lstStyle/>
        <a:p>
          <a:endParaRPr lang="en-US"/>
        </a:p>
      </dgm:t>
    </dgm:pt>
    <dgm:pt modelId="{DEE9B8B9-D8B3-4BE7-9413-46F8352E17C8}" type="sibTrans" cxnId="{1714AB01-F5E5-4EBC-ABAD-9CEDE416C00D}">
      <dgm:prSet/>
      <dgm:spPr/>
      <dgm:t>
        <a:bodyPr/>
        <a:lstStyle/>
        <a:p>
          <a:endParaRPr lang="en-US"/>
        </a:p>
      </dgm:t>
    </dgm:pt>
    <dgm:pt modelId="{5B5C759E-C563-48EE-A6A7-6B7C7A8BB495}">
      <dgm:prSet/>
      <dgm:spPr/>
      <dgm:t>
        <a:bodyPr/>
        <a:lstStyle/>
        <a:p>
          <a:r>
            <a:rPr lang="en-GB"/>
            <a:t>Allows room for change</a:t>
          </a:r>
          <a:endParaRPr lang="en-US"/>
        </a:p>
      </dgm:t>
    </dgm:pt>
    <dgm:pt modelId="{03161B31-61F8-4658-BB22-D5E15E4D86FA}" type="parTrans" cxnId="{9FFADEE5-086A-401E-949B-AFBC4942212B}">
      <dgm:prSet/>
      <dgm:spPr/>
      <dgm:t>
        <a:bodyPr/>
        <a:lstStyle/>
        <a:p>
          <a:endParaRPr lang="en-US"/>
        </a:p>
      </dgm:t>
    </dgm:pt>
    <dgm:pt modelId="{CF70E033-929A-4071-A94A-C0A2291D0B96}" type="sibTrans" cxnId="{9FFADEE5-086A-401E-949B-AFBC4942212B}">
      <dgm:prSet/>
      <dgm:spPr/>
      <dgm:t>
        <a:bodyPr/>
        <a:lstStyle/>
        <a:p>
          <a:endParaRPr lang="en-US"/>
        </a:p>
      </dgm:t>
    </dgm:pt>
    <dgm:pt modelId="{9B2F2330-BBCC-43C8-98EC-2F34A127A0BE}">
      <dgm:prSet/>
      <dgm:spPr/>
      <dgm:t>
        <a:bodyPr/>
        <a:lstStyle/>
        <a:p>
          <a:r>
            <a:rPr lang="en-GB"/>
            <a:t>Commonly used for software development</a:t>
          </a:r>
          <a:endParaRPr lang="en-US"/>
        </a:p>
      </dgm:t>
    </dgm:pt>
    <dgm:pt modelId="{20FD6957-6E13-458C-8987-6EEBC729E229}" type="parTrans" cxnId="{9381EC9E-02C2-4D8B-B22C-E5C509B5FDC0}">
      <dgm:prSet/>
      <dgm:spPr/>
      <dgm:t>
        <a:bodyPr/>
        <a:lstStyle/>
        <a:p>
          <a:endParaRPr lang="en-US"/>
        </a:p>
      </dgm:t>
    </dgm:pt>
    <dgm:pt modelId="{7028FEB4-A799-4B76-9139-97ECF05849EF}" type="sibTrans" cxnId="{9381EC9E-02C2-4D8B-B22C-E5C509B5FDC0}">
      <dgm:prSet/>
      <dgm:spPr/>
      <dgm:t>
        <a:bodyPr/>
        <a:lstStyle/>
        <a:p>
          <a:endParaRPr lang="en-US"/>
        </a:p>
      </dgm:t>
    </dgm:pt>
    <dgm:pt modelId="{A1252260-BD59-447F-894F-991CE798666C}">
      <dgm:prSet/>
      <dgm:spPr/>
      <dgm:t>
        <a:bodyPr/>
        <a:lstStyle/>
        <a:p>
          <a:r>
            <a:rPr lang="en-GB"/>
            <a:t>Requires employees to work closely</a:t>
          </a:r>
          <a:endParaRPr lang="en-US"/>
        </a:p>
      </dgm:t>
    </dgm:pt>
    <dgm:pt modelId="{080D23EB-2B0E-4622-9376-70A2E15043A8}" type="parTrans" cxnId="{BB362DB3-D57C-4368-AE95-B91D97011F5B}">
      <dgm:prSet/>
      <dgm:spPr/>
      <dgm:t>
        <a:bodyPr/>
        <a:lstStyle/>
        <a:p>
          <a:endParaRPr lang="en-US"/>
        </a:p>
      </dgm:t>
    </dgm:pt>
    <dgm:pt modelId="{69DA4D78-CA18-492A-9D28-6F276A548290}" type="sibTrans" cxnId="{BB362DB3-D57C-4368-AE95-B91D97011F5B}">
      <dgm:prSet/>
      <dgm:spPr/>
      <dgm:t>
        <a:bodyPr/>
        <a:lstStyle/>
        <a:p>
          <a:endParaRPr lang="en-US"/>
        </a:p>
      </dgm:t>
    </dgm:pt>
    <dgm:pt modelId="{6FB3B419-C215-4564-B0B7-8AE1A22D4A24}">
      <dgm:prSet/>
      <dgm:spPr/>
      <dgm:t>
        <a:bodyPr/>
        <a:lstStyle/>
        <a:p>
          <a:r>
            <a:rPr lang="en-GB"/>
            <a:t>Brief- prototype 1- prototype 2- prototype 3</a:t>
          </a:r>
          <a:endParaRPr lang="en-US"/>
        </a:p>
      </dgm:t>
    </dgm:pt>
    <dgm:pt modelId="{8FA95BD3-A639-45BE-88C4-598C7BE11CCB}" type="parTrans" cxnId="{2F3F409B-A6F2-411D-8B06-5F683A1B7485}">
      <dgm:prSet/>
      <dgm:spPr/>
      <dgm:t>
        <a:bodyPr/>
        <a:lstStyle/>
        <a:p>
          <a:endParaRPr lang="en-US"/>
        </a:p>
      </dgm:t>
    </dgm:pt>
    <dgm:pt modelId="{758600E7-E768-4945-AF8A-EDA4B6222B77}" type="sibTrans" cxnId="{2F3F409B-A6F2-411D-8B06-5F683A1B7485}">
      <dgm:prSet/>
      <dgm:spPr/>
      <dgm:t>
        <a:bodyPr/>
        <a:lstStyle/>
        <a:p>
          <a:endParaRPr lang="en-US"/>
        </a:p>
      </dgm:t>
    </dgm:pt>
    <dgm:pt modelId="{8C430285-6695-4271-8A03-964B7117EB13}" type="pres">
      <dgm:prSet presAssocID="{8861BC48-39CC-448D-8C4F-18FE7BC57A2F}" presName="root" presStyleCnt="0">
        <dgm:presLayoutVars>
          <dgm:dir/>
          <dgm:resizeHandles val="exact"/>
        </dgm:presLayoutVars>
      </dgm:prSet>
      <dgm:spPr/>
    </dgm:pt>
    <dgm:pt modelId="{B12FAD48-073B-4307-BEE8-7DA3B4162F4E}" type="pres">
      <dgm:prSet presAssocID="{C9B3A3F0-86E4-40AE-A1D0-2AB3498DBE6D}" presName="compNode" presStyleCnt="0"/>
      <dgm:spPr/>
    </dgm:pt>
    <dgm:pt modelId="{6083E9C9-9D67-46BA-9269-F14A9E2073A5}" type="pres">
      <dgm:prSet presAssocID="{C9B3A3F0-86E4-40AE-A1D0-2AB3498DBE6D}" presName="bgRect" presStyleLbl="bgShp" presStyleIdx="0" presStyleCnt="5"/>
      <dgm:spPr/>
    </dgm:pt>
    <dgm:pt modelId="{806EAB23-6D52-4DAF-ADBD-5291B4D73F89}" type="pres">
      <dgm:prSet presAssocID="{C9B3A3F0-86E4-40AE-A1D0-2AB3498DBE6D}"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keleton"/>
        </a:ext>
      </dgm:extLst>
    </dgm:pt>
    <dgm:pt modelId="{3497CB18-C2E4-4AC2-B849-4BAD5B4F5F55}" type="pres">
      <dgm:prSet presAssocID="{C9B3A3F0-86E4-40AE-A1D0-2AB3498DBE6D}" presName="spaceRect" presStyleCnt="0"/>
      <dgm:spPr/>
    </dgm:pt>
    <dgm:pt modelId="{CF66D809-3E1D-41B4-B672-722A74D5E0C2}" type="pres">
      <dgm:prSet presAssocID="{C9B3A3F0-86E4-40AE-A1D0-2AB3498DBE6D}" presName="parTx" presStyleLbl="revTx" presStyleIdx="0" presStyleCnt="5">
        <dgm:presLayoutVars>
          <dgm:chMax val="0"/>
          <dgm:chPref val="0"/>
        </dgm:presLayoutVars>
      </dgm:prSet>
      <dgm:spPr/>
    </dgm:pt>
    <dgm:pt modelId="{C03F6058-7C65-4606-A332-067698B3CD7C}" type="pres">
      <dgm:prSet presAssocID="{DEE9B8B9-D8B3-4BE7-9413-46F8352E17C8}" presName="sibTrans" presStyleCnt="0"/>
      <dgm:spPr/>
    </dgm:pt>
    <dgm:pt modelId="{AA0D605A-19E8-4805-9C3F-4298D5332447}" type="pres">
      <dgm:prSet presAssocID="{5B5C759E-C563-48EE-A6A7-6B7C7A8BB495}" presName="compNode" presStyleCnt="0"/>
      <dgm:spPr/>
    </dgm:pt>
    <dgm:pt modelId="{E03AF268-AD64-433F-B22E-7BE52743D054}" type="pres">
      <dgm:prSet presAssocID="{5B5C759E-C563-48EE-A6A7-6B7C7A8BB495}" presName="bgRect" presStyleLbl="bgShp" presStyleIdx="1" presStyleCnt="5"/>
      <dgm:spPr/>
    </dgm:pt>
    <dgm:pt modelId="{970CA876-C7CD-4C36-B217-508E007995E9}" type="pres">
      <dgm:prSet presAssocID="{5B5C759E-C563-48EE-A6A7-6B7C7A8BB495}"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iter"/>
        </a:ext>
      </dgm:extLst>
    </dgm:pt>
    <dgm:pt modelId="{90E885DD-EFEC-4B24-A50F-EBC17FB23F68}" type="pres">
      <dgm:prSet presAssocID="{5B5C759E-C563-48EE-A6A7-6B7C7A8BB495}" presName="spaceRect" presStyleCnt="0"/>
      <dgm:spPr/>
    </dgm:pt>
    <dgm:pt modelId="{D79F1DF2-AEF5-4D01-AFDA-FA7AC6978CF2}" type="pres">
      <dgm:prSet presAssocID="{5B5C759E-C563-48EE-A6A7-6B7C7A8BB495}" presName="parTx" presStyleLbl="revTx" presStyleIdx="1" presStyleCnt="5">
        <dgm:presLayoutVars>
          <dgm:chMax val="0"/>
          <dgm:chPref val="0"/>
        </dgm:presLayoutVars>
      </dgm:prSet>
      <dgm:spPr/>
    </dgm:pt>
    <dgm:pt modelId="{C0F1A3CC-3F12-42B7-8664-7D7234153202}" type="pres">
      <dgm:prSet presAssocID="{CF70E033-929A-4071-A94A-C0A2291D0B96}" presName="sibTrans" presStyleCnt="0"/>
      <dgm:spPr/>
    </dgm:pt>
    <dgm:pt modelId="{C26EC56A-8B4F-4114-AEF7-2703DE8D955C}" type="pres">
      <dgm:prSet presAssocID="{9B2F2330-BBCC-43C8-98EC-2F34A127A0BE}" presName="compNode" presStyleCnt="0"/>
      <dgm:spPr/>
    </dgm:pt>
    <dgm:pt modelId="{BB531EDC-9639-4B27-9154-4C6F49A6AA99}" type="pres">
      <dgm:prSet presAssocID="{9B2F2330-BBCC-43C8-98EC-2F34A127A0BE}" presName="bgRect" presStyleLbl="bgShp" presStyleIdx="2" presStyleCnt="5"/>
      <dgm:spPr/>
    </dgm:pt>
    <dgm:pt modelId="{81E11E1F-59B1-4520-958F-6A4E274B1FEF}" type="pres">
      <dgm:prSet presAssocID="{9B2F2330-BBCC-43C8-98EC-2F34A127A0BE}"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mputer"/>
        </a:ext>
      </dgm:extLst>
    </dgm:pt>
    <dgm:pt modelId="{7ADE7F5A-6CEC-43B7-93FF-5F5F4BFEA38F}" type="pres">
      <dgm:prSet presAssocID="{9B2F2330-BBCC-43C8-98EC-2F34A127A0BE}" presName="spaceRect" presStyleCnt="0"/>
      <dgm:spPr/>
    </dgm:pt>
    <dgm:pt modelId="{E8570F2B-D81D-4F8D-8CE6-E1535241F101}" type="pres">
      <dgm:prSet presAssocID="{9B2F2330-BBCC-43C8-98EC-2F34A127A0BE}" presName="parTx" presStyleLbl="revTx" presStyleIdx="2" presStyleCnt="5">
        <dgm:presLayoutVars>
          <dgm:chMax val="0"/>
          <dgm:chPref val="0"/>
        </dgm:presLayoutVars>
      </dgm:prSet>
      <dgm:spPr/>
    </dgm:pt>
    <dgm:pt modelId="{B410C956-E73A-451D-B721-078CD656272D}" type="pres">
      <dgm:prSet presAssocID="{7028FEB4-A799-4B76-9139-97ECF05849EF}" presName="sibTrans" presStyleCnt="0"/>
      <dgm:spPr/>
    </dgm:pt>
    <dgm:pt modelId="{EDE4549A-9BC8-46C9-B9A3-96855911C8C5}" type="pres">
      <dgm:prSet presAssocID="{A1252260-BD59-447F-894F-991CE798666C}" presName="compNode" presStyleCnt="0"/>
      <dgm:spPr/>
    </dgm:pt>
    <dgm:pt modelId="{C7931E28-A8FE-47E7-B451-4EC13EE4E127}" type="pres">
      <dgm:prSet presAssocID="{A1252260-BD59-447F-894F-991CE798666C}" presName="bgRect" presStyleLbl="bgShp" presStyleIdx="3" presStyleCnt="5"/>
      <dgm:spPr/>
    </dgm:pt>
    <dgm:pt modelId="{960ED7E6-18D3-4709-B4C5-C8B0EB7B8458}" type="pres">
      <dgm:prSet presAssocID="{A1252260-BD59-447F-894F-991CE798666C}"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Users"/>
        </a:ext>
      </dgm:extLst>
    </dgm:pt>
    <dgm:pt modelId="{5694A225-7F17-4656-B7F8-A5FE0304518A}" type="pres">
      <dgm:prSet presAssocID="{A1252260-BD59-447F-894F-991CE798666C}" presName="spaceRect" presStyleCnt="0"/>
      <dgm:spPr/>
    </dgm:pt>
    <dgm:pt modelId="{8C7F7E2F-08EC-4947-B124-693C4ECD7990}" type="pres">
      <dgm:prSet presAssocID="{A1252260-BD59-447F-894F-991CE798666C}" presName="parTx" presStyleLbl="revTx" presStyleIdx="3" presStyleCnt="5">
        <dgm:presLayoutVars>
          <dgm:chMax val="0"/>
          <dgm:chPref val="0"/>
        </dgm:presLayoutVars>
      </dgm:prSet>
      <dgm:spPr/>
    </dgm:pt>
    <dgm:pt modelId="{36B64148-2BB4-4D15-A4B7-8086015F98C3}" type="pres">
      <dgm:prSet presAssocID="{69DA4D78-CA18-492A-9D28-6F276A548290}" presName="sibTrans" presStyleCnt="0"/>
      <dgm:spPr/>
    </dgm:pt>
    <dgm:pt modelId="{C666DBF5-32B5-426D-9C39-C058615F6093}" type="pres">
      <dgm:prSet presAssocID="{6FB3B419-C215-4564-B0B7-8AE1A22D4A24}" presName="compNode" presStyleCnt="0"/>
      <dgm:spPr/>
    </dgm:pt>
    <dgm:pt modelId="{465E448B-1835-4F85-9405-8085EEFE572C}" type="pres">
      <dgm:prSet presAssocID="{6FB3B419-C215-4564-B0B7-8AE1A22D4A24}" presName="bgRect" presStyleLbl="bgShp" presStyleIdx="4" presStyleCnt="5"/>
      <dgm:spPr/>
    </dgm:pt>
    <dgm:pt modelId="{23319AD0-9E58-4A85-9816-2C82E7AC2DCC}" type="pres">
      <dgm:prSet presAssocID="{6FB3B419-C215-4564-B0B7-8AE1A22D4A24}"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heckmark"/>
        </a:ext>
      </dgm:extLst>
    </dgm:pt>
    <dgm:pt modelId="{065E0C48-C2CE-4B4E-A5C2-9FE0BBFB0D2F}" type="pres">
      <dgm:prSet presAssocID="{6FB3B419-C215-4564-B0B7-8AE1A22D4A24}" presName="spaceRect" presStyleCnt="0"/>
      <dgm:spPr/>
    </dgm:pt>
    <dgm:pt modelId="{966C8569-F8C5-4069-B0BD-26881F834A6A}" type="pres">
      <dgm:prSet presAssocID="{6FB3B419-C215-4564-B0B7-8AE1A22D4A24}" presName="parTx" presStyleLbl="revTx" presStyleIdx="4" presStyleCnt="5">
        <dgm:presLayoutVars>
          <dgm:chMax val="0"/>
          <dgm:chPref val="0"/>
        </dgm:presLayoutVars>
      </dgm:prSet>
      <dgm:spPr/>
    </dgm:pt>
  </dgm:ptLst>
  <dgm:cxnLst>
    <dgm:cxn modelId="{1714AB01-F5E5-4EBC-ABAD-9CEDE416C00D}" srcId="{8861BC48-39CC-448D-8C4F-18FE7BC57A2F}" destId="{C9B3A3F0-86E4-40AE-A1D0-2AB3498DBE6D}" srcOrd="0" destOrd="0" parTransId="{816916B3-558F-47F5-A3D4-84A274EAC819}" sibTransId="{DEE9B8B9-D8B3-4BE7-9413-46F8352E17C8}"/>
    <dgm:cxn modelId="{CCFC020B-61CE-45F8-9E3F-9436FA2E6220}" type="presOf" srcId="{5B5C759E-C563-48EE-A6A7-6B7C7A8BB495}" destId="{D79F1DF2-AEF5-4D01-AFDA-FA7AC6978CF2}" srcOrd="0" destOrd="0" presId="urn:microsoft.com/office/officeart/2018/2/layout/IconVerticalSolidList"/>
    <dgm:cxn modelId="{4C57FA5B-2D90-437C-A1C9-04DA6237E394}" type="presOf" srcId="{C9B3A3F0-86E4-40AE-A1D0-2AB3498DBE6D}" destId="{CF66D809-3E1D-41B4-B672-722A74D5E0C2}" srcOrd="0" destOrd="0" presId="urn:microsoft.com/office/officeart/2018/2/layout/IconVerticalSolidList"/>
    <dgm:cxn modelId="{2576A080-157D-4404-954C-3C1FFD30B3C4}" type="presOf" srcId="{A1252260-BD59-447F-894F-991CE798666C}" destId="{8C7F7E2F-08EC-4947-B124-693C4ECD7990}" srcOrd="0" destOrd="0" presId="urn:microsoft.com/office/officeart/2018/2/layout/IconVerticalSolidList"/>
    <dgm:cxn modelId="{26B11B8C-AE3A-4266-BD2F-E75FF7206D1A}" type="presOf" srcId="{8861BC48-39CC-448D-8C4F-18FE7BC57A2F}" destId="{8C430285-6695-4271-8A03-964B7117EB13}" srcOrd="0" destOrd="0" presId="urn:microsoft.com/office/officeart/2018/2/layout/IconVerticalSolidList"/>
    <dgm:cxn modelId="{2F3F409B-A6F2-411D-8B06-5F683A1B7485}" srcId="{8861BC48-39CC-448D-8C4F-18FE7BC57A2F}" destId="{6FB3B419-C215-4564-B0B7-8AE1A22D4A24}" srcOrd="4" destOrd="0" parTransId="{8FA95BD3-A639-45BE-88C4-598C7BE11CCB}" sibTransId="{758600E7-E768-4945-AF8A-EDA4B6222B77}"/>
    <dgm:cxn modelId="{9381EC9E-02C2-4D8B-B22C-E5C509B5FDC0}" srcId="{8861BC48-39CC-448D-8C4F-18FE7BC57A2F}" destId="{9B2F2330-BBCC-43C8-98EC-2F34A127A0BE}" srcOrd="2" destOrd="0" parTransId="{20FD6957-6E13-458C-8987-6EEBC729E229}" sibTransId="{7028FEB4-A799-4B76-9139-97ECF05849EF}"/>
    <dgm:cxn modelId="{BB362DB3-D57C-4368-AE95-B91D97011F5B}" srcId="{8861BC48-39CC-448D-8C4F-18FE7BC57A2F}" destId="{A1252260-BD59-447F-894F-991CE798666C}" srcOrd="3" destOrd="0" parTransId="{080D23EB-2B0E-4622-9376-70A2E15043A8}" sibTransId="{69DA4D78-CA18-492A-9D28-6F276A548290}"/>
    <dgm:cxn modelId="{E696A6C1-2AFC-45CB-815B-BA6EBCD0C6DD}" type="presOf" srcId="{9B2F2330-BBCC-43C8-98EC-2F34A127A0BE}" destId="{E8570F2B-D81D-4F8D-8CE6-E1535241F101}" srcOrd="0" destOrd="0" presId="urn:microsoft.com/office/officeart/2018/2/layout/IconVerticalSolidList"/>
    <dgm:cxn modelId="{9FFADEE5-086A-401E-949B-AFBC4942212B}" srcId="{8861BC48-39CC-448D-8C4F-18FE7BC57A2F}" destId="{5B5C759E-C563-48EE-A6A7-6B7C7A8BB495}" srcOrd="1" destOrd="0" parTransId="{03161B31-61F8-4658-BB22-D5E15E4D86FA}" sibTransId="{CF70E033-929A-4071-A94A-C0A2291D0B96}"/>
    <dgm:cxn modelId="{C99F5FEF-C840-4945-908D-49C3725673C5}" type="presOf" srcId="{6FB3B419-C215-4564-B0B7-8AE1A22D4A24}" destId="{966C8569-F8C5-4069-B0BD-26881F834A6A}" srcOrd="0" destOrd="0" presId="urn:microsoft.com/office/officeart/2018/2/layout/IconVerticalSolidList"/>
    <dgm:cxn modelId="{8A3FE429-BAA4-43E0-84D4-1577667C352A}" type="presParOf" srcId="{8C430285-6695-4271-8A03-964B7117EB13}" destId="{B12FAD48-073B-4307-BEE8-7DA3B4162F4E}" srcOrd="0" destOrd="0" presId="urn:microsoft.com/office/officeart/2018/2/layout/IconVerticalSolidList"/>
    <dgm:cxn modelId="{BDD0D3D4-5F9E-4BC1-8C6D-7A5E3E4C506A}" type="presParOf" srcId="{B12FAD48-073B-4307-BEE8-7DA3B4162F4E}" destId="{6083E9C9-9D67-46BA-9269-F14A9E2073A5}" srcOrd="0" destOrd="0" presId="urn:microsoft.com/office/officeart/2018/2/layout/IconVerticalSolidList"/>
    <dgm:cxn modelId="{54AAB064-F6EE-428D-87B8-EB7302918011}" type="presParOf" srcId="{B12FAD48-073B-4307-BEE8-7DA3B4162F4E}" destId="{806EAB23-6D52-4DAF-ADBD-5291B4D73F89}" srcOrd="1" destOrd="0" presId="urn:microsoft.com/office/officeart/2018/2/layout/IconVerticalSolidList"/>
    <dgm:cxn modelId="{A46B328B-DED8-470F-B52B-6BBD83EDD263}" type="presParOf" srcId="{B12FAD48-073B-4307-BEE8-7DA3B4162F4E}" destId="{3497CB18-C2E4-4AC2-B849-4BAD5B4F5F55}" srcOrd="2" destOrd="0" presId="urn:microsoft.com/office/officeart/2018/2/layout/IconVerticalSolidList"/>
    <dgm:cxn modelId="{97B3CD9D-F6FD-4A6C-B6BE-51B16348DD08}" type="presParOf" srcId="{B12FAD48-073B-4307-BEE8-7DA3B4162F4E}" destId="{CF66D809-3E1D-41B4-B672-722A74D5E0C2}" srcOrd="3" destOrd="0" presId="urn:microsoft.com/office/officeart/2018/2/layout/IconVerticalSolidList"/>
    <dgm:cxn modelId="{4248F005-BBC6-4D0D-8B52-6E59DFD9945D}" type="presParOf" srcId="{8C430285-6695-4271-8A03-964B7117EB13}" destId="{C03F6058-7C65-4606-A332-067698B3CD7C}" srcOrd="1" destOrd="0" presId="urn:microsoft.com/office/officeart/2018/2/layout/IconVerticalSolidList"/>
    <dgm:cxn modelId="{A1D505EC-C330-4A25-8A3C-763E0B1C0AE5}" type="presParOf" srcId="{8C430285-6695-4271-8A03-964B7117EB13}" destId="{AA0D605A-19E8-4805-9C3F-4298D5332447}" srcOrd="2" destOrd="0" presId="urn:microsoft.com/office/officeart/2018/2/layout/IconVerticalSolidList"/>
    <dgm:cxn modelId="{9DCD9116-E679-4C7F-8B3D-3A542B1C61C3}" type="presParOf" srcId="{AA0D605A-19E8-4805-9C3F-4298D5332447}" destId="{E03AF268-AD64-433F-B22E-7BE52743D054}" srcOrd="0" destOrd="0" presId="urn:microsoft.com/office/officeart/2018/2/layout/IconVerticalSolidList"/>
    <dgm:cxn modelId="{F52DC912-6C7A-4CB5-8CF2-937DD2CA92B3}" type="presParOf" srcId="{AA0D605A-19E8-4805-9C3F-4298D5332447}" destId="{970CA876-C7CD-4C36-B217-508E007995E9}" srcOrd="1" destOrd="0" presId="urn:microsoft.com/office/officeart/2018/2/layout/IconVerticalSolidList"/>
    <dgm:cxn modelId="{76087E6C-54EE-406D-AA43-73B8BF882917}" type="presParOf" srcId="{AA0D605A-19E8-4805-9C3F-4298D5332447}" destId="{90E885DD-EFEC-4B24-A50F-EBC17FB23F68}" srcOrd="2" destOrd="0" presId="urn:microsoft.com/office/officeart/2018/2/layout/IconVerticalSolidList"/>
    <dgm:cxn modelId="{3B2C1B3D-AAE9-4AC8-A22A-3A1DB107D80F}" type="presParOf" srcId="{AA0D605A-19E8-4805-9C3F-4298D5332447}" destId="{D79F1DF2-AEF5-4D01-AFDA-FA7AC6978CF2}" srcOrd="3" destOrd="0" presId="urn:microsoft.com/office/officeart/2018/2/layout/IconVerticalSolidList"/>
    <dgm:cxn modelId="{F375197C-620B-422F-BDC0-D5931275EAEA}" type="presParOf" srcId="{8C430285-6695-4271-8A03-964B7117EB13}" destId="{C0F1A3CC-3F12-42B7-8664-7D7234153202}" srcOrd="3" destOrd="0" presId="urn:microsoft.com/office/officeart/2018/2/layout/IconVerticalSolidList"/>
    <dgm:cxn modelId="{66857B74-6CFF-49D8-BDD2-881E738704EB}" type="presParOf" srcId="{8C430285-6695-4271-8A03-964B7117EB13}" destId="{C26EC56A-8B4F-4114-AEF7-2703DE8D955C}" srcOrd="4" destOrd="0" presId="urn:microsoft.com/office/officeart/2018/2/layout/IconVerticalSolidList"/>
    <dgm:cxn modelId="{BD46A65F-636B-417A-9977-F701E1E3CB85}" type="presParOf" srcId="{C26EC56A-8B4F-4114-AEF7-2703DE8D955C}" destId="{BB531EDC-9639-4B27-9154-4C6F49A6AA99}" srcOrd="0" destOrd="0" presId="urn:microsoft.com/office/officeart/2018/2/layout/IconVerticalSolidList"/>
    <dgm:cxn modelId="{97A6F052-E719-4401-93C9-B2BE17287B60}" type="presParOf" srcId="{C26EC56A-8B4F-4114-AEF7-2703DE8D955C}" destId="{81E11E1F-59B1-4520-958F-6A4E274B1FEF}" srcOrd="1" destOrd="0" presId="urn:microsoft.com/office/officeart/2018/2/layout/IconVerticalSolidList"/>
    <dgm:cxn modelId="{B87F4342-E931-4243-9797-F8299CC59625}" type="presParOf" srcId="{C26EC56A-8B4F-4114-AEF7-2703DE8D955C}" destId="{7ADE7F5A-6CEC-43B7-93FF-5F5F4BFEA38F}" srcOrd="2" destOrd="0" presId="urn:microsoft.com/office/officeart/2018/2/layout/IconVerticalSolidList"/>
    <dgm:cxn modelId="{0B26E3E9-C416-403A-BD7E-389A4A20164C}" type="presParOf" srcId="{C26EC56A-8B4F-4114-AEF7-2703DE8D955C}" destId="{E8570F2B-D81D-4F8D-8CE6-E1535241F101}" srcOrd="3" destOrd="0" presId="urn:microsoft.com/office/officeart/2018/2/layout/IconVerticalSolidList"/>
    <dgm:cxn modelId="{61B95F20-4F69-4549-88AC-776F176F5E7A}" type="presParOf" srcId="{8C430285-6695-4271-8A03-964B7117EB13}" destId="{B410C956-E73A-451D-B721-078CD656272D}" srcOrd="5" destOrd="0" presId="urn:microsoft.com/office/officeart/2018/2/layout/IconVerticalSolidList"/>
    <dgm:cxn modelId="{7DAFEAAF-8428-400A-B989-DFB161C0495A}" type="presParOf" srcId="{8C430285-6695-4271-8A03-964B7117EB13}" destId="{EDE4549A-9BC8-46C9-B9A3-96855911C8C5}" srcOrd="6" destOrd="0" presId="urn:microsoft.com/office/officeart/2018/2/layout/IconVerticalSolidList"/>
    <dgm:cxn modelId="{BECDB734-B545-463A-93FB-42EAD4806C9D}" type="presParOf" srcId="{EDE4549A-9BC8-46C9-B9A3-96855911C8C5}" destId="{C7931E28-A8FE-47E7-B451-4EC13EE4E127}" srcOrd="0" destOrd="0" presId="urn:microsoft.com/office/officeart/2018/2/layout/IconVerticalSolidList"/>
    <dgm:cxn modelId="{21F4B7F3-2823-4DC1-B436-1B1F88A98D50}" type="presParOf" srcId="{EDE4549A-9BC8-46C9-B9A3-96855911C8C5}" destId="{960ED7E6-18D3-4709-B4C5-C8B0EB7B8458}" srcOrd="1" destOrd="0" presId="urn:microsoft.com/office/officeart/2018/2/layout/IconVerticalSolidList"/>
    <dgm:cxn modelId="{94F75392-5845-4C2B-990E-4E792813B5A4}" type="presParOf" srcId="{EDE4549A-9BC8-46C9-B9A3-96855911C8C5}" destId="{5694A225-7F17-4656-B7F8-A5FE0304518A}" srcOrd="2" destOrd="0" presId="urn:microsoft.com/office/officeart/2018/2/layout/IconVerticalSolidList"/>
    <dgm:cxn modelId="{77381EE4-BF99-4855-B254-DE2AA5312D9E}" type="presParOf" srcId="{EDE4549A-9BC8-46C9-B9A3-96855911C8C5}" destId="{8C7F7E2F-08EC-4947-B124-693C4ECD7990}" srcOrd="3" destOrd="0" presId="urn:microsoft.com/office/officeart/2018/2/layout/IconVerticalSolidList"/>
    <dgm:cxn modelId="{B3FF2560-3013-44CB-A84F-5C1E36AD62F1}" type="presParOf" srcId="{8C430285-6695-4271-8A03-964B7117EB13}" destId="{36B64148-2BB4-4D15-A4B7-8086015F98C3}" srcOrd="7" destOrd="0" presId="urn:microsoft.com/office/officeart/2018/2/layout/IconVerticalSolidList"/>
    <dgm:cxn modelId="{BBED7189-2BEF-4507-AEA3-2D008E972298}" type="presParOf" srcId="{8C430285-6695-4271-8A03-964B7117EB13}" destId="{C666DBF5-32B5-426D-9C39-C058615F6093}" srcOrd="8" destOrd="0" presId="urn:microsoft.com/office/officeart/2018/2/layout/IconVerticalSolidList"/>
    <dgm:cxn modelId="{B3275312-EE0C-4E66-81E6-E771796BDB81}" type="presParOf" srcId="{C666DBF5-32B5-426D-9C39-C058615F6093}" destId="{465E448B-1835-4F85-9405-8085EEFE572C}" srcOrd="0" destOrd="0" presId="urn:microsoft.com/office/officeart/2018/2/layout/IconVerticalSolidList"/>
    <dgm:cxn modelId="{3378D443-EFFC-4D37-B397-9F1C7E8100F8}" type="presParOf" srcId="{C666DBF5-32B5-426D-9C39-C058615F6093}" destId="{23319AD0-9E58-4A85-9816-2C82E7AC2DCC}" srcOrd="1" destOrd="0" presId="urn:microsoft.com/office/officeart/2018/2/layout/IconVerticalSolidList"/>
    <dgm:cxn modelId="{040290A4-861F-426F-93BD-3060660F4FA0}" type="presParOf" srcId="{C666DBF5-32B5-426D-9C39-C058615F6093}" destId="{065E0C48-C2CE-4B4E-A5C2-9FE0BBFB0D2F}" srcOrd="2" destOrd="0" presId="urn:microsoft.com/office/officeart/2018/2/layout/IconVerticalSolidList"/>
    <dgm:cxn modelId="{03FE8261-16DE-4D8C-9374-3181D5408CE1}" type="presParOf" srcId="{C666DBF5-32B5-426D-9C39-C058615F6093}" destId="{966C8569-F8C5-4069-B0BD-26881F834A6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EF788B8-CB92-4FCA-A376-E2E3D01A3072}"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0A38D043-FAE6-4446-95A5-45089758DEBF}">
      <dgm:prSet/>
      <dgm:spPr/>
      <dgm:t>
        <a:bodyPr/>
        <a:lstStyle/>
        <a:p>
          <a:r>
            <a:rPr lang="en-GB"/>
            <a:t>Created by the UK Government</a:t>
          </a:r>
          <a:endParaRPr lang="en-US"/>
        </a:p>
      </dgm:t>
    </dgm:pt>
    <dgm:pt modelId="{114E2F01-E4C9-4E19-B450-4389CEC952AC}" type="parTrans" cxnId="{1A213A65-1F15-4EED-B817-B4E1A2456295}">
      <dgm:prSet/>
      <dgm:spPr/>
      <dgm:t>
        <a:bodyPr/>
        <a:lstStyle/>
        <a:p>
          <a:endParaRPr lang="en-US"/>
        </a:p>
      </dgm:t>
    </dgm:pt>
    <dgm:pt modelId="{15F672C6-B43E-4271-90FA-096B5C71B5A5}" type="sibTrans" cxnId="{1A213A65-1F15-4EED-B817-B4E1A2456295}">
      <dgm:prSet/>
      <dgm:spPr/>
      <dgm:t>
        <a:bodyPr/>
        <a:lstStyle/>
        <a:p>
          <a:endParaRPr lang="en-US"/>
        </a:p>
      </dgm:t>
    </dgm:pt>
    <dgm:pt modelId="{B855FA28-21CC-4DCD-9EE9-7F468E948A22}">
      <dgm:prSet/>
      <dgm:spPr/>
      <dgm:t>
        <a:bodyPr/>
        <a:lstStyle/>
        <a:p>
          <a:r>
            <a:rPr lang="en-GB" b="1"/>
            <a:t>PR</a:t>
          </a:r>
          <a:r>
            <a:rPr lang="en-GB"/>
            <a:t>ojects </a:t>
          </a:r>
          <a:r>
            <a:rPr lang="en-GB" b="1"/>
            <a:t>IN C</a:t>
          </a:r>
          <a:r>
            <a:rPr lang="en-GB"/>
            <a:t>ontrolled </a:t>
          </a:r>
          <a:r>
            <a:rPr lang="en-GB" b="1"/>
            <a:t>E</a:t>
          </a:r>
          <a:r>
            <a:rPr lang="en-GB"/>
            <a:t>nvironments</a:t>
          </a:r>
          <a:endParaRPr lang="en-US"/>
        </a:p>
      </dgm:t>
    </dgm:pt>
    <dgm:pt modelId="{D1C53740-705C-4227-B1E5-ECB0FC587588}" type="parTrans" cxnId="{085A97C0-2303-4943-A566-B9E281D9B00C}">
      <dgm:prSet/>
      <dgm:spPr/>
      <dgm:t>
        <a:bodyPr/>
        <a:lstStyle/>
        <a:p>
          <a:endParaRPr lang="en-US"/>
        </a:p>
      </dgm:t>
    </dgm:pt>
    <dgm:pt modelId="{E78943F6-DA32-407D-AF8E-9B1B12C52561}" type="sibTrans" cxnId="{085A97C0-2303-4943-A566-B9E281D9B00C}">
      <dgm:prSet/>
      <dgm:spPr/>
      <dgm:t>
        <a:bodyPr/>
        <a:lstStyle/>
        <a:p>
          <a:endParaRPr lang="en-US"/>
        </a:p>
      </dgm:t>
    </dgm:pt>
    <dgm:pt modelId="{9055710E-7A60-4A5A-94DD-7AFFE43A0AFE}">
      <dgm:prSet/>
      <dgm:spPr/>
      <dgm:t>
        <a:bodyPr/>
        <a:lstStyle/>
        <a:p>
          <a:r>
            <a:rPr lang="en-GB"/>
            <a:t>“PRINCE2 is made up of 7 themes, principles and processes. The processes are the how, the principles are the why and the themes are the what” Axelos</a:t>
          </a:r>
          <a:endParaRPr lang="en-US"/>
        </a:p>
      </dgm:t>
    </dgm:pt>
    <dgm:pt modelId="{4DA6FE85-37DF-4A30-9766-213C63923516}" type="parTrans" cxnId="{AD62DA6D-90C4-495D-9D6F-075D00B7D162}">
      <dgm:prSet/>
      <dgm:spPr/>
      <dgm:t>
        <a:bodyPr/>
        <a:lstStyle/>
        <a:p>
          <a:endParaRPr lang="en-US"/>
        </a:p>
      </dgm:t>
    </dgm:pt>
    <dgm:pt modelId="{7391F286-CE8D-4996-8485-492CDB3DAA7C}" type="sibTrans" cxnId="{AD62DA6D-90C4-495D-9D6F-075D00B7D162}">
      <dgm:prSet/>
      <dgm:spPr/>
      <dgm:t>
        <a:bodyPr/>
        <a:lstStyle/>
        <a:p>
          <a:endParaRPr lang="en-US"/>
        </a:p>
      </dgm:t>
    </dgm:pt>
    <dgm:pt modelId="{55054BB7-0FCD-4433-B0F1-C330A62EED27}" type="pres">
      <dgm:prSet presAssocID="{2EF788B8-CB92-4FCA-A376-E2E3D01A3072}" presName="root" presStyleCnt="0">
        <dgm:presLayoutVars>
          <dgm:dir/>
          <dgm:resizeHandles val="exact"/>
        </dgm:presLayoutVars>
      </dgm:prSet>
      <dgm:spPr/>
    </dgm:pt>
    <dgm:pt modelId="{CEFD475D-A3B9-4CA6-96D2-E3FE2FF9E0F3}" type="pres">
      <dgm:prSet presAssocID="{0A38D043-FAE6-4446-95A5-45089758DEBF}" presName="compNode" presStyleCnt="0"/>
      <dgm:spPr/>
    </dgm:pt>
    <dgm:pt modelId="{F34E7A57-6958-4488-A975-55CA44CC574F}" type="pres">
      <dgm:prSet presAssocID="{0A38D043-FAE6-4446-95A5-45089758DEBF}" presName="bgRect" presStyleLbl="bgShp" presStyleIdx="0" presStyleCnt="3"/>
      <dgm:spPr/>
    </dgm:pt>
    <dgm:pt modelId="{663C7258-2A39-4D5C-89FE-62A1530E8178}" type="pres">
      <dgm:prSet presAssocID="{0A38D043-FAE6-4446-95A5-45089758DEB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nk"/>
        </a:ext>
      </dgm:extLst>
    </dgm:pt>
    <dgm:pt modelId="{8A8D9B16-9686-4F5F-A51D-2F44FE97A28B}" type="pres">
      <dgm:prSet presAssocID="{0A38D043-FAE6-4446-95A5-45089758DEBF}" presName="spaceRect" presStyleCnt="0"/>
      <dgm:spPr/>
    </dgm:pt>
    <dgm:pt modelId="{34A077D7-C1F4-4F56-9B4A-8DF00CBC83A8}" type="pres">
      <dgm:prSet presAssocID="{0A38D043-FAE6-4446-95A5-45089758DEBF}" presName="parTx" presStyleLbl="revTx" presStyleIdx="0" presStyleCnt="3">
        <dgm:presLayoutVars>
          <dgm:chMax val="0"/>
          <dgm:chPref val="0"/>
        </dgm:presLayoutVars>
      </dgm:prSet>
      <dgm:spPr/>
    </dgm:pt>
    <dgm:pt modelId="{E17AE294-5650-4001-B165-1259348AED97}" type="pres">
      <dgm:prSet presAssocID="{15F672C6-B43E-4271-90FA-096B5C71B5A5}" presName="sibTrans" presStyleCnt="0"/>
      <dgm:spPr/>
    </dgm:pt>
    <dgm:pt modelId="{F4D31B9E-4799-404F-802D-8842006D1262}" type="pres">
      <dgm:prSet presAssocID="{B855FA28-21CC-4DCD-9EE9-7F468E948A22}" presName="compNode" presStyleCnt="0"/>
      <dgm:spPr/>
    </dgm:pt>
    <dgm:pt modelId="{6643F79F-E99F-48B6-9ABB-1A22ABCA959B}" type="pres">
      <dgm:prSet presAssocID="{B855FA28-21CC-4DCD-9EE9-7F468E948A22}" presName="bgRect" presStyleLbl="bgShp" presStyleIdx="1" presStyleCnt="3"/>
      <dgm:spPr/>
    </dgm:pt>
    <dgm:pt modelId="{856EF3CB-4B7E-40CB-BF8F-140EC1184C74}" type="pres">
      <dgm:prSet presAssocID="{B855FA28-21CC-4DCD-9EE9-7F468E948A2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ity"/>
        </a:ext>
      </dgm:extLst>
    </dgm:pt>
    <dgm:pt modelId="{E16E96EA-1F81-4A55-B96A-8E78A81D597C}" type="pres">
      <dgm:prSet presAssocID="{B855FA28-21CC-4DCD-9EE9-7F468E948A22}" presName="spaceRect" presStyleCnt="0"/>
      <dgm:spPr/>
    </dgm:pt>
    <dgm:pt modelId="{BD28649D-B307-455A-A8F6-9E107F3A3776}" type="pres">
      <dgm:prSet presAssocID="{B855FA28-21CC-4DCD-9EE9-7F468E948A22}" presName="parTx" presStyleLbl="revTx" presStyleIdx="1" presStyleCnt="3">
        <dgm:presLayoutVars>
          <dgm:chMax val="0"/>
          <dgm:chPref val="0"/>
        </dgm:presLayoutVars>
      </dgm:prSet>
      <dgm:spPr/>
    </dgm:pt>
    <dgm:pt modelId="{09B48430-0BB9-4028-926D-374937F18DEC}" type="pres">
      <dgm:prSet presAssocID="{E78943F6-DA32-407D-AF8E-9B1B12C52561}" presName="sibTrans" presStyleCnt="0"/>
      <dgm:spPr/>
    </dgm:pt>
    <dgm:pt modelId="{C627BC65-15AD-4DA5-B73B-66CCB8BD78F8}" type="pres">
      <dgm:prSet presAssocID="{9055710E-7A60-4A5A-94DD-7AFFE43A0AFE}" presName="compNode" presStyleCnt="0"/>
      <dgm:spPr/>
    </dgm:pt>
    <dgm:pt modelId="{02B397AE-178E-46C9-B964-76E3DF31A093}" type="pres">
      <dgm:prSet presAssocID="{9055710E-7A60-4A5A-94DD-7AFFE43A0AFE}" presName="bgRect" presStyleLbl="bgShp" presStyleIdx="2" presStyleCnt="3"/>
      <dgm:spPr/>
    </dgm:pt>
    <dgm:pt modelId="{3C743D74-0390-4CE1-B487-8C7F85FF5529}" type="pres">
      <dgm:prSet presAssocID="{9055710E-7A60-4A5A-94DD-7AFFE43A0AF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Quotes"/>
        </a:ext>
      </dgm:extLst>
    </dgm:pt>
    <dgm:pt modelId="{2F2D3E5D-0194-42F4-BA0B-B2854D46D59A}" type="pres">
      <dgm:prSet presAssocID="{9055710E-7A60-4A5A-94DD-7AFFE43A0AFE}" presName="spaceRect" presStyleCnt="0"/>
      <dgm:spPr/>
    </dgm:pt>
    <dgm:pt modelId="{0ACBEBD7-87E7-48A9-8C2E-3817F54D209E}" type="pres">
      <dgm:prSet presAssocID="{9055710E-7A60-4A5A-94DD-7AFFE43A0AFE}" presName="parTx" presStyleLbl="revTx" presStyleIdx="2" presStyleCnt="3">
        <dgm:presLayoutVars>
          <dgm:chMax val="0"/>
          <dgm:chPref val="0"/>
        </dgm:presLayoutVars>
      </dgm:prSet>
      <dgm:spPr/>
    </dgm:pt>
  </dgm:ptLst>
  <dgm:cxnLst>
    <dgm:cxn modelId="{5BB32C24-9375-4864-81F5-38314682D43C}" type="presOf" srcId="{9055710E-7A60-4A5A-94DD-7AFFE43A0AFE}" destId="{0ACBEBD7-87E7-48A9-8C2E-3817F54D209E}" srcOrd="0" destOrd="0" presId="urn:microsoft.com/office/officeart/2018/2/layout/IconVerticalSolidList"/>
    <dgm:cxn modelId="{1A213A65-1F15-4EED-B817-B4E1A2456295}" srcId="{2EF788B8-CB92-4FCA-A376-E2E3D01A3072}" destId="{0A38D043-FAE6-4446-95A5-45089758DEBF}" srcOrd="0" destOrd="0" parTransId="{114E2F01-E4C9-4E19-B450-4389CEC952AC}" sibTransId="{15F672C6-B43E-4271-90FA-096B5C71B5A5}"/>
    <dgm:cxn modelId="{F4AF6A49-1FAB-4062-B462-CE19422DE223}" type="presOf" srcId="{B855FA28-21CC-4DCD-9EE9-7F468E948A22}" destId="{BD28649D-B307-455A-A8F6-9E107F3A3776}" srcOrd="0" destOrd="0" presId="urn:microsoft.com/office/officeart/2018/2/layout/IconVerticalSolidList"/>
    <dgm:cxn modelId="{D5F4F14C-02FD-4E9A-A563-FC6DDC5A749A}" type="presOf" srcId="{2EF788B8-CB92-4FCA-A376-E2E3D01A3072}" destId="{55054BB7-0FCD-4433-B0F1-C330A62EED27}" srcOrd="0" destOrd="0" presId="urn:microsoft.com/office/officeart/2018/2/layout/IconVerticalSolidList"/>
    <dgm:cxn modelId="{AD62DA6D-90C4-495D-9D6F-075D00B7D162}" srcId="{2EF788B8-CB92-4FCA-A376-E2E3D01A3072}" destId="{9055710E-7A60-4A5A-94DD-7AFFE43A0AFE}" srcOrd="2" destOrd="0" parTransId="{4DA6FE85-37DF-4A30-9766-213C63923516}" sibTransId="{7391F286-CE8D-4996-8485-492CDB3DAA7C}"/>
    <dgm:cxn modelId="{5753C650-C557-4D76-B08D-29E8E4C1C223}" type="presOf" srcId="{0A38D043-FAE6-4446-95A5-45089758DEBF}" destId="{34A077D7-C1F4-4F56-9B4A-8DF00CBC83A8}" srcOrd="0" destOrd="0" presId="urn:microsoft.com/office/officeart/2018/2/layout/IconVerticalSolidList"/>
    <dgm:cxn modelId="{085A97C0-2303-4943-A566-B9E281D9B00C}" srcId="{2EF788B8-CB92-4FCA-A376-E2E3D01A3072}" destId="{B855FA28-21CC-4DCD-9EE9-7F468E948A22}" srcOrd="1" destOrd="0" parTransId="{D1C53740-705C-4227-B1E5-ECB0FC587588}" sibTransId="{E78943F6-DA32-407D-AF8E-9B1B12C52561}"/>
    <dgm:cxn modelId="{DE53B53D-E370-4C5B-89B7-A4F8450F2542}" type="presParOf" srcId="{55054BB7-0FCD-4433-B0F1-C330A62EED27}" destId="{CEFD475D-A3B9-4CA6-96D2-E3FE2FF9E0F3}" srcOrd="0" destOrd="0" presId="urn:microsoft.com/office/officeart/2018/2/layout/IconVerticalSolidList"/>
    <dgm:cxn modelId="{89AE2B4C-7EEF-45E5-9204-9D820E6F600C}" type="presParOf" srcId="{CEFD475D-A3B9-4CA6-96D2-E3FE2FF9E0F3}" destId="{F34E7A57-6958-4488-A975-55CA44CC574F}" srcOrd="0" destOrd="0" presId="urn:microsoft.com/office/officeart/2018/2/layout/IconVerticalSolidList"/>
    <dgm:cxn modelId="{22423D1C-3183-4F4C-BB55-6FE673F9132F}" type="presParOf" srcId="{CEFD475D-A3B9-4CA6-96D2-E3FE2FF9E0F3}" destId="{663C7258-2A39-4D5C-89FE-62A1530E8178}" srcOrd="1" destOrd="0" presId="urn:microsoft.com/office/officeart/2018/2/layout/IconVerticalSolidList"/>
    <dgm:cxn modelId="{3A2C5861-1EA7-4236-A9CC-BD7F2EFD2CC9}" type="presParOf" srcId="{CEFD475D-A3B9-4CA6-96D2-E3FE2FF9E0F3}" destId="{8A8D9B16-9686-4F5F-A51D-2F44FE97A28B}" srcOrd="2" destOrd="0" presId="urn:microsoft.com/office/officeart/2018/2/layout/IconVerticalSolidList"/>
    <dgm:cxn modelId="{C9B8459D-0BBC-408B-BC15-E69E26E0DA23}" type="presParOf" srcId="{CEFD475D-A3B9-4CA6-96D2-E3FE2FF9E0F3}" destId="{34A077D7-C1F4-4F56-9B4A-8DF00CBC83A8}" srcOrd="3" destOrd="0" presId="urn:microsoft.com/office/officeart/2018/2/layout/IconVerticalSolidList"/>
    <dgm:cxn modelId="{CEFE20D1-2565-4CC9-B8A8-4E992AAEA95E}" type="presParOf" srcId="{55054BB7-0FCD-4433-B0F1-C330A62EED27}" destId="{E17AE294-5650-4001-B165-1259348AED97}" srcOrd="1" destOrd="0" presId="urn:microsoft.com/office/officeart/2018/2/layout/IconVerticalSolidList"/>
    <dgm:cxn modelId="{AAE40554-E443-4B10-B165-8A95F4F51914}" type="presParOf" srcId="{55054BB7-0FCD-4433-B0F1-C330A62EED27}" destId="{F4D31B9E-4799-404F-802D-8842006D1262}" srcOrd="2" destOrd="0" presId="urn:microsoft.com/office/officeart/2018/2/layout/IconVerticalSolidList"/>
    <dgm:cxn modelId="{0B28B268-6E5D-4D93-8177-5CAC622F250C}" type="presParOf" srcId="{F4D31B9E-4799-404F-802D-8842006D1262}" destId="{6643F79F-E99F-48B6-9ABB-1A22ABCA959B}" srcOrd="0" destOrd="0" presId="urn:microsoft.com/office/officeart/2018/2/layout/IconVerticalSolidList"/>
    <dgm:cxn modelId="{74E9C0D7-1F66-443C-A9DF-8C875693F1C7}" type="presParOf" srcId="{F4D31B9E-4799-404F-802D-8842006D1262}" destId="{856EF3CB-4B7E-40CB-BF8F-140EC1184C74}" srcOrd="1" destOrd="0" presId="urn:microsoft.com/office/officeart/2018/2/layout/IconVerticalSolidList"/>
    <dgm:cxn modelId="{906A0D32-529A-4BD6-AE0B-BB16418B1A92}" type="presParOf" srcId="{F4D31B9E-4799-404F-802D-8842006D1262}" destId="{E16E96EA-1F81-4A55-B96A-8E78A81D597C}" srcOrd="2" destOrd="0" presId="urn:microsoft.com/office/officeart/2018/2/layout/IconVerticalSolidList"/>
    <dgm:cxn modelId="{DCA92044-D9BE-476F-A95F-C8D2557C140E}" type="presParOf" srcId="{F4D31B9E-4799-404F-802D-8842006D1262}" destId="{BD28649D-B307-455A-A8F6-9E107F3A3776}" srcOrd="3" destOrd="0" presId="urn:microsoft.com/office/officeart/2018/2/layout/IconVerticalSolidList"/>
    <dgm:cxn modelId="{CCD66BA2-6684-4BF1-86CD-1B152952A778}" type="presParOf" srcId="{55054BB7-0FCD-4433-B0F1-C330A62EED27}" destId="{09B48430-0BB9-4028-926D-374937F18DEC}" srcOrd="3" destOrd="0" presId="urn:microsoft.com/office/officeart/2018/2/layout/IconVerticalSolidList"/>
    <dgm:cxn modelId="{9CB4698D-97A8-4268-9092-DA3FD9A1A3BC}" type="presParOf" srcId="{55054BB7-0FCD-4433-B0F1-C330A62EED27}" destId="{C627BC65-15AD-4DA5-B73B-66CCB8BD78F8}" srcOrd="4" destOrd="0" presId="urn:microsoft.com/office/officeart/2018/2/layout/IconVerticalSolidList"/>
    <dgm:cxn modelId="{A06A6D09-963D-4557-94E6-4653628A846B}" type="presParOf" srcId="{C627BC65-15AD-4DA5-B73B-66CCB8BD78F8}" destId="{02B397AE-178E-46C9-B964-76E3DF31A093}" srcOrd="0" destOrd="0" presId="urn:microsoft.com/office/officeart/2018/2/layout/IconVerticalSolidList"/>
    <dgm:cxn modelId="{42E67346-ADF5-46AA-A5CC-732B38CFD3E3}" type="presParOf" srcId="{C627BC65-15AD-4DA5-B73B-66CCB8BD78F8}" destId="{3C743D74-0390-4CE1-B487-8C7F85FF5529}" srcOrd="1" destOrd="0" presId="urn:microsoft.com/office/officeart/2018/2/layout/IconVerticalSolidList"/>
    <dgm:cxn modelId="{86500626-762C-46CD-85CB-C93F3DCACF46}" type="presParOf" srcId="{C627BC65-15AD-4DA5-B73B-66CCB8BD78F8}" destId="{2F2D3E5D-0194-42F4-BA0B-B2854D46D59A}" srcOrd="2" destOrd="0" presId="urn:microsoft.com/office/officeart/2018/2/layout/IconVerticalSolidList"/>
    <dgm:cxn modelId="{FCC2FF80-F5D3-4679-9BA1-B2E385E1AAB8}" type="presParOf" srcId="{C627BC65-15AD-4DA5-B73B-66CCB8BD78F8}" destId="{0ACBEBD7-87E7-48A9-8C2E-3817F54D209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C65F59-686D-47A7-818B-3DC345E92B7F}">
      <dsp:nvSpPr>
        <dsp:cNvPr id="0" name=""/>
        <dsp:cNvSpPr/>
      </dsp:nvSpPr>
      <dsp:spPr>
        <a:xfrm>
          <a:off x="0" y="2442"/>
          <a:ext cx="6513603" cy="123800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E73903-D6AB-4E86-AFF8-CABE3BCC326D}">
      <dsp:nvSpPr>
        <dsp:cNvPr id="0" name=""/>
        <dsp:cNvSpPr/>
      </dsp:nvSpPr>
      <dsp:spPr>
        <a:xfrm>
          <a:off x="374497" y="280994"/>
          <a:ext cx="680904" cy="68090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9965335-9525-4FAE-88F3-1E7A22F5300C}">
      <dsp:nvSpPr>
        <dsp:cNvPr id="0" name=""/>
        <dsp:cNvSpPr/>
      </dsp:nvSpPr>
      <dsp:spPr>
        <a:xfrm>
          <a:off x="1429899" y="2442"/>
          <a:ext cx="5083704" cy="12380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23" tIns="131023" rIns="131023" bIns="131023" numCol="1" spcCol="1270" anchor="ctr" anchorCtr="0">
          <a:noAutofit/>
        </a:bodyPr>
        <a:lstStyle/>
        <a:p>
          <a:pPr marL="0" lvl="0" indent="0" algn="l" defTabSz="711200">
            <a:lnSpc>
              <a:spcPct val="90000"/>
            </a:lnSpc>
            <a:spcBef>
              <a:spcPct val="0"/>
            </a:spcBef>
            <a:spcAft>
              <a:spcPct val="35000"/>
            </a:spcAft>
            <a:buNone/>
          </a:pPr>
          <a:r>
            <a:rPr lang="en-GB" sz="1600" kern="1200"/>
            <a:t>Used everywhere</a:t>
          </a:r>
          <a:endParaRPr lang="en-US" sz="1600" kern="1200"/>
        </a:p>
      </dsp:txBody>
      <dsp:txXfrm>
        <a:off x="1429899" y="2442"/>
        <a:ext cx="5083704" cy="1238008"/>
      </dsp:txXfrm>
    </dsp:sp>
    <dsp:sp modelId="{ECF186B4-A443-4CC4-890C-4CDEC5571E0C}">
      <dsp:nvSpPr>
        <dsp:cNvPr id="0" name=""/>
        <dsp:cNvSpPr/>
      </dsp:nvSpPr>
      <dsp:spPr>
        <a:xfrm>
          <a:off x="0" y="1549953"/>
          <a:ext cx="6513603" cy="123800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83F42A9-F9CF-4518-82A1-FAD6358D132D}">
      <dsp:nvSpPr>
        <dsp:cNvPr id="0" name=""/>
        <dsp:cNvSpPr/>
      </dsp:nvSpPr>
      <dsp:spPr>
        <a:xfrm>
          <a:off x="374497" y="1828505"/>
          <a:ext cx="680904" cy="68090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3703B52-2E0D-47BF-8FCF-9B2D613533C2}">
      <dsp:nvSpPr>
        <dsp:cNvPr id="0" name=""/>
        <dsp:cNvSpPr/>
      </dsp:nvSpPr>
      <dsp:spPr>
        <a:xfrm>
          <a:off x="1429899" y="1549953"/>
          <a:ext cx="5083704" cy="12380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23" tIns="131023" rIns="131023" bIns="131023" numCol="1" spcCol="1270" anchor="ctr" anchorCtr="0">
          <a:noAutofit/>
        </a:bodyPr>
        <a:lstStyle/>
        <a:p>
          <a:pPr marL="0" lvl="0" indent="0" algn="l" defTabSz="711200">
            <a:lnSpc>
              <a:spcPct val="90000"/>
            </a:lnSpc>
            <a:spcBef>
              <a:spcPct val="0"/>
            </a:spcBef>
            <a:spcAft>
              <a:spcPct val="35000"/>
            </a:spcAft>
            <a:buNone/>
          </a:pPr>
          <a:r>
            <a:rPr lang="en-GB" sz="1600" kern="1200"/>
            <a:t>“Forecasting, planning, organising, commanding, coordinating and controlling.”- Henry Fayol</a:t>
          </a:r>
          <a:endParaRPr lang="en-US" sz="1600" kern="1200"/>
        </a:p>
      </dsp:txBody>
      <dsp:txXfrm>
        <a:off x="1429899" y="1549953"/>
        <a:ext cx="5083704" cy="1238008"/>
      </dsp:txXfrm>
    </dsp:sp>
    <dsp:sp modelId="{EB1FD33B-3BAA-4FDD-BB37-6A6F5ED7C215}">
      <dsp:nvSpPr>
        <dsp:cNvPr id="0" name=""/>
        <dsp:cNvSpPr/>
      </dsp:nvSpPr>
      <dsp:spPr>
        <a:xfrm>
          <a:off x="0" y="3097464"/>
          <a:ext cx="6513603" cy="123800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AE9873-93AE-4975-A0CA-7496E301651F}">
      <dsp:nvSpPr>
        <dsp:cNvPr id="0" name=""/>
        <dsp:cNvSpPr/>
      </dsp:nvSpPr>
      <dsp:spPr>
        <a:xfrm>
          <a:off x="374497" y="3376015"/>
          <a:ext cx="680904" cy="68090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FE8CC35-FEFA-4260-93FE-13E1D8889414}">
      <dsp:nvSpPr>
        <dsp:cNvPr id="0" name=""/>
        <dsp:cNvSpPr/>
      </dsp:nvSpPr>
      <dsp:spPr>
        <a:xfrm>
          <a:off x="1429899" y="3097464"/>
          <a:ext cx="5083704" cy="12380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23" tIns="131023" rIns="131023" bIns="131023" numCol="1" spcCol="1270" anchor="ctr" anchorCtr="0">
          <a:noAutofit/>
        </a:bodyPr>
        <a:lstStyle/>
        <a:p>
          <a:pPr marL="0" lvl="0" indent="0" algn="l" defTabSz="711200">
            <a:lnSpc>
              <a:spcPct val="90000"/>
            </a:lnSpc>
            <a:spcBef>
              <a:spcPct val="0"/>
            </a:spcBef>
            <a:spcAft>
              <a:spcPct val="35000"/>
            </a:spcAft>
            <a:buNone/>
          </a:pPr>
          <a:r>
            <a:rPr lang="en-GB" sz="1600" kern="1200"/>
            <a:t>“The skill of moving from ideas to results”- Peter Hobbs</a:t>
          </a:r>
          <a:endParaRPr lang="en-US" sz="1600" kern="1200"/>
        </a:p>
      </dsp:txBody>
      <dsp:txXfrm>
        <a:off x="1429899" y="3097464"/>
        <a:ext cx="5083704" cy="1238008"/>
      </dsp:txXfrm>
    </dsp:sp>
    <dsp:sp modelId="{5B8BC981-70B7-4DDA-BC99-1CD30B3F5155}">
      <dsp:nvSpPr>
        <dsp:cNvPr id="0" name=""/>
        <dsp:cNvSpPr/>
      </dsp:nvSpPr>
      <dsp:spPr>
        <a:xfrm>
          <a:off x="0" y="4644974"/>
          <a:ext cx="6513603" cy="123800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4BA416-4E97-44C5-B23B-1E5C72EB1F4E}">
      <dsp:nvSpPr>
        <dsp:cNvPr id="0" name=""/>
        <dsp:cNvSpPr/>
      </dsp:nvSpPr>
      <dsp:spPr>
        <a:xfrm>
          <a:off x="374497" y="4923526"/>
          <a:ext cx="680904" cy="68090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FF72BBB-6D2E-4320-AE61-FAA39E7369A9}">
      <dsp:nvSpPr>
        <dsp:cNvPr id="0" name=""/>
        <dsp:cNvSpPr/>
      </dsp:nvSpPr>
      <dsp:spPr>
        <a:xfrm>
          <a:off x="1429899" y="4644974"/>
          <a:ext cx="5083704" cy="12380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23" tIns="131023" rIns="131023" bIns="131023" numCol="1" spcCol="1270" anchor="ctr" anchorCtr="0">
          <a:noAutofit/>
        </a:bodyPr>
        <a:lstStyle/>
        <a:p>
          <a:pPr marL="0" lvl="0" indent="0" algn="l" defTabSz="711200">
            <a:lnSpc>
              <a:spcPct val="90000"/>
            </a:lnSpc>
            <a:spcBef>
              <a:spcPct val="0"/>
            </a:spcBef>
            <a:spcAft>
              <a:spcPct val="35000"/>
            </a:spcAft>
            <a:buNone/>
          </a:pPr>
          <a:r>
            <a:rPr lang="en-GB" sz="1600" kern="1200"/>
            <a:t>“Project management is the application of processes, methods, skills, knowledge and experience to achieve specific project objectives according to the project acceptance criteria within agreed parameters” APM</a:t>
          </a:r>
          <a:endParaRPr lang="en-US" sz="1600" kern="1200"/>
        </a:p>
      </dsp:txBody>
      <dsp:txXfrm>
        <a:off x="1429899" y="4644974"/>
        <a:ext cx="5083704" cy="12380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83E9C9-9D67-46BA-9269-F14A9E2073A5}">
      <dsp:nvSpPr>
        <dsp:cNvPr id="0" name=""/>
        <dsp:cNvSpPr/>
      </dsp:nvSpPr>
      <dsp:spPr>
        <a:xfrm>
          <a:off x="0" y="4597"/>
          <a:ext cx="6513603" cy="97937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06EAB23-6D52-4DAF-ADBD-5291B4D73F89}">
      <dsp:nvSpPr>
        <dsp:cNvPr id="0" name=""/>
        <dsp:cNvSpPr/>
      </dsp:nvSpPr>
      <dsp:spPr>
        <a:xfrm>
          <a:off x="296259" y="224956"/>
          <a:ext cx="538654" cy="53865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F66D809-3E1D-41B4-B672-722A74D5E0C2}">
      <dsp:nvSpPr>
        <dsp:cNvPr id="0" name=""/>
        <dsp:cNvSpPr/>
      </dsp:nvSpPr>
      <dsp:spPr>
        <a:xfrm>
          <a:off x="1131174" y="4597"/>
          <a:ext cx="5382429" cy="979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0" tIns="103650" rIns="103650" bIns="103650" numCol="1" spcCol="1270" anchor="ctr" anchorCtr="0">
          <a:noAutofit/>
        </a:bodyPr>
        <a:lstStyle/>
        <a:p>
          <a:pPr marL="0" lvl="0" indent="0" algn="l" defTabSz="800100">
            <a:lnSpc>
              <a:spcPct val="90000"/>
            </a:lnSpc>
            <a:spcBef>
              <a:spcPct val="0"/>
            </a:spcBef>
            <a:spcAft>
              <a:spcPct val="35000"/>
            </a:spcAft>
            <a:buNone/>
          </a:pPr>
          <a:r>
            <a:rPr lang="en-GB" sz="1800" kern="1200"/>
            <a:t>“is a people-focused, results- focused approach…that respects our rapidly changing world” Stackify</a:t>
          </a:r>
          <a:endParaRPr lang="en-US" sz="1800" kern="1200"/>
        </a:p>
      </dsp:txBody>
      <dsp:txXfrm>
        <a:off x="1131174" y="4597"/>
        <a:ext cx="5382429" cy="979371"/>
      </dsp:txXfrm>
    </dsp:sp>
    <dsp:sp modelId="{E03AF268-AD64-433F-B22E-7BE52743D054}">
      <dsp:nvSpPr>
        <dsp:cNvPr id="0" name=""/>
        <dsp:cNvSpPr/>
      </dsp:nvSpPr>
      <dsp:spPr>
        <a:xfrm>
          <a:off x="0" y="1228812"/>
          <a:ext cx="6513603" cy="97937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0CA876-C7CD-4C36-B217-508E007995E9}">
      <dsp:nvSpPr>
        <dsp:cNvPr id="0" name=""/>
        <dsp:cNvSpPr/>
      </dsp:nvSpPr>
      <dsp:spPr>
        <a:xfrm>
          <a:off x="296259" y="1449171"/>
          <a:ext cx="538654" cy="53865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79F1DF2-AEF5-4D01-AFDA-FA7AC6978CF2}">
      <dsp:nvSpPr>
        <dsp:cNvPr id="0" name=""/>
        <dsp:cNvSpPr/>
      </dsp:nvSpPr>
      <dsp:spPr>
        <a:xfrm>
          <a:off x="1131174" y="1228812"/>
          <a:ext cx="5382429" cy="979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0" tIns="103650" rIns="103650" bIns="103650" numCol="1" spcCol="1270" anchor="ctr" anchorCtr="0">
          <a:noAutofit/>
        </a:bodyPr>
        <a:lstStyle/>
        <a:p>
          <a:pPr marL="0" lvl="0" indent="0" algn="l" defTabSz="800100">
            <a:lnSpc>
              <a:spcPct val="90000"/>
            </a:lnSpc>
            <a:spcBef>
              <a:spcPct val="0"/>
            </a:spcBef>
            <a:spcAft>
              <a:spcPct val="35000"/>
            </a:spcAft>
            <a:buNone/>
          </a:pPr>
          <a:r>
            <a:rPr lang="en-GB" sz="1800" kern="1200"/>
            <a:t>Allows room for change</a:t>
          </a:r>
          <a:endParaRPr lang="en-US" sz="1800" kern="1200"/>
        </a:p>
      </dsp:txBody>
      <dsp:txXfrm>
        <a:off x="1131174" y="1228812"/>
        <a:ext cx="5382429" cy="979371"/>
      </dsp:txXfrm>
    </dsp:sp>
    <dsp:sp modelId="{BB531EDC-9639-4B27-9154-4C6F49A6AA99}">
      <dsp:nvSpPr>
        <dsp:cNvPr id="0" name=""/>
        <dsp:cNvSpPr/>
      </dsp:nvSpPr>
      <dsp:spPr>
        <a:xfrm>
          <a:off x="0" y="2453027"/>
          <a:ext cx="6513603" cy="97937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E11E1F-59B1-4520-958F-6A4E274B1FEF}">
      <dsp:nvSpPr>
        <dsp:cNvPr id="0" name=""/>
        <dsp:cNvSpPr/>
      </dsp:nvSpPr>
      <dsp:spPr>
        <a:xfrm>
          <a:off x="296259" y="2673385"/>
          <a:ext cx="538654" cy="53865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8570F2B-D81D-4F8D-8CE6-E1535241F101}">
      <dsp:nvSpPr>
        <dsp:cNvPr id="0" name=""/>
        <dsp:cNvSpPr/>
      </dsp:nvSpPr>
      <dsp:spPr>
        <a:xfrm>
          <a:off x="1131174" y="2453027"/>
          <a:ext cx="5382429" cy="979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0" tIns="103650" rIns="103650" bIns="103650" numCol="1" spcCol="1270" anchor="ctr" anchorCtr="0">
          <a:noAutofit/>
        </a:bodyPr>
        <a:lstStyle/>
        <a:p>
          <a:pPr marL="0" lvl="0" indent="0" algn="l" defTabSz="800100">
            <a:lnSpc>
              <a:spcPct val="90000"/>
            </a:lnSpc>
            <a:spcBef>
              <a:spcPct val="0"/>
            </a:spcBef>
            <a:spcAft>
              <a:spcPct val="35000"/>
            </a:spcAft>
            <a:buNone/>
          </a:pPr>
          <a:r>
            <a:rPr lang="en-GB" sz="1800" kern="1200"/>
            <a:t>Commonly used for software development</a:t>
          </a:r>
          <a:endParaRPr lang="en-US" sz="1800" kern="1200"/>
        </a:p>
      </dsp:txBody>
      <dsp:txXfrm>
        <a:off x="1131174" y="2453027"/>
        <a:ext cx="5382429" cy="979371"/>
      </dsp:txXfrm>
    </dsp:sp>
    <dsp:sp modelId="{C7931E28-A8FE-47E7-B451-4EC13EE4E127}">
      <dsp:nvSpPr>
        <dsp:cNvPr id="0" name=""/>
        <dsp:cNvSpPr/>
      </dsp:nvSpPr>
      <dsp:spPr>
        <a:xfrm>
          <a:off x="0" y="3677241"/>
          <a:ext cx="6513603" cy="97937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0ED7E6-18D3-4709-B4C5-C8B0EB7B8458}">
      <dsp:nvSpPr>
        <dsp:cNvPr id="0" name=""/>
        <dsp:cNvSpPr/>
      </dsp:nvSpPr>
      <dsp:spPr>
        <a:xfrm>
          <a:off x="296259" y="3897600"/>
          <a:ext cx="538654" cy="53865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C7F7E2F-08EC-4947-B124-693C4ECD7990}">
      <dsp:nvSpPr>
        <dsp:cNvPr id="0" name=""/>
        <dsp:cNvSpPr/>
      </dsp:nvSpPr>
      <dsp:spPr>
        <a:xfrm>
          <a:off x="1131174" y="3677241"/>
          <a:ext cx="5382429" cy="979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0" tIns="103650" rIns="103650" bIns="103650" numCol="1" spcCol="1270" anchor="ctr" anchorCtr="0">
          <a:noAutofit/>
        </a:bodyPr>
        <a:lstStyle/>
        <a:p>
          <a:pPr marL="0" lvl="0" indent="0" algn="l" defTabSz="800100">
            <a:lnSpc>
              <a:spcPct val="90000"/>
            </a:lnSpc>
            <a:spcBef>
              <a:spcPct val="0"/>
            </a:spcBef>
            <a:spcAft>
              <a:spcPct val="35000"/>
            </a:spcAft>
            <a:buNone/>
          </a:pPr>
          <a:r>
            <a:rPr lang="en-GB" sz="1800" kern="1200"/>
            <a:t>Requires employees to work closely</a:t>
          </a:r>
          <a:endParaRPr lang="en-US" sz="1800" kern="1200"/>
        </a:p>
      </dsp:txBody>
      <dsp:txXfrm>
        <a:off x="1131174" y="3677241"/>
        <a:ext cx="5382429" cy="979371"/>
      </dsp:txXfrm>
    </dsp:sp>
    <dsp:sp modelId="{465E448B-1835-4F85-9405-8085EEFE572C}">
      <dsp:nvSpPr>
        <dsp:cNvPr id="0" name=""/>
        <dsp:cNvSpPr/>
      </dsp:nvSpPr>
      <dsp:spPr>
        <a:xfrm>
          <a:off x="0" y="4901456"/>
          <a:ext cx="6513603" cy="979371"/>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319AD0-9E58-4A85-9816-2C82E7AC2DCC}">
      <dsp:nvSpPr>
        <dsp:cNvPr id="0" name=""/>
        <dsp:cNvSpPr/>
      </dsp:nvSpPr>
      <dsp:spPr>
        <a:xfrm>
          <a:off x="296259" y="5121814"/>
          <a:ext cx="538654" cy="53865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66C8569-F8C5-4069-B0BD-26881F834A6A}">
      <dsp:nvSpPr>
        <dsp:cNvPr id="0" name=""/>
        <dsp:cNvSpPr/>
      </dsp:nvSpPr>
      <dsp:spPr>
        <a:xfrm>
          <a:off x="1131174" y="4901456"/>
          <a:ext cx="5382429" cy="979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0" tIns="103650" rIns="103650" bIns="103650" numCol="1" spcCol="1270" anchor="ctr" anchorCtr="0">
          <a:noAutofit/>
        </a:bodyPr>
        <a:lstStyle/>
        <a:p>
          <a:pPr marL="0" lvl="0" indent="0" algn="l" defTabSz="800100">
            <a:lnSpc>
              <a:spcPct val="90000"/>
            </a:lnSpc>
            <a:spcBef>
              <a:spcPct val="0"/>
            </a:spcBef>
            <a:spcAft>
              <a:spcPct val="35000"/>
            </a:spcAft>
            <a:buNone/>
          </a:pPr>
          <a:r>
            <a:rPr lang="en-GB" sz="1800" kern="1200"/>
            <a:t>Brief- prototype 1- prototype 2- prototype 3</a:t>
          </a:r>
          <a:endParaRPr lang="en-US" sz="1800" kern="1200"/>
        </a:p>
      </dsp:txBody>
      <dsp:txXfrm>
        <a:off x="1131174" y="4901456"/>
        <a:ext cx="5382429" cy="97937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4E7A57-6958-4488-A975-55CA44CC574F}">
      <dsp:nvSpPr>
        <dsp:cNvPr id="0" name=""/>
        <dsp:cNvSpPr/>
      </dsp:nvSpPr>
      <dsp:spPr>
        <a:xfrm>
          <a:off x="0" y="718"/>
          <a:ext cx="6513603" cy="1681139"/>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63C7258-2A39-4D5C-89FE-62A1530E8178}">
      <dsp:nvSpPr>
        <dsp:cNvPr id="0" name=""/>
        <dsp:cNvSpPr/>
      </dsp:nvSpPr>
      <dsp:spPr>
        <a:xfrm>
          <a:off x="508544" y="378974"/>
          <a:ext cx="924626" cy="92462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4A077D7-C1F4-4F56-9B4A-8DF00CBC83A8}">
      <dsp:nvSpPr>
        <dsp:cNvPr id="0" name=""/>
        <dsp:cNvSpPr/>
      </dsp:nvSpPr>
      <dsp:spPr>
        <a:xfrm>
          <a:off x="1941716" y="718"/>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marL="0" lvl="0" indent="0" algn="l" defTabSz="889000">
            <a:lnSpc>
              <a:spcPct val="90000"/>
            </a:lnSpc>
            <a:spcBef>
              <a:spcPct val="0"/>
            </a:spcBef>
            <a:spcAft>
              <a:spcPct val="35000"/>
            </a:spcAft>
            <a:buNone/>
          </a:pPr>
          <a:r>
            <a:rPr lang="en-GB" sz="2000" kern="1200"/>
            <a:t>Created by the UK Government</a:t>
          </a:r>
          <a:endParaRPr lang="en-US" sz="2000" kern="1200"/>
        </a:p>
      </dsp:txBody>
      <dsp:txXfrm>
        <a:off x="1941716" y="718"/>
        <a:ext cx="4571887" cy="1681139"/>
      </dsp:txXfrm>
    </dsp:sp>
    <dsp:sp modelId="{6643F79F-E99F-48B6-9ABB-1A22ABCA959B}">
      <dsp:nvSpPr>
        <dsp:cNvPr id="0" name=""/>
        <dsp:cNvSpPr/>
      </dsp:nvSpPr>
      <dsp:spPr>
        <a:xfrm>
          <a:off x="0" y="2102143"/>
          <a:ext cx="6513603" cy="1681139"/>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56EF3CB-4B7E-40CB-BF8F-140EC1184C74}">
      <dsp:nvSpPr>
        <dsp:cNvPr id="0" name=""/>
        <dsp:cNvSpPr/>
      </dsp:nvSpPr>
      <dsp:spPr>
        <a:xfrm>
          <a:off x="508544" y="2480399"/>
          <a:ext cx="924626" cy="92462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D28649D-B307-455A-A8F6-9E107F3A3776}">
      <dsp:nvSpPr>
        <dsp:cNvPr id="0" name=""/>
        <dsp:cNvSpPr/>
      </dsp:nvSpPr>
      <dsp:spPr>
        <a:xfrm>
          <a:off x="1941716" y="2102143"/>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marL="0" lvl="0" indent="0" algn="l" defTabSz="889000">
            <a:lnSpc>
              <a:spcPct val="90000"/>
            </a:lnSpc>
            <a:spcBef>
              <a:spcPct val="0"/>
            </a:spcBef>
            <a:spcAft>
              <a:spcPct val="35000"/>
            </a:spcAft>
            <a:buNone/>
          </a:pPr>
          <a:r>
            <a:rPr lang="en-GB" sz="2000" b="1" kern="1200"/>
            <a:t>PR</a:t>
          </a:r>
          <a:r>
            <a:rPr lang="en-GB" sz="2000" kern="1200"/>
            <a:t>ojects </a:t>
          </a:r>
          <a:r>
            <a:rPr lang="en-GB" sz="2000" b="1" kern="1200"/>
            <a:t>IN C</a:t>
          </a:r>
          <a:r>
            <a:rPr lang="en-GB" sz="2000" kern="1200"/>
            <a:t>ontrolled </a:t>
          </a:r>
          <a:r>
            <a:rPr lang="en-GB" sz="2000" b="1" kern="1200"/>
            <a:t>E</a:t>
          </a:r>
          <a:r>
            <a:rPr lang="en-GB" sz="2000" kern="1200"/>
            <a:t>nvironments</a:t>
          </a:r>
          <a:endParaRPr lang="en-US" sz="2000" kern="1200"/>
        </a:p>
      </dsp:txBody>
      <dsp:txXfrm>
        <a:off x="1941716" y="2102143"/>
        <a:ext cx="4571887" cy="1681139"/>
      </dsp:txXfrm>
    </dsp:sp>
    <dsp:sp modelId="{02B397AE-178E-46C9-B964-76E3DF31A093}">
      <dsp:nvSpPr>
        <dsp:cNvPr id="0" name=""/>
        <dsp:cNvSpPr/>
      </dsp:nvSpPr>
      <dsp:spPr>
        <a:xfrm>
          <a:off x="0" y="4203567"/>
          <a:ext cx="6513603" cy="1681139"/>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C743D74-0390-4CE1-B487-8C7F85FF5529}">
      <dsp:nvSpPr>
        <dsp:cNvPr id="0" name=""/>
        <dsp:cNvSpPr/>
      </dsp:nvSpPr>
      <dsp:spPr>
        <a:xfrm>
          <a:off x="508544" y="4581824"/>
          <a:ext cx="924626" cy="92462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ACBEBD7-87E7-48A9-8C2E-3817F54D209E}">
      <dsp:nvSpPr>
        <dsp:cNvPr id="0" name=""/>
        <dsp:cNvSpPr/>
      </dsp:nvSpPr>
      <dsp:spPr>
        <a:xfrm>
          <a:off x="1941716" y="4203567"/>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marL="0" lvl="0" indent="0" algn="l" defTabSz="889000">
            <a:lnSpc>
              <a:spcPct val="90000"/>
            </a:lnSpc>
            <a:spcBef>
              <a:spcPct val="0"/>
            </a:spcBef>
            <a:spcAft>
              <a:spcPct val="35000"/>
            </a:spcAft>
            <a:buNone/>
          </a:pPr>
          <a:r>
            <a:rPr lang="en-GB" sz="2000" kern="1200"/>
            <a:t>“PRINCE2 is made up of 7 themes, principles and processes. The processes are the how, the principles are the why and the themes are the what” Axelos</a:t>
          </a:r>
          <a:endParaRPr lang="en-US" sz="2000" kern="1200"/>
        </a:p>
      </dsp:txBody>
      <dsp:txXfrm>
        <a:off x="1941716" y="4203567"/>
        <a:ext cx="4571887" cy="168113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EF6FCD-B406-4CA9-AD58-43710543FF17}" type="datetimeFigureOut">
              <a:rPr lang="en-GB" smtClean="0"/>
              <a:t>12/12/2019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B18F1F-38E5-40CA-A082-4AC413849B96}" type="slidenum">
              <a:rPr lang="en-GB" smtClean="0"/>
              <a:t>‹#›</a:t>
            </a:fld>
            <a:endParaRPr lang="en-GB"/>
          </a:p>
        </p:txBody>
      </p:sp>
    </p:spTree>
    <p:extLst>
      <p:ext uri="{BB962C8B-B14F-4D97-AF65-F5344CB8AC3E}">
        <p14:creationId xmlns:p14="http://schemas.microsoft.com/office/powerpoint/2010/main" val="13000461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Today I will be taking you through a critical reflection of my own learning from the past few weeks of the Project Management for Sustainability Module.</a:t>
            </a:r>
          </a:p>
        </p:txBody>
      </p:sp>
      <p:sp>
        <p:nvSpPr>
          <p:cNvPr id="4" name="Slide Number Placeholder 3"/>
          <p:cNvSpPr>
            <a:spLocks noGrp="1"/>
          </p:cNvSpPr>
          <p:nvPr>
            <p:ph type="sldNum" sz="quarter" idx="5"/>
          </p:nvPr>
        </p:nvSpPr>
        <p:spPr/>
        <p:txBody>
          <a:bodyPr/>
          <a:lstStyle/>
          <a:p>
            <a:fld id="{4DB18F1F-38E5-40CA-A082-4AC413849B96}" type="slidenum">
              <a:rPr lang="en-GB" smtClean="0"/>
              <a:t>1</a:t>
            </a:fld>
            <a:endParaRPr lang="en-GB"/>
          </a:p>
        </p:txBody>
      </p:sp>
    </p:spTree>
    <p:extLst>
      <p:ext uri="{BB962C8B-B14F-4D97-AF65-F5344CB8AC3E}">
        <p14:creationId xmlns:p14="http://schemas.microsoft.com/office/powerpoint/2010/main" val="34767013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a class we began the module with 3 introductory videos. The first video was a TED Talk on </a:t>
            </a:r>
            <a:r>
              <a:rPr lang="en-GB" dirty="0" err="1"/>
              <a:t>youtube</a:t>
            </a:r>
            <a:r>
              <a:rPr lang="en-GB" dirty="0"/>
              <a:t> by Tom Wujec from Autodesk titled ‘Build a tower, build a team’. This was a good introductory video as straight away it taught is the importance of good project management skills and what can go wrong if these skills are lacked. The idea of the video was based around the ‘marshmallow problem’ where team members are given dry </a:t>
            </a:r>
            <a:r>
              <a:rPr lang="en-GB" dirty="0" err="1"/>
              <a:t>sphaghetti</a:t>
            </a:r>
            <a:r>
              <a:rPr lang="en-GB" dirty="0"/>
              <a:t>, one yard of tape and a marshmallow and they have to build the tallest structure possible with this and the marshmallow must go on top. The video emphasises the usefulness of project management even when performing relatively simple tasks.</a:t>
            </a:r>
          </a:p>
          <a:p>
            <a:endParaRPr lang="en-GB" dirty="0"/>
          </a:p>
          <a:p>
            <a:r>
              <a:rPr lang="en-GB" dirty="0"/>
              <a:t>The second video we watched was titled ‘How great leaders inspire action’ by Simon Sinek, author and motivational speaker. He focused on the theory of ‘The Golden Circle’. Sinek believes that the Golden Circle is what makes some companies better than the rest. The idea was that you start from the outside and make your way in. Every company knows WHAT they do, this is the products they sell or the service they provide. Next, some of the organisations know how they do it. This is where we can see companies beginning to separate from each other. Finally, in the middle is WHY. Very few organisations know WHY they do it. What is their purpose, what is their belief? Making money is the result of their belief. “People don’t buy what you do, they buy why you do it.” (Sinek, S. 2010) This inspired me massively and taught me to always think of WHY I am doing something. </a:t>
            </a:r>
          </a:p>
          <a:p>
            <a:endParaRPr lang="en-GB" dirty="0"/>
          </a:p>
        </p:txBody>
      </p:sp>
      <p:sp>
        <p:nvSpPr>
          <p:cNvPr id="4" name="Slide Number Placeholder 3"/>
          <p:cNvSpPr>
            <a:spLocks noGrp="1"/>
          </p:cNvSpPr>
          <p:nvPr>
            <p:ph type="sldNum" sz="quarter" idx="5"/>
          </p:nvPr>
        </p:nvSpPr>
        <p:spPr/>
        <p:txBody>
          <a:bodyPr/>
          <a:lstStyle/>
          <a:p>
            <a:fld id="{4DB18F1F-38E5-40CA-A082-4AC413849B96}" type="slidenum">
              <a:rPr lang="en-GB" smtClean="0"/>
              <a:t>2</a:t>
            </a:fld>
            <a:endParaRPr lang="en-GB"/>
          </a:p>
        </p:txBody>
      </p:sp>
    </p:spTree>
    <p:extLst>
      <p:ext uri="{BB962C8B-B14F-4D97-AF65-F5344CB8AC3E}">
        <p14:creationId xmlns:p14="http://schemas.microsoft.com/office/powerpoint/2010/main" val="34733686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is Project Management?</a:t>
            </a:r>
          </a:p>
          <a:p>
            <a:r>
              <a:rPr lang="en-GB" dirty="0"/>
              <a:t>First of all it is important to understand the project management is used everywhere. There would have been a project management team for the construction of this building, that table, my phone, everything. Wherever a new product is created or a service acquired, there would have been a team of people who had to manage how the project was completed. </a:t>
            </a:r>
          </a:p>
          <a:p>
            <a:endParaRPr lang="en-GB" dirty="0"/>
          </a:p>
          <a:p>
            <a:r>
              <a:rPr lang="en-GB" dirty="0"/>
              <a:t>French management theorist, Henri Fayol came up with the definition that project management is the process of ‘forecasting, planning, organising, commanding, coordinating and controlling.’ (Pettinger, 1994) Fayol passed away in 1925, however to this day is a very highly respected theorist and is the founder of </a:t>
            </a:r>
            <a:r>
              <a:rPr lang="en-GB" dirty="0" err="1"/>
              <a:t>Fayolism</a:t>
            </a:r>
            <a:r>
              <a:rPr lang="en-GB" dirty="0"/>
              <a:t>, a theory of management which focused deeply on the role of management within an organisation. I enjoyed researching his work a lot as I found it very intriguing, Fayol is also known as one of the founding fathers of the management theory as he was the first recognised individual to attempt to produce a theory and its principles. </a:t>
            </a:r>
          </a:p>
          <a:p>
            <a:endParaRPr lang="en-GB" dirty="0"/>
          </a:p>
          <a:p>
            <a:r>
              <a:rPr lang="en-GB" dirty="0"/>
              <a:t>Staff development coach and author Peter Hobbs described Project Management as “the skill of moving from ideas to results” (Hobbs, 2015.) This definition, although simple is true about project management.</a:t>
            </a:r>
          </a:p>
          <a:p>
            <a:endParaRPr lang="en-GB" dirty="0"/>
          </a:p>
          <a:p>
            <a:r>
              <a:rPr lang="en-GB" dirty="0"/>
              <a:t>A definition from the Association of Project Management is “is the application of processes, methods, skills, knowledge and experience to achieve specific project objectives according to the project acceptance criteria within agreed parameters” (APM, 2019.) This is a relatively long winded definition yet again, I feel that this definition completely covers what project management is. </a:t>
            </a:r>
          </a:p>
          <a:p>
            <a:endParaRPr lang="en-GB" dirty="0"/>
          </a:p>
          <a:p>
            <a:r>
              <a:rPr lang="en-GB" dirty="0"/>
              <a:t>My personal favourite definition would be </a:t>
            </a:r>
            <a:r>
              <a:rPr lang="en-GB" dirty="0" err="1"/>
              <a:t>Fayols</a:t>
            </a:r>
            <a:r>
              <a:rPr lang="en-GB" dirty="0"/>
              <a:t>, I feel that this definition includes all that is involved with Project Management but its straight to the point and short where as I feel that Hobbs’ definition does not go into enough detail and would describe to a beginner what project management is fully. The definition created by APM is very good and it includes the use of knowledge and experience to achieve the objectives which I think is true, experience can help a lot when managing a project. </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4DB18F1F-38E5-40CA-A082-4AC413849B96}" type="slidenum">
              <a:rPr lang="en-GB" smtClean="0"/>
              <a:t>3</a:t>
            </a:fld>
            <a:endParaRPr lang="en-GB"/>
          </a:p>
        </p:txBody>
      </p:sp>
    </p:spTree>
    <p:extLst>
      <p:ext uri="{BB962C8B-B14F-4D97-AF65-F5344CB8AC3E}">
        <p14:creationId xmlns:p14="http://schemas.microsoft.com/office/powerpoint/2010/main" val="40927307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deciding upon which method of project management, it is important to consider the customers needs and what the client actually want from the project. </a:t>
            </a:r>
          </a:p>
          <a:p>
            <a:endParaRPr lang="en-GB" dirty="0"/>
          </a:p>
          <a:p>
            <a:r>
              <a:rPr lang="en-GB" dirty="0"/>
              <a:t>The simple idea behind the waterfall method is just like that of a waterfall. Once the water has fallen, it cannot go back. This is the same for completing tasks. If there were 5 tasks you could complete the first, then the second, third and so on and cannot go back once a task is completed. Umar Farooq describes the waterfall method </a:t>
            </a:r>
            <a:r>
              <a:rPr lang="en-GB" dirty="0" err="1"/>
              <a:t>as”</a:t>
            </a:r>
            <a:r>
              <a:rPr lang="en-GB" sz="1200" kern="1200" dirty="0" err="1">
                <a:solidFill>
                  <a:schemeClr val="tx1"/>
                </a:solidFill>
                <a:effectLst/>
                <a:latin typeface="+mn-lt"/>
                <a:ea typeface="+mn-ea"/>
                <a:cs typeface="+mn-cs"/>
              </a:rPr>
              <a:t>as</a:t>
            </a:r>
            <a:r>
              <a:rPr lang="en-GB" sz="1200" kern="1200" dirty="0">
                <a:solidFill>
                  <a:schemeClr val="tx1"/>
                </a:solidFill>
                <a:effectLst/>
                <a:latin typeface="+mn-lt"/>
                <a:ea typeface="+mn-ea"/>
                <a:cs typeface="+mn-cs"/>
              </a:rPr>
              <a:t> soon as a stage of the project is finished, the team moves on to the next stage; there is no (or little) backtracking.” (Farooq, U. 2017)</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Waterfall method is best suited to the production of cars. NO </a:t>
            </a:r>
            <a:r>
              <a:rPr lang="en-GB" sz="1200" kern="1200" dirty="0" err="1">
                <a:solidFill>
                  <a:schemeClr val="tx1"/>
                </a:solidFill>
                <a:effectLst/>
                <a:latin typeface="+mn-lt"/>
                <a:ea typeface="+mn-ea"/>
                <a:cs typeface="+mn-cs"/>
              </a:rPr>
              <a:t>chnge</a:t>
            </a:r>
            <a:r>
              <a:rPr lang="en-GB" sz="1200" kern="1200" dirty="0">
                <a:solidFill>
                  <a:schemeClr val="tx1"/>
                </a:solidFill>
                <a:effectLst/>
                <a:latin typeface="+mn-lt"/>
                <a:ea typeface="+mn-ea"/>
                <a:cs typeface="+mn-cs"/>
              </a:rPr>
              <a:t>. </a:t>
            </a:r>
            <a:endParaRPr lang="en-GB" dirty="0"/>
          </a:p>
        </p:txBody>
      </p:sp>
      <p:sp>
        <p:nvSpPr>
          <p:cNvPr id="4" name="Slide Number Placeholder 3"/>
          <p:cNvSpPr>
            <a:spLocks noGrp="1"/>
          </p:cNvSpPr>
          <p:nvPr>
            <p:ph type="sldNum" sz="quarter" idx="5"/>
          </p:nvPr>
        </p:nvSpPr>
        <p:spPr/>
        <p:txBody>
          <a:bodyPr/>
          <a:lstStyle/>
          <a:p>
            <a:fld id="{4DB18F1F-38E5-40CA-A082-4AC413849B96}" type="slidenum">
              <a:rPr lang="en-GB" smtClean="0"/>
              <a:t>4</a:t>
            </a:fld>
            <a:endParaRPr lang="en-GB"/>
          </a:p>
        </p:txBody>
      </p:sp>
    </p:spTree>
    <p:extLst>
      <p:ext uri="{BB962C8B-B14F-4D97-AF65-F5344CB8AC3E}">
        <p14:creationId xmlns:p14="http://schemas.microsoft.com/office/powerpoint/2010/main" val="36513173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agile method is the opposite to the waterfall method. The agile method </a:t>
            </a:r>
            <a:r>
              <a:rPr lang="en-GB" sz="1200" kern="1200" dirty="0">
                <a:solidFill>
                  <a:schemeClr val="tx1"/>
                </a:solidFill>
                <a:effectLst/>
                <a:latin typeface="+mn-lt"/>
                <a:ea typeface="+mn-ea"/>
                <a:cs typeface="+mn-cs"/>
              </a:rPr>
              <a:t>“is a people-focused, results- focused approach…that respects our rapidly changing world” ( </a:t>
            </a:r>
            <a:r>
              <a:rPr lang="en-GB" sz="1200" kern="1200" dirty="0" err="1">
                <a:solidFill>
                  <a:schemeClr val="tx1"/>
                </a:solidFill>
                <a:effectLst/>
                <a:latin typeface="+mn-lt"/>
                <a:ea typeface="+mn-ea"/>
                <a:cs typeface="+mn-cs"/>
              </a:rPr>
              <a:t>Stackify</a:t>
            </a:r>
            <a:r>
              <a:rPr lang="en-GB" sz="1200" kern="1200" dirty="0">
                <a:solidFill>
                  <a:schemeClr val="tx1"/>
                </a:solidFill>
                <a:effectLst/>
                <a:latin typeface="+mn-lt"/>
                <a:ea typeface="+mn-ea"/>
                <a:cs typeface="+mn-cs"/>
              </a:rPr>
              <a:t>, 2017)</a:t>
            </a:r>
          </a:p>
          <a:p>
            <a:r>
              <a:rPr lang="en-GB" sz="1200" kern="1200" dirty="0">
                <a:solidFill>
                  <a:schemeClr val="tx1"/>
                </a:solidFill>
                <a:effectLst/>
                <a:latin typeface="+mn-lt"/>
                <a:ea typeface="+mn-ea"/>
                <a:cs typeface="+mn-cs"/>
              </a:rPr>
              <a:t>The Agile method, unlike the waterfall method allows room for change as the customers needs are put first. Being agile is having the ability to move quickly and easily, this is where the name comes from as the method allows for the project to be flexible and adaptable to change.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agile method is commonly used for software development projects as changes and updates can be regularly made depending on whether the customer is happy with the product. This requires the employees to work closely to ensure that all team members have a clear vision of their goals and can work towards them, communication is important as if objectives change then it can lead to members doing the wrong work.</a:t>
            </a:r>
          </a:p>
        </p:txBody>
      </p:sp>
      <p:sp>
        <p:nvSpPr>
          <p:cNvPr id="4" name="Slide Number Placeholder 3"/>
          <p:cNvSpPr>
            <a:spLocks noGrp="1"/>
          </p:cNvSpPr>
          <p:nvPr>
            <p:ph type="sldNum" sz="quarter" idx="5"/>
          </p:nvPr>
        </p:nvSpPr>
        <p:spPr/>
        <p:txBody>
          <a:bodyPr/>
          <a:lstStyle/>
          <a:p>
            <a:fld id="{4DB18F1F-38E5-40CA-A082-4AC413849B96}" type="slidenum">
              <a:rPr lang="en-GB" smtClean="0"/>
              <a:t>5</a:t>
            </a:fld>
            <a:endParaRPr lang="en-GB"/>
          </a:p>
        </p:txBody>
      </p:sp>
    </p:spTree>
    <p:extLst>
      <p:ext uri="{BB962C8B-B14F-4D97-AF65-F5344CB8AC3E}">
        <p14:creationId xmlns:p14="http://schemas.microsoft.com/office/powerpoint/2010/main" val="35076618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Scrum is a form of agile method and is used to keep the team organised and up to date. The client briefs the project team on a set of requirements that they want the product to meet, this is called the product backlog. </a:t>
            </a:r>
          </a:p>
          <a:p>
            <a:endParaRPr lang="en-GB" dirty="0"/>
          </a:p>
          <a:p>
            <a:r>
              <a:rPr lang="en-GB" dirty="0"/>
              <a:t>The team members then take one of the requirements set by the client and aim to implement this idea first. This is known as the sprint backlog. </a:t>
            </a:r>
          </a:p>
          <a:p>
            <a:endParaRPr lang="en-GB" dirty="0"/>
          </a:p>
          <a:p>
            <a:r>
              <a:rPr lang="en-GB" dirty="0"/>
              <a:t>Just like a game of rugby, team members have daily scrums which are kept short and they discuss what their plans are for the day to ensure that everyone has a clear vision. </a:t>
            </a:r>
          </a:p>
        </p:txBody>
      </p:sp>
      <p:sp>
        <p:nvSpPr>
          <p:cNvPr id="4" name="Slide Number Placeholder 3"/>
          <p:cNvSpPr>
            <a:spLocks noGrp="1"/>
          </p:cNvSpPr>
          <p:nvPr>
            <p:ph type="sldNum" sz="quarter" idx="5"/>
          </p:nvPr>
        </p:nvSpPr>
        <p:spPr/>
        <p:txBody>
          <a:bodyPr/>
          <a:lstStyle/>
          <a:p>
            <a:fld id="{4DB18F1F-38E5-40CA-A082-4AC413849B96}" type="slidenum">
              <a:rPr lang="en-GB" smtClean="0"/>
              <a:t>6</a:t>
            </a:fld>
            <a:endParaRPr lang="en-GB"/>
          </a:p>
        </p:txBody>
      </p:sp>
    </p:spTree>
    <p:extLst>
      <p:ext uri="{BB962C8B-B14F-4D97-AF65-F5344CB8AC3E}">
        <p14:creationId xmlns:p14="http://schemas.microsoft.com/office/powerpoint/2010/main" val="26672139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PRINCE2 is a project management method that was created by the UK Government in order to help them manage project more effectively and efficiently.</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PRINCE2 is an acronym for </a:t>
            </a:r>
            <a:r>
              <a:rPr lang="en-GB" b="1" dirty="0" err="1"/>
              <a:t>PR</a:t>
            </a:r>
            <a:r>
              <a:rPr lang="en-GB" dirty="0" err="1"/>
              <a:t>ojects</a:t>
            </a:r>
            <a:r>
              <a:rPr lang="en-GB" dirty="0"/>
              <a:t> </a:t>
            </a:r>
            <a:r>
              <a:rPr lang="en-GB" b="1" dirty="0"/>
              <a:t>IN C</a:t>
            </a:r>
            <a:r>
              <a:rPr lang="en-GB" dirty="0"/>
              <a:t>ontrolled </a:t>
            </a:r>
            <a:r>
              <a:rPr lang="en-GB" b="1" dirty="0"/>
              <a:t>E</a:t>
            </a:r>
            <a:r>
              <a:rPr lang="en-GB" dirty="0"/>
              <a:t>nvironments</a:t>
            </a:r>
          </a:p>
          <a:p>
            <a:endParaRPr lang="en-GB" dirty="0"/>
          </a:p>
          <a:p>
            <a:r>
              <a:rPr lang="en-GB" dirty="0"/>
              <a:t>The method gives a planning approach that is product based and divides the whole project into smaller and more manageable tasks for the members of the team.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“PRINCE2 is made up of 7 themes, principles and processes. The processes are the how, the principles are the why and the themes are the what” (AXELOS, 2017.)</a:t>
            </a:r>
          </a:p>
          <a:p>
            <a:endParaRPr lang="en-GB" dirty="0"/>
          </a:p>
        </p:txBody>
      </p:sp>
      <p:sp>
        <p:nvSpPr>
          <p:cNvPr id="4" name="Slide Number Placeholder 3"/>
          <p:cNvSpPr>
            <a:spLocks noGrp="1"/>
          </p:cNvSpPr>
          <p:nvPr>
            <p:ph type="sldNum" sz="quarter" idx="5"/>
          </p:nvPr>
        </p:nvSpPr>
        <p:spPr/>
        <p:txBody>
          <a:bodyPr/>
          <a:lstStyle/>
          <a:p>
            <a:fld id="{4DB18F1F-38E5-40CA-A082-4AC413849B96}" type="slidenum">
              <a:rPr lang="en-GB" smtClean="0"/>
              <a:t>7</a:t>
            </a:fld>
            <a:endParaRPr lang="en-GB"/>
          </a:p>
        </p:txBody>
      </p:sp>
    </p:spTree>
    <p:extLst>
      <p:ext uri="{BB962C8B-B14F-4D97-AF65-F5344CB8AC3E}">
        <p14:creationId xmlns:p14="http://schemas.microsoft.com/office/powerpoint/2010/main" val="38379771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DB18F1F-38E5-40CA-A082-4AC413849B96}" type="slidenum">
              <a:rPr lang="en-GB" smtClean="0"/>
              <a:t>8</a:t>
            </a:fld>
            <a:endParaRPr lang="en-GB"/>
          </a:p>
        </p:txBody>
      </p:sp>
    </p:spTree>
    <p:extLst>
      <p:ext uri="{BB962C8B-B14F-4D97-AF65-F5344CB8AC3E}">
        <p14:creationId xmlns:p14="http://schemas.microsoft.com/office/powerpoint/2010/main" val="30470688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stakeholder as defined by the Business Dictionary is “A person, group or organisation that has interest or concern in an organisation” (Business Dictionary, 2019) This can be anyone from a customer, the local community or employees of the business. Literally anyone with an interest in the business.  </a:t>
            </a:r>
          </a:p>
          <a:p>
            <a:endParaRPr lang="en-GB" dirty="0"/>
          </a:p>
          <a:p>
            <a:r>
              <a:rPr lang="en-GB" dirty="0"/>
              <a:t>If all stakeholders of a business are able to be satisfied then the business is likely to be  lot more successful as everyone who is affected by the business will be happy.  </a:t>
            </a:r>
          </a:p>
          <a:p>
            <a:endParaRPr lang="en-GB" dirty="0"/>
          </a:p>
          <a:p>
            <a:r>
              <a:rPr lang="en-GB" dirty="0"/>
              <a:t>A </a:t>
            </a:r>
            <a:r>
              <a:rPr lang="en-GB" dirty="0" err="1"/>
              <a:t>steakholder</a:t>
            </a:r>
            <a:r>
              <a:rPr lang="en-GB" dirty="0"/>
              <a:t> analysis if often carried out in order to identify all the stakeholders.</a:t>
            </a:r>
          </a:p>
          <a:p>
            <a:r>
              <a:rPr lang="en-GB" dirty="0"/>
              <a:t>Analysis begins with identifying the stakeholders, next you asses their power, influence and interest in the business then define their needs and requirements. </a:t>
            </a:r>
          </a:p>
        </p:txBody>
      </p:sp>
      <p:sp>
        <p:nvSpPr>
          <p:cNvPr id="4" name="Slide Number Placeholder 3"/>
          <p:cNvSpPr>
            <a:spLocks noGrp="1"/>
          </p:cNvSpPr>
          <p:nvPr>
            <p:ph type="sldNum" sz="quarter" idx="5"/>
          </p:nvPr>
        </p:nvSpPr>
        <p:spPr/>
        <p:txBody>
          <a:bodyPr/>
          <a:lstStyle/>
          <a:p>
            <a:fld id="{4DB18F1F-38E5-40CA-A082-4AC413849B96}" type="slidenum">
              <a:rPr lang="en-GB" smtClean="0"/>
              <a:t>9</a:t>
            </a:fld>
            <a:endParaRPr lang="en-GB"/>
          </a:p>
        </p:txBody>
      </p:sp>
    </p:spTree>
    <p:extLst>
      <p:ext uri="{BB962C8B-B14F-4D97-AF65-F5344CB8AC3E}">
        <p14:creationId xmlns:p14="http://schemas.microsoft.com/office/powerpoint/2010/main" val="34632792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Every company in the world faces risk. Whether that’s from competitors, no customers, legislation etc. Everyone faces it. Risk management can become essential within some businesses to help minimize/ avoid any damage. </a:t>
            </a:r>
          </a:p>
        </p:txBody>
      </p:sp>
      <p:sp>
        <p:nvSpPr>
          <p:cNvPr id="4" name="Slide Number Placeholder 3"/>
          <p:cNvSpPr>
            <a:spLocks noGrp="1"/>
          </p:cNvSpPr>
          <p:nvPr>
            <p:ph type="sldNum" sz="quarter" idx="5"/>
          </p:nvPr>
        </p:nvSpPr>
        <p:spPr/>
        <p:txBody>
          <a:bodyPr/>
          <a:lstStyle/>
          <a:p>
            <a:fld id="{4DB18F1F-38E5-40CA-A082-4AC413849B96}" type="slidenum">
              <a:rPr lang="en-GB" smtClean="0"/>
              <a:t>10</a:t>
            </a:fld>
            <a:endParaRPr lang="en-GB"/>
          </a:p>
        </p:txBody>
      </p:sp>
    </p:spTree>
    <p:extLst>
      <p:ext uri="{BB962C8B-B14F-4D97-AF65-F5344CB8AC3E}">
        <p14:creationId xmlns:p14="http://schemas.microsoft.com/office/powerpoint/2010/main" val="21498497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DB18F1F-38E5-40CA-A082-4AC413849B96}" type="slidenum">
              <a:rPr lang="en-GB" smtClean="0"/>
              <a:t>11</a:t>
            </a:fld>
            <a:endParaRPr lang="en-GB"/>
          </a:p>
        </p:txBody>
      </p:sp>
    </p:spTree>
    <p:extLst>
      <p:ext uri="{BB962C8B-B14F-4D97-AF65-F5344CB8AC3E}">
        <p14:creationId xmlns:p14="http://schemas.microsoft.com/office/powerpoint/2010/main" val="30688412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DB18F1F-38E5-40CA-A082-4AC413849B96}" type="slidenum">
              <a:rPr lang="en-GB" smtClean="0"/>
              <a:t>12</a:t>
            </a:fld>
            <a:endParaRPr lang="en-GB"/>
          </a:p>
        </p:txBody>
      </p:sp>
    </p:spTree>
    <p:extLst>
      <p:ext uri="{BB962C8B-B14F-4D97-AF65-F5344CB8AC3E}">
        <p14:creationId xmlns:p14="http://schemas.microsoft.com/office/powerpoint/2010/main" val="5259923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93231B-3F59-474C-8F70-0ED53D48466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582CA58-E4B8-4498-B401-A1B829CADB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C11479F-25A5-4BB4-A9DA-5D91AF5FB514}"/>
              </a:ext>
            </a:extLst>
          </p:cNvPr>
          <p:cNvSpPr>
            <a:spLocks noGrp="1"/>
          </p:cNvSpPr>
          <p:nvPr>
            <p:ph type="dt" sz="half" idx="10"/>
          </p:nvPr>
        </p:nvSpPr>
        <p:spPr/>
        <p:txBody>
          <a:bodyPr/>
          <a:lstStyle/>
          <a:p>
            <a:fld id="{CF4C536C-3BB1-42B4-B880-C7203762B0C0}" type="datetimeFigureOut">
              <a:rPr lang="en-GB" smtClean="0"/>
              <a:t>12/12/2019</a:t>
            </a:fld>
            <a:endParaRPr lang="en-GB"/>
          </a:p>
        </p:txBody>
      </p:sp>
      <p:sp>
        <p:nvSpPr>
          <p:cNvPr id="5" name="Footer Placeholder 4">
            <a:extLst>
              <a:ext uri="{FF2B5EF4-FFF2-40B4-BE49-F238E27FC236}">
                <a16:creationId xmlns:a16="http://schemas.microsoft.com/office/drawing/2014/main" id="{3792AD70-C068-4B44-9365-A2D5B3AA3A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2AF89E-7249-4719-A9B7-6A478A1F090D}"/>
              </a:ext>
            </a:extLst>
          </p:cNvPr>
          <p:cNvSpPr>
            <a:spLocks noGrp="1"/>
          </p:cNvSpPr>
          <p:nvPr>
            <p:ph type="sldNum" sz="quarter" idx="12"/>
          </p:nvPr>
        </p:nvSpPr>
        <p:spPr/>
        <p:txBody>
          <a:bodyPr/>
          <a:lstStyle/>
          <a:p>
            <a:fld id="{576BD61C-EC3F-4930-ABA8-FE1AC51C2E07}" type="slidenum">
              <a:rPr lang="en-GB" smtClean="0"/>
              <a:t>‹#›</a:t>
            </a:fld>
            <a:endParaRPr lang="en-GB"/>
          </a:p>
        </p:txBody>
      </p:sp>
    </p:spTree>
    <p:extLst>
      <p:ext uri="{BB962C8B-B14F-4D97-AF65-F5344CB8AC3E}">
        <p14:creationId xmlns:p14="http://schemas.microsoft.com/office/powerpoint/2010/main" val="29141071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66AED-D3EF-49C1-940B-DC067E7A27C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F5BAC71-9078-484F-819E-3970A30EC9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8F615DE-DD41-4FB8-8116-AC6D8B07D2CB}"/>
              </a:ext>
            </a:extLst>
          </p:cNvPr>
          <p:cNvSpPr>
            <a:spLocks noGrp="1"/>
          </p:cNvSpPr>
          <p:nvPr>
            <p:ph type="dt" sz="half" idx="10"/>
          </p:nvPr>
        </p:nvSpPr>
        <p:spPr/>
        <p:txBody>
          <a:bodyPr/>
          <a:lstStyle/>
          <a:p>
            <a:fld id="{CF4C536C-3BB1-42B4-B880-C7203762B0C0}" type="datetimeFigureOut">
              <a:rPr lang="en-GB" smtClean="0"/>
              <a:t>12/12/2019</a:t>
            </a:fld>
            <a:endParaRPr lang="en-GB"/>
          </a:p>
        </p:txBody>
      </p:sp>
      <p:sp>
        <p:nvSpPr>
          <p:cNvPr id="5" name="Footer Placeholder 4">
            <a:extLst>
              <a:ext uri="{FF2B5EF4-FFF2-40B4-BE49-F238E27FC236}">
                <a16:creationId xmlns:a16="http://schemas.microsoft.com/office/drawing/2014/main" id="{42973FE7-566B-46CD-B3C5-3797486E58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CEF752-D07C-4381-9D2D-341AB7E1F80B}"/>
              </a:ext>
            </a:extLst>
          </p:cNvPr>
          <p:cNvSpPr>
            <a:spLocks noGrp="1"/>
          </p:cNvSpPr>
          <p:nvPr>
            <p:ph type="sldNum" sz="quarter" idx="12"/>
          </p:nvPr>
        </p:nvSpPr>
        <p:spPr/>
        <p:txBody>
          <a:bodyPr/>
          <a:lstStyle/>
          <a:p>
            <a:fld id="{576BD61C-EC3F-4930-ABA8-FE1AC51C2E07}" type="slidenum">
              <a:rPr lang="en-GB" smtClean="0"/>
              <a:t>‹#›</a:t>
            </a:fld>
            <a:endParaRPr lang="en-GB"/>
          </a:p>
        </p:txBody>
      </p:sp>
    </p:spTree>
    <p:extLst>
      <p:ext uri="{BB962C8B-B14F-4D97-AF65-F5344CB8AC3E}">
        <p14:creationId xmlns:p14="http://schemas.microsoft.com/office/powerpoint/2010/main" val="473976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307CC-7B08-4A8A-B34E-A2F9472DD0E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B051568-3039-4138-90D5-ABFB96803F7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78F731C-0D08-485A-ABDF-69F128B50F2C}"/>
              </a:ext>
            </a:extLst>
          </p:cNvPr>
          <p:cNvSpPr>
            <a:spLocks noGrp="1"/>
          </p:cNvSpPr>
          <p:nvPr>
            <p:ph type="dt" sz="half" idx="10"/>
          </p:nvPr>
        </p:nvSpPr>
        <p:spPr/>
        <p:txBody>
          <a:bodyPr/>
          <a:lstStyle/>
          <a:p>
            <a:fld id="{CF4C536C-3BB1-42B4-B880-C7203762B0C0}" type="datetimeFigureOut">
              <a:rPr lang="en-GB" smtClean="0"/>
              <a:t>12/12/2019</a:t>
            </a:fld>
            <a:endParaRPr lang="en-GB"/>
          </a:p>
        </p:txBody>
      </p:sp>
      <p:sp>
        <p:nvSpPr>
          <p:cNvPr id="5" name="Footer Placeholder 4">
            <a:extLst>
              <a:ext uri="{FF2B5EF4-FFF2-40B4-BE49-F238E27FC236}">
                <a16:creationId xmlns:a16="http://schemas.microsoft.com/office/drawing/2014/main" id="{597A0B9F-09EB-4C65-9C5B-098587DC9C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5F23A2-1AE3-457E-9BCF-7A653FC90274}"/>
              </a:ext>
            </a:extLst>
          </p:cNvPr>
          <p:cNvSpPr>
            <a:spLocks noGrp="1"/>
          </p:cNvSpPr>
          <p:nvPr>
            <p:ph type="sldNum" sz="quarter" idx="12"/>
          </p:nvPr>
        </p:nvSpPr>
        <p:spPr/>
        <p:txBody>
          <a:bodyPr/>
          <a:lstStyle/>
          <a:p>
            <a:fld id="{576BD61C-EC3F-4930-ABA8-FE1AC51C2E07}" type="slidenum">
              <a:rPr lang="en-GB" smtClean="0"/>
              <a:t>‹#›</a:t>
            </a:fld>
            <a:endParaRPr lang="en-GB"/>
          </a:p>
        </p:txBody>
      </p:sp>
    </p:spTree>
    <p:extLst>
      <p:ext uri="{BB962C8B-B14F-4D97-AF65-F5344CB8AC3E}">
        <p14:creationId xmlns:p14="http://schemas.microsoft.com/office/powerpoint/2010/main" val="11985714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9CEBC-1796-43D6-BE50-6C763C36807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A659EA0-0BB0-4E26-A9CD-5A84773BCDC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873DF19-A7C4-445B-A3C0-7BA8648114F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873AFA9-C3EE-435A-933C-19F4827654B4}"/>
              </a:ext>
            </a:extLst>
          </p:cNvPr>
          <p:cNvSpPr>
            <a:spLocks noGrp="1"/>
          </p:cNvSpPr>
          <p:nvPr>
            <p:ph type="dt" sz="half" idx="10"/>
          </p:nvPr>
        </p:nvSpPr>
        <p:spPr/>
        <p:txBody>
          <a:bodyPr/>
          <a:lstStyle/>
          <a:p>
            <a:fld id="{CF4C536C-3BB1-42B4-B880-C7203762B0C0}" type="datetimeFigureOut">
              <a:rPr lang="en-GB" smtClean="0"/>
              <a:t>12/12/2019</a:t>
            </a:fld>
            <a:endParaRPr lang="en-GB"/>
          </a:p>
        </p:txBody>
      </p:sp>
      <p:sp>
        <p:nvSpPr>
          <p:cNvPr id="6" name="Footer Placeholder 5">
            <a:extLst>
              <a:ext uri="{FF2B5EF4-FFF2-40B4-BE49-F238E27FC236}">
                <a16:creationId xmlns:a16="http://schemas.microsoft.com/office/drawing/2014/main" id="{BBAE7E51-C6E5-48EE-8E4D-1EEB346A556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F3BFDC-76CF-4C3B-A1B7-77BB6EF92667}"/>
              </a:ext>
            </a:extLst>
          </p:cNvPr>
          <p:cNvSpPr>
            <a:spLocks noGrp="1"/>
          </p:cNvSpPr>
          <p:nvPr>
            <p:ph type="sldNum" sz="quarter" idx="12"/>
          </p:nvPr>
        </p:nvSpPr>
        <p:spPr/>
        <p:txBody>
          <a:bodyPr/>
          <a:lstStyle/>
          <a:p>
            <a:fld id="{576BD61C-EC3F-4930-ABA8-FE1AC51C2E07}" type="slidenum">
              <a:rPr lang="en-GB" smtClean="0"/>
              <a:t>‹#›</a:t>
            </a:fld>
            <a:endParaRPr lang="en-GB"/>
          </a:p>
        </p:txBody>
      </p:sp>
    </p:spTree>
    <p:extLst>
      <p:ext uri="{BB962C8B-B14F-4D97-AF65-F5344CB8AC3E}">
        <p14:creationId xmlns:p14="http://schemas.microsoft.com/office/powerpoint/2010/main" val="36179978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FDC64-7380-47EE-AD81-B45CD92E143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0829768-7E0E-459E-A08E-AC5C0000B2D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A113258-7C64-4200-917B-F9762A11CB8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24981CE-6CF0-4132-B853-51AD0D3B951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439E85D-D8E0-45F8-B0B4-B9BE2335749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EC53E6F-32D6-4FA0-93DC-4D9C9DCA40D3}"/>
              </a:ext>
            </a:extLst>
          </p:cNvPr>
          <p:cNvSpPr>
            <a:spLocks noGrp="1"/>
          </p:cNvSpPr>
          <p:nvPr>
            <p:ph type="dt" sz="half" idx="10"/>
          </p:nvPr>
        </p:nvSpPr>
        <p:spPr/>
        <p:txBody>
          <a:bodyPr/>
          <a:lstStyle/>
          <a:p>
            <a:fld id="{CF4C536C-3BB1-42B4-B880-C7203762B0C0}" type="datetimeFigureOut">
              <a:rPr lang="en-GB" smtClean="0"/>
              <a:t>12/12/2019</a:t>
            </a:fld>
            <a:endParaRPr lang="en-GB"/>
          </a:p>
        </p:txBody>
      </p:sp>
      <p:sp>
        <p:nvSpPr>
          <p:cNvPr id="8" name="Footer Placeholder 7">
            <a:extLst>
              <a:ext uri="{FF2B5EF4-FFF2-40B4-BE49-F238E27FC236}">
                <a16:creationId xmlns:a16="http://schemas.microsoft.com/office/drawing/2014/main" id="{0A609801-E871-4CA9-98E7-27873A7C030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D328E2C-3B30-426E-91FF-68E19807A360}"/>
              </a:ext>
            </a:extLst>
          </p:cNvPr>
          <p:cNvSpPr>
            <a:spLocks noGrp="1"/>
          </p:cNvSpPr>
          <p:nvPr>
            <p:ph type="sldNum" sz="quarter" idx="12"/>
          </p:nvPr>
        </p:nvSpPr>
        <p:spPr/>
        <p:txBody>
          <a:bodyPr/>
          <a:lstStyle/>
          <a:p>
            <a:fld id="{576BD61C-EC3F-4930-ABA8-FE1AC51C2E07}" type="slidenum">
              <a:rPr lang="en-GB" smtClean="0"/>
              <a:t>‹#›</a:t>
            </a:fld>
            <a:endParaRPr lang="en-GB"/>
          </a:p>
        </p:txBody>
      </p:sp>
    </p:spTree>
    <p:extLst>
      <p:ext uri="{BB962C8B-B14F-4D97-AF65-F5344CB8AC3E}">
        <p14:creationId xmlns:p14="http://schemas.microsoft.com/office/powerpoint/2010/main" val="34990388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85D7C-9A8C-4D80-BA84-4C891F529F5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23589C5-C584-4D7D-93C4-4F859465EDD1}"/>
              </a:ext>
            </a:extLst>
          </p:cNvPr>
          <p:cNvSpPr>
            <a:spLocks noGrp="1"/>
          </p:cNvSpPr>
          <p:nvPr>
            <p:ph type="dt" sz="half" idx="10"/>
          </p:nvPr>
        </p:nvSpPr>
        <p:spPr/>
        <p:txBody>
          <a:bodyPr/>
          <a:lstStyle/>
          <a:p>
            <a:fld id="{CF4C536C-3BB1-42B4-B880-C7203762B0C0}" type="datetimeFigureOut">
              <a:rPr lang="en-GB" smtClean="0"/>
              <a:t>12/12/2019</a:t>
            </a:fld>
            <a:endParaRPr lang="en-GB"/>
          </a:p>
        </p:txBody>
      </p:sp>
      <p:sp>
        <p:nvSpPr>
          <p:cNvPr id="4" name="Footer Placeholder 3">
            <a:extLst>
              <a:ext uri="{FF2B5EF4-FFF2-40B4-BE49-F238E27FC236}">
                <a16:creationId xmlns:a16="http://schemas.microsoft.com/office/drawing/2014/main" id="{859A37ED-D303-4490-8B82-CBA67CD4CC8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B187CA8-A786-43D8-961F-2498732EDE1F}"/>
              </a:ext>
            </a:extLst>
          </p:cNvPr>
          <p:cNvSpPr>
            <a:spLocks noGrp="1"/>
          </p:cNvSpPr>
          <p:nvPr>
            <p:ph type="sldNum" sz="quarter" idx="12"/>
          </p:nvPr>
        </p:nvSpPr>
        <p:spPr/>
        <p:txBody>
          <a:bodyPr/>
          <a:lstStyle/>
          <a:p>
            <a:fld id="{576BD61C-EC3F-4930-ABA8-FE1AC51C2E07}" type="slidenum">
              <a:rPr lang="en-GB" smtClean="0"/>
              <a:t>‹#›</a:t>
            </a:fld>
            <a:endParaRPr lang="en-GB"/>
          </a:p>
        </p:txBody>
      </p:sp>
    </p:spTree>
    <p:extLst>
      <p:ext uri="{BB962C8B-B14F-4D97-AF65-F5344CB8AC3E}">
        <p14:creationId xmlns:p14="http://schemas.microsoft.com/office/powerpoint/2010/main" val="34796552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50A60EA-28D4-4053-AE97-76613209DE65}"/>
              </a:ext>
            </a:extLst>
          </p:cNvPr>
          <p:cNvSpPr>
            <a:spLocks noGrp="1"/>
          </p:cNvSpPr>
          <p:nvPr>
            <p:ph type="dt" sz="half" idx="10"/>
          </p:nvPr>
        </p:nvSpPr>
        <p:spPr/>
        <p:txBody>
          <a:bodyPr/>
          <a:lstStyle/>
          <a:p>
            <a:fld id="{CF4C536C-3BB1-42B4-B880-C7203762B0C0}" type="datetimeFigureOut">
              <a:rPr lang="en-GB" smtClean="0"/>
              <a:t>12/12/2019</a:t>
            </a:fld>
            <a:endParaRPr lang="en-GB"/>
          </a:p>
        </p:txBody>
      </p:sp>
      <p:sp>
        <p:nvSpPr>
          <p:cNvPr id="3" name="Footer Placeholder 2">
            <a:extLst>
              <a:ext uri="{FF2B5EF4-FFF2-40B4-BE49-F238E27FC236}">
                <a16:creationId xmlns:a16="http://schemas.microsoft.com/office/drawing/2014/main" id="{B673C4ED-8297-4D3F-B670-43F010D0898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3C2A9CD-1FFC-4F96-ACFA-38EBB48C2F33}"/>
              </a:ext>
            </a:extLst>
          </p:cNvPr>
          <p:cNvSpPr>
            <a:spLocks noGrp="1"/>
          </p:cNvSpPr>
          <p:nvPr>
            <p:ph type="sldNum" sz="quarter" idx="12"/>
          </p:nvPr>
        </p:nvSpPr>
        <p:spPr/>
        <p:txBody>
          <a:bodyPr/>
          <a:lstStyle/>
          <a:p>
            <a:fld id="{576BD61C-EC3F-4930-ABA8-FE1AC51C2E07}" type="slidenum">
              <a:rPr lang="en-GB" smtClean="0"/>
              <a:t>‹#›</a:t>
            </a:fld>
            <a:endParaRPr lang="en-GB"/>
          </a:p>
        </p:txBody>
      </p:sp>
    </p:spTree>
    <p:extLst>
      <p:ext uri="{BB962C8B-B14F-4D97-AF65-F5344CB8AC3E}">
        <p14:creationId xmlns:p14="http://schemas.microsoft.com/office/powerpoint/2010/main" val="10911847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4CAB6-71D8-4696-89CB-320856B83CD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6C973ED-6F7B-4841-A5DD-4BDDBB7BB0E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C1D9F35-3A4A-4223-8A09-B1C70B0797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03CEECE-CF15-4F28-94F1-0D5AF08B0549}"/>
              </a:ext>
            </a:extLst>
          </p:cNvPr>
          <p:cNvSpPr>
            <a:spLocks noGrp="1"/>
          </p:cNvSpPr>
          <p:nvPr>
            <p:ph type="dt" sz="half" idx="10"/>
          </p:nvPr>
        </p:nvSpPr>
        <p:spPr/>
        <p:txBody>
          <a:bodyPr/>
          <a:lstStyle/>
          <a:p>
            <a:fld id="{CF4C536C-3BB1-42B4-B880-C7203762B0C0}" type="datetimeFigureOut">
              <a:rPr lang="en-GB" smtClean="0"/>
              <a:t>12/12/2019</a:t>
            </a:fld>
            <a:endParaRPr lang="en-GB"/>
          </a:p>
        </p:txBody>
      </p:sp>
      <p:sp>
        <p:nvSpPr>
          <p:cNvPr id="6" name="Footer Placeholder 5">
            <a:extLst>
              <a:ext uri="{FF2B5EF4-FFF2-40B4-BE49-F238E27FC236}">
                <a16:creationId xmlns:a16="http://schemas.microsoft.com/office/drawing/2014/main" id="{79B74C2E-B1CC-47E6-BE01-E4F0D24D828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7CDF64-325C-4C23-8C74-84E0BBAB3023}"/>
              </a:ext>
            </a:extLst>
          </p:cNvPr>
          <p:cNvSpPr>
            <a:spLocks noGrp="1"/>
          </p:cNvSpPr>
          <p:nvPr>
            <p:ph type="sldNum" sz="quarter" idx="12"/>
          </p:nvPr>
        </p:nvSpPr>
        <p:spPr/>
        <p:txBody>
          <a:bodyPr/>
          <a:lstStyle/>
          <a:p>
            <a:fld id="{576BD61C-EC3F-4930-ABA8-FE1AC51C2E07}" type="slidenum">
              <a:rPr lang="en-GB" smtClean="0"/>
              <a:t>‹#›</a:t>
            </a:fld>
            <a:endParaRPr lang="en-GB"/>
          </a:p>
        </p:txBody>
      </p:sp>
    </p:spTree>
    <p:extLst>
      <p:ext uri="{BB962C8B-B14F-4D97-AF65-F5344CB8AC3E}">
        <p14:creationId xmlns:p14="http://schemas.microsoft.com/office/powerpoint/2010/main" val="11023540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751C6-AAFC-415B-921C-2B21B4BF27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C87FBF8-E3C3-4704-8711-C0DACFCB50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6413C0B-1D01-4C0A-8C9F-2560FD2731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0218B3-325D-419C-84BD-5380B374CF0A}"/>
              </a:ext>
            </a:extLst>
          </p:cNvPr>
          <p:cNvSpPr>
            <a:spLocks noGrp="1"/>
          </p:cNvSpPr>
          <p:nvPr>
            <p:ph type="dt" sz="half" idx="10"/>
          </p:nvPr>
        </p:nvSpPr>
        <p:spPr/>
        <p:txBody>
          <a:bodyPr/>
          <a:lstStyle/>
          <a:p>
            <a:fld id="{CF4C536C-3BB1-42B4-B880-C7203762B0C0}" type="datetimeFigureOut">
              <a:rPr lang="en-GB" smtClean="0"/>
              <a:t>12/12/2019</a:t>
            </a:fld>
            <a:endParaRPr lang="en-GB"/>
          </a:p>
        </p:txBody>
      </p:sp>
      <p:sp>
        <p:nvSpPr>
          <p:cNvPr id="6" name="Footer Placeholder 5">
            <a:extLst>
              <a:ext uri="{FF2B5EF4-FFF2-40B4-BE49-F238E27FC236}">
                <a16:creationId xmlns:a16="http://schemas.microsoft.com/office/drawing/2014/main" id="{2A90B3CC-59BC-4F74-B905-A234E5651F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A9AF011-4269-4725-9867-62BFAF15E4BB}"/>
              </a:ext>
            </a:extLst>
          </p:cNvPr>
          <p:cNvSpPr>
            <a:spLocks noGrp="1"/>
          </p:cNvSpPr>
          <p:nvPr>
            <p:ph type="sldNum" sz="quarter" idx="12"/>
          </p:nvPr>
        </p:nvSpPr>
        <p:spPr/>
        <p:txBody>
          <a:bodyPr/>
          <a:lstStyle/>
          <a:p>
            <a:fld id="{576BD61C-EC3F-4930-ABA8-FE1AC51C2E07}" type="slidenum">
              <a:rPr lang="en-GB" smtClean="0"/>
              <a:t>‹#›</a:t>
            </a:fld>
            <a:endParaRPr lang="en-GB"/>
          </a:p>
        </p:txBody>
      </p:sp>
    </p:spTree>
    <p:extLst>
      <p:ext uri="{BB962C8B-B14F-4D97-AF65-F5344CB8AC3E}">
        <p14:creationId xmlns:p14="http://schemas.microsoft.com/office/powerpoint/2010/main" val="2238856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0FE62-3016-4E00-92F8-5C940B342A7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23906DC-EC30-486A-9035-355CB9CDF55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5A0505-29AD-4182-8FA8-C3B4FE1BB264}"/>
              </a:ext>
            </a:extLst>
          </p:cNvPr>
          <p:cNvSpPr>
            <a:spLocks noGrp="1"/>
          </p:cNvSpPr>
          <p:nvPr>
            <p:ph type="dt" sz="half" idx="10"/>
          </p:nvPr>
        </p:nvSpPr>
        <p:spPr/>
        <p:txBody>
          <a:bodyPr/>
          <a:lstStyle/>
          <a:p>
            <a:fld id="{CF4C536C-3BB1-42B4-B880-C7203762B0C0}" type="datetimeFigureOut">
              <a:rPr lang="en-GB" smtClean="0"/>
              <a:t>12/12/2019</a:t>
            </a:fld>
            <a:endParaRPr lang="en-GB"/>
          </a:p>
        </p:txBody>
      </p:sp>
      <p:sp>
        <p:nvSpPr>
          <p:cNvPr id="5" name="Footer Placeholder 4">
            <a:extLst>
              <a:ext uri="{FF2B5EF4-FFF2-40B4-BE49-F238E27FC236}">
                <a16:creationId xmlns:a16="http://schemas.microsoft.com/office/drawing/2014/main" id="{10254F0C-4888-46B7-B470-9182B68CED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3EB059-6CDF-490B-BE38-123D60564F56}"/>
              </a:ext>
            </a:extLst>
          </p:cNvPr>
          <p:cNvSpPr>
            <a:spLocks noGrp="1"/>
          </p:cNvSpPr>
          <p:nvPr>
            <p:ph type="sldNum" sz="quarter" idx="12"/>
          </p:nvPr>
        </p:nvSpPr>
        <p:spPr/>
        <p:txBody>
          <a:bodyPr/>
          <a:lstStyle/>
          <a:p>
            <a:fld id="{576BD61C-EC3F-4930-ABA8-FE1AC51C2E07}" type="slidenum">
              <a:rPr lang="en-GB" smtClean="0"/>
              <a:t>‹#›</a:t>
            </a:fld>
            <a:endParaRPr lang="en-GB"/>
          </a:p>
        </p:txBody>
      </p:sp>
    </p:spTree>
    <p:extLst>
      <p:ext uri="{BB962C8B-B14F-4D97-AF65-F5344CB8AC3E}">
        <p14:creationId xmlns:p14="http://schemas.microsoft.com/office/powerpoint/2010/main" val="13606667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B927EFE-2AF3-4E01-AFC3-C476B2FEAB3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7686B68-3E49-452B-8340-A5A3072E5C3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76A1C3-10D5-464B-9FFE-CB705E50A7EA}"/>
              </a:ext>
            </a:extLst>
          </p:cNvPr>
          <p:cNvSpPr>
            <a:spLocks noGrp="1"/>
          </p:cNvSpPr>
          <p:nvPr>
            <p:ph type="dt" sz="half" idx="10"/>
          </p:nvPr>
        </p:nvSpPr>
        <p:spPr/>
        <p:txBody>
          <a:bodyPr/>
          <a:lstStyle/>
          <a:p>
            <a:fld id="{CF4C536C-3BB1-42B4-B880-C7203762B0C0}" type="datetimeFigureOut">
              <a:rPr lang="en-GB" smtClean="0"/>
              <a:t>12/12/2019</a:t>
            </a:fld>
            <a:endParaRPr lang="en-GB"/>
          </a:p>
        </p:txBody>
      </p:sp>
      <p:sp>
        <p:nvSpPr>
          <p:cNvPr id="5" name="Footer Placeholder 4">
            <a:extLst>
              <a:ext uri="{FF2B5EF4-FFF2-40B4-BE49-F238E27FC236}">
                <a16:creationId xmlns:a16="http://schemas.microsoft.com/office/drawing/2014/main" id="{2A01C477-D78E-4CC0-A259-CE4D35A9E3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3DC298-B80F-4F34-A5EB-A4A77B15000F}"/>
              </a:ext>
            </a:extLst>
          </p:cNvPr>
          <p:cNvSpPr>
            <a:spLocks noGrp="1"/>
          </p:cNvSpPr>
          <p:nvPr>
            <p:ph type="sldNum" sz="quarter" idx="12"/>
          </p:nvPr>
        </p:nvSpPr>
        <p:spPr/>
        <p:txBody>
          <a:bodyPr/>
          <a:lstStyle/>
          <a:p>
            <a:fld id="{576BD61C-EC3F-4930-ABA8-FE1AC51C2E07}" type="slidenum">
              <a:rPr lang="en-GB" smtClean="0"/>
              <a:t>‹#›</a:t>
            </a:fld>
            <a:endParaRPr lang="en-GB"/>
          </a:p>
        </p:txBody>
      </p:sp>
    </p:spTree>
    <p:extLst>
      <p:ext uri="{BB962C8B-B14F-4D97-AF65-F5344CB8AC3E}">
        <p14:creationId xmlns:p14="http://schemas.microsoft.com/office/powerpoint/2010/main" val="10974347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CB62737-D1F6-41C8-A31A-DAFCBBAD67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4ED0FEE-CF46-4A1C-8482-AC9D870E8B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F31010C-CE06-47F3-952B-24A96D8E579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4C536C-3BB1-42B4-B880-C7203762B0C0}" type="datetimeFigureOut">
              <a:rPr lang="en-GB" smtClean="0"/>
              <a:t>12/12/2019</a:t>
            </a:fld>
            <a:endParaRPr lang="en-GB"/>
          </a:p>
        </p:txBody>
      </p:sp>
      <p:sp>
        <p:nvSpPr>
          <p:cNvPr id="5" name="Footer Placeholder 4">
            <a:extLst>
              <a:ext uri="{FF2B5EF4-FFF2-40B4-BE49-F238E27FC236}">
                <a16:creationId xmlns:a16="http://schemas.microsoft.com/office/drawing/2014/main" id="{8FC02F47-F959-40F0-8BFA-DEE8186430C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0852258-4B11-4634-A96B-11E0FD39C0F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6BD61C-EC3F-4930-ABA8-FE1AC51C2E07}" type="slidenum">
              <a:rPr lang="en-GB" smtClean="0"/>
              <a:t>‹#›</a:t>
            </a:fld>
            <a:endParaRPr lang="en-GB"/>
          </a:p>
        </p:txBody>
      </p:sp>
    </p:spTree>
    <p:extLst>
      <p:ext uri="{BB962C8B-B14F-4D97-AF65-F5344CB8AC3E}">
        <p14:creationId xmlns:p14="http://schemas.microsoft.com/office/powerpoint/2010/main" val="8675670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scrum.org/resources/scrum-framework-poster"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hyperlink" Target="https://www.scrum.org/resources/what-is-scrum/" TargetMode="Externa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s://www.mindtools.com/media/Diagrams/stakeholdergrid1new.jpg"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www.uws.edu.au/__data/assets/image/0010/535645/risk_management_process_670x600.jpg"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eohhighveld.co.za/wp-content/uploads/2017/11/The-Golden-circle-1-1200x854.png"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hyperlink" Target="https://www.apm.org.uk/resources/what-is-project-management/" TargetMode="External"/><Relationship Id="rId4" Type="http://schemas.openxmlformats.org/officeDocument/2006/relationships/hyperlink" Target="https://www.youtube.com/watch?v=qp0HIF3SfI4&amp;feature=youtu.be"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www.businessstudynotes.com/finance/project-management/waterfall-methodology-process-advantages-disadvantages/"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www.businessdictionary.com/definition/stakeholder.html" TargetMode="External"/><Relationship Id="rId5" Type="http://schemas.openxmlformats.org/officeDocument/2006/relationships/hyperlink" Target="https://www.youtube.com/watch?v=61RnrsWQE7A" TargetMode="External"/><Relationship Id="rId4" Type="http://schemas.openxmlformats.org/officeDocument/2006/relationships/hyperlink" Target="https://stackify.com/agile-methodolog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A8AA5BC-4F7A-4226-8F99-6D824B226A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E5445C6-DD42-4979-86FF-03730E8C6D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734" y="321733"/>
            <a:ext cx="11573488" cy="6214534"/>
          </a:xfrm>
          <a:prstGeom prst="rect">
            <a:avLst/>
          </a:prstGeom>
          <a:solidFill>
            <a:schemeClr val="bg1">
              <a:lumMod val="75000"/>
              <a:lumOff val="25000"/>
            </a:schemeClr>
          </a:solidFill>
          <a:ln w="127000" cap="sq" cmpd="thinThick">
            <a:solidFill>
              <a:schemeClr val="bg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54B8F8-A574-43E5-8E96-79B8787525D1}"/>
              </a:ext>
            </a:extLst>
          </p:cNvPr>
          <p:cNvSpPr>
            <a:spLocks noGrp="1"/>
          </p:cNvSpPr>
          <p:nvPr>
            <p:ph type="ctrTitle"/>
          </p:nvPr>
        </p:nvSpPr>
        <p:spPr>
          <a:xfrm>
            <a:off x="1524000" y="1122362"/>
            <a:ext cx="9144000" cy="2840037"/>
          </a:xfrm>
        </p:spPr>
        <p:txBody>
          <a:bodyPr>
            <a:normAutofit/>
          </a:bodyPr>
          <a:lstStyle/>
          <a:p>
            <a:r>
              <a:rPr lang="en-GB" sz="5800"/>
              <a:t>Critical Reflection of my learning for Project Management</a:t>
            </a:r>
          </a:p>
        </p:txBody>
      </p:sp>
      <p:sp>
        <p:nvSpPr>
          <p:cNvPr id="3" name="Subtitle 2">
            <a:extLst>
              <a:ext uri="{FF2B5EF4-FFF2-40B4-BE49-F238E27FC236}">
                <a16:creationId xmlns:a16="http://schemas.microsoft.com/office/drawing/2014/main" id="{3823BB7D-8ED8-4C2E-882A-4381BE2D236D}"/>
              </a:ext>
            </a:extLst>
          </p:cNvPr>
          <p:cNvSpPr>
            <a:spLocks noGrp="1"/>
          </p:cNvSpPr>
          <p:nvPr>
            <p:ph type="subTitle" idx="1"/>
          </p:nvPr>
        </p:nvSpPr>
        <p:spPr>
          <a:xfrm>
            <a:off x="1524000" y="4256436"/>
            <a:ext cx="9144000" cy="1600818"/>
          </a:xfrm>
        </p:spPr>
        <p:txBody>
          <a:bodyPr>
            <a:normAutofit/>
          </a:bodyPr>
          <a:lstStyle/>
          <a:p>
            <a:r>
              <a:rPr lang="en-GB">
                <a:solidFill>
                  <a:schemeClr val="accent1"/>
                </a:solidFill>
              </a:rPr>
              <a:t>By Jordan Hitchcock</a:t>
            </a:r>
          </a:p>
        </p:txBody>
      </p:sp>
      <p:cxnSp>
        <p:nvCxnSpPr>
          <p:cNvPr id="12" name="Straight Connector 11">
            <a:extLst>
              <a:ext uri="{FF2B5EF4-FFF2-40B4-BE49-F238E27FC236}">
                <a16:creationId xmlns:a16="http://schemas.microsoft.com/office/drawing/2014/main" id="{45000665-DFC7-417E-8FD7-516A0F15C9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4400" y="4109417"/>
            <a:ext cx="2743200" cy="0"/>
          </a:xfrm>
          <a:prstGeom prst="line">
            <a:avLst/>
          </a:prstGeom>
          <a:ln w="12700">
            <a:solidFill>
              <a:schemeClr val="tx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129482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67D4867-5BA7-4462-B2F6-A23F4A622A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rgbClr val="3F3F3F"/>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6A51497-3C24-4164-9688-DEDF8E8B9A90}"/>
              </a:ext>
            </a:extLst>
          </p:cNvPr>
          <p:cNvSpPr>
            <a:spLocks noGrp="1"/>
          </p:cNvSpPr>
          <p:nvPr>
            <p:ph type="title"/>
          </p:nvPr>
        </p:nvSpPr>
        <p:spPr>
          <a:xfrm>
            <a:off x="643468" y="623392"/>
            <a:ext cx="3363974" cy="1607060"/>
          </a:xfrm>
          <a:noFill/>
          <a:ln w="19050">
            <a:solidFill>
              <a:schemeClr val="tx1"/>
            </a:solidFill>
          </a:ln>
        </p:spPr>
        <p:txBody>
          <a:bodyPr wrap="square" anchor="ctr">
            <a:normAutofit/>
          </a:bodyPr>
          <a:lstStyle/>
          <a:p>
            <a:pPr algn="ctr"/>
            <a:r>
              <a:rPr lang="en-GB" sz="2800"/>
              <a:t>Introduction to Project Management</a:t>
            </a:r>
          </a:p>
        </p:txBody>
      </p:sp>
      <p:sp>
        <p:nvSpPr>
          <p:cNvPr id="3" name="Content Placeholder 2">
            <a:extLst>
              <a:ext uri="{FF2B5EF4-FFF2-40B4-BE49-F238E27FC236}">
                <a16:creationId xmlns:a16="http://schemas.microsoft.com/office/drawing/2014/main" id="{91BA4495-342B-42D4-8E0E-6162BD3C929D}"/>
              </a:ext>
            </a:extLst>
          </p:cNvPr>
          <p:cNvSpPr>
            <a:spLocks noGrp="1"/>
          </p:cNvSpPr>
          <p:nvPr>
            <p:ph idx="1"/>
          </p:nvPr>
        </p:nvSpPr>
        <p:spPr>
          <a:xfrm>
            <a:off x="643468" y="2638043"/>
            <a:ext cx="3363974" cy="3415623"/>
          </a:xfrm>
        </p:spPr>
        <p:txBody>
          <a:bodyPr>
            <a:normAutofit/>
          </a:bodyPr>
          <a:lstStyle/>
          <a:p>
            <a:r>
              <a:rPr lang="en-GB" sz="2000"/>
              <a:t>‘Build a tower, build a team’</a:t>
            </a:r>
          </a:p>
          <a:p>
            <a:r>
              <a:rPr lang="en-GB" sz="2000"/>
              <a:t>How great leaders inspire action- The Golden Circle</a:t>
            </a:r>
          </a:p>
          <a:p>
            <a:r>
              <a:rPr lang="en-GB" sz="2000"/>
              <a:t>“People don’t buy what you do, they buy why you do it.”</a:t>
            </a:r>
          </a:p>
        </p:txBody>
      </p:sp>
      <p:pic>
        <p:nvPicPr>
          <p:cNvPr id="5" name="Picture 4" descr="A screenshot of a cell phone&#10;&#10;Description automatically generated">
            <a:extLst>
              <a:ext uri="{FF2B5EF4-FFF2-40B4-BE49-F238E27FC236}">
                <a16:creationId xmlns:a16="http://schemas.microsoft.com/office/drawing/2014/main" id="{571068C5-E462-4B2B-8AA9-9EEA987C7FAF}"/>
              </a:ext>
            </a:extLst>
          </p:cNvPr>
          <p:cNvPicPr>
            <a:picLocks noChangeAspect="1"/>
          </p:cNvPicPr>
          <p:nvPr/>
        </p:nvPicPr>
        <p:blipFill rotWithShape="1">
          <a:blip r:embed="rId3">
            <a:extLst>
              <a:ext uri="{28A0092B-C50C-407E-A947-70E740481C1C}">
                <a14:useLocalDpi xmlns:a14="http://schemas.microsoft.com/office/drawing/2010/main" val="0"/>
              </a:ext>
            </a:extLst>
          </a:blip>
          <a:srcRect l="43724" t="18823" r="597"/>
          <a:stretch/>
        </p:blipFill>
        <p:spPr>
          <a:xfrm>
            <a:off x="5819053" y="643467"/>
            <a:ext cx="5208189" cy="5410199"/>
          </a:xfrm>
          <a:prstGeom prst="rect">
            <a:avLst/>
          </a:prstGeom>
        </p:spPr>
      </p:pic>
    </p:spTree>
    <p:extLst>
      <p:ext uri="{BB962C8B-B14F-4D97-AF65-F5344CB8AC3E}">
        <p14:creationId xmlns:p14="http://schemas.microsoft.com/office/powerpoint/2010/main" val="1982162070"/>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8CC1D34-09B5-4146-8DC6-F2643606804D}"/>
              </a:ext>
            </a:extLst>
          </p:cNvPr>
          <p:cNvSpPr>
            <a:spLocks noGrp="1"/>
          </p:cNvSpPr>
          <p:nvPr>
            <p:ph type="title"/>
          </p:nvPr>
        </p:nvSpPr>
        <p:spPr>
          <a:xfrm>
            <a:off x="863029" y="1012004"/>
            <a:ext cx="3416158" cy="4795408"/>
          </a:xfrm>
        </p:spPr>
        <p:txBody>
          <a:bodyPr>
            <a:normAutofit/>
          </a:bodyPr>
          <a:lstStyle/>
          <a:p>
            <a:r>
              <a:rPr lang="en-GB" sz="4100">
                <a:solidFill>
                  <a:srgbClr val="FFFFFF"/>
                </a:solidFill>
              </a:rPr>
              <a:t>What is Project Management?</a:t>
            </a:r>
          </a:p>
        </p:txBody>
      </p:sp>
      <p:graphicFrame>
        <p:nvGraphicFramePr>
          <p:cNvPr id="5" name="Content Placeholder 2">
            <a:extLst>
              <a:ext uri="{FF2B5EF4-FFF2-40B4-BE49-F238E27FC236}">
                <a16:creationId xmlns:a16="http://schemas.microsoft.com/office/drawing/2014/main" id="{4D51E70D-043E-4E51-9900-6517782CD1B4}"/>
              </a:ext>
            </a:extLst>
          </p:cNvPr>
          <p:cNvGraphicFramePr>
            <a:graphicFrameLocks noGrp="1"/>
          </p:cNvGraphicFramePr>
          <p:nvPr>
            <p:ph idx="1"/>
            <p:extLst>
              <p:ext uri="{D42A27DB-BD31-4B8C-83A1-F6EECF244321}">
                <p14:modId xmlns:p14="http://schemas.microsoft.com/office/powerpoint/2010/main" val="2066675338"/>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137511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5316D-ED2F-4F89-B4B4-8D9240B1A3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FCD8EB7-7A20-4C7E-A567-221C0C483FB1}"/>
              </a:ext>
            </a:extLst>
          </p:cNvPr>
          <p:cNvSpPr>
            <a:spLocks noGrp="1"/>
          </p:cNvSpPr>
          <p:nvPr>
            <p:ph type="title"/>
          </p:nvPr>
        </p:nvSpPr>
        <p:spPr>
          <a:xfrm>
            <a:off x="694510" y="1487272"/>
            <a:ext cx="2743200" cy="2743200"/>
          </a:xfrm>
          <a:prstGeom prst="ellipse">
            <a:avLst/>
          </a:prstGeom>
          <a:solidFill>
            <a:srgbClr val="262626"/>
          </a:solidFill>
          <a:ln w="174625" cmpd="thinThick">
            <a:solidFill>
              <a:srgbClr val="262626"/>
            </a:solidFill>
          </a:ln>
        </p:spPr>
        <p:txBody>
          <a:bodyPr>
            <a:normAutofit/>
          </a:bodyPr>
          <a:lstStyle/>
          <a:p>
            <a:pPr algn="ctr"/>
            <a:r>
              <a:rPr lang="en-GB" sz="2600">
                <a:solidFill>
                  <a:srgbClr val="FFFFFF"/>
                </a:solidFill>
              </a:rPr>
              <a:t>The Waterfall Method</a:t>
            </a:r>
          </a:p>
        </p:txBody>
      </p:sp>
      <p:sp>
        <p:nvSpPr>
          <p:cNvPr id="3" name="Content Placeholder 2">
            <a:extLst>
              <a:ext uri="{FF2B5EF4-FFF2-40B4-BE49-F238E27FC236}">
                <a16:creationId xmlns:a16="http://schemas.microsoft.com/office/drawing/2014/main" id="{9951D090-BB13-4D61-8275-274C63D1BDDB}"/>
              </a:ext>
            </a:extLst>
          </p:cNvPr>
          <p:cNvSpPr>
            <a:spLocks noGrp="1"/>
          </p:cNvSpPr>
          <p:nvPr>
            <p:ph idx="1"/>
          </p:nvPr>
        </p:nvSpPr>
        <p:spPr>
          <a:xfrm>
            <a:off x="3779518" y="922473"/>
            <a:ext cx="7717972" cy="1965870"/>
          </a:xfrm>
        </p:spPr>
        <p:txBody>
          <a:bodyPr>
            <a:normAutofit/>
          </a:bodyPr>
          <a:lstStyle/>
          <a:p>
            <a:r>
              <a:rPr lang="en-GB" sz="2400" dirty="0"/>
              <a:t>Like a waterfall</a:t>
            </a:r>
          </a:p>
          <a:p>
            <a:r>
              <a:rPr lang="en-GB" sz="2400" dirty="0"/>
              <a:t>“as soon as a stage of the project is finished, the team moves on to the next stage; there is no (or little) backtracking.” Umar Farooq</a:t>
            </a:r>
          </a:p>
          <a:p>
            <a:endParaRPr lang="en-GB" sz="1800" dirty="0"/>
          </a:p>
        </p:txBody>
      </p:sp>
      <p:graphicFrame>
        <p:nvGraphicFramePr>
          <p:cNvPr id="4" name="Table 3">
            <a:extLst>
              <a:ext uri="{FF2B5EF4-FFF2-40B4-BE49-F238E27FC236}">
                <a16:creationId xmlns:a16="http://schemas.microsoft.com/office/drawing/2014/main" id="{0FE26527-6173-43E8-B04E-973EF160E499}"/>
              </a:ext>
            </a:extLst>
          </p:cNvPr>
          <p:cNvGraphicFramePr>
            <a:graphicFrameLocks noGrp="1"/>
          </p:cNvGraphicFramePr>
          <p:nvPr>
            <p:extLst>
              <p:ext uri="{D42A27DB-BD31-4B8C-83A1-F6EECF244321}">
                <p14:modId xmlns:p14="http://schemas.microsoft.com/office/powerpoint/2010/main" val="2665575467"/>
              </p:ext>
            </p:extLst>
          </p:nvPr>
        </p:nvGraphicFramePr>
        <p:xfrm>
          <a:off x="3929019" y="3265714"/>
          <a:ext cx="7914637" cy="3150042"/>
        </p:xfrm>
        <a:graphic>
          <a:graphicData uri="http://schemas.openxmlformats.org/drawingml/2006/table">
            <a:tbl>
              <a:tblPr firstRow="1" firstCol="1" bandRow="1">
                <a:tableStyleId>{5C22544A-7EE6-4342-B048-85BDC9FD1C3A}</a:tableStyleId>
              </a:tblPr>
              <a:tblGrid>
                <a:gridCol w="2280716">
                  <a:extLst>
                    <a:ext uri="{9D8B030D-6E8A-4147-A177-3AD203B41FA5}">
                      <a16:colId xmlns:a16="http://schemas.microsoft.com/office/drawing/2014/main" val="44045654"/>
                    </a:ext>
                  </a:extLst>
                </a:gridCol>
                <a:gridCol w="5633921">
                  <a:extLst>
                    <a:ext uri="{9D8B030D-6E8A-4147-A177-3AD203B41FA5}">
                      <a16:colId xmlns:a16="http://schemas.microsoft.com/office/drawing/2014/main" val="467843534"/>
                    </a:ext>
                  </a:extLst>
                </a:gridCol>
              </a:tblGrid>
              <a:tr h="364612">
                <a:tc>
                  <a:txBody>
                    <a:bodyPr/>
                    <a:lstStyle/>
                    <a:p>
                      <a:pPr>
                        <a:lnSpc>
                          <a:spcPct val="107000"/>
                        </a:lnSpc>
                        <a:spcAft>
                          <a:spcPts val="0"/>
                        </a:spcAft>
                      </a:pPr>
                      <a:r>
                        <a:rPr lang="en-GB" sz="1500">
                          <a:effectLst/>
                        </a:rPr>
                        <a:t>Step</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7592" marR="87592" marT="0" marB="0"/>
                </a:tc>
                <a:tc>
                  <a:txBody>
                    <a:bodyPr/>
                    <a:lstStyle/>
                    <a:p>
                      <a:pPr>
                        <a:lnSpc>
                          <a:spcPct val="107000"/>
                        </a:lnSpc>
                        <a:spcAft>
                          <a:spcPts val="0"/>
                        </a:spcAft>
                      </a:pPr>
                      <a:r>
                        <a:rPr lang="en-GB" sz="1500">
                          <a:effectLst/>
                        </a:rPr>
                        <a:t>Description</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7592" marR="87592" marT="0" marB="0"/>
                </a:tc>
                <a:extLst>
                  <a:ext uri="{0D108BD9-81ED-4DB2-BD59-A6C34878D82A}">
                    <a16:rowId xmlns:a16="http://schemas.microsoft.com/office/drawing/2014/main" val="3549439190"/>
                  </a:ext>
                </a:extLst>
              </a:tr>
              <a:tr h="364612">
                <a:tc>
                  <a:txBody>
                    <a:bodyPr/>
                    <a:lstStyle/>
                    <a:p>
                      <a:pPr marL="342900" lvl="0" indent="-342900">
                        <a:lnSpc>
                          <a:spcPct val="107000"/>
                        </a:lnSpc>
                        <a:spcAft>
                          <a:spcPts val="0"/>
                        </a:spcAft>
                        <a:buFont typeface="+mj-lt"/>
                        <a:buAutoNum type="arabicPeriod"/>
                      </a:pPr>
                      <a:r>
                        <a:rPr lang="en-GB" sz="1500">
                          <a:effectLst/>
                        </a:rPr>
                        <a:t>Requirements</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7592" marR="87592" marT="0" marB="0"/>
                </a:tc>
                <a:tc>
                  <a:txBody>
                    <a:bodyPr/>
                    <a:lstStyle/>
                    <a:p>
                      <a:pPr>
                        <a:lnSpc>
                          <a:spcPct val="107000"/>
                        </a:lnSpc>
                        <a:spcAft>
                          <a:spcPts val="0"/>
                        </a:spcAft>
                      </a:pPr>
                      <a:r>
                        <a:rPr lang="en-GB" sz="1500">
                          <a:effectLst/>
                        </a:rPr>
                        <a:t>An analysis of the clients’ needs is carried out</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7592" marR="87592" marT="0" marB="0"/>
                </a:tc>
                <a:extLst>
                  <a:ext uri="{0D108BD9-81ED-4DB2-BD59-A6C34878D82A}">
                    <a16:rowId xmlns:a16="http://schemas.microsoft.com/office/drawing/2014/main" val="4095890040"/>
                  </a:ext>
                </a:extLst>
              </a:tr>
              <a:tr h="364612">
                <a:tc>
                  <a:txBody>
                    <a:bodyPr/>
                    <a:lstStyle/>
                    <a:p>
                      <a:pPr marL="342900" lvl="0" indent="-342900">
                        <a:lnSpc>
                          <a:spcPct val="107000"/>
                        </a:lnSpc>
                        <a:spcAft>
                          <a:spcPts val="0"/>
                        </a:spcAft>
                        <a:buFont typeface="+mj-lt"/>
                        <a:buAutoNum type="arabicPeriod"/>
                      </a:pPr>
                      <a:r>
                        <a:rPr lang="en-GB" sz="1500">
                          <a:effectLst/>
                        </a:rPr>
                        <a:t>Conception</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7592" marR="87592" marT="0" marB="0"/>
                </a:tc>
                <a:tc>
                  <a:txBody>
                    <a:bodyPr/>
                    <a:lstStyle/>
                    <a:p>
                      <a:pPr>
                        <a:lnSpc>
                          <a:spcPct val="107000"/>
                        </a:lnSpc>
                        <a:spcAft>
                          <a:spcPts val="0"/>
                        </a:spcAft>
                      </a:pPr>
                      <a:r>
                        <a:rPr lang="en-GB" sz="1500" dirty="0">
                          <a:effectLst/>
                        </a:rPr>
                        <a:t>Ideas are created</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87592" marR="87592" marT="0" marB="0"/>
                </a:tc>
                <a:extLst>
                  <a:ext uri="{0D108BD9-81ED-4DB2-BD59-A6C34878D82A}">
                    <a16:rowId xmlns:a16="http://schemas.microsoft.com/office/drawing/2014/main" val="373698615"/>
                  </a:ext>
                </a:extLst>
              </a:tr>
              <a:tr h="685402">
                <a:tc>
                  <a:txBody>
                    <a:bodyPr/>
                    <a:lstStyle/>
                    <a:p>
                      <a:pPr marL="342900" lvl="0" indent="-342900">
                        <a:lnSpc>
                          <a:spcPct val="107000"/>
                        </a:lnSpc>
                        <a:spcAft>
                          <a:spcPts val="0"/>
                        </a:spcAft>
                        <a:buFont typeface="+mj-lt"/>
                        <a:buAutoNum type="arabicPeriod"/>
                      </a:pPr>
                      <a:r>
                        <a:rPr lang="en-GB" sz="1500">
                          <a:effectLst/>
                        </a:rPr>
                        <a:t>Planning</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7592" marR="87592" marT="0" marB="0"/>
                </a:tc>
                <a:tc>
                  <a:txBody>
                    <a:bodyPr/>
                    <a:lstStyle/>
                    <a:p>
                      <a:pPr>
                        <a:lnSpc>
                          <a:spcPct val="107000"/>
                        </a:lnSpc>
                        <a:spcAft>
                          <a:spcPts val="0"/>
                        </a:spcAft>
                      </a:pPr>
                      <a:r>
                        <a:rPr lang="en-GB" sz="1500" dirty="0">
                          <a:effectLst/>
                        </a:rPr>
                        <a:t>A list of tasks is created, timeframe and budget taken into account</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87592" marR="87592" marT="0" marB="0"/>
                </a:tc>
                <a:extLst>
                  <a:ext uri="{0D108BD9-81ED-4DB2-BD59-A6C34878D82A}">
                    <a16:rowId xmlns:a16="http://schemas.microsoft.com/office/drawing/2014/main" val="2375816951"/>
                  </a:ext>
                </a:extLst>
              </a:tr>
              <a:tr h="685402">
                <a:tc>
                  <a:txBody>
                    <a:bodyPr/>
                    <a:lstStyle/>
                    <a:p>
                      <a:pPr marL="342900" lvl="0" indent="-342900">
                        <a:lnSpc>
                          <a:spcPct val="107000"/>
                        </a:lnSpc>
                        <a:spcAft>
                          <a:spcPts val="0"/>
                        </a:spcAft>
                        <a:buFont typeface="+mj-lt"/>
                        <a:buAutoNum type="arabicPeriod"/>
                      </a:pPr>
                      <a:r>
                        <a:rPr lang="en-GB" sz="1500">
                          <a:effectLst/>
                        </a:rPr>
                        <a:t>Implementation</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7592" marR="87592" marT="0" marB="0"/>
                </a:tc>
                <a:tc>
                  <a:txBody>
                    <a:bodyPr/>
                    <a:lstStyle/>
                    <a:p>
                      <a:pPr>
                        <a:lnSpc>
                          <a:spcPct val="107000"/>
                        </a:lnSpc>
                        <a:spcAft>
                          <a:spcPts val="0"/>
                        </a:spcAft>
                      </a:pPr>
                      <a:r>
                        <a:rPr lang="en-GB" sz="1500" dirty="0">
                          <a:effectLst/>
                        </a:rPr>
                        <a:t>The process of completing the project to reach the end goal</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87592" marR="87592" marT="0" marB="0"/>
                </a:tc>
                <a:extLst>
                  <a:ext uri="{0D108BD9-81ED-4DB2-BD59-A6C34878D82A}">
                    <a16:rowId xmlns:a16="http://schemas.microsoft.com/office/drawing/2014/main" val="562025439"/>
                  </a:ext>
                </a:extLst>
              </a:tr>
              <a:tr h="685402">
                <a:tc>
                  <a:txBody>
                    <a:bodyPr/>
                    <a:lstStyle/>
                    <a:p>
                      <a:pPr marL="342900" lvl="0" indent="-342900">
                        <a:lnSpc>
                          <a:spcPct val="107000"/>
                        </a:lnSpc>
                        <a:spcAft>
                          <a:spcPts val="0"/>
                        </a:spcAft>
                        <a:buFont typeface="+mj-lt"/>
                        <a:buAutoNum type="arabicPeriod"/>
                      </a:pPr>
                      <a:r>
                        <a:rPr lang="en-GB" sz="1500">
                          <a:effectLst/>
                        </a:rPr>
                        <a:t>Verification</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7592" marR="87592" marT="0" marB="0"/>
                </a:tc>
                <a:tc>
                  <a:txBody>
                    <a:bodyPr/>
                    <a:lstStyle/>
                    <a:p>
                      <a:pPr>
                        <a:lnSpc>
                          <a:spcPct val="107000"/>
                        </a:lnSpc>
                        <a:spcAft>
                          <a:spcPts val="0"/>
                        </a:spcAft>
                      </a:pPr>
                      <a:r>
                        <a:rPr lang="en-GB" sz="1500" dirty="0">
                          <a:effectLst/>
                        </a:rPr>
                        <a:t>The project has been completed and all final checks are being made to ensure client satisfaction</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87592" marR="87592" marT="0" marB="0"/>
                </a:tc>
                <a:extLst>
                  <a:ext uri="{0D108BD9-81ED-4DB2-BD59-A6C34878D82A}">
                    <a16:rowId xmlns:a16="http://schemas.microsoft.com/office/drawing/2014/main" val="107269487"/>
                  </a:ext>
                </a:extLst>
              </a:tr>
            </a:tbl>
          </a:graphicData>
        </a:graphic>
      </p:graphicFrame>
    </p:spTree>
    <p:extLst>
      <p:ext uri="{BB962C8B-B14F-4D97-AF65-F5344CB8AC3E}">
        <p14:creationId xmlns:p14="http://schemas.microsoft.com/office/powerpoint/2010/main" val="17535195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3615375-648E-4BCD-8FFB-AD9E5C031FAD}"/>
              </a:ext>
            </a:extLst>
          </p:cNvPr>
          <p:cNvSpPr>
            <a:spLocks noGrp="1"/>
          </p:cNvSpPr>
          <p:nvPr>
            <p:ph type="title"/>
          </p:nvPr>
        </p:nvSpPr>
        <p:spPr>
          <a:xfrm>
            <a:off x="863029" y="1012004"/>
            <a:ext cx="3416158" cy="4795408"/>
          </a:xfrm>
        </p:spPr>
        <p:txBody>
          <a:bodyPr>
            <a:normAutofit/>
          </a:bodyPr>
          <a:lstStyle/>
          <a:p>
            <a:r>
              <a:rPr lang="en-GB">
                <a:solidFill>
                  <a:srgbClr val="FFFFFF"/>
                </a:solidFill>
              </a:rPr>
              <a:t>Agile Method</a:t>
            </a:r>
          </a:p>
        </p:txBody>
      </p:sp>
      <p:graphicFrame>
        <p:nvGraphicFramePr>
          <p:cNvPr id="5" name="Content Placeholder 2">
            <a:extLst>
              <a:ext uri="{FF2B5EF4-FFF2-40B4-BE49-F238E27FC236}">
                <a16:creationId xmlns:a16="http://schemas.microsoft.com/office/drawing/2014/main" id="{50E5B911-C273-4C0C-A3D7-FAA66B28D48C}"/>
              </a:ext>
            </a:extLst>
          </p:cNvPr>
          <p:cNvGraphicFramePr>
            <a:graphicFrameLocks noGrp="1"/>
          </p:cNvGraphicFramePr>
          <p:nvPr>
            <p:ph idx="1"/>
            <p:extLst>
              <p:ext uri="{D42A27DB-BD31-4B8C-83A1-F6EECF244321}">
                <p14:modId xmlns:p14="http://schemas.microsoft.com/office/powerpoint/2010/main" val="1426160441"/>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175491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67D4867-5BA7-4462-B2F6-A23F4A622A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rgbClr val="3F3F3F"/>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098A242-8FC4-48C8-84A9-DA520CA15EFD}"/>
              </a:ext>
            </a:extLst>
          </p:cNvPr>
          <p:cNvSpPr>
            <a:spLocks noGrp="1"/>
          </p:cNvSpPr>
          <p:nvPr>
            <p:ph type="title"/>
          </p:nvPr>
        </p:nvSpPr>
        <p:spPr>
          <a:xfrm>
            <a:off x="643468" y="623392"/>
            <a:ext cx="3363974" cy="1607060"/>
          </a:xfrm>
          <a:noFill/>
          <a:ln w="19050">
            <a:solidFill>
              <a:schemeClr val="tx1"/>
            </a:solidFill>
          </a:ln>
        </p:spPr>
        <p:txBody>
          <a:bodyPr wrap="square" anchor="ctr">
            <a:normAutofit/>
          </a:bodyPr>
          <a:lstStyle/>
          <a:p>
            <a:pPr algn="ctr"/>
            <a:r>
              <a:rPr lang="en-GB" sz="2800"/>
              <a:t>Scrum</a:t>
            </a:r>
          </a:p>
        </p:txBody>
      </p:sp>
      <p:sp>
        <p:nvSpPr>
          <p:cNvPr id="3" name="Content Placeholder 2">
            <a:extLst>
              <a:ext uri="{FF2B5EF4-FFF2-40B4-BE49-F238E27FC236}">
                <a16:creationId xmlns:a16="http://schemas.microsoft.com/office/drawing/2014/main" id="{6E6781F5-9157-4C6F-A661-3AABA4557980}"/>
              </a:ext>
            </a:extLst>
          </p:cNvPr>
          <p:cNvSpPr>
            <a:spLocks noGrp="1"/>
          </p:cNvSpPr>
          <p:nvPr>
            <p:ph idx="1"/>
          </p:nvPr>
        </p:nvSpPr>
        <p:spPr>
          <a:xfrm>
            <a:off x="643468" y="2638043"/>
            <a:ext cx="3363974" cy="3415623"/>
          </a:xfrm>
        </p:spPr>
        <p:txBody>
          <a:bodyPr>
            <a:normAutofit/>
          </a:bodyPr>
          <a:lstStyle/>
          <a:p>
            <a:r>
              <a:rPr lang="en-GB" dirty="0"/>
              <a:t>A form of Agile method</a:t>
            </a:r>
          </a:p>
          <a:p>
            <a:r>
              <a:rPr lang="en-GB" dirty="0"/>
              <a:t>Product backlog</a:t>
            </a:r>
          </a:p>
          <a:p>
            <a:r>
              <a:rPr lang="en-GB" dirty="0"/>
              <a:t>Sprint backlog</a:t>
            </a:r>
          </a:p>
          <a:p>
            <a:r>
              <a:rPr lang="en-GB" dirty="0"/>
              <a:t>Daily scrum</a:t>
            </a:r>
          </a:p>
          <a:p>
            <a:endParaRPr lang="en-GB" sz="2000" dirty="0"/>
          </a:p>
        </p:txBody>
      </p:sp>
      <p:pic>
        <p:nvPicPr>
          <p:cNvPr id="4" name="Picture 3" descr="Scrum Framework">
            <a:hlinkClick r:id="rId3" tgtFrame="&quot;_blank&quot;" tooltip="&quot;Scrum Framework&quot;"/>
            <a:extLst>
              <a:ext uri="{FF2B5EF4-FFF2-40B4-BE49-F238E27FC236}">
                <a16:creationId xmlns:a16="http://schemas.microsoft.com/office/drawing/2014/main" id="{DFC0BC42-B15B-466C-9BCD-669FDCAA3511}"/>
              </a:ext>
            </a:extLst>
          </p:cNvPr>
          <p:cNvPicPr/>
          <p:nvPr/>
        </p:nvPicPr>
        <p:blipFill rotWithShape="1">
          <a:blip r:embed="rId4">
            <a:extLst>
              <a:ext uri="{28A0092B-C50C-407E-A947-70E740481C1C}">
                <a14:useLocalDpi xmlns:a14="http://schemas.microsoft.com/office/drawing/2010/main" val="0"/>
              </a:ext>
            </a:extLst>
          </a:blip>
          <a:srcRect b="6725"/>
          <a:stretch/>
        </p:blipFill>
        <p:spPr bwMode="auto">
          <a:xfrm>
            <a:off x="5297763" y="1971134"/>
            <a:ext cx="6250769" cy="2754864"/>
          </a:xfrm>
          <a:prstGeom prst="rect">
            <a:avLst/>
          </a:prstGeom>
          <a:noFill/>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6EDCA2FF-A025-43F8-BE2C-34FCAF694BE4}"/>
              </a:ext>
            </a:extLst>
          </p:cNvPr>
          <p:cNvSpPr txBox="1"/>
          <p:nvPr/>
        </p:nvSpPr>
        <p:spPr>
          <a:xfrm>
            <a:off x="4615543" y="6492875"/>
            <a:ext cx="7329714" cy="723275"/>
          </a:xfrm>
          <a:prstGeom prst="rect">
            <a:avLst/>
          </a:prstGeom>
          <a:noFill/>
        </p:spPr>
        <p:txBody>
          <a:bodyPr wrap="square" rtlCol="0">
            <a:spAutoFit/>
          </a:bodyPr>
          <a:lstStyle/>
          <a:p>
            <a:pPr>
              <a:spcAft>
                <a:spcPts val="600"/>
              </a:spcAft>
            </a:pPr>
            <a:r>
              <a:rPr lang="en-GB" dirty="0"/>
              <a:t>Image gathered from </a:t>
            </a:r>
            <a:r>
              <a:rPr lang="en-GB" u="sng" dirty="0">
                <a:hlinkClick r:id="rId5"/>
              </a:rPr>
              <a:t>https://www.scrum.org/resources/what-is-scrum/</a:t>
            </a:r>
            <a:endParaRPr lang="en-GB"/>
          </a:p>
          <a:p>
            <a:pPr>
              <a:spcAft>
                <a:spcPts val="600"/>
              </a:spcAft>
            </a:pPr>
            <a:endParaRPr lang="en-GB"/>
          </a:p>
        </p:txBody>
      </p:sp>
    </p:spTree>
    <p:extLst>
      <p:ext uri="{BB962C8B-B14F-4D97-AF65-F5344CB8AC3E}">
        <p14:creationId xmlns:p14="http://schemas.microsoft.com/office/powerpoint/2010/main" val="2013009567"/>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294B32F-B138-4D0F-B925-398FD74BC256}"/>
              </a:ext>
            </a:extLst>
          </p:cNvPr>
          <p:cNvSpPr>
            <a:spLocks noGrp="1"/>
          </p:cNvSpPr>
          <p:nvPr>
            <p:ph type="title"/>
          </p:nvPr>
        </p:nvSpPr>
        <p:spPr>
          <a:xfrm>
            <a:off x="863029" y="1012004"/>
            <a:ext cx="3416158" cy="4795408"/>
          </a:xfrm>
        </p:spPr>
        <p:txBody>
          <a:bodyPr>
            <a:normAutofit/>
          </a:bodyPr>
          <a:lstStyle/>
          <a:p>
            <a:r>
              <a:rPr lang="en-GB">
                <a:solidFill>
                  <a:srgbClr val="FFFFFF"/>
                </a:solidFill>
              </a:rPr>
              <a:t>PRINCE2 Method</a:t>
            </a:r>
          </a:p>
        </p:txBody>
      </p:sp>
      <p:graphicFrame>
        <p:nvGraphicFramePr>
          <p:cNvPr id="5" name="Content Placeholder 2">
            <a:extLst>
              <a:ext uri="{FF2B5EF4-FFF2-40B4-BE49-F238E27FC236}">
                <a16:creationId xmlns:a16="http://schemas.microsoft.com/office/drawing/2014/main" id="{6603BDC2-0653-4D8E-A0DC-76E3DB98EE34}"/>
              </a:ext>
            </a:extLst>
          </p:cNvPr>
          <p:cNvGraphicFramePr>
            <a:graphicFrameLocks noGrp="1"/>
          </p:cNvGraphicFramePr>
          <p:nvPr>
            <p:ph idx="1"/>
            <p:extLst>
              <p:ext uri="{D42A27DB-BD31-4B8C-83A1-F6EECF244321}">
                <p14:modId xmlns:p14="http://schemas.microsoft.com/office/powerpoint/2010/main" val="298248830"/>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437362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03918-FC23-418C-90A5-8F162768F020}"/>
              </a:ext>
            </a:extLst>
          </p:cNvPr>
          <p:cNvSpPr>
            <a:spLocks noGrp="1"/>
          </p:cNvSpPr>
          <p:nvPr>
            <p:ph type="title"/>
          </p:nvPr>
        </p:nvSpPr>
        <p:spPr/>
        <p:txBody>
          <a:bodyPr/>
          <a:lstStyle/>
          <a:p>
            <a:endParaRPr lang="en-GB"/>
          </a:p>
        </p:txBody>
      </p:sp>
      <p:graphicFrame>
        <p:nvGraphicFramePr>
          <p:cNvPr id="4" name="Content Placeholder 3">
            <a:extLst>
              <a:ext uri="{FF2B5EF4-FFF2-40B4-BE49-F238E27FC236}">
                <a16:creationId xmlns:a16="http://schemas.microsoft.com/office/drawing/2014/main" id="{E6A5160D-4087-462D-ACEB-6606253CAFF3}"/>
              </a:ext>
            </a:extLst>
          </p:cNvPr>
          <p:cNvGraphicFramePr>
            <a:graphicFrameLocks noGrp="1"/>
          </p:cNvGraphicFramePr>
          <p:nvPr>
            <p:ph idx="1"/>
            <p:extLst>
              <p:ext uri="{D42A27DB-BD31-4B8C-83A1-F6EECF244321}">
                <p14:modId xmlns:p14="http://schemas.microsoft.com/office/powerpoint/2010/main" val="3221187245"/>
              </p:ext>
            </p:extLst>
          </p:nvPr>
        </p:nvGraphicFramePr>
        <p:xfrm>
          <a:off x="2587960" y="228436"/>
          <a:ext cx="7524228" cy="6264439"/>
        </p:xfrm>
        <a:graphic>
          <a:graphicData uri="http://schemas.openxmlformats.org/drawingml/2006/table">
            <a:tbl>
              <a:tblPr firstRow="1" firstCol="1" bandRow="1">
                <a:tableStyleId>{5C22544A-7EE6-4342-B048-85BDC9FD1C3A}</a:tableStyleId>
              </a:tblPr>
              <a:tblGrid>
                <a:gridCol w="3762114">
                  <a:extLst>
                    <a:ext uri="{9D8B030D-6E8A-4147-A177-3AD203B41FA5}">
                      <a16:colId xmlns:a16="http://schemas.microsoft.com/office/drawing/2014/main" val="2154255042"/>
                    </a:ext>
                  </a:extLst>
                </a:gridCol>
                <a:gridCol w="3762114">
                  <a:extLst>
                    <a:ext uri="{9D8B030D-6E8A-4147-A177-3AD203B41FA5}">
                      <a16:colId xmlns:a16="http://schemas.microsoft.com/office/drawing/2014/main" val="3735627555"/>
                    </a:ext>
                  </a:extLst>
                </a:gridCol>
              </a:tblGrid>
              <a:tr h="328113">
                <a:tc gridSpan="2">
                  <a:txBody>
                    <a:bodyPr/>
                    <a:lstStyle/>
                    <a:p>
                      <a:pPr algn="ctr">
                        <a:lnSpc>
                          <a:spcPct val="107000"/>
                        </a:lnSpc>
                        <a:spcAft>
                          <a:spcPts val="0"/>
                        </a:spcAft>
                      </a:pPr>
                      <a:r>
                        <a:rPr lang="en-GB" sz="1200">
                          <a:effectLst/>
                        </a:rPr>
                        <a:t>Waterfall Method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1110615554"/>
                  </a:ext>
                </a:extLst>
              </a:tr>
              <a:tr h="328113">
                <a:tc>
                  <a:txBody>
                    <a:bodyPr/>
                    <a:lstStyle/>
                    <a:p>
                      <a:pPr>
                        <a:lnSpc>
                          <a:spcPct val="107000"/>
                        </a:lnSpc>
                        <a:spcAft>
                          <a:spcPts val="0"/>
                        </a:spcAft>
                      </a:pPr>
                      <a:r>
                        <a:rPr lang="en-GB" sz="1200">
                          <a:effectLst/>
                        </a:rPr>
                        <a:t>Advantages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200">
                          <a:effectLst/>
                        </a:rPr>
                        <a:t>Disadvantages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05604350"/>
                  </a:ext>
                </a:extLst>
              </a:tr>
              <a:tr h="328113">
                <a:tc>
                  <a:txBody>
                    <a:bodyPr/>
                    <a:lstStyle/>
                    <a:p>
                      <a:pPr>
                        <a:lnSpc>
                          <a:spcPct val="107000"/>
                        </a:lnSpc>
                        <a:spcAft>
                          <a:spcPts val="0"/>
                        </a:spcAft>
                      </a:pPr>
                      <a:r>
                        <a:rPr lang="en-GB" sz="1200">
                          <a:effectLst/>
                        </a:rPr>
                        <a:t>Simple to understand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200">
                          <a:effectLst/>
                        </a:rPr>
                        <a:t>Lack of flexibility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30478915"/>
                  </a:ext>
                </a:extLst>
              </a:tr>
              <a:tr h="328113">
                <a:tc>
                  <a:txBody>
                    <a:bodyPr/>
                    <a:lstStyle/>
                    <a:p>
                      <a:pPr>
                        <a:lnSpc>
                          <a:spcPct val="107000"/>
                        </a:lnSpc>
                        <a:spcAft>
                          <a:spcPts val="0"/>
                        </a:spcAft>
                      </a:pPr>
                      <a:r>
                        <a:rPr lang="en-GB" sz="1200">
                          <a:effectLst/>
                        </a:rPr>
                        <a:t>Easy to set up</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200">
                          <a:effectLst/>
                        </a:rPr>
                        <a:t>Little room for change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96542274"/>
                  </a:ext>
                </a:extLst>
              </a:tr>
              <a:tr h="328113">
                <a:tc>
                  <a:txBody>
                    <a:bodyPr/>
                    <a:lstStyle/>
                    <a:p>
                      <a:pPr>
                        <a:lnSpc>
                          <a:spcPct val="107000"/>
                        </a:lnSpc>
                        <a:spcAft>
                          <a:spcPts val="0"/>
                        </a:spcAft>
                      </a:pPr>
                      <a:r>
                        <a:rPr lang="en-GB" sz="1200">
                          <a:effectLst/>
                        </a:rPr>
                        <a:t>Logical and structured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200">
                          <a:effectLst/>
                        </a:rPr>
                        <a:t>Customer only sees end product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96216546"/>
                  </a:ext>
                </a:extLst>
              </a:tr>
              <a:tr h="328113">
                <a:tc>
                  <a:txBody>
                    <a:bodyPr/>
                    <a:lstStyle/>
                    <a:p>
                      <a:pPr>
                        <a:lnSpc>
                          <a:spcPct val="107000"/>
                        </a:lnSpc>
                        <a:spcAft>
                          <a:spcPts val="0"/>
                        </a:spcAft>
                      </a:pPr>
                      <a:r>
                        <a:rPr lang="en-GB" sz="1200">
                          <a:effectLst/>
                        </a:rPr>
                        <a:t>Easy to see deadlines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200">
                          <a:effectLst/>
                        </a:rPr>
                        <a:t>Possible customer unsatisfaction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62591163"/>
                  </a:ext>
                </a:extLst>
              </a:tr>
              <a:tr h="328113">
                <a:tc gridSpan="2">
                  <a:txBody>
                    <a:bodyPr/>
                    <a:lstStyle/>
                    <a:p>
                      <a:pPr algn="ctr">
                        <a:lnSpc>
                          <a:spcPct val="107000"/>
                        </a:lnSpc>
                        <a:spcAft>
                          <a:spcPts val="0"/>
                        </a:spcAft>
                      </a:pPr>
                      <a:r>
                        <a:rPr lang="en-GB" sz="1200">
                          <a:effectLst/>
                        </a:rPr>
                        <a:t>Agile Method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3395346283"/>
                  </a:ext>
                </a:extLst>
              </a:tr>
              <a:tr h="328113">
                <a:tc>
                  <a:txBody>
                    <a:bodyPr/>
                    <a:lstStyle/>
                    <a:p>
                      <a:pPr>
                        <a:lnSpc>
                          <a:spcPct val="107000"/>
                        </a:lnSpc>
                        <a:spcAft>
                          <a:spcPts val="0"/>
                        </a:spcAft>
                      </a:pPr>
                      <a:r>
                        <a:rPr lang="en-GB" sz="1200">
                          <a:effectLst/>
                        </a:rPr>
                        <a:t>Advantages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200">
                          <a:effectLst/>
                        </a:rPr>
                        <a:t>Disadvantages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76918249"/>
                  </a:ext>
                </a:extLst>
              </a:tr>
              <a:tr h="328113">
                <a:tc>
                  <a:txBody>
                    <a:bodyPr/>
                    <a:lstStyle/>
                    <a:p>
                      <a:pPr>
                        <a:lnSpc>
                          <a:spcPct val="107000"/>
                        </a:lnSpc>
                        <a:spcAft>
                          <a:spcPts val="0"/>
                        </a:spcAft>
                      </a:pPr>
                      <a:r>
                        <a:rPr lang="en-GB" sz="1200">
                          <a:effectLst/>
                        </a:rPr>
                        <a:t>Faster- Less time spent, less money spent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200">
                          <a:effectLst/>
                        </a:rPr>
                        <a:t>Difficult to predict work load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91309018"/>
                  </a:ext>
                </a:extLst>
              </a:tr>
              <a:tr h="671372">
                <a:tc>
                  <a:txBody>
                    <a:bodyPr/>
                    <a:lstStyle/>
                    <a:p>
                      <a:pPr>
                        <a:lnSpc>
                          <a:spcPct val="107000"/>
                        </a:lnSpc>
                        <a:spcAft>
                          <a:spcPts val="0"/>
                        </a:spcAft>
                      </a:pPr>
                      <a:r>
                        <a:rPr lang="en-GB" sz="1200">
                          <a:effectLst/>
                        </a:rPr>
                        <a:t>Increased customer satisfaction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200">
                          <a:effectLst/>
                        </a:rPr>
                        <a:t>Can be taken off track if customer is not clear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80773490"/>
                  </a:ext>
                </a:extLst>
              </a:tr>
              <a:tr h="671372">
                <a:tc>
                  <a:txBody>
                    <a:bodyPr/>
                    <a:lstStyle/>
                    <a:p>
                      <a:pPr>
                        <a:lnSpc>
                          <a:spcPct val="107000"/>
                        </a:lnSpc>
                        <a:spcAft>
                          <a:spcPts val="0"/>
                        </a:spcAft>
                      </a:pPr>
                      <a:r>
                        <a:rPr lang="en-GB" sz="1200">
                          <a:effectLst/>
                        </a:rPr>
                        <a:t>Values employee input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200">
                          <a:effectLst/>
                        </a:rPr>
                        <a:t>Requires knowledgeable and experienced staff</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85806800"/>
                  </a:ext>
                </a:extLst>
              </a:tr>
              <a:tr h="328113">
                <a:tc>
                  <a:txBody>
                    <a:bodyPr/>
                    <a:lstStyle/>
                    <a:p>
                      <a:pPr>
                        <a:lnSpc>
                          <a:spcPct val="107000"/>
                        </a:lnSpc>
                        <a:spcAft>
                          <a:spcPts val="0"/>
                        </a:spcAft>
                      </a:pPr>
                      <a:r>
                        <a:rPr lang="en-GB" sz="1200">
                          <a:effectLst/>
                        </a:rPr>
                        <a:t>Eliminates rework</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35076926"/>
                  </a:ext>
                </a:extLst>
              </a:tr>
              <a:tr h="328113">
                <a:tc gridSpan="2">
                  <a:txBody>
                    <a:bodyPr/>
                    <a:lstStyle/>
                    <a:p>
                      <a:pPr algn="ctr">
                        <a:lnSpc>
                          <a:spcPct val="107000"/>
                        </a:lnSpc>
                        <a:spcAft>
                          <a:spcPts val="0"/>
                        </a:spcAft>
                      </a:pPr>
                      <a:r>
                        <a:rPr lang="en-GB" sz="1200">
                          <a:effectLst/>
                        </a:rPr>
                        <a:t>PRINCE2 Method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2885571964"/>
                  </a:ext>
                </a:extLst>
              </a:tr>
              <a:tr h="328113">
                <a:tc>
                  <a:txBody>
                    <a:bodyPr/>
                    <a:lstStyle/>
                    <a:p>
                      <a:pPr>
                        <a:lnSpc>
                          <a:spcPct val="107000"/>
                        </a:lnSpc>
                        <a:spcAft>
                          <a:spcPts val="0"/>
                        </a:spcAft>
                      </a:pPr>
                      <a:r>
                        <a:rPr lang="en-GB" sz="1200">
                          <a:effectLst/>
                        </a:rPr>
                        <a:t>Advantages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200">
                          <a:effectLst/>
                        </a:rPr>
                        <a:t>Disadvantages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9947859"/>
                  </a:ext>
                </a:extLst>
              </a:tr>
              <a:tr h="328113">
                <a:tc>
                  <a:txBody>
                    <a:bodyPr/>
                    <a:lstStyle/>
                    <a:p>
                      <a:pPr>
                        <a:lnSpc>
                          <a:spcPct val="107000"/>
                        </a:lnSpc>
                        <a:spcAft>
                          <a:spcPts val="0"/>
                        </a:spcAft>
                      </a:pPr>
                      <a:r>
                        <a:rPr lang="en-GB" sz="1200">
                          <a:effectLst/>
                        </a:rPr>
                        <a:t>Generic- can be suited to any project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200">
                          <a:effectLst/>
                        </a:rPr>
                        <a:t>Requires senior management support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32570388"/>
                  </a:ext>
                </a:extLst>
              </a:tr>
              <a:tr h="328113">
                <a:tc>
                  <a:txBody>
                    <a:bodyPr/>
                    <a:lstStyle/>
                    <a:p>
                      <a:pPr>
                        <a:lnSpc>
                          <a:spcPct val="107000"/>
                        </a:lnSpc>
                        <a:spcAft>
                          <a:spcPts val="0"/>
                        </a:spcAft>
                      </a:pPr>
                      <a:r>
                        <a:rPr lang="en-GB" sz="1200">
                          <a:effectLst/>
                        </a:rPr>
                        <a:t>Makes employees accountable to work</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200">
                          <a:effectLst/>
                        </a:rPr>
                        <a:t>Requires experience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05787683"/>
                  </a:ext>
                </a:extLst>
              </a:tr>
              <a:tr h="328113">
                <a:tc>
                  <a:txBody>
                    <a:bodyPr/>
                    <a:lstStyle/>
                    <a:p>
                      <a:pPr>
                        <a:lnSpc>
                          <a:spcPct val="107000"/>
                        </a:lnSpc>
                        <a:spcAft>
                          <a:spcPts val="0"/>
                        </a:spcAft>
                      </a:pPr>
                      <a:r>
                        <a:rPr lang="en-GB" sz="1200">
                          <a:effectLst/>
                        </a:rPr>
                        <a:t>Involves steak holders input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200" dirty="0">
                          <a:effectLst/>
                        </a:rPr>
                        <a:t>Difficult/ expensive to adopt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70907471"/>
                  </a:ext>
                </a:extLst>
              </a:tr>
            </a:tbl>
          </a:graphicData>
        </a:graphic>
      </p:graphicFrame>
    </p:spTree>
    <p:extLst>
      <p:ext uri="{BB962C8B-B14F-4D97-AF65-F5344CB8AC3E}">
        <p14:creationId xmlns:p14="http://schemas.microsoft.com/office/powerpoint/2010/main" val="28740099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67D4867-5BA7-4462-B2F6-A23F4A622A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rgbClr val="3F3F3F"/>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CD00731-704E-4A14-ABF6-6FE737FE98F6}"/>
              </a:ext>
            </a:extLst>
          </p:cNvPr>
          <p:cNvSpPr>
            <a:spLocks noGrp="1"/>
          </p:cNvSpPr>
          <p:nvPr>
            <p:ph type="title"/>
          </p:nvPr>
        </p:nvSpPr>
        <p:spPr>
          <a:xfrm>
            <a:off x="643468" y="623392"/>
            <a:ext cx="3363974" cy="1607060"/>
          </a:xfrm>
          <a:noFill/>
          <a:ln w="19050">
            <a:solidFill>
              <a:schemeClr val="tx1"/>
            </a:solidFill>
          </a:ln>
        </p:spPr>
        <p:txBody>
          <a:bodyPr wrap="square" anchor="ctr">
            <a:normAutofit/>
          </a:bodyPr>
          <a:lstStyle/>
          <a:p>
            <a:pPr algn="ctr"/>
            <a:r>
              <a:rPr lang="en-GB" sz="2800"/>
              <a:t>Stakeholders</a:t>
            </a:r>
          </a:p>
        </p:txBody>
      </p:sp>
      <p:sp>
        <p:nvSpPr>
          <p:cNvPr id="3" name="Content Placeholder 2">
            <a:extLst>
              <a:ext uri="{FF2B5EF4-FFF2-40B4-BE49-F238E27FC236}">
                <a16:creationId xmlns:a16="http://schemas.microsoft.com/office/drawing/2014/main" id="{BE88D974-024B-4CF7-BECE-618009BEB642}"/>
              </a:ext>
            </a:extLst>
          </p:cNvPr>
          <p:cNvSpPr>
            <a:spLocks noGrp="1"/>
          </p:cNvSpPr>
          <p:nvPr>
            <p:ph idx="1"/>
          </p:nvPr>
        </p:nvSpPr>
        <p:spPr>
          <a:xfrm>
            <a:off x="643468" y="2638043"/>
            <a:ext cx="3363974" cy="3415623"/>
          </a:xfrm>
        </p:spPr>
        <p:txBody>
          <a:bodyPr>
            <a:normAutofit/>
          </a:bodyPr>
          <a:lstStyle/>
          <a:p>
            <a:r>
              <a:rPr lang="en-GB" sz="2000"/>
              <a:t>“A person, group or organisation that has interest or concern in an organisation” Business Dictionary</a:t>
            </a:r>
          </a:p>
          <a:p>
            <a:r>
              <a:rPr lang="en-GB" sz="2000"/>
              <a:t>Stakeholder support and interest is key</a:t>
            </a:r>
          </a:p>
          <a:p>
            <a:r>
              <a:rPr lang="en-GB" sz="2000"/>
              <a:t>Stakeholder Analysis</a:t>
            </a:r>
          </a:p>
        </p:txBody>
      </p:sp>
      <p:pic>
        <p:nvPicPr>
          <p:cNvPr id="4" name="Picture 3">
            <a:extLst>
              <a:ext uri="{FF2B5EF4-FFF2-40B4-BE49-F238E27FC236}">
                <a16:creationId xmlns:a16="http://schemas.microsoft.com/office/drawing/2014/main" id="{B0FCB52C-A720-4911-BE9A-ADCCFAC258E0}"/>
              </a:ext>
            </a:extLst>
          </p:cNvPr>
          <p:cNvPicPr/>
          <p:nvPr/>
        </p:nvPicPr>
        <p:blipFill rotWithShape="1">
          <a:blip r:embed="rId3">
            <a:extLst>
              <a:ext uri="{28A0092B-C50C-407E-A947-70E740481C1C}">
                <a14:useLocalDpi xmlns:a14="http://schemas.microsoft.com/office/drawing/2010/main" val="0"/>
              </a:ext>
            </a:extLst>
          </a:blip>
          <a:srcRect t="1751" b="1751"/>
          <a:stretch/>
        </p:blipFill>
        <p:spPr bwMode="auto">
          <a:xfrm>
            <a:off x="5488328" y="0"/>
            <a:ext cx="5869637" cy="5670247"/>
          </a:xfrm>
          <a:prstGeom prst="rect">
            <a:avLst/>
          </a:prstGeom>
          <a:noFill/>
        </p:spPr>
      </p:pic>
      <p:sp>
        <p:nvSpPr>
          <p:cNvPr id="5" name="TextBox 4">
            <a:extLst>
              <a:ext uri="{FF2B5EF4-FFF2-40B4-BE49-F238E27FC236}">
                <a16:creationId xmlns:a16="http://schemas.microsoft.com/office/drawing/2014/main" id="{76ADF747-3105-43E7-B897-5613A015AD63}"/>
              </a:ext>
            </a:extLst>
          </p:cNvPr>
          <p:cNvSpPr txBox="1"/>
          <p:nvPr/>
        </p:nvSpPr>
        <p:spPr>
          <a:xfrm>
            <a:off x="6096000" y="5912880"/>
            <a:ext cx="4520883" cy="1200329"/>
          </a:xfrm>
          <a:prstGeom prst="rect">
            <a:avLst/>
          </a:prstGeom>
          <a:noFill/>
        </p:spPr>
        <p:txBody>
          <a:bodyPr wrap="square" rtlCol="0">
            <a:normAutofit/>
          </a:bodyPr>
          <a:lstStyle/>
          <a:p>
            <a:pPr algn="ctr">
              <a:spcAft>
                <a:spcPts val="600"/>
              </a:spcAft>
            </a:pPr>
            <a:r>
              <a:rPr lang="en-GB" sz="1600" dirty="0">
                <a:solidFill>
                  <a:schemeClr val="accent3">
                    <a:lumMod val="50000"/>
                  </a:schemeClr>
                </a:solidFill>
              </a:rPr>
              <a:t>This image was gathered from </a:t>
            </a:r>
            <a:r>
              <a:rPr lang="en-GB" sz="1600" u="sng" dirty="0">
                <a:solidFill>
                  <a:schemeClr val="accent3">
                    <a:lumMod val="50000"/>
                  </a:schemeClr>
                </a:solidFill>
                <a:hlinkClick r:id="rId4">
                  <a:extLst>
                    <a:ext uri="{A12FA001-AC4F-418D-AE19-62706E023703}">
                      <ahyp:hlinkClr xmlns:ahyp="http://schemas.microsoft.com/office/drawing/2018/hyperlinkcolor" val="tx"/>
                    </a:ext>
                  </a:extLst>
                </a:hlinkClick>
              </a:rPr>
              <a:t>https://www.mindtools.com/media/Diagrams/stakeholdergrid1new.jpg</a:t>
            </a:r>
            <a:endParaRPr lang="en-GB" sz="1600" dirty="0">
              <a:solidFill>
                <a:schemeClr val="accent3">
                  <a:lumMod val="50000"/>
                </a:schemeClr>
              </a:solidFill>
            </a:endParaRPr>
          </a:p>
          <a:p>
            <a:pPr algn="ctr">
              <a:spcAft>
                <a:spcPts val="600"/>
              </a:spcAft>
            </a:pPr>
            <a:endParaRPr lang="en-GB" sz="1600" dirty="0"/>
          </a:p>
        </p:txBody>
      </p:sp>
    </p:spTree>
    <p:extLst>
      <p:ext uri="{BB962C8B-B14F-4D97-AF65-F5344CB8AC3E}">
        <p14:creationId xmlns:p14="http://schemas.microsoft.com/office/powerpoint/2010/main" val="2594968942"/>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B45A142-4255-493C-8284-5D566C121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7"/>
            <a:ext cx="4332307" cy="6179552"/>
          </a:xfrm>
          <a:prstGeom prst="rect">
            <a:avLst/>
          </a:prstGeom>
          <a:solidFill>
            <a:srgbClr val="404040">
              <a:alpha val="89804"/>
            </a:srgbClr>
          </a:solidFill>
          <a:ln w="127000" cap="sq" cmpd="thinThick">
            <a:solidFill>
              <a:srgbClr val="595959">
                <a:alpha val="8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8382C3-0419-4F60-9A35-E3CA86B0F0D7}"/>
              </a:ext>
            </a:extLst>
          </p:cNvPr>
          <p:cNvSpPr>
            <a:spLocks noGrp="1"/>
          </p:cNvSpPr>
          <p:nvPr>
            <p:ph type="title"/>
          </p:nvPr>
        </p:nvSpPr>
        <p:spPr>
          <a:xfrm>
            <a:off x="456523" y="1022688"/>
            <a:ext cx="3657600" cy="2887579"/>
          </a:xfrm>
        </p:spPr>
        <p:txBody>
          <a:bodyPr vert="horz" lIns="91440" tIns="45720" rIns="91440" bIns="45720" rtlCol="0" anchor="b">
            <a:normAutofit/>
          </a:bodyPr>
          <a:lstStyle/>
          <a:p>
            <a:pPr algn="ctr"/>
            <a:r>
              <a:rPr lang="en-US" sz="4800" kern="1200" dirty="0">
                <a:solidFill>
                  <a:srgbClr val="FFFFFF"/>
                </a:solidFill>
                <a:latin typeface="+mj-lt"/>
                <a:ea typeface="+mj-ea"/>
                <a:cs typeface="+mj-cs"/>
              </a:rPr>
              <a:t>Risk</a:t>
            </a:r>
          </a:p>
        </p:txBody>
      </p:sp>
      <p:cxnSp>
        <p:nvCxnSpPr>
          <p:cNvPr id="12" name="Straight Connector 11">
            <a:extLst>
              <a:ext uri="{FF2B5EF4-FFF2-40B4-BE49-F238E27FC236}">
                <a16:creationId xmlns:a16="http://schemas.microsoft.com/office/drawing/2014/main" id="{38FB9660-F42F-4313-BBC4-47C007FE48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1126" y="3910267"/>
            <a:ext cx="258679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5" name="Content Placeholder 4" descr="A screenshot of a cell phone&#10;&#10;Description automatically generated">
            <a:extLst>
              <a:ext uri="{FF2B5EF4-FFF2-40B4-BE49-F238E27FC236}">
                <a16:creationId xmlns:a16="http://schemas.microsoft.com/office/drawing/2014/main" id="{38CF5713-3908-4DA3-A6FE-9567125AEF58}"/>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153823" y="500260"/>
            <a:ext cx="6300876" cy="5639283"/>
          </a:xfrm>
          <a:prstGeom prst="rect">
            <a:avLst/>
          </a:prstGeom>
        </p:spPr>
      </p:pic>
      <p:sp>
        <p:nvSpPr>
          <p:cNvPr id="6" name="TextBox 5">
            <a:extLst>
              <a:ext uri="{FF2B5EF4-FFF2-40B4-BE49-F238E27FC236}">
                <a16:creationId xmlns:a16="http://schemas.microsoft.com/office/drawing/2014/main" id="{0EC59F40-CD6C-4498-B350-CD448EA9D805}"/>
              </a:ext>
            </a:extLst>
          </p:cNvPr>
          <p:cNvSpPr txBox="1"/>
          <p:nvPr/>
        </p:nvSpPr>
        <p:spPr>
          <a:xfrm>
            <a:off x="5153823" y="6039064"/>
            <a:ext cx="6701293" cy="923330"/>
          </a:xfrm>
          <a:prstGeom prst="rect">
            <a:avLst/>
          </a:prstGeom>
          <a:noFill/>
        </p:spPr>
        <p:txBody>
          <a:bodyPr wrap="square" rtlCol="0">
            <a:spAutoFit/>
          </a:bodyPr>
          <a:lstStyle/>
          <a:p>
            <a:r>
              <a:rPr lang="en-GB" dirty="0">
                <a:hlinkClick r:id="rId4"/>
              </a:rPr>
              <a:t>www.uws.edu.au/__data/assets/image/0010/535645/risk_management_process_670x600.jpg</a:t>
            </a:r>
            <a:endParaRPr lang="en-GB" dirty="0"/>
          </a:p>
          <a:p>
            <a:endParaRPr lang="en-GB" dirty="0"/>
          </a:p>
        </p:txBody>
      </p:sp>
    </p:spTree>
    <p:extLst>
      <p:ext uri="{BB962C8B-B14F-4D97-AF65-F5344CB8AC3E}">
        <p14:creationId xmlns:p14="http://schemas.microsoft.com/office/powerpoint/2010/main" val="1801060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038BC8-83FC-418A-86AE-61C869BD2C07}"/>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C1EF7133-66DD-4541-A820-CCBA191BF0DB}"/>
              </a:ext>
            </a:extLst>
          </p:cNvPr>
          <p:cNvSpPr>
            <a:spLocks noGrp="1"/>
          </p:cNvSpPr>
          <p:nvPr>
            <p:ph idx="1"/>
          </p:nvPr>
        </p:nvSpPr>
        <p:spPr/>
        <p:txBody>
          <a:bodyPr>
            <a:normAutofit fontScale="92500" lnSpcReduction="10000"/>
          </a:bodyPr>
          <a:lstStyle/>
          <a:p>
            <a:r>
              <a:rPr lang="en-GB" dirty="0"/>
              <a:t>Image gathered from </a:t>
            </a:r>
            <a:r>
              <a:rPr lang="en-GB" dirty="0">
                <a:hlinkClick r:id="rId3"/>
              </a:rPr>
              <a:t>https://eohhighveld.co.za/wp-content/uploads/2017/11/The-Golden-circle-1-1200x854.png</a:t>
            </a:r>
            <a:r>
              <a:rPr lang="en-GB" dirty="0"/>
              <a:t> </a:t>
            </a:r>
          </a:p>
          <a:p>
            <a:r>
              <a:rPr lang="en-GB" dirty="0">
                <a:hlinkClick r:id="rId4"/>
              </a:rPr>
              <a:t>https://www.youtube.com/watch?v=qp0HIF3SfI4&amp;feature=youtu.be</a:t>
            </a:r>
            <a:r>
              <a:rPr lang="en-GB" dirty="0"/>
              <a:t> </a:t>
            </a:r>
            <a:r>
              <a:rPr lang="en-GB" dirty="0" err="1"/>
              <a:t>TEDTalk</a:t>
            </a:r>
            <a:r>
              <a:rPr lang="en-GB" dirty="0"/>
              <a:t> </a:t>
            </a:r>
            <a:r>
              <a:rPr lang="en-GB" dirty="0" err="1"/>
              <a:t>youtube</a:t>
            </a:r>
            <a:r>
              <a:rPr lang="en-GB" dirty="0"/>
              <a:t> video hosted by Simon Sinek, posted 4 May 2010. 4:34- 4:38</a:t>
            </a:r>
          </a:p>
          <a:p>
            <a:r>
              <a:rPr lang="en-GB" i="1" dirty="0"/>
              <a:t>Chapter 2: Scientific Management </a:t>
            </a:r>
            <a:r>
              <a:rPr lang="en-GB" dirty="0"/>
              <a:t>Page 11 of Introduction to Management by Richard Pettinger 1994.</a:t>
            </a:r>
          </a:p>
          <a:p>
            <a:r>
              <a:rPr lang="en-GB" dirty="0"/>
              <a:t>DK Essential Managers: Project Management by Peter Hobbs, 2015 Page 7</a:t>
            </a:r>
          </a:p>
          <a:p>
            <a:r>
              <a:rPr lang="en-GB" dirty="0"/>
              <a:t>Online article gathered from </a:t>
            </a:r>
            <a:r>
              <a:rPr lang="en-GB" dirty="0">
                <a:hlinkClick r:id="rId5"/>
              </a:rPr>
              <a:t>https://www.apm.org.uk/resources/what-is-project-management/</a:t>
            </a:r>
            <a:r>
              <a:rPr lang="en-GB" dirty="0"/>
              <a:t> </a:t>
            </a:r>
            <a:r>
              <a:rPr lang="en-GB" i="1" dirty="0"/>
              <a:t>What is Project Management? </a:t>
            </a:r>
            <a:r>
              <a:rPr lang="en-GB" dirty="0"/>
              <a:t>By Association of Project </a:t>
            </a:r>
            <a:r>
              <a:rPr lang="en-GB" dirty="0" err="1"/>
              <a:t>Mangement</a:t>
            </a:r>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8409927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BB0A25-1C41-4CF7-93C6-D655AC40231C}"/>
              </a:ext>
            </a:extLst>
          </p:cNvPr>
          <p:cNvSpPr>
            <a:spLocks noGrp="1"/>
          </p:cNvSpPr>
          <p:nvPr>
            <p:ph idx="1"/>
          </p:nvPr>
        </p:nvSpPr>
        <p:spPr>
          <a:xfrm>
            <a:off x="709863" y="750804"/>
            <a:ext cx="10515600" cy="5682080"/>
          </a:xfrm>
        </p:spPr>
        <p:txBody>
          <a:bodyPr>
            <a:normAutofit lnSpcReduction="10000"/>
          </a:bodyPr>
          <a:lstStyle/>
          <a:p>
            <a:r>
              <a:rPr lang="en-GB" i="1" dirty="0"/>
              <a:t>What is the Waterfall Methodology | Process, Advantages and Disadvantages </a:t>
            </a:r>
            <a:r>
              <a:rPr lang="en-GB" dirty="0"/>
              <a:t>Online article written by Umar Farooq for </a:t>
            </a:r>
            <a:r>
              <a:rPr lang="en-GB" dirty="0" err="1"/>
              <a:t>BusinessStudyNotes</a:t>
            </a:r>
            <a:r>
              <a:rPr lang="en-GB" dirty="0"/>
              <a:t> accessed on 28/11/19 at 13:40 from </a:t>
            </a:r>
            <a:r>
              <a:rPr lang="en-GB" u="sng" dirty="0">
                <a:hlinkClick r:id="rId3"/>
              </a:rPr>
              <a:t>www.businessstudynotes.com/finance/project-management/waterfall-methodology-process-advantages-disadvantages/</a:t>
            </a:r>
            <a:endParaRPr lang="en-GB" u="sng" dirty="0"/>
          </a:p>
          <a:p>
            <a:r>
              <a:rPr lang="en-GB" i="1" dirty="0"/>
              <a:t>What is Agile Methodology? How It Works, Best Practices, Tools </a:t>
            </a:r>
            <a:r>
              <a:rPr lang="en-GB" dirty="0"/>
              <a:t> by </a:t>
            </a:r>
            <a:r>
              <a:rPr lang="en-GB" dirty="0" err="1"/>
              <a:t>Stackify</a:t>
            </a:r>
            <a:r>
              <a:rPr lang="en-GB" dirty="0"/>
              <a:t> online article accessed on 28/11/19 at 14:19 from </a:t>
            </a:r>
            <a:r>
              <a:rPr lang="en-GB" u="sng" dirty="0">
                <a:hlinkClick r:id="rId4"/>
              </a:rPr>
              <a:t>https://stackify.com/agile-methodology/</a:t>
            </a:r>
            <a:endParaRPr lang="en-GB" u="sng" dirty="0"/>
          </a:p>
          <a:p>
            <a:r>
              <a:rPr lang="en-GB" i="1" dirty="0"/>
              <a:t>What is PRINCE2? (in 100 seconds) </a:t>
            </a:r>
            <a:r>
              <a:rPr lang="en-GB" dirty="0"/>
              <a:t>0:36-0:46  </a:t>
            </a:r>
            <a:r>
              <a:rPr lang="en-GB" dirty="0" err="1"/>
              <a:t>Youtube</a:t>
            </a:r>
            <a:r>
              <a:rPr lang="en-GB" dirty="0"/>
              <a:t> video by AXELOS Global Best Practice posted on 13/04/17 accessed from </a:t>
            </a:r>
            <a:r>
              <a:rPr lang="en-GB" u="sng" dirty="0">
                <a:hlinkClick r:id="rId5"/>
              </a:rPr>
              <a:t>https://www.youtube.com/watch?v=61RnrsWQE7A</a:t>
            </a:r>
            <a:r>
              <a:rPr lang="en-GB" dirty="0"/>
              <a:t> </a:t>
            </a:r>
          </a:p>
          <a:p>
            <a:r>
              <a:rPr lang="en-GB" i="1" dirty="0"/>
              <a:t>Stakeholder </a:t>
            </a:r>
            <a:r>
              <a:rPr lang="en-GB" dirty="0"/>
              <a:t>by Business Dictionary online article accessed on 28/11/19 at 21:07 </a:t>
            </a:r>
            <a:r>
              <a:rPr lang="en-GB" u="sng" dirty="0">
                <a:hlinkClick r:id="rId6"/>
              </a:rPr>
              <a:t>www.businessdictionary.com/definition/stakeholder.html</a:t>
            </a:r>
            <a:r>
              <a:rPr lang="en-GB" dirty="0"/>
              <a:t> </a:t>
            </a:r>
          </a:p>
          <a:p>
            <a:endParaRPr lang="en-GB" dirty="0"/>
          </a:p>
          <a:p>
            <a:endParaRPr lang="en-GB" dirty="0"/>
          </a:p>
          <a:p>
            <a:endParaRPr lang="en-GB" dirty="0"/>
          </a:p>
        </p:txBody>
      </p:sp>
    </p:spTree>
    <p:extLst>
      <p:ext uri="{BB962C8B-B14F-4D97-AF65-F5344CB8AC3E}">
        <p14:creationId xmlns:p14="http://schemas.microsoft.com/office/powerpoint/2010/main" val="14406441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TotalTime>
  <Words>2002</Words>
  <Application>Microsoft Office PowerPoint</Application>
  <PresentationFormat>Widescreen</PresentationFormat>
  <Paragraphs>147</Paragraphs>
  <Slides>12</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Critical Reflection of my learning for Project Management</vt:lpstr>
      <vt:lpstr>Introduction to Project Management</vt:lpstr>
      <vt:lpstr>What is Project Management?</vt:lpstr>
      <vt:lpstr>The Waterfall Method</vt:lpstr>
      <vt:lpstr>Agile Method</vt:lpstr>
      <vt:lpstr>Scrum</vt:lpstr>
      <vt:lpstr>PRINCE2 Method</vt:lpstr>
      <vt:lpstr>PowerPoint Presentation</vt:lpstr>
      <vt:lpstr>Stakeholders</vt:lpstr>
      <vt:lpstr>Risk</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Critical Reflection of my learning for Project Management</dc:title>
  <dc:creator>Jordan Evans</dc:creator>
  <cp:lastModifiedBy>Jordan Evans</cp:lastModifiedBy>
  <cp:revision>2</cp:revision>
  <dcterms:created xsi:type="dcterms:W3CDTF">2019-12-12T14:00:51Z</dcterms:created>
  <dcterms:modified xsi:type="dcterms:W3CDTF">2019-12-12T14:15:45Z</dcterms:modified>
</cp:coreProperties>
</file>