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0398" autoAdjust="0"/>
  </p:normalViewPr>
  <p:slideViewPr>
    <p:cSldViewPr snapToGrid="0">
      <p:cViewPr varScale="1">
        <p:scale>
          <a:sx n="89" d="100"/>
          <a:sy n="89" d="100"/>
        </p:scale>
        <p:origin x="1432"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B8A9AD-4785-45A2-A2B4-916C74CE3E06}" type="datetimeFigureOut">
              <a:rPr lang="en-US" smtClean="0"/>
              <a:t>5/25/23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5FEDBA-EBC0-4523-A06A-DCB007B60B74}" type="slidenum">
              <a:rPr lang="en-US" smtClean="0"/>
              <a:t>‹Nº›</a:t>
            </a:fld>
            <a:endParaRPr lang="en-US"/>
          </a:p>
        </p:txBody>
      </p:sp>
    </p:spTree>
    <p:extLst>
      <p:ext uri="{BB962C8B-B14F-4D97-AF65-F5344CB8AC3E}">
        <p14:creationId xmlns:p14="http://schemas.microsoft.com/office/powerpoint/2010/main" val="16648627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hospitality business, quality management is an important factor that can influence the buying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of the consumer (</a:t>
            </a:r>
            <a:r>
              <a:rPr lang="en-GB" sz="1200" kern="1200" dirty="0" err="1">
                <a:solidFill>
                  <a:schemeClr val="tx1"/>
                </a:solidFill>
                <a:effectLst/>
                <a:latin typeface="+mn-lt"/>
                <a:ea typeface="+mn-ea"/>
                <a:cs typeface="+mn-cs"/>
              </a:rPr>
              <a:t>Kallmuenzer</a:t>
            </a:r>
            <a:r>
              <a:rPr lang="en-GB" sz="1200" kern="1200" dirty="0">
                <a:solidFill>
                  <a:schemeClr val="tx1"/>
                </a:solidFill>
                <a:effectLst/>
                <a:latin typeface="+mn-lt"/>
                <a:ea typeface="+mn-ea"/>
                <a:cs typeface="+mn-cs"/>
              </a:rPr>
              <a:t> et al. 2020). In this assignment, InterContinental Hotels Group (IHG) has been selected for the assessment of guest service operation. This assignment has discussed the function of guest services and the value of hospitality.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15FEDBA-EBC0-4523-A06A-DCB007B60B74}" type="slidenum">
              <a:rPr lang="en-US" smtClean="0"/>
              <a:t>2</a:t>
            </a:fld>
            <a:endParaRPr lang="en-US"/>
          </a:p>
        </p:txBody>
      </p:sp>
    </p:spTree>
    <p:extLst>
      <p:ext uri="{BB962C8B-B14F-4D97-AF65-F5344CB8AC3E}">
        <p14:creationId xmlns:p14="http://schemas.microsoft.com/office/powerpoint/2010/main" val="25758863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the brand, Crowne Plaza has been selected for this assignment. It is a luxury hotel that operates its operation in 431 locations across the world (</a:t>
            </a:r>
            <a:r>
              <a:rPr lang="en-US" sz="1200" kern="1200" dirty="0" err="1">
                <a:solidFill>
                  <a:schemeClr val="tx1"/>
                </a:solidFill>
                <a:effectLst/>
                <a:latin typeface="+mn-lt"/>
                <a:ea typeface="+mn-ea"/>
                <a:cs typeface="+mn-cs"/>
              </a:rPr>
              <a:t>Ihgplc</a:t>
            </a:r>
            <a:r>
              <a:rPr lang="en-US" sz="1200" kern="1200" dirty="0">
                <a:solidFill>
                  <a:schemeClr val="tx1"/>
                </a:solidFill>
                <a:effectLst/>
                <a:latin typeface="+mn-lt"/>
                <a:ea typeface="+mn-ea"/>
                <a:cs typeface="+mn-cs"/>
              </a:rPr>
              <a:t>, 2023). Crowne Plaza is a subsidiary hotel &amp; restaurant services business that currently employed 4621 employees in the business process. The company was founded in 1983 in the UK. </a:t>
            </a:r>
          </a:p>
          <a:p>
            <a:endParaRPr lang="en-US" dirty="0"/>
          </a:p>
        </p:txBody>
      </p:sp>
      <p:sp>
        <p:nvSpPr>
          <p:cNvPr id="4" name="Slide Number Placeholder 3"/>
          <p:cNvSpPr>
            <a:spLocks noGrp="1"/>
          </p:cNvSpPr>
          <p:nvPr>
            <p:ph type="sldNum" sz="quarter" idx="10"/>
          </p:nvPr>
        </p:nvSpPr>
        <p:spPr/>
        <p:txBody>
          <a:bodyPr/>
          <a:lstStyle/>
          <a:p>
            <a:fld id="{815FEDBA-EBC0-4523-A06A-DCB007B60B74}" type="slidenum">
              <a:rPr lang="en-US" smtClean="0"/>
              <a:t>3</a:t>
            </a:fld>
            <a:endParaRPr lang="en-US"/>
          </a:p>
        </p:txBody>
      </p:sp>
    </p:spTree>
    <p:extLst>
      <p:ext uri="{BB962C8B-B14F-4D97-AF65-F5344CB8AC3E}">
        <p14:creationId xmlns:p14="http://schemas.microsoft.com/office/powerpoint/2010/main" val="19807661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main customers of Crowne Plaza are affluent or premium customers. People who are eager to get married and hold important occasions in the firm are also drawn to the brand (Koo et al. 2020). Additionally, large and medium-sized businesses use the hotel names.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15FEDBA-EBC0-4523-A06A-DCB007B60B74}" type="slidenum">
              <a:rPr lang="en-US" smtClean="0"/>
              <a:t>4</a:t>
            </a:fld>
            <a:endParaRPr lang="en-US"/>
          </a:p>
        </p:txBody>
      </p:sp>
    </p:spTree>
    <p:extLst>
      <p:ext uri="{BB962C8B-B14F-4D97-AF65-F5344CB8AC3E}">
        <p14:creationId xmlns:p14="http://schemas.microsoft.com/office/powerpoint/2010/main" val="3106215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brand largely focuses on high-quality guest services in an efficient operating procedure, and Crowne Plaza is now offering premium services to customers (Nguyen and Nagase, 2019). The company has also concentrated on the need for lodging services on the market.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15FEDBA-EBC0-4523-A06A-DCB007B60B74}" type="slidenum">
              <a:rPr lang="en-US" smtClean="0"/>
              <a:t>5</a:t>
            </a:fld>
            <a:endParaRPr lang="en-US"/>
          </a:p>
        </p:txBody>
      </p:sp>
    </p:spTree>
    <p:extLst>
      <p:ext uri="{BB962C8B-B14F-4D97-AF65-F5344CB8AC3E}">
        <p14:creationId xmlns:p14="http://schemas.microsoft.com/office/powerpoint/2010/main" val="28446128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a result of its superior management system, Crowne Plaza has a wider scope for its guest services. Crowne Plaza has a robust supply chain network that may help with supplying the right meals to the visitor (</a:t>
            </a:r>
            <a:r>
              <a:rPr lang="en-GB" sz="1200" kern="1200" dirty="0" err="1">
                <a:solidFill>
                  <a:schemeClr val="tx1"/>
                </a:solidFill>
                <a:effectLst/>
                <a:latin typeface="+mn-lt"/>
                <a:ea typeface="+mn-ea"/>
                <a:cs typeface="+mn-cs"/>
              </a:rPr>
              <a:t>Solnet</a:t>
            </a:r>
            <a:r>
              <a:rPr lang="en-GB" sz="1200" kern="1200" dirty="0">
                <a:solidFill>
                  <a:schemeClr val="tx1"/>
                </a:solidFill>
                <a:effectLst/>
                <a:latin typeface="+mn-lt"/>
                <a:ea typeface="+mn-ea"/>
                <a:cs typeface="+mn-cs"/>
              </a:rPr>
              <a:t> et al. 2019). Crowne Plaza has the opportunity to successfully enhance the banquet services in the guest management services.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15FEDBA-EBC0-4523-A06A-DCB007B60B74}" type="slidenum">
              <a:rPr lang="en-US" smtClean="0"/>
              <a:t>6</a:t>
            </a:fld>
            <a:endParaRPr lang="en-US"/>
          </a:p>
        </p:txBody>
      </p:sp>
    </p:spTree>
    <p:extLst>
      <p:ext uri="{BB962C8B-B14F-4D97-AF65-F5344CB8AC3E}">
        <p14:creationId xmlns:p14="http://schemas.microsoft.com/office/powerpoint/2010/main" val="3148891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Crowne Plaza relies heavily on its guest service to increase client involvement in business operations (Sousa and </a:t>
            </a:r>
            <a:r>
              <a:rPr lang="en-GB" sz="1200" kern="1200" dirty="0" err="1">
                <a:solidFill>
                  <a:schemeClr val="tx1"/>
                </a:solidFill>
                <a:effectLst/>
                <a:latin typeface="+mn-lt"/>
                <a:ea typeface="+mn-ea"/>
                <a:cs typeface="+mn-cs"/>
              </a:rPr>
              <a:t>Alves</a:t>
            </a:r>
            <a:r>
              <a:rPr lang="en-GB" sz="1200" kern="1200" dirty="0">
                <a:solidFill>
                  <a:schemeClr val="tx1"/>
                </a:solidFill>
                <a:effectLst/>
                <a:latin typeface="+mn-lt"/>
                <a:ea typeface="+mn-ea"/>
                <a:cs typeface="+mn-cs"/>
              </a:rPr>
              <a:t>, 2019). The business's productivity and opportunities for fundamental growth can be enhanced with the aid of the facilities and guest services. The Crowne Plaza brand's reputation in the market may be enhanced with improved guest service.</a:t>
            </a:r>
            <a:endParaRPr lang="en-US" dirty="0"/>
          </a:p>
        </p:txBody>
      </p:sp>
      <p:sp>
        <p:nvSpPr>
          <p:cNvPr id="4" name="Slide Number Placeholder 3"/>
          <p:cNvSpPr>
            <a:spLocks noGrp="1"/>
          </p:cNvSpPr>
          <p:nvPr>
            <p:ph type="sldNum" sz="quarter" idx="10"/>
          </p:nvPr>
        </p:nvSpPr>
        <p:spPr/>
        <p:txBody>
          <a:bodyPr/>
          <a:lstStyle/>
          <a:p>
            <a:fld id="{815FEDBA-EBC0-4523-A06A-DCB007B60B74}" type="slidenum">
              <a:rPr lang="en-US" smtClean="0"/>
              <a:t>7</a:t>
            </a:fld>
            <a:endParaRPr lang="en-US"/>
          </a:p>
        </p:txBody>
      </p:sp>
    </p:spTree>
    <p:extLst>
      <p:ext uri="{BB962C8B-B14F-4D97-AF65-F5344CB8AC3E}">
        <p14:creationId xmlns:p14="http://schemas.microsoft.com/office/powerpoint/2010/main" val="14470187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order to make the organizational structure less complex and to improve communication within the guest services operation, the role and function of guest services are essential (Souza et al. 2022). By taking into account the purpose and role of guest services, Crowne Plaza can achieve higher levels of customer satisfaction.</a:t>
            </a:r>
            <a:endParaRPr lang="en-US" dirty="0"/>
          </a:p>
        </p:txBody>
      </p:sp>
      <p:sp>
        <p:nvSpPr>
          <p:cNvPr id="4" name="Slide Number Placeholder 3"/>
          <p:cNvSpPr>
            <a:spLocks noGrp="1"/>
          </p:cNvSpPr>
          <p:nvPr>
            <p:ph type="sldNum" sz="quarter" idx="10"/>
          </p:nvPr>
        </p:nvSpPr>
        <p:spPr/>
        <p:txBody>
          <a:bodyPr/>
          <a:lstStyle/>
          <a:p>
            <a:fld id="{815FEDBA-EBC0-4523-A06A-DCB007B60B74}" type="slidenum">
              <a:rPr lang="en-US" smtClean="0"/>
              <a:t>8</a:t>
            </a:fld>
            <a:endParaRPr lang="en-US"/>
          </a:p>
        </p:txBody>
      </p:sp>
    </p:spTree>
    <p:extLst>
      <p:ext uri="{BB962C8B-B14F-4D97-AF65-F5344CB8AC3E}">
        <p14:creationId xmlns:p14="http://schemas.microsoft.com/office/powerpoint/2010/main" val="40368628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Crowne Plaza needs hospitality to increase client happiness and boost customer management (</a:t>
            </a:r>
            <a:r>
              <a:rPr lang="en-GB" sz="1200" kern="1200" dirty="0" err="1">
                <a:solidFill>
                  <a:schemeClr val="tx1"/>
                </a:solidFill>
                <a:effectLst/>
                <a:latin typeface="+mn-lt"/>
                <a:ea typeface="+mn-ea"/>
                <a:cs typeface="+mn-cs"/>
              </a:rPr>
              <a:t>Zheng</a:t>
            </a:r>
            <a:r>
              <a:rPr lang="en-GB" sz="1200" kern="1200" dirty="0">
                <a:solidFill>
                  <a:schemeClr val="tx1"/>
                </a:solidFill>
                <a:effectLst/>
                <a:latin typeface="+mn-lt"/>
                <a:ea typeface="+mn-ea"/>
                <a:cs typeface="+mn-cs"/>
              </a:rPr>
              <a:t> et al. 2021). Eventually, the process of beautification and entertainment may be developed with the help of hospitality (</a:t>
            </a:r>
            <a:r>
              <a:rPr lang="en-GB" sz="1200" kern="1200" dirty="0" err="1">
                <a:solidFill>
                  <a:schemeClr val="tx1"/>
                </a:solidFill>
                <a:effectLst/>
                <a:latin typeface="+mn-lt"/>
                <a:ea typeface="+mn-ea"/>
                <a:cs typeface="+mn-cs"/>
              </a:rPr>
              <a:t>Tosun</a:t>
            </a:r>
            <a:r>
              <a:rPr lang="en-GB" sz="1200" kern="1200" dirty="0">
                <a:solidFill>
                  <a:schemeClr val="tx1"/>
                </a:solidFill>
                <a:effectLst/>
                <a:latin typeface="+mn-lt"/>
                <a:ea typeface="+mn-ea"/>
                <a:cs typeface="+mn-cs"/>
              </a:rPr>
              <a:t> et al. 2022). The administration of quality in the operational procedure and the development of Crowne Plaza's services process may be facilitated by the hospitality industry.</a:t>
            </a:r>
            <a:endParaRPr lang="en-US" dirty="0"/>
          </a:p>
        </p:txBody>
      </p:sp>
      <p:sp>
        <p:nvSpPr>
          <p:cNvPr id="4" name="Slide Number Placeholder 3"/>
          <p:cNvSpPr>
            <a:spLocks noGrp="1"/>
          </p:cNvSpPr>
          <p:nvPr>
            <p:ph type="sldNum" sz="quarter" idx="10"/>
          </p:nvPr>
        </p:nvSpPr>
        <p:spPr/>
        <p:txBody>
          <a:bodyPr/>
          <a:lstStyle/>
          <a:p>
            <a:fld id="{815FEDBA-EBC0-4523-A06A-DCB007B60B74}" type="slidenum">
              <a:rPr lang="en-US" smtClean="0"/>
              <a:t>9</a:t>
            </a:fld>
            <a:endParaRPr lang="en-US"/>
          </a:p>
        </p:txBody>
      </p:sp>
    </p:spTree>
    <p:extLst>
      <p:ext uri="{BB962C8B-B14F-4D97-AF65-F5344CB8AC3E}">
        <p14:creationId xmlns:p14="http://schemas.microsoft.com/office/powerpoint/2010/main" val="42940696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By identifying the needs of the consumers, hotels can satisfy the expectations of their visitors. Hotels may employ their business's research and development department to satisfy visitor expectations (</a:t>
            </a:r>
            <a:r>
              <a:rPr lang="en-GB" sz="1200" kern="1200" dirty="0" err="1">
                <a:solidFill>
                  <a:schemeClr val="tx1"/>
                </a:solidFill>
                <a:effectLst/>
                <a:latin typeface="+mn-lt"/>
                <a:ea typeface="+mn-ea"/>
                <a:cs typeface="+mn-cs"/>
              </a:rPr>
              <a:t>Xu</a:t>
            </a:r>
            <a:r>
              <a:rPr lang="en-GB" sz="1200" kern="1200" dirty="0">
                <a:solidFill>
                  <a:schemeClr val="tx1"/>
                </a:solidFill>
                <a:effectLst/>
                <a:latin typeface="+mn-lt"/>
                <a:ea typeface="+mn-ea"/>
                <a:cs typeface="+mn-cs"/>
              </a:rPr>
              <a:t> et al. 2020). To fulfil the expectations of the visitor, quality service operations are crucial in the customer service process.</a:t>
            </a:r>
            <a:endParaRPr lang="en-US" dirty="0"/>
          </a:p>
        </p:txBody>
      </p:sp>
      <p:sp>
        <p:nvSpPr>
          <p:cNvPr id="4" name="Slide Number Placeholder 3"/>
          <p:cNvSpPr>
            <a:spLocks noGrp="1"/>
          </p:cNvSpPr>
          <p:nvPr>
            <p:ph type="sldNum" sz="quarter" idx="10"/>
          </p:nvPr>
        </p:nvSpPr>
        <p:spPr/>
        <p:txBody>
          <a:bodyPr/>
          <a:lstStyle/>
          <a:p>
            <a:fld id="{815FEDBA-EBC0-4523-A06A-DCB007B60B74}" type="slidenum">
              <a:rPr lang="en-US" smtClean="0"/>
              <a:t>10</a:t>
            </a:fld>
            <a:endParaRPr lang="en-US"/>
          </a:p>
        </p:txBody>
      </p:sp>
    </p:spTree>
    <p:extLst>
      <p:ext uri="{BB962C8B-B14F-4D97-AF65-F5344CB8AC3E}">
        <p14:creationId xmlns:p14="http://schemas.microsoft.com/office/powerpoint/2010/main" val="41043053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conclusion, adopting R&amp;D services helps enhance the visitor experience in the hotel industry. In order for Crowne Plaza to finally increase customer happiness, hospitality is crucial.</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15FEDBA-EBC0-4523-A06A-DCB007B60B74}" type="slidenum">
              <a:rPr lang="en-US" smtClean="0"/>
              <a:t>11</a:t>
            </a:fld>
            <a:endParaRPr lang="en-US"/>
          </a:p>
        </p:txBody>
      </p:sp>
    </p:spTree>
    <p:extLst>
      <p:ext uri="{BB962C8B-B14F-4D97-AF65-F5344CB8AC3E}">
        <p14:creationId xmlns:p14="http://schemas.microsoft.com/office/powerpoint/2010/main" val="215870944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8D7A855-CB2A-4E7A-AD32-B50E32D0C71C}" type="datetimeFigureOut">
              <a:rPr lang="en-US" smtClean="0"/>
              <a:t>5/25/23</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94FFE55B-CD74-499A-82C7-A11CBB9CA7E6}" type="slidenum">
              <a:rPr lang="en-US" smtClean="0"/>
              <a:t>‹Nº›</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38458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D7A855-CB2A-4E7A-AD32-B50E32D0C71C}" type="datetimeFigureOut">
              <a:rPr lang="en-US" smtClean="0"/>
              <a:t>5/25/23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FFE55B-CD74-499A-82C7-A11CBB9CA7E6}" type="slidenum">
              <a:rPr lang="en-US" smtClean="0"/>
              <a:t>‹Nº›</a:t>
            </a:fld>
            <a:endParaRPr lang="en-US"/>
          </a:p>
        </p:txBody>
      </p:sp>
    </p:spTree>
    <p:extLst>
      <p:ext uri="{BB962C8B-B14F-4D97-AF65-F5344CB8AC3E}">
        <p14:creationId xmlns:p14="http://schemas.microsoft.com/office/powerpoint/2010/main" val="580523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D7A855-CB2A-4E7A-AD32-B50E32D0C71C}" type="datetimeFigureOut">
              <a:rPr lang="en-US" smtClean="0"/>
              <a:t>5/25/23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FFE55B-CD74-499A-82C7-A11CBB9CA7E6}" type="slidenum">
              <a:rPr lang="en-US" smtClean="0"/>
              <a:t>‹Nº›</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83950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D7A855-CB2A-4E7A-AD32-B50E32D0C71C}" type="datetimeFigureOut">
              <a:rPr lang="en-US" smtClean="0"/>
              <a:t>5/25/23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FFE55B-CD74-499A-82C7-A11CBB9CA7E6}" type="slidenum">
              <a:rPr lang="en-US" smtClean="0"/>
              <a:t>‹Nº›</a:t>
            </a:fld>
            <a:endParaRPr lang="en-US"/>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6788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D7A855-CB2A-4E7A-AD32-B50E32D0C71C}" type="datetimeFigureOut">
              <a:rPr lang="en-US" smtClean="0"/>
              <a:t>5/25/23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4FFE55B-CD74-499A-82C7-A11CBB9CA7E6}" type="slidenum">
              <a:rPr lang="en-US" smtClean="0"/>
              <a:t>‹Nº›</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651478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D7A855-CB2A-4E7A-AD32-B50E32D0C71C}" type="datetimeFigureOut">
              <a:rPr lang="en-US" smtClean="0"/>
              <a:t>5/25/23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4FFE55B-CD74-499A-82C7-A11CBB9CA7E6}" type="slidenum">
              <a:rPr lang="en-US" smtClean="0"/>
              <a:t>‹Nº›</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45097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D7A855-CB2A-4E7A-AD32-B50E32D0C71C}" type="datetimeFigureOut">
              <a:rPr lang="en-US" smtClean="0"/>
              <a:t>5/25/23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4FFE55B-CD74-499A-82C7-A11CBB9CA7E6}" type="slidenum">
              <a:rPr lang="en-US" smtClean="0"/>
              <a:t>‹Nº›</a:t>
            </a:fld>
            <a:endParaRPr lang="en-US"/>
          </a:p>
        </p:txBody>
      </p:sp>
    </p:spTree>
    <p:extLst>
      <p:ext uri="{BB962C8B-B14F-4D97-AF65-F5344CB8AC3E}">
        <p14:creationId xmlns:p14="http://schemas.microsoft.com/office/powerpoint/2010/main" val="3096866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D7A855-CB2A-4E7A-AD32-B50E32D0C71C}" type="datetimeFigureOut">
              <a:rPr lang="en-US" smtClean="0"/>
              <a:t>5/25/23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FFE55B-CD74-499A-82C7-A11CBB9CA7E6}" type="slidenum">
              <a:rPr lang="en-US" smtClean="0"/>
              <a:t>‹Nº›</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29221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D7A855-CB2A-4E7A-AD32-B50E32D0C71C}" type="datetimeFigureOut">
              <a:rPr lang="en-US" smtClean="0"/>
              <a:t>5/25/23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FFE55B-CD74-499A-82C7-A11CBB9CA7E6}" type="slidenum">
              <a:rPr lang="en-US" smtClean="0"/>
              <a:t>‹Nº›</a:t>
            </a:fld>
            <a:endParaRPr lang="en-US"/>
          </a:p>
        </p:txBody>
      </p:sp>
    </p:spTree>
    <p:extLst>
      <p:ext uri="{BB962C8B-B14F-4D97-AF65-F5344CB8AC3E}">
        <p14:creationId xmlns:p14="http://schemas.microsoft.com/office/powerpoint/2010/main" val="3712489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D7A855-CB2A-4E7A-AD32-B50E32D0C71C}" type="datetimeFigureOut">
              <a:rPr lang="en-US" smtClean="0"/>
              <a:t>5/25/23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FFE55B-CD74-499A-82C7-A11CBB9CA7E6}" type="slidenum">
              <a:rPr lang="en-US" smtClean="0"/>
              <a:t>‹Nº›</a:t>
            </a:fld>
            <a:endParaRPr lang="en-US"/>
          </a:p>
        </p:txBody>
      </p:sp>
    </p:spTree>
    <p:extLst>
      <p:ext uri="{BB962C8B-B14F-4D97-AF65-F5344CB8AC3E}">
        <p14:creationId xmlns:p14="http://schemas.microsoft.com/office/powerpoint/2010/main" val="1841548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D7A855-CB2A-4E7A-AD32-B50E32D0C71C}" type="datetimeFigureOut">
              <a:rPr lang="en-US" smtClean="0"/>
              <a:t>5/25/23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FFE55B-CD74-499A-82C7-A11CBB9CA7E6}" type="slidenum">
              <a:rPr lang="en-US" smtClean="0"/>
              <a:t>‹Nº›</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756109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D7A855-CB2A-4E7A-AD32-B50E32D0C71C}" type="datetimeFigureOut">
              <a:rPr lang="en-US" smtClean="0"/>
              <a:t>5/25/23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FFE55B-CD74-499A-82C7-A11CBB9CA7E6}" type="slidenum">
              <a:rPr lang="en-US" smtClean="0"/>
              <a:t>‹Nº›</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2612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D7A855-CB2A-4E7A-AD32-B50E32D0C71C}" type="datetimeFigureOut">
              <a:rPr lang="en-US" smtClean="0"/>
              <a:t>5/25/23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FFE55B-CD74-499A-82C7-A11CBB9CA7E6}" type="slidenum">
              <a:rPr lang="en-US" smtClean="0"/>
              <a:t>‹Nº›</a:t>
            </a:fld>
            <a:endParaRPr lang="en-US"/>
          </a:p>
        </p:txBody>
      </p:sp>
    </p:spTree>
    <p:extLst>
      <p:ext uri="{BB962C8B-B14F-4D97-AF65-F5344CB8AC3E}">
        <p14:creationId xmlns:p14="http://schemas.microsoft.com/office/powerpoint/2010/main" val="39475989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D7A855-CB2A-4E7A-AD32-B50E32D0C71C}" type="datetimeFigureOut">
              <a:rPr lang="en-US" smtClean="0"/>
              <a:t>5/25/23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FFE55B-CD74-499A-82C7-A11CBB9CA7E6}" type="slidenum">
              <a:rPr lang="en-US" smtClean="0"/>
              <a:t>‹Nº›</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6768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D7A855-CB2A-4E7A-AD32-B50E32D0C71C}" type="datetimeFigureOut">
              <a:rPr lang="en-US" smtClean="0"/>
              <a:t>5/25/23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FFE55B-CD74-499A-82C7-A11CBB9CA7E6}" type="slidenum">
              <a:rPr lang="en-US" smtClean="0"/>
              <a:t>‹Nº›</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787709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D7A855-CB2A-4E7A-AD32-B50E32D0C71C}" type="datetimeFigureOut">
              <a:rPr lang="en-US" smtClean="0"/>
              <a:t>5/25/23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FFE55B-CD74-499A-82C7-A11CBB9CA7E6}" type="slidenum">
              <a:rPr lang="en-US" smtClean="0"/>
              <a:t>‹Nº›</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850035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D7A855-CB2A-4E7A-AD32-B50E32D0C71C}" type="datetimeFigureOut">
              <a:rPr lang="en-US" smtClean="0"/>
              <a:t>5/25/23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FFE55B-CD74-499A-82C7-A11CBB9CA7E6}" type="slidenum">
              <a:rPr lang="en-US" smtClean="0"/>
              <a:t>‹Nº›</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00173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8D7A855-CB2A-4E7A-AD32-B50E32D0C71C}" type="datetimeFigureOut">
              <a:rPr lang="en-US" smtClean="0"/>
              <a:t>5/25/23</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4FFE55B-CD74-499A-82C7-A11CBB9CA7E6}" type="slidenum">
              <a:rPr lang="en-US" smtClean="0"/>
              <a:t>‹Nº›</a:t>
            </a:fld>
            <a:endParaRPr lang="en-US"/>
          </a:p>
        </p:txBody>
      </p:sp>
    </p:spTree>
    <p:extLst>
      <p:ext uri="{BB962C8B-B14F-4D97-AF65-F5344CB8AC3E}">
        <p14:creationId xmlns:p14="http://schemas.microsoft.com/office/powerpoint/2010/main" val="3691241787"/>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2800" b="1" dirty="0"/>
              <a:t>Role and importance of quality service, hospitality, and guest services in the hospitality industry</a:t>
            </a:r>
            <a:endParaRPr lang="en-US" sz="2800" dirty="0"/>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307928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endParaRPr lang="en-US" dirty="0"/>
          </a:p>
        </p:txBody>
      </p:sp>
      <p:sp>
        <p:nvSpPr>
          <p:cNvPr id="3" name="Content Placeholder 2"/>
          <p:cNvSpPr>
            <a:spLocks noGrp="1"/>
          </p:cNvSpPr>
          <p:nvPr>
            <p:ph idx="1"/>
          </p:nvPr>
        </p:nvSpPr>
        <p:spPr>
          <a:xfrm>
            <a:off x="1295401" y="2556932"/>
            <a:ext cx="5058102" cy="3197482"/>
          </a:xfrm>
        </p:spPr>
        <p:txBody>
          <a:bodyPr>
            <a:normAutofit fontScale="92500" lnSpcReduction="10000"/>
          </a:bodyPr>
          <a:lstStyle/>
          <a:p>
            <a:pPr lvl="0" algn="just"/>
            <a:r>
              <a:rPr lang="en-GB" dirty="0"/>
              <a:t>Quality service is important for the customer’s engagement in the hospitality sector.</a:t>
            </a:r>
            <a:endParaRPr lang="en-US" dirty="0"/>
          </a:p>
          <a:p>
            <a:pPr lvl="0" algn="just"/>
            <a:r>
              <a:rPr lang="en-GB" dirty="0"/>
              <a:t>InterContinental Hotels Group has been selected for guest service in the hospitality sector.</a:t>
            </a:r>
            <a:endParaRPr lang="en-US" dirty="0"/>
          </a:p>
          <a:p>
            <a:pPr algn="just"/>
            <a:r>
              <a:rPr lang="en-GB" dirty="0"/>
              <a:t>The role of guest services and the importance of hospitality has been stated in this assignment.</a:t>
            </a:r>
            <a:endParaRPr lang="en-US" dirty="0"/>
          </a:p>
        </p:txBody>
      </p:sp>
      <p:pic>
        <p:nvPicPr>
          <p:cNvPr id="4" name="Picture 3"/>
          <p:cNvPicPr>
            <a:picLocks noChangeAspect="1"/>
          </p:cNvPicPr>
          <p:nvPr/>
        </p:nvPicPr>
        <p:blipFill>
          <a:blip r:embed="rId3"/>
          <a:stretch>
            <a:fillRect/>
          </a:stretch>
        </p:blipFill>
        <p:spPr>
          <a:xfrm>
            <a:off x="7196957" y="2722725"/>
            <a:ext cx="3699641" cy="2495331"/>
          </a:xfrm>
          <a:prstGeom prst="rect">
            <a:avLst/>
          </a:prstGeom>
        </p:spPr>
      </p:pic>
      <p:sp>
        <p:nvSpPr>
          <p:cNvPr id="5" name="Rectangle 4"/>
          <p:cNvSpPr/>
          <p:nvPr/>
        </p:nvSpPr>
        <p:spPr>
          <a:xfrm>
            <a:off x="7696604" y="5470116"/>
            <a:ext cx="2442848" cy="369332"/>
          </a:xfrm>
          <a:prstGeom prst="rect">
            <a:avLst/>
          </a:prstGeom>
        </p:spPr>
        <p:txBody>
          <a:bodyPr wrap="none">
            <a:spAutoFit/>
          </a:bodyPr>
          <a:lstStyle/>
          <a:p>
            <a:r>
              <a:rPr lang="en-GB" dirty="0"/>
              <a:t>(</a:t>
            </a:r>
            <a:r>
              <a:rPr lang="en-GB" dirty="0" err="1"/>
              <a:t>Kallmuenzer</a:t>
            </a:r>
            <a:r>
              <a:rPr lang="en-GB" dirty="0"/>
              <a:t> et al. 2020)</a:t>
            </a:r>
            <a:endParaRPr lang="en-US" dirty="0"/>
          </a:p>
        </p:txBody>
      </p:sp>
    </p:spTree>
    <p:extLst>
      <p:ext uri="{BB962C8B-B14F-4D97-AF65-F5344CB8AC3E}">
        <p14:creationId xmlns:p14="http://schemas.microsoft.com/office/powerpoint/2010/main" val="1419650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Selection of hotel brand</a:t>
            </a:r>
            <a:endParaRPr lang="en-US" dirty="0"/>
          </a:p>
        </p:txBody>
      </p:sp>
      <p:sp>
        <p:nvSpPr>
          <p:cNvPr id="3" name="Content Placeholder 2"/>
          <p:cNvSpPr>
            <a:spLocks noGrp="1"/>
          </p:cNvSpPr>
          <p:nvPr>
            <p:ph idx="1"/>
          </p:nvPr>
        </p:nvSpPr>
        <p:spPr>
          <a:xfrm>
            <a:off x="1295401" y="2556932"/>
            <a:ext cx="5042337" cy="3213247"/>
          </a:xfrm>
        </p:spPr>
        <p:txBody>
          <a:bodyPr>
            <a:normAutofit lnSpcReduction="10000"/>
          </a:bodyPr>
          <a:lstStyle/>
          <a:p>
            <a:pPr lvl="0" algn="just"/>
            <a:r>
              <a:rPr lang="en-US" dirty="0"/>
              <a:t>Crowne Plaza is one of the key luxury brands of IHG hotels and restaurants.</a:t>
            </a:r>
          </a:p>
          <a:p>
            <a:pPr lvl="0" algn="just"/>
            <a:r>
              <a:rPr lang="en-US" dirty="0"/>
              <a:t>Crowne Plaza is a British multination chain-based company that was founded in 1983.</a:t>
            </a:r>
          </a:p>
          <a:p>
            <a:pPr algn="just"/>
            <a:r>
              <a:rPr lang="en-US" dirty="0"/>
              <a:t>The brand is currently located in 431 locations and employed 4621 employees.</a:t>
            </a:r>
          </a:p>
        </p:txBody>
      </p:sp>
      <p:pic>
        <p:nvPicPr>
          <p:cNvPr id="4" name="Picture 3"/>
          <p:cNvPicPr>
            <a:picLocks noChangeAspect="1"/>
          </p:cNvPicPr>
          <p:nvPr/>
        </p:nvPicPr>
        <p:blipFill>
          <a:blip r:embed="rId3"/>
          <a:stretch>
            <a:fillRect/>
          </a:stretch>
        </p:blipFill>
        <p:spPr>
          <a:xfrm>
            <a:off x="7299434" y="2556932"/>
            <a:ext cx="3908612" cy="2299184"/>
          </a:xfrm>
          <a:prstGeom prst="rect">
            <a:avLst/>
          </a:prstGeom>
        </p:spPr>
      </p:pic>
      <p:sp>
        <p:nvSpPr>
          <p:cNvPr id="5" name="Rectangle 4"/>
          <p:cNvSpPr/>
          <p:nvPr/>
        </p:nvSpPr>
        <p:spPr>
          <a:xfrm>
            <a:off x="8536107" y="5127049"/>
            <a:ext cx="1435265" cy="369332"/>
          </a:xfrm>
          <a:prstGeom prst="rect">
            <a:avLst/>
          </a:prstGeom>
        </p:spPr>
        <p:txBody>
          <a:bodyPr wrap="none">
            <a:spAutoFit/>
          </a:bodyPr>
          <a:lstStyle/>
          <a:p>
            <a:r>
              <a:rPr lang="en-US" dirty="0"/>
              <a:t>(</a:t>
            </a:r>
            <a:r>
              <a:rPr lang="en-US" dirty="0" err="1"/>
              <a:t>Ihgplc</a:t>
            </a:r>
            <a:r>
              <a:rPr lang="en-US" dirty="0"/>
              <a:t>, 2023)</a:t>
            </a:r>
          </a:p>
        </p:txBody>
      </p:sp>
    </p:spTree>
    <p:extLst>
      <p:ext uri="{BB962C8B-B14F-4D97-AF65-F5344CB8AC3E}">
        <p14:creationId xmlns:p14="http://schemas.microsoft.com/office/powerpoint/2010/main" val="3814450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Consumers of hotel brand</a:t>
            </a:r>
            <a:endParaRPr lang="en-US" dirty="0"/>
          </a:p>
        </p:txBody>
      </p:sp>
      <p:sp>
        <p:nvSpPr>
          <p:cNvPr id="3" name="Content Placeholder 2"/>
          <p:cNvSpPr>
            <a:spLocks noGrp="1"/>
          </p:cNvSpPr>
          <p:nvPr>
            <p:ph idx="1"/>
          </p:nvPr>
        </p:nvSpPr>
        <p:spPr>
          <a:xfrm>
            <a:off x="1295401" y="2556931"/>
            <a:ext cx="4616668" cy="3355137"/>
          </a:xfrm>
        </p:spPr>
        <p:txBody>
          <a:bodyPr>
            <a:normAutofit fontScale="92500" lnSpcReduction="10000"/>
          </a:bodyPr>
          <a:lstStyle/>
          <a:p>
            <a:pPr lvl="0" algn="just"/>
            <a:r>
              <a:rPr lang="en-GB" dirty="0"/>
              <a:t>Premium consumers or wealthy consumers are the key consumers of </a:t>
            </a:r>
            <a:r>
              <a:rPr lang="en-US" dirty="0"/>
              <a:t>Crowne Plaza.</a:t>
            </a:r>
          </a:p>
          <a:p>
            <a:pPr lvl="0" algn="just"/>
            <a:r>
              <a:rPr lang="en-GB" dirty="0"/>
              <a:t>The brand also attracts people who are willing to marry and celebrate their special events in the company.</a:t>
            </a:r>
            <a:endParaRPr lang="en-US" dirty="0"/>
          </a:p>
          <a:p>
            <a:pPr algn="just"/>
            <a:r>
              <a:rPr lang="en-GB" dirty="0"/>
              <a:t>Large and medium-sized companies are also the consumer of the hotel brands.</a:t>
            </a:r>
            <a:endParaRPr lang="en-US" dirty="0"/>
          </a:p>
        </p:txBody>
      </p:sp>
      <p:pic>
        <p:nvPicPr>
          <p:cNvPr id="4" name="Picture 3"/>
          <p:cNvPicPr>
            <a:picLocks noChangeAspect="1"/>
          </p:cNvPicPr>
          <p:nvPr/>
        </p:nvPicPr>
        <p:blipFill rotWithShape="1">
          <a:blip r:embed="rId3"/>
          <a:srcRect t="32832" b="11409"/>
          <a:stretch/>
        </p:blipFill>
        <p:spPr>
          <a:xfrm>
            <a:off x="6984123" y="2882155"/>
            <a:ext cx="3536731" cy="1390302"/>
          </a:xfrm>
          <a:prstGeom prst="rect">
            <a:avLst/>
          </a:prstGeom>
        </p:spPr>
      </p:pic>
      <p:sp>
        <p:nvSpPr>
          <p:cNvPr id="5" name="Rectangle 4"/>
          <p:cNvSpPr/>
          <p:nvPr/>
        </p:nvSpPr>
        <p:spPr>
          <a:xfrm>
            <a:off x="7906551" y="4868613"/>
            <a:ext cx="1691873" cy="369332"/>
          </a:xfrm>
          <a:prstGeom prst="rect">
            <a:avLst/>
          </a:prstGeom>
        </p:spPr>
        <p:txBody>
          <a:bodyPr wrap="none">
            <a:spAutoFit/>
          </a:bodyPr>
          <a:lstStyle/>
          <a:p>
            <a:r>
              <a:rPr lang="en-GB" dirty="0"/>
              <a:t>(Koo et al. 2020)</a:t>
            </a:r>
            <a:endParaRPr lang="en-US" dirty="0"/>
          </a:p>
        </p:txBody>
      </p:sp>
    </p:spTree>
    <p:extLst>
      <p:ext uri="{BB962C8B-B14F-4D97-AF65-F5344CB8AC3E}">
        <p14:creationId xmlns:p14="http://schemas.microsoft.com/office/powerpoint/2010/main" val="42905541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Nature of the guest service</a:t>
            </a:r>
            <a:endParaRPr lang="en-US" dirty="0"/>
          </a:p>
        </p:txBody>
      </p:sp>
      <p:sp>
        <p:nvSpPr>
          <p:cNvPr id="3" name="Content Placeholder 2"/>
          <p:cNvSpPr>
            <a:spLocks noGrp="1"/>
          </p:cNvSpPr>
          <p:nvPr>
            <p:ph idx="1"/>
          </p:nvPr>
        </p:nvSpPr>
        <p:spPr>
          <a:xfrm>
            <a:off x="1295401" y="2556932"/>
            <a:ext cx="4868916" cy="3260544"/>
          </a:xfrm>
        </p:spPr>
        <p:txBody>
          <a:bodyPr>
            <a:normAutofit fontScale="92500" lnSpcReduction="10000"/>
          </a:bodyPr>
          <a:lstStyle/>
          <a:p>
            <a:pPr lvl="0" algn="just"/>
            <a:r>
              <a:rPr lang="en-US" dirty="0"/>
              <a:t>Crowne Plaza is currently providing premium services to guests in the business operation. </a:t>
            </a:r>
          </a:p>
          <a:p>
            <a:pPr lvl="0" algn="just"/>
            <a:r>
              <a:rPr lang="en-US" dirty="0"/>
              <a:t>The brand mainly focuses on quality guest services in the operational process effectively.</a:t>
            </a:r>
          </a:p>
          <a:p>
            <a:pPr algn="just"/>
            <a:r>
              <a:rPr lang="en-GB" dirty="0"/>
              <a:t>The brand has also focused on the market need of the customers for accommodation services.</a:t>
            </a:r>
            <a:endParaRPr lang="en-US" dirty="0"/>
          </a:p>
        </p:txBody>
      </p:sp>
      <p:pic>
        <p:nvPicPr>
          <p:cNvPr id="4" name="Picture 3"/>
          <p:cNvPicPr>
            <a:picLocks noChangeAspect="1"/>
          </p:cNvPicPr>
          <p:nvPr/>
        </p:nvPicPr>
        <p:blipFill>
          <a:blip r:embed="rId3"/>
          <a:stretch>
            <a:fillRect/>
          </a:stretch>
        </p:blipFill>
        <p:spPr>
          <a:xfrm>
            <a:off x="7288873" y="2727435"/>
            <a:ext cx="3607725" cy="2390118"/>
          </a:xfrm>
          <a:prstGeom prst="rect">
            <a:avLst/>
          </a:prstGeom>
        </p:spPr>
      </p:pic>
      <p:sp>
        <p:nvSpPr>
          <p:cNvPr id="5" name="Rectangle 4"/>
          <p:cNvSpPr/>
          <p:nvPr/>
        </p:nvSpPr>
        <p:spPr>
          <a:xfrm>
            <a:off x="7761281" y="5374323"/>
            <a:ext cx="2662908" cy="369332"/>
          </a:xfrm>
          <a:prstGeom prst="rect">
            <a:avLst/>
          </a:prstGeom>
        </p:spPr>
        <p:txBody>
          <a:bodyPr wrap="none">
            <a:spAutoFit/>
          </a:bodyPr>
          <a:lstStyle/>
          <a:p>
            <a:r>
              <a:rPr lang="en-GB" dirty="0"/>
              <a:t>(Nguyen and Nagase, 2019)</a:t>
            </a:r>
            <a:endParaRPr lang="en-US" dirty="0"/>
          </a:p>
        </p:txBody>
      </p:sp>
    </p:spTree>
    <p:extLst>
      <p:ext uri="{BB962C8B-B14F-4D97-AF65-F5344CB8AC3E}">
        <p14:creationId xmlns:p14="http://schemas.microsoft.com/office/powerpoint/2010/main" val="4020760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Scope of guest service</a:t>
            </a:r>
            <a:endParaRPr lang="en-US" dirty="0"/>
          </a:p>
        </p:txBody>
      </p:sp>
      <p:sp>
        <p:nvSpPr>
          <p:cNvPr id="3" name="Content Placeholder 2"/>
          <p:cNvSpPr>
            <a:spLocks noGrp="1"/>
          </p:cNvSpPr>
          <p:nvPr>
            <p:ph idx="1"/>
          </p:nvPr>
        </p:nvSpPr>
        <p:spPr>
          <a:xfrm>
            <a:off x="1295401" y="2556932"/>
            <a:ext cx="4790089" cy="3165951"/>
          </a:xfrm>
        </p:spPr>
        <p:txBody>
          <a:bodyPr>
            <a:normAutofit fontScale="92500" lnSpcReduction="20000"/>
          </a:bodyPr>
          <a:lstStyle/>
          <a:p>
            <a:pPr lvl="0" algn="just"/>
            <a:r>
              <a:rPr lang="en-US" dirty="0"/>
              <a:t>Crowne Plaza has higher scope for guest services due to its high-quality management process.</a:t>
            </a:r>
          </a:p>
          <a:p>
            <a:pPr lvl="0" algn="just"/>
            <a:r>
              <a:rPr lang="en-US" dirty="0"/>
              <a:t>A strong supply chain network can be seen for Crowne Plaza which can assist to supply the appropriate food to the guest.</a:t>
            </a:r>
          </a:p>
          <a:p>
            <a:pPr algn="just"/>
            <a:r>
              <a:rPr lang="en-US" dirty="0"/>
              <a:t>Crowne Plaza has the scope to improve the banquet services in the guest management services effectively.</a:t>
            </a:r>
          </a:p>
        </p:txBody>
      </p:sp>
      <p:pic>
        <p:nvPicPr>
          <p:cNvPr id="4" name="Picture 3"/>
          <p:cNvPicPr>
            <a:picLocks noChangeAspect="1"/>
          </p:cNvPicPr>
          <p:nvPr/>
        </p:nvPicPr>
        <p:blipFill>
          <a:blip r:embed="rId3"/>
          <a:stretch>
            <a:fillRect/>
          </a:stretch>
        </p:blipFill>
        <p:spPr>
          <a:xfrm>
            <a:off x="6921062" y="2784587"/>
            <a:ext cx="4166530" cy="1658824"/>
          </a:xfrm>
          <a:prstGeom prst="rect">
            <a:avLst/>
          </a:prstGeom>
        </p:spPr>
      </p:pic>
      <p:sp>
        <p:nvSpPr>
          <p:cNvPr id="5" name="Rectangle 4"/>
          <p:cNvSpPr/>
          <p:nvPr/>
        </p:nvSpPr>
        <p:spPr>
          <a:xfrm>
            <a:off x="8078432" y="4941999"/>
            <a:ext cx="1851789" cy="369332"/>
          </a:xfrm>
          <a:prstGeom prst="rect">
            <a:avLst/>
          </a:prstGeom>
        </p:spPr>
        <p:txBody>
          <a:bodyPr wrap="none">
            <a:spAutoFit/>
          </a:bodyPr>
          <a:lstStyle/>
          <a:p>
            <a:r>
              <a:rPr lang="en-GB" dirty="0"/>
              <a:t>(</a:t>
            </a:r>
            <a:r>
              <a:rPr lang="en-GB" dirty="0" err="1"/>
              <a:t>Solnet</a:t>
            </a:r>
            <a:r>
              <a:rPr lang="en-GB" dirty="0"/>
              <a:t> et al. 2019)</a:t>
            </a:r>
            <a:endParaRPr lang="en-US" dirty="0"/>
          </a:p>
        </p:txBody>
      </p:sp>
    </p:spTree>
    <p:extLst>
      <p:ext uri="{BB962C8B-B14F-4D97-AF65-F5344CB8AC3E}">
        <p14:creationId xmlns:p14="http://schemas.microsoft.com/office/powerpoint/2010/main" val="7657962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Role of guest service and Facilities</a:t>
            </a:r>
            <a:endParaRPr lang="en-US" dirty="0"/>
          </a:p>
        </p:txBody>
      </p:sp>
      <p:sp>
        <p:nvSpPr>
          <p:cNvPr id="3" name="Content Placeholder 2"/>
          <p:cNvSpPr>
            <a:spLocks noGrp="1"/>
          </p:cNvSpPr>
          <p:nvPr>
            <p:ph idx="1"/>
          </p:nvPr>
        </p:nvSpPr>
        <p:spPr>
          <a:xfrm>
            <a:off x="1295401" y="2556932"/>
            <a:ext cx="5121165" cy="3197482"/>
          </a:xfrm>
        </p:spPr>
        <p:txBody>
          <a:bodyPr>
            <a:normAutofit fontScale="92500" lnSpcReduction="20000"/>
          </a:bodyPr>
          <a:lstStyle/>
          <a:p>
            <a:pPr lvl="0" algn="just"/>
            <a:r>
              <a:rPr lang="en-GB" dirty="0"/>
              <a:t>Guest service plays a vital role for </a:t>
            </a:r>
            <a:r>
              <a:rPr lang="en-US" dirty="0"/>
              <a:t>Crowne Plaza to improve the engagement of the customers in the business process.</a:t>
            </a:r>
          </a:p>
          <a:p>
            <a:pPr lvl="0" algn="just"/>
            <a:r>
              <a:rPr lang="en-US" dirty="0"/>
              <a:t>Productivity and fundamental growth opportunity can be improved in the business with the help of the facilities and guest services.</a:t>
            </a:r>
          </a:p>
          <a:p>
            <a:pPr algn="just"/>
            <a:r>
              <a:rPr lang="en-GB" dirty="0"/>
              <a:t>Guest service can help to improve the brand image of </a:t>
            </a:r>
            <a:r>
              <a:rPr lang="en-US" dirty="0"/>
              <a:t>Crowne Plaza in the market.</a:t>
            </a:r>
          </a:p>
        </p:txBody>
      </p:sp>
      <p:pic>
        <p:nvPicPr>
          <p:cNvPr id="4" name="Picture 3"/>
          <p:cNvPicPr>
            <a:picLocks noChangeAspect="1"/>
          </p:cNvPicPr>
          <p:nvPr/>
        </p:nvPicPr>
        <p:blipFill>
          <a:blip r:embed="rId3"/>
          <a:stretch>
            <a:fillRect/>
          </a:stretch>
        </p:blipFill>
        <p:spPr>
          <a:xfrm>
            <a:off x="6861458" y="2743200"/>
            <a:ext cx="4035140" cy="2246421"/>
          </a:xfrm>
          <a:prstGeom prst="rect">
            <a:avLst/>
          </a:prstGeom>
        </p:spPr>
      </p:pic>
      <p:sp>
        <p:nvSpPr>
          <p:cNvPr id="5" name="Rectangle 4"/>
          <p:cNvSpPr/>
          <p:nvPr/>
        </p:nvSpPr>
        <p:spPr>
          <a:xfrm>
            <a:off x="7539141" y="5385082"/>
            <a:ext cx="2316340" cy="369332"/>
          </a:xfrm>
          <a:prstGeom prst="rect">
            <a:avLst/>
          </a:prstGeom>
        </p:spPr>
        <p:txBody>
          <a:bodyPr wrap="none">
            <a:spAutoFit/>
          </a:bodyPr>
          <a:lstStyle/>
          <a:p>
            <a:r>
              <a:rPr lang="en-GB" dirty="0"/>
              <a:t>(Sousa and </a:t>
            </a:r>
            <a:r>
              <a:rPr lang="en-GB" dirty="0" err="1"/>
              <a:t>Alves</a:t>
            </a:r>
            <a:r>
              <a:rPr lang="en-GB" dirty="0"/>
              <a:t>, 2019)</a:t>
            </a:r>
            <a:endParaRPr lang="en-US" dirty="0"/>
          </a:p>
        </p:txBody>
      </p:sp>
    </p:spTree>
    <p:extLst>
      <p:ext uri="{BB962C8B-B14F-4D97-AF65-F5344CB8AC3E}">
        <p14:creationId xmlns:p14="http://schemas.microsoft.com/office/powerpoint/2010/main" val="4281444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Need to consider the role and function of guest services</a:t>
            </a:r>
            <a:endParaRPr lang="en-US" dirty="0"/>
          </a:p>
        </p:txBody>
      </p:sp>
      <p:sp>
        <p:nvSpPr>
          <p:cNvPr id="3" name="Content Placeholder 2"/>
          <p:cNvSpPr>
            <a:spLocks noGrp="1"/>
          </p:cNvSpPr>
          <p:nvPr>
            <p:ph idx="1"/>
          </p:nvPr>
        </p:nvSpPr>
        <p:spPr>
          <a:xfrm>
            <a:off x="1295401" y="2556933"/>
            <a:ext cx="4380185" cy="3118654"/>
          </a:xfrm>
        </p:spPr>
        <p:txBody>
          <a:bodyPr>
            <a:normAutofit fontScale="85000" lnSpcReduction="10000"/>
          </a:bodyPr>
          <a:lstStyle/>
          <a:p>
            <a:pPr lvl="0" algn="just"/>
            <a:r>
              <a:rPr lang="en-GB" dirty="0"/>
              <a:t>The role and function of guest services are necessary to reduce the complexity of the organizational structure.</a:t>
            </a:r>
            <a:endParaRPr lang="en-US" dirty="0"/>
          </a:p>
          <a:p>
            <a:pPr lvl="0" algn="just"/>
            <a:r>
              <a:rPr lang="en-GB" dirty="0"/>
              <a:t>It is also necessary for the development of the communication process in the guest services operation.</a:t>
            </a:r>
            <a:endParaRPr lang="en-US" dirty="0"/>
          </a:p>
          <a:p>
            <a:pPr algn="just"/>
            <a:r>
              <a:rPr lang="en-GB" dirty="0"/>
              <a:t>Higher customer satisfaction is possible in </a:t>
            </a:r>
            <a:r>
              <a:rPr lang="en-US" dirty="0"/>
              <a:t>Crowne Plaza by considering the role and function of guest services. </a:t>
            </a:r>
          </a:p>
        </p:txBody>
      </p:sp>
      <p:pic>
        <p:nvPicPr>
          <p:cNvPr id="4" name="Picture 3"/>
          <p:cNvPicPr>
            <a:picLocks noChangeAspect="1"/>
          </p:cNvPicPr>
          <p:nvPr/>
        </p:nvPicPr>
        <p:blipFill>
          <a:blip r:embed="rId3"/>
          <a:stretch>
            <a:fillRect/>
          </a:stretch>
        </p:blipFill>
        <p:spPr>
          <a:xfrm>
            <a:off x="6816436" y="2556933"/>
            <a:ext cx="3697892" cy="2465261"/>
          </a:xfrm>
          <a:prstGeom prst="rect">
            <a:avLst/>
          </a:prstGeom>
        </p:spPr>
      </p:pic>
      <p:sp>
        <p:nvSpPr>
          <p:cNvPr id="5" name="Rectangle 4"/>
          <p:cNvSpPr/>
          <p:nvPr/>
        </p:nvSpPr>
        <p:spPr>
          <a:xfrm>
            <a:off x="7752311" y="5306255"/>
            <a:ext cx="1826141" cy="369332"/>
          </a:xfrm>
          <a:prstGeom prst="rect">
            <a:avLst/>
          </a:prstGeom>
        </p:spPr>
        <p:txBody>
          <a:bodyPr wrap="none">
            <a:spAutoFit/>
          </a:bodyPr>
          <a:lstStyle/>
          <a:p>
            <a:r>
              <a:rPr lang="en-GB" dirty="0"/>
              <a:t>(Souza et al. 2022)</a:t>
            </a:r>
            <a:endParaRPr lang="en-US" dirty="0"/>
          </a:p>
        </p:txBody>
      </p:sp>
    </p:spTree>
    <p:extLst>
      <p:ext uri="{BB962C8B-B14F-4D97-AF65-F5344CB8AC3E}">
        <p14:creationId xmlns:p14="http://schemas.microsoft.com/office/powerpoint/2010/main" val="23920721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Importance of Hospitality</a:t>
            </a:r>
            <a:endParaRPr lang="en-US" dirty="0"/>
          </a:p>
        </p:txBody>
      </p:sp>
      <p:sp>
        <p:nvSpPr>
          <p:cNvPr id="3" name="Content Placeholder 2"/>
          <p:cNvSpPr>
            <a:spLocks noGrp="1"/>
          </p:cNvSpPr>
          <p:nvPr>
            <p:ph idx="1"/>
          </p:nvPr>
        </p:nvSpPr>
        <p:spPr>
          <a:xfrm>
            <a:off x="1295401" y="2556931"/>
            <a:ext cx="4995040" cy="3481261"/>
          </a:xfrm>
        </p:spPr>
        <p:txBody>
          <a:bodyPr>
            <a:normAutofit fontScale="92500" lnSpcReduction="20000"/>
          </a:bodyPr>
          <a:lstStyle/>
          <a:p>
            <a:pPr lvl="0" algn="just"/>
            <a:r>
              <a:rPr lang="en-GB" dirty="0"/>
              <a:t>Hospitality is important for </a:t>
            </a:r>
            <a:r>
              <a:rPr lang="en-US" dirty="0"/>
              <a:t>Crowne Plaza to improve the customer satisfaction level and develop customer management.</a:t>
            </a:r>
          </a:p>
          <a:p>
            <a:pPr lvl="0" algn="just"/>
            <a:r>
              <a:rPr lang="en-GB" dirty="0"/>
              <a:t>Hospitality can be effective to develop the decoration and entertainment process eventually. </a:t>
            </a:r>
            <a:endParaRPr lang="en-US" dirty="0"/>
          </a:p>
          <a:p>
            <a:pPr algn="just"/>
            <a:r>
              <a:rPr lang="en-GB" dirty="0"/>
              <a:t>Hospitality can lead to the management of quality in the operational process and develop the services process of </a:t>
            </a:r>
            <a:r>
              <a:rPr lang="en-US" dirty="0"/>
              <a:t>Crowne Plaza. </a:t>
            </a:r>
          </a:p>
        </p:txBody>
      </p:sp>
      <p:pic>
        <p:nvPicPr>
          <p:cNvPr id="4" name="Picture 3"/>
          <p:cNvPicPr>
            <a:picLocks noChangeAspect="1"/>
          </p:cNvPicPr>
          <p:nvPr/>
        </p:nvPicPr>
        <p:blipFill>
          <a:blip r:embed="rId3"/>
          <a:stretch>
            <a:fillRect/>
          </a:stretch>
        </p:blipFill>
        <p:spPr>
          <a:xfrm>
            <a:off x="6650182" y="2853157"/>
            <a:ext cx="4720849" cy="1845579"/>
          </a:xfrm>
          <a:prstGeom prst="rect">
            <a:avLst/>
          </a:prstGeom>
        </p:spPr>
      </p:pic>
      <p:sp>
        <p:nvSpPr>
          <p:cNvPr id="5" name="Rectangle 4"/>
          <p:cNvSpPr/>
          <p:nvPr/>
        </p:nvSpPr>
        <p:spPr>
          <a:xfrm>
            <a:off x="7898154" y="5081228"/>
            <a:ext cx="1848839" cy="369332"/>
          </a:xfrm>
          <a:prstGeom prst="rect">
            <a:avLst/>
          </a:prstGeom>
        </p:spPr>
        <p:txBody>
          <a:bodyPr wrap="none">
            <a:spAutoFit/>
          </a:bodyPr>
          <a:lstStyle/>
          <a:p>
            <a:r>
              <a:rPr lang="en-GB" dirty="0"/>
              <a:t>(</a:t>
            </a:r>
            <a:r>
              <a:rPr lang="en-GB" dirty="0" err="1"/>
              <a:t>Tosun</a:t>
            </a:r>
            <a:r>
              <a:rPr lang="en-GB" dirty="0"/>
              <a:t> et al. 2022)</a:t>
            </a:r>
            <a:endParaRPr lang="en-US" dirty="0"/>
          </a:p>
        </p:txBody>
      </p:sp>
    </p:spTree>
    <p:extLst>
      <p:ext uri="{BB962C8B-B14F-4D97-AF65-F5344CB8AC3E}">
        <p14:creationId xmlns:p14="http://schemas.microsoft.com/office/powerpoint/2010/main" val="20875277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hotels meet/exceed guest expectations</a:t>
            </a:r>
            <a:endParaRPr lang="en-US" dirty="0"/>
          </a:p>
        </p:txBody>
      </p:sp>
      <p:sp>
        <p:nvSpPr>
          <p:cNvPr id="3" name="Content Placeholder 2"/>
          <p:cNvSpPr>
            <a:spLocks noGrp="1"/>
          </p:cNvSpPr>
          <p:nvPr>
            <p:ph idx="1"/>
          </p:nvPr>
        </p:nvSpPr>
        <p:spPr>
          <a:xfrm>
            <a:off x="1295401" y="2556932"/>
            <a:ext cx="5121165" cy="3292075"/>
          </a:xfrm>
        </p:spPr>
        <p:txBody>
          <a:bodyPr>
            <a:normAutofit fontScale="92500" lnSpcReduction="10000"/>
          </a:bodyPr>
          <a:lstStyle/>
          <a:p>
            <a:pPr lvl="0" algn="just"/>
            <a:r>
              <a:rPr lang="en-GB" dirty="0"/>
              <a:t>Hotels can meet guest expectations through the identification of the requirement of the customers.</a:t>
            </a:r>
            <a:endParaRPr lang="en-US" dirty="0"/>
          </a:p>
          <a:p>
            <a:pPr lvl="0" algn="just"/>
            <a:r>
              <a:rPr lang="en-GB" dirty="0"/>
              <a:t>Hotels can use the Research &amp; Development operation in the business to meet the expectation of the guest.</a:t>
            </a:r>
            <a:endParaRPr lang="en-US" dirty="0"/>
          </a:p>
          <a:p>
            <a:pPr algn="just"/>
            <a:r>
              <a:rPr lang="en-GB" dirty="0"/>
              <a:t>Quality service operation is important in the customer services process to meet the expectation of the guest. </a:t>
            </a:r>
            <a:endParaRPr lang="en-US" dirty="0"/>
          </a:p>
        </p:txBody>
      </p:sp>
      <p:pic>
        <p:nvPicPr>
          <p:cNvPr id="4" name="Picture 3"/>
          <p:cNvPicPr>
            <a:picLocks noChangeAspect="1"/>
          </p:cNvPicPr>
          <p:nvPr/>
        </p:nvPicPr>
        <p:blipFill>
          <a:blip r:embed="rId3"/>
          <a:stretch>
            <a:fillRect/>
          </a:stretch>
        </p:blipFill>
        <p:spPr>
          <a:xfrm>
            <a:off x="7362496" y="2749348"/>
            <a:ext cx="3373821" cy="2296439"/>
          </a:xfrm>
          <a:prstGeom prst="rect">
            <a:avLst/>
          </a:prstGeom>
        </p:spPr>
      </p:pic>
      <p:sp>
        <p:nvSpPr>
          <p:cNvPr id="5" name="Rectangle 4"/>
          <p:cNvSpPr/>
          <p:nvPr/>
        </p:nvSpPr>
        <p:spPr>
          <a:xfrm>
            <a:off x="8135602" y="5324470"/>
            <a:ext cx="1564852" cy="369332"/>
          </a:xfrm>
          <a:prstGeom prst="rect">
            <a:avLst/>
          </a:prstGeom>
        </p:spPr>
        <p:txBody>
          <a:bodyPr wrap="none">
            <a:spAutoFit/>
          </a:bodyPr>
          <a:lstStyle/>
          <a:p>
            <a:r>
              <a:rPr lang="en-GB" dirty="0"/>
              <a:t>(</a:t>
            </a:r>
            <a:r>
              <a:rPr lang="en-GB" dirty="0" err="1"/>
              <a:t>Xu</a:t>
            </a:r>
            <a:r>
              <a:rPr lang="en-GB" dirty="0"/>
              <a:t> et al. 2020)</a:t>
            </a:r>
            <a:endParaRPr lang="en-US" dirty="0"/>
          </a:p>
        </p:txBody>
      </p:sp>
    </p:spTree>
    <p:extLst>
      <p:ext uri="{BB962C8B-B14F-4D97-AF65-F5344CB8AC3E}">
        <p14:creationId xmlns:p14="http://schemas.microsoft.com/office/powerpoint/2010/main" val="2449609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endParaRPr lang="en-US" dirty="0"/>
          </a:p>
        </p:txBody>
      </p:sp>
      <p:sp>
        <p:nvSpPr>
          <p:cNvPr id="3" name="Content Placeholder 2"/>
          <p:cNvSpPr>
            <a:spLocks noGrp="1"/>
          </p:cNvSpPr>
          <p:nvPr>
            <p:ph idx="1"/>
          </p:nvPr>
        </p:nvSpPr>
        <p:spPr>
          <a:xfrm>
            <a:off x="1295401" y="2556931"/>
            <a:ext cx="5089633" cy="3339371"/>
          </a:xfrm>
        </p:spPr>
        <p:txBody>
          <a:bodyPr>
            <a:normAutofit fontScale="92500" lnSpcReduction="10000"/>
          </a:bodyPr>
          <a:lstStyle/>
          <a:p>
            <a:pPr lvl="0" algn="just"/>
            <a:r>
              <a:rPr lang="en-GB" dirty="0"/>
              <a:t>It is summarized that guest experience can be improved in the hotel business by using R&amp;D services.</a:t>
            </a:r>
            <a:endParaRPr lang="en-US" dirty="0"/>
          </a:p>
          <a:p>
            <a:pPr lvl="0" algn="just"/>
            <a:r>
              <a:rPr lang="en-GB" dirty="0"/>
              <a:t>Hospitality is important for </a:t>
            </a:r>
            <a:r>
              <a:rPr lang="en-US" dirty="0"/>
              <a:t>Crowne Plaza to develop the customer satisfaction level eventually.</a:t>
            </a:r>
          </a:p>
          <a:p>
            <a:pPr algn="just"/>
            <a:r>
              <a:rPr lang="en-GB" dirty="0"/>
              <a:t>Guest service has the role to improve the fundamental growth opportunity in the business for </a:t>
            </a:r>
            <a:r>
              <a:rPr lang="en-US" dirty="0"/>
              <a:t>Crowne Plaza.</a:t>
            </a:r>
          </a:p>
        </p:txBody>
      </p:sp>
      <p:pic>
        <p:nvPicPr>
          <p:cNvPr id="4" name="Picture 3"/>
          <p:cNvPicPr>
            <a:picLocks noChangeAspect="1"/>
          </p:cNvPicPr>
          <p:nvPr/>
        </p:nvPicPr>
        <p:blipFill>
          <a:blip r:embed="rId3"/>
          <a:stretch>
            <a:fillRect/>
          </a:stretch>
        </p:blipFill>
        <p:spPr>
          <a:xfrm>
            <a:off x="6779172" y="2680137"/>
            <a:ext cx="4456386" cy="2506717"/>
          </a:xfrm>
          <a:prstGeom prst="rect">
            <a:avLst/>
          </a:prstGeom>
        </p:spPr>
      </p:pic>
      <p:sp>
        <p:nvSpPr>
          <p:cNvPr id="5" name="Rectangle 4"/>
          <p:cNvSpPr/>
          <p:nvPr/>
        </p:nvSpPr>
        <p:spPr>
          <a:xfrm>
            <a:off x="7932813" y="5526970"/>
            <a:ext cx="1875835" cy="369332"/>
          </a:xfrm>
          <a:prstGeom prst="rect">
            <a:avLst/>
          </a:prstGeom>
        </p:spPr>
        <p:txBody>
          <a:bodyPr wrap="none">
            <a:spAutoFit/>
          </a:bodyPr>
          <a:lstStyle/>
          <a:p>
            <a:r>
              <a:rPr lang="en-GB" dirty="0"/>
              <a:t>(</a:t>
            </a:r>
            <a:r>
              <a:rPr lang="en-GB" dirty="0" err="1"/>
              <a:t>Zheng</a:t>
            </a:r>
            <a:r>
              <a:rPr lang="en-GB" dirty="0"/>
              <a:t> et al. 2021)</a:t>
            </a:r>
            <a:endParaRPr lang="en-US" dirty="0"/>
          </a:p>
        </p:txBody>
      </p:sp>
    </p:spTree>
    <p:extLst>
      <p:ext uri="{BB962C8B-B14F-4D97-AF65-F5344CB8AC3E}">
        <p14:creationId xmlns:p14="http://schemas.microsoft.com/office/powerpoint/2010/main" val="3975355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a:t>
            </a:r>
            <a:endParaRPr lang="en-US" dirty="0"/>
          </a:p>
        </p:txBody>
      </p:sp>
      <p:sp>
        <p:nvSpPr>
          <p:cNvPr id="3" name="Content Placeholder 2"/>
          <p:cNvSpPr>
            <a:spLocks noGrp="1"/>
          </p:cNvSpPr>
          <p:nvPr>
            <p:ph idx="1"/>
          </p:nvPr>
        </p:nvSpPr>
        <p:spPr/>
        <p:txBody>
          <a:bodyPr>
            <a:noAutofit/>
          </a:bodyPr>
          <a:lstStyle/>
          <a:p>
            <a:pPr algn="just"/>
            <a:r>
              <a:rPr lang="en-US" sz="1050" dirty="0" err="1"/>
              <a:t>Ihgplc</a:t>
            </a:r>
            <a:r>
              <a:rPr lang="en-US" sz="1050" dirty="0"/>
              <a:t> (2023) </a:t>
            </a:r>
            <a:r>
              <a:rPr lang="en-US" sz="1050" i="1" dirty="0"/>
              <a:t>Crowne Plaza Hotels &amp; Resorts - our brands - intercontinental hotels ...</a:t>
            </a:r>
            <a:r>
              <a:rPr lang="en-US" sz="1050" dirty="0"/>
              <a:t> Available at: https://www.ihgplc.com/en/our-brands/crowne-plaza (Accessed: 18 May 2023). </a:t>
            </a:r>
          </a:p>
          <a:p>
            <a:pPr algn="just"/>
            <a:r>
              <a:rPr lang="en-GB" sz="1050" dirty="0" err="1"/>
              <a:t>Kallmuenzer</a:t>
            </a:r>
            <a:r>
              <a:rPr lang="en-GB" sz="1050" dirty="0"/>
              <a:t>, A., Peters, M. and </a:t>
            </a:r>
            <a:r>
              <a:rPr lang="en-GB" sz="1050" dirty="0" err="1"/>
              <a:t>Buhalis</a:t>
            </a:r>
            <a:r>
              <a:rPr lang="en-GB" sz="1050" dirty="0"/>
              <a:t>, D., (2020). The role of family firm image perception in host-guest value co-creation of hospitality firms. </a:t>
            </a:r>
            <a:r>
              <a:rPr lang="en-GB" sz="1050" i="1" dirty="0"/>
              <a:t>Current Issues in Tourism</a:t>
            </a:r>
            <a:r>
              <a:rPr lang="en-GB" sz="1050" dirty="0"/>
              <a:t>, </a:t>
            </a:r>
            <a:r>
              <a:rPr lang="en-GB" sz="1050" i="1" dirty="0"/>
              <a:t>23</a:t>
            </a:r>
            <a:r>
              <a:rPr lang="en-GB" sz="1050" dirty="0"/>
              <a:t>(19), pp.2410-2427.</a:t>
            </a:r>
            <a:endParaRPr lang="en-US" sz="1050" dirty="0"/>
          </a:p>
          <a:p>
            <a:pPr algn="just"/>
            <a:r>
              <a:rPr lang="en-GB" sz="1050" dirty="0"/>
              <a:t>Koo, B., Yu, J. and Han, H., (2020). The role of loyalty programs in boosting hotel guest loyalty: Impact of switching barriers. </a:t>
            </a:r>
            <a:r>
              <a:rPr lang="en-GB" sz="1050" i="1" dirty="0"/>
              <a:t>International Journal of Hospitality Management</a:t>
            </a:r>
            <a:r>
              <a:rPr lang="en-GB" sz="1050" dirty="0"/>
              <a:t>, </a:t>
            </a:r>
            <a:r>
              <a:rPr lang="en-GB" sz="1050" i="1" dirty="0"/>
              <a:t>84</a:t>
            </a:r>
            <a:r>
              <a:rPr lang="en-GB" sz="1050" dirty="0"/>
              <a:t>, p.102328.</a:t>
            </a:r>
            <a:endParaRPr lang="en-US" sz="1050" dirty="0"/>
          </a:p>
          <a:p>
            <a:pPr algn="just"/>
            <a:r>
              <a:rPr lang="en-GB" sz="1050" dirty="0"/>
              <a:t>Nguyen, T.L.H. and Nagase, K., (2019). The influence of total quality management on customer satisfaction. </a:t>
            </a:r>
            <a:r>
              <a:rPr lang="en-GB" sz="1050" i="1" dirty="0"/>
              <a:t>International journal of healthcare management</a:t>
            </a:r>
            <a:r>
              <a:rPr lang="en-GB" sz="1050" dirty="0"/>
              <a:t>, </a:t>
            </a:r>
            <a:r>
              <a:rPr lang="en-GB" sz="1050" i="1" dirty="0"/>
              <a:t>12</a:t>
            </a:r>
            <a:r>
              <a:rPr lang="en-GB" sz="1050" dirty="0"/>
              <a:t>(4), pp.277-285.</a:t>
            </a:r>
            <a:endParaRPr lang="en-US" sz="1050" dirty="0"/>
          </a:p>
          <a:p>
            <a:pPr algn="just"/>
            <a:r>
              <a:rPr lang="en-GB" sz="1050" dirty="0" err="1"/>
              <a:t>Solnet</a:t>
            </a:r>
            <a:r>
              <a:rPr lang="en-GB" sz="1050" dirty="0"/>
              <a:t>, D., </a:t>
            </a:r>
            <a:r>
              <a:rPr lang="en-GB" sz="1050" dirty="0" err="1"/>
              <a:t>Subramony</a:t>
            </a:r>
            <a:r>
              <a:rPr lang="en-GB" sz="1050" dirty="0"/>
              <a:t>, M., Ford, R.C., </a:t>
            </a:r>
            <a:r>
              <a:rPr lang="en-GB" sz="1050" dirty="0" err="1"/>
              <a:t>Golubovskaya</a:t>
            </a:r>
            <a:r>
              <a:rPr lang="en-GB" sz="1050" dirty="0"/>
              <a:t>, M., Kang, H.J. and </a:t>
            </a:r>
            <a:r>
              <a:rPr lang="en-GB" sz="1050" dirty="0" err="1"/>
              <a:t>Hancer</a:t>
            </a:r>
            <a:r>
              <a:rPr lang="en-GB" sz="1050" dirty="0"/>
              <a:t>, M., (2019). Leveraging human touch in service interactions: lessons from hospitality. </a:t>
            </a:r>
            <a:r>
              <a:rPr lang="en-GB" sz="1050" i="1" dirty="0"/>
              <a:t>Journal of Service Management</a:t>
            </a:r>
            <a:r>
              <a:rPr lang="en-GB" sz="1050" dirty="0"/>
              <a:t>, </a:t>
            </a:r>
            <a:r>
              <a:rPr lang="en-GB" sz="1050" i="1" dirty="0"/>
              <a:t>30</a:t>
            </a:r>
            <a:r>
              <a:rPr lang="en-GB" sz="1050" dirty="0"/>
              <a:t>(3), pp.392-409.</a:t>
            </a:r>
            <a:endParaRPr lang="en-US" sz="1050" dirty="0"/>
          </a:p>
          <a:p>
            <a:pPr algn="just"/>
            <a:r>
              <a:rPr lang="en-GB" sz="1050" dirty="0"/>
              <a:t>Sousa, B.M. and </a:t>
            </a:r>
            <a:r>
              <a:rPr lang="en-GB" sz="1050" dirty="0" err="1"/>
              <a:t>Alves</a:t>
            </a:r>
            <a:r>
              <a:rPr lang="en-GB" sz="1050" dirty="0"/>
              <a:t>, G.M., (2019). The role of relationship marketing in behavioural intentions of medical tourism services and guest experiences. </a:t>
            </a:r>
            <a:r>
              <a:rPr lang="en-GB" sz="1050" i="1" dirty="0"/>
              <a:t>Journal of Hospitality and Tourism Insights</a:t>
            </a:r>
            <a:r>
              <a:rPr lang="en-GB" sz="1050" dirty="0"/>
              <a:t>.</a:t>
            </a:r>
            <a:endParaRPr lang="en-US" sz="1050" dirty="0"/>
          </a:p>
          <a:p>
            <a:pPr algn="just"/>
            <a:r>
              <a:rPr lang="en-GB" sz="1050" dirty="0"/>
              <a:t>Souza, F.F.D., </a:t>
            </a:r>
            <a:r>
              <a:rPr lang="en-GB" sz="1050" dirty="0" err="1"/>
              <a:t>Corsi</a:t>
            </a:r>
            <a:r>
              <a:rPr lang="en-GB" sz="1050" dirty="0"/>
              <a:t>, A., </a:t>
            </a:r>
            <a:r>
              <a:rPr lang="en-GB" sz="1050" dirty="0" err="1"/>
              <a:t>Pagani</a:t>
            </a:r>
            <a:r>
              <a:rPr lang="en-GB" sz="1050" dirty="0"/>
              <a:t>, R.N., </a:t>
            </a:r>
            <a:r>
              <a:rPr lang="en-GB" sz="1050" dirty="0" err="1"/>
              <a:t>Balbinotti</a:t>
            </a:r>
            <a:r>
              <a:rPr lang="en-GB" sz="1050" dirty="0"/>
              <a:t>, G. and </a:t>
            </a:r>
            <a:r>
              <a:rPr lang="en-GB" sz="1050" dirty="0" err="1"/>
              <a:t>Kovaleski</a:t>
            </a:r>
            <a:r>
              <a:rPr lang="en-GB" sz="1050" dirty="0"/>
              <a:t>, J.L., (2022). Total quality management 4.0: Adapting quality management to Industry 4.0. </a:t>
            </a:r>
            <a:r>
              <a:rPr lang="en-GB" sz="1050" i="1" dirty="0"/>
              <a:t>The TQM Journal</a:t>
            </a:r>
            <a:r>
              <a:rPr lang="en-GB" sz="1050" dirty="0"/>
              <a:t>, </a:t>
            </a:r>
            <a:r>
              <a:rPr lang="en-GB" sz="1050" i="1" dirty="0"/>
              <a:t>34</a:t>
            </a:r>
            <a:r>
              <a:rPr lang="en-GB" sz="1050" dirty="0"/>
              <a:t>(4), pp.749-769.</a:t>
            </a:r>
            <a:endParaRPr lang="en-US" sz="1050" dirty="0"/>
          </a:p>
          <a:p>
            <a:pPr algn="just"/>
            <a:r>
              <a:rPr lang="en-GB" sz="1050" dirty="0" err="1"/>
              <a:t>Tosun</a:t>
            </a:r>
            <a:r>
              <a:rPr lang="en-GB" sz="1050" dirty="0"/>
              <a:t>, P., </a:t>
            </a:r>
            <a:r>
              <a:rPr lang="en-GB" sz="1050" dirty="0" err="1"/>
              <a:t>Sezgin</a:t>
            </a:r>
            <a:r>
              <a:rPr lang="en-GB" sz="1050" dirty="0"/>
              <a:t>, S. and </a:t>
            </a:r>
            <a:r>
              <a:rPr lang="en-GB" sz="1050" dirty="0" err="1"/>
              <a:t>Uray</a:t>
            </a:r>
            <a:r>
              <a:rPr lang="en-GB" sz="1050" dirty="0"/>
              <a:t>, N., (2022). Consumer complaining </a:t>
            </a:r>
            <a:r>
              <a:rPr lang="en-GB" sz="1050" dirty="0" err="1"/>
              <a:t>behavior</a:t>
            </a:r>
            <a:r>
              <a:rPr lang="en-GB" sz="1050" dirty="0"/>
              <a:t> in hospitality management. </a:t>
            </a:r>
            <a:r>
              <a:rPr lang="en-GB" sz="1050" i="1" dirty="0"/>
              <a:t>Journal of Hospitality Marketing &amp; Management</a:t>
            </a:r>
            <a:r>
              <a:rPr lang="en-GB" sz="1050" dirty="0"/>
              <a:t>, </a:t>
            </a:r>
            <a:r>
              <a:rPr lang="en-GB" sz="1050" i="1" dirty="0"/>
              <a:t>31</a:t>
            </a:r>
            <a:r>
              <a:rPr lang="en-GB" sz="1050" dirty="0"/>
              <a:t>(2), pp.247-264.</a:t>
            </a:r>
            <a:endParaRPr lang="en-US" sz="1050" dirty="0"/>
          </a:p>
          <a:p>
            <a:pPr algn="just"/>
            <a:r>
              <a:rPr lang="en-GB" sz="1050" dirty="0" err="1"/>
              <a:t>Xu</a:t>
            </a:r>
            <a:r>
              <a:rPr lang="en-GB" sz="1050" dirty="0"/>
              <a:t>, L., </a:t>
            </a:r>
            <a:r>
              <a:rPr lang="en-GB" sz="1050" dirty="0" err="1"/>
              <a:t>Peng</a:t>
            </a:r>
            <a:r>
              <a:rPr lang="en-GB" sz="1050" dirty="0"/>
              <a:t>, X., </a:t>
            </a:r>
            <a:r>
              <a:rPr lang="en-GB" sz="1050" dirty="0" err="1"/>
              <a:t>Pavur</a:t>
            </a:r>
            <a:r>
              <a:rPr lang="en-GB" sz="1050" dirty="0"/>
              <a:t>, R. and </a:t>
            </a:r>
            <a:r>
              <a:rPr lang="en-GB" sz="1050" dirty="0" err="1"/>
              <a:t>Prybutok</a:t>
            </a:r>
            <a:r>
              <a:rPr lang="en-GB" sz="1050" dirty="0"/>
              <a:t>, V., (2020). Quality management theory development via meta-analysis. </a:t>
            </a:r>
            <a:r>
              <a:rPr lang="en-GB" sz="1050" i="1" dirty="0"/>
              <a:t>International Journal of Production Economics</a:t>
            </a:r>
            <a:r>
              <a:rPr lang="en-GB" sz="1050" dirty="0"/>
              <a:t>, </a:t>
            </a:r>
            <a:r>
              <a:rPr lang="en-GB" sz="1050" i="1" dirty="0"/>
              <a:t>229</a:t>
            </a:r>
            <a:r>
              <a:rPr lang="en-GB" sz="1050" dirty="0"/>
              <a:t>, p.107759.</a:t>
            </a:r>
            <a:endParaRPr lang="en-US" sz="1050" dirty="0"/>
          </a:p>
          <a:p>
            <a:pPr algn="just"/>
            <a:r>
              <a:rPr lang="en-GB" sz="1050" dirty="0" err="1"/>
              <a:t>Zheng</a:t>
            </a:r>
            <a:r>
              <a:rPr lang="en-GB" sz="1050" dirty="0"/>
              <a:t>, R., </a:t>
            </a:r>
            <a:r>
              <a:rPr lang="en-GB" sz="1050" dirty="0" err="1"/>
              <a:t>Shou</a:t>
            </a:r>
            <a:r>
              <a:rPr lang="en-GB" sz="1050" dirty="0"/>
              <a:t>, B. and Yang, J., (2021). Supply disruption management under consumer panic buying and social learning effects. </a:t>
            </a:r>
            <a:r>
              <a:rPr lang="en-GB" sz="1050" i="1" dirty="0"/>
              <a:t>Omega</a:t>
            </a:r>
            <a:r>
              <a:rPr lang="en-GB" sz="1050" dirty="0"/>
              <a:t>, </a:t>
            </a:r>
            <a:r>
              <a:rPr lang="en-GB" sz="1050" i="1" dirty="0"/>
              <a:t>101</a:t>
            </a:r>
            <a:r>
              <a:rPr lang="en-GB" sz="1050" dirty="0"/>
              <a:t>, p.102238.</a:t>
            </a:r>
            <a:endParaRPr lang="en-US" sz="1050" dirty="0"/>
          </a:p>
        </p:txBody>
      </p:sp>
    </p:spTree>
    <p:extLst>
      <p:ext uri="{BB962C8B-B14F-4D97-AF65-F5344CB8AC3E}">
        <p14:creationId xmlns:p14="http://schemas.microsoft.com/office/powerpoint/2010/main" val="42542963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18</TotalTime>
  <Words>1614</Words>
  <Application>Microsoft Macintosh PowerPoint</Application>
  <PresentationFormat>Panorámica</PresentationFormat>
  <Paragraphs>82</Paragraphs>
  <Slides>12</Slides>
  <Notes>10</Notes>
  <HiddenSlides>0</HiddenSlides>
  <MMClips>0</MMClips>
  <ScaleCrop>false</ScaleCrop>
  <HeadingPairs>
    <vt:vector size="6" baseType="variant">
      <vt:variant>
        <vt:lpstr>Fuentes usadas</vt:lpstr>
      </vt:variant>
      <vt:variant>
        <vt:i4>3</vt:i4>
      </vt:variant>
      <vt:variant>
        <vt:lpstr>Tema</vt:lpstr>
      </vt:variant>
      <vt:variant>
        <vt:i4>1</vt:i4>
      </vt:variant>
      <vt:variant>
        <vt:lpstr>Títulos de diapositiva</vt:lpstr>
      </vt:variant>
      <vt:variant>
        <vt:i4>12</vt:i4>
      </vt:variant>
    </vt:vector>
  </HeadingPairs>
  <TitlesOfParts>
    <vt:vector size="16" baseType="lpstr">
      <vt:lpstr>Arial</vt:lpstr>
      <vt:lpstr>Calibri</vt:lpstr>
      <vt:lpstr>Garamond</vt:lpstr>
      <vt:lpstr>Organic</vt:lpstr>
      <vt:lpstr>Role and importance of quality service, hospitality, and guest services in the hospitality industry</vt:lpstr>
      <vt:lpstr>Introduction</vt:lpstr>
      <vt:lpstr>Selection of hotel brand</vt:lpstr>
      <vt:lpstr>Key Consumers of hotel brand</vt:lpstr>
      <vt:lpstr>Nature of the guest service</vt:lpstr>
      <vt:lpstr>Scope of guest service</vt:lpstr>
      <vt:lpstr>Role of guest service and Facilities</vt:lpstr>
      <vt:lpstr>Need to consider the role and function of guest services</vt:lpstr>
      <vt:lpstr>Importance of Hospitality</vt:lpstr>
      <vt:lpstr>How hotels meet/exceed guest expectations</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Role and importance of quality service, hospitality, and guest services in the hospitality industry</dc:title>
  <dc:creator>Windows User</dc:creator>
  <cp:lastModifiedBy>Andreea Jerlaianu (2232737)</cp:lastModifiedBy>
  <cp:revision>6</cp:revision>
  <dcterms:created xsi:type="dcterms:W3CDTF">2023-05-18T23:06:38Z</dcterms:created>
  <dcterms:modified xsi:type="dcterms:W3CDTF">2023-05-25T15:32:05Z</dcterms:modified>
</cp:coreProperties>
</file>