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17" r:id="rId1"/>
  </p:sldMasterIdLst>
  <p:notesMasterIdLst>
    <p:notesMasterId r:id="rId59"/>
  </p:notesMasterIdLst>
  <p:handoutMasterIdLst>
    <p:handoutMasterId r:id="rId60"/>
  </p:handoutMasterIdLst>
  <p:sldIdLst>
    <p:sldId id="512" r:id="rId2"/>
    <p:sldId id="257" r:id="rId3"/>
    <p:sldId id="258" r:id="rId4"/>
    <p:sldId id="265" r:id="rId5"/>
    <p:sldId id="330" r:id="rId6"/>
    <p:sldId id="315" r:id="rId7"/>
    <p:sldId id="405" r:id="rId8"/>
    <p:sldId id="264" r:id="rId9"/>
    <p:sldId id="331" r:id="rId10"/>
    <p:sldId id="328" r:id="rId11"/>
    <p:sldId id="332" r:id="rId12"/>
    <p:sldId id="333" r:id="rId13"/>
    <p:sldId id="407" r:id="rId14"/>
    <p:sldId id="334" r:id="rId15"/>
    <p:sldId id="335" r:id="rId16"/>
    <p:sldId id="336" r:id="rId17"/>
    <p:sldId id="419" r:id="rId18"/>
    <p:sldId id="268" r:id="rId19"/>
    <p:sldId id="262" r:id="rId20"/>
    <p:sldId id="270" r:id="rId21"/>
    <p:sldId id="263" r:id="rId22"/>
    <p:sldId id="385" r:id="rId23"/>
    <p:sldId id="428" r:id="rId24"/>
    <p:sldId id="386" r:id="rId25"/>
    <p:sldId id="420" r:id="rId26"/>
    <p:sldId id="338" r:id="rId27"/>
    <p:sldId id="272" r:id="rId28"/>
    <p:sldId id="434" r:id="rId29"/>
    <p:sldId id="435" r:id="rId30"/>
    <p:sldId id="436" r:id="rId31"/>
    <p:sldId id="343" r:id="rId32"/>
    <p:sldId id="388" r:id="rId33"/>
    <p:sldId id="430" r:id="rId34"/>
    <p:sldId id="387" r:id="rId35"/>
    <p:sldId id="431" r:id="rId36"/>
    <p:sldId id="346" r:id="rId37"/>
    <p:sldId id="348" r:id="rId38"/>
    <p:sldId id="347" r:id="rId39"/>
    <p:sldId id="414" r:id="rId40"/>
    <p:sldId id="362" r:id="rId41"/>
    <p:sldId id="451" r:id="rId42"/>
    <p:sldId id="453" r:id="rId43"/>
    <p:sldId id="454" r:id="rId44"/>
    <p:sldId id="455" r:id="rId45"/>
    <p:sldId id="456" r:id="rId46"/>
    <p:sldId id="457" r:id="rId47"/>
    <p:sldId id="492" r:id="rId48"/>
    <p:sldId id="458" r:id="rId49"/>
    <p:sldId id="459" r:id="rId50"/>
    <p:sldId id="473" r:id="rId51"/>
    <p:sldId id="474" r:id="rId52"/>
    <p:sldId id="477" r:id="rId53"/>
    <p:sldId id="478" r:id="rId54"/>
    <p:sldId id="482" r:id="rId55"/>
    <p:sldId id="483" r:id="rId56"/>
    <p:sldId id="484" r:id="rId57"/>
    <p:sldId id="486" r:id="rId58"/>
  </p:sldIdLst>
  <p:sldSz cx="9144000" cy="6858000" type="screen4x3"/>
  <p:notesSz cx="7302500" cy="95869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BE1A"/>
    <a:srgbClr val="FDF2D3"/>
    <a:srgbClr val="FCE7AA"/>
    <a:srgbClr val="006600"/>
    <a:srgbClr val="DDFFAF"/>
    <a:srgbClr val="2BCEDF"/>
    <a:srgbClr val="DE6D27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 varScale="1">
        <p:scale>
          <a:sx n="106" d="100"/>
          <a:sy n="106" d="100"/>
        </p:scale>
        <p:origin x="168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480"/>
    </p:cViewPr>
  </p:sorterViewPr>
  <p:notesViewPr>
    <p:cSldViewPr snapToObjects="1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t" anchorCtr="0" compatLnSpc="1">
            <a:prstTxWarp prst="textNoShape">
              <a:avLst/>
            </a:prstTxWarp>
          </a:bodyPr>
          <a:lstStyle>
            <a:lvl1pPr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t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07488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b" anchorCtr="0" compatLnSpc="1">
            <a:prstTxWarp prst="textNoShape">
              <a:avLst/>
            </a:prstTxWarp>
          </a:bodyPr>
          <a:lstStyle>
            <a:lvl1pPr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b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/>
            </a:lvl1pPr>
          </a:lstStyle>
          <a:p>
            <a:fld id="{446FC865-E602-463F-94F6-64D9119E87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90296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t" anchorCtr="0" compatLnSpc="1">
            <a:prstTxWarp prst="textNoShape">
              <a:avLst/>
            </a:prstTxWarp>
          </a:bodyPr>
          <a:lstStyle>
            <a:lvl1pPr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t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14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7488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b" anchorCtr="0" compatLnSpc="1">
            <a:prstTxWarp prst="textNoShape">
              <a:avLst/>
            </a:prstTxWarp>
          </a:bodyPr>
          <a:lstStyle>
            <a:lvl1pPr defTabSz="965200" eaLnBrk="1" hangingPunct="1">
              <a:defRPr sz="1300">
                <a:latin typeface="Verdana" panose="020B0604030504040204" pitchFamily="34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506" tIns="48253" rIns="96506" bIns="48253" numCol="1" anchor="b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/>
            </a:lvl1pPr>
          </a:lstStyle>
          <a:p>
            <a:fld id="{53E75012-36EE-41ED-9C74-5C26D62F82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77058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anose="020B0604030504040204" pitchFamily="34" charset="0"/>
        <a:ea typeface="ＭＳ Ｐゴシック" pitchFamily="-84" charset="-128"/>
        <a:cs typeface="ＭＳ Ｐゴシック" pitchFamily="-84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Verdana" panose="020B0604030504040204" pitchFamily="34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anose="020B0604030504040204" pitchFamily="34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anose="020B0604030504040204" pitchFamily="34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anose="020B0604030504040204" pitchFamily="34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75012-36EE-41ED-9C74-5C26D62F820D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7373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5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5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77F925F-056D-4DEF-8B2F-FF71C0231403}" type="slidenum">
              <a:rPr lang="en-US" altLang="en-US" sz="1300"/>
              <a:pPr/>
              <a:t>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454741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6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6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9093C4E-761B-4DE4-AFED-BB154F7AF829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36003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7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7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9AEA7E1-9FFE-404E-9C35-75ED6CC834FD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878515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8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8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807230E-DE30-4C0B-B25E-50E04BBD69F0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02897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9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9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38FE979-0C2A-4647-A244-3A23193F7E73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783932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0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0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AA42267-D5AF-4C2C-8E40-990BF330253E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1478987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2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2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9AC9A1A-3235-4F9C-85BE-CDCC26CDAF71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180149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3107B4B-7C8A-4CC4-B798-F4A6ECEA541B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8267025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4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4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EE7CA5D-C74E-4D01-81C4-7EC3E2AD8977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7312670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5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5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41136FB-83C0-4A58-95D5-B81B477C77D6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349559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6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6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845DBEA-CCCD-4082-834C-1C62267CA195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1018920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7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7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61CF439-351E-4E26-9143-7F71ED2F31E0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094793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8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8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75420A2-7724-4309-8663-394508A81500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0600460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9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9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54473E-828F-4CF3-B36C-80A5CD835D16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7822140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0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0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0148AC7-56EB-4551-8C94-ADC14FF0DC2E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818722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1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1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EDC01E-1196-4AD9-88E2-DEF6AF5644DF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682709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2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2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2F92395-15F6-4F57-BC92-230F7629BAC6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8205727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3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7474A-4938-40B1-B809-88898A660440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311439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4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4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38586C6-336D-4C3D-B7F9-12F2A5DEAEE3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313005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5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5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0081CA-3B1C-4A61-B1DC-95F44F0F0A86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447872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6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6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1DDFD77-F906-4CF5-AC1A-9FB8F01E60E1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3325846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7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7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B1C531-F0B9-478B-8584-56F7CA58C90C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663357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8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8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3048127-FB26-4869-A711-0979145E3B97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020134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9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9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76E89F-1132-4E8A-8EA0-E5D64547B844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861985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1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1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2D555D7-6E7E-4196-9A60-0B610967E3C0}" type="slidenum">
              <a:rPr lang="en-US" altLang="en-US" sz="1300"/>
              <a:pPr/>
              <a:t>26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262454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2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2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2BFBC1-653E-4EAB-9245-ED8914AC9EEE}" type="slidenum">
              <a:rPr lang="en-US" altLang="en-US" sz="1300"/>
              <a:pPr/>
              <a:t>27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912411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3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3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085CEDA-CB9B-4ABA-952E-4BC9103253E8}" type="slidenum">
              <a:rPr lang="en-US" altLang="en-US" sz="1300"/>
              <a:pPr/>
              <a:t>28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873399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7E5347-8E74-4C08-A811-323FA0E3E3A4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949105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279375-5385-495C-B3C1-CD36E25BC4D9}" type="slidenum">
              <a:rPr lang="en-US" altLang="en-US" sz="1300"/>
              <a:pPr/>
              <a:t>30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1999020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6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6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2E3994-766B-4797-920A-2214DDAC7AFA}" type="slidenum">
              <a:rPr lang="en-US" altLang="en-US" sz="1300"/>
              <a:pPr/>
              <a:t>31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627470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7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7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1732784-A703-4E2D-B96D-BE56F6648CAB}" type="slidenum">
              <a:rPr lang="en-US" altLang="en-US" sz="1300"/>
              <a:pPr/>
              <a:t>32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03098144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8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8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CA816C1-56F4-43DC-B806-9F6664394EC9}" type="slidenum">
              <a:rPr lang="en-US" altLang="en-US" sz="1300"/>
              <a:pPr/>
              <a:t>33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837988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9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9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AE1CCE5-51B9-414E-B2C2-3B0025FB1AF6}" type="slidenum">
              <a:rPr lang="en-US" altLang="en-US" sz="1300"/>
              <a:pPr/>
              <a:t>34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1468429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0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0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86D9039-0233-435F-BE64-37FC9BD0CCCF}" type="slidenum">
              <a:rPr lang="en-US" altLang="en-US" sz="1300"/>
              <a:pPr/>
              <a:t>35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8573446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1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1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47CCAF1-0DA8-4D6E-800D-7483A662BC6C}" type="slidenum">
              <a:rPr lang="en-US" altLang="en-US" sz="1300"/>
              <a:pPr/>
              <a:t>36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1192256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2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2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73AB141-EAA6-4FDD-9548-1840890452BB}" type="slidenum">
              <a:rPr lang="en-US" altLang="en-US" sz="1300"/>
              <a:pPr/>
              <a:t>37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3950571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3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3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216461C-7B3E-4F5F-9FE5-5F2CE530F6AD}" type="slidenum">
              <a:rPr lang="en-US" altLang="en-US" sz="1300"/>
              <a:pPr/>
              <a:t>38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286920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6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6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1705F7C-69B0-4B8A-AB48-D75FD46CAEDC}" type="slidenum">
              <a:rPr lang="en-US" altLang="en-US" sz="1300"/>
              <a:pPr/>
              <a:t>39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3070068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7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7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C787F2-DF4E-4ADF-8F40-74D1CB195D54}" type="slidenum">
              <a:rPr lang="en-US" altLang="en-US" sz="1300"/>
              <a:pPr/>
              <a:t>40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33513091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88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08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46AC582-D585-4257-884D-88DE169AF9E6}" type="slidenum">
              <a:rPr lang="en-US" altLang="en-US" sz="1300"/>
              <a:pPr/>
              <a:t>41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6972119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99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09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84C2D8B-5A5B-4AE4-92DC-120923632B4C}" type="slidenum">
              <a:rPr lang="en-US" altLang="en-US" sz="1300"/>
              <a:pPr/>
              <a:t>42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46211441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09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0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20A9F3D-40CC-4813-963C-F8D47989CD53}" type="slidenum">
              <a:rPr lang="en-US" altLang="en-US" sz="1300"/>
              <a:pPr/>
              <a:t>43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9186873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1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1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157D1C-2ADD-4847-97B5-C05FEF083902}" type="slidenum">
              <a:rPr lang="en-US" altLang="en-US" sz="1300"/>
              <a:pPr/>
              <a:t>44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11524323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29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2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D221C05-0BF3-48CD-BC24-E25C98C35601}" type="slidenum">
              <a:rPr lang="en-US" altLang="en-US" sz="1300"/>
              <a:pPr/>
              <a:t>45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3371942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4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4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83A634-13D0-46F5-BA34-4210C5F5D25A}" type="slidenum">
              <a:rPr lang="en-US" altLang="en-US" sz="1300"/>
              <a:pPr/>
              <a:t>46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9132820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5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CF647A7-4A75-445B-8A6D-2827DB4647DD}" type="slidenum">
              <a:rPr lang="en-US" altLang="en-US" sz="1300"/>
              <a:pPr/>
              <a:t>47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0551484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60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6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A2B9952-276D-4FFC-844D-3B2587F70841}" type="slidenum">
              <a:rPr lang="en-US" altLang="en-US" sz="1300"/>
              <a:pPr/>
              <a:t>48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0427376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70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170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00EA0D0-D074-48E6-BA93-3BCA0FAF7429}" type="slidenum">
              <a:rPr lang="en-US" altLang="en-US" sz="1300"/>
              <a:pPr/>
              <a:t>49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95521568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75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375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5F46519-B6EA-4F81-BF4B-53953C55E97D}" type="slidenum">
              <a:rPr lang="en-US" altLang="en-US" sz="1300"/>
              <a:pPr/>
              <a:t>50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19111325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85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385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C290A78-E50A-45EE-83B9-6BF7CAB2B7FD}" type="slidenum">
              <a:rPr lang="en-US" altLang="en-US" sz="1300"/>
              <a:pPr/>
              <a:t>51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77392851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29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29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64B701-1106-40DA-9E2D-6C6FC1753E1E}" type="slidenum">
              <a:rPr lang="en-US" altLang="en-US" sz="1300"/>
              <a:pPr/>
              <a:t>52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3224171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39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39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C317AED-5458-4221-9F29-B0E5DD37DB76}" type="slidenum">
              <a:rPr lang="en-US" altLang="en-US" sz="1300"/>
              <a:pPr/>
              <a:t>53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78230547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60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9C78DA4-D8B5-4404-99B3-D35F5BDD1793}" type="slidenum">
              <a:rPr lang="en-US" altLang="en-US" sz="1300"/>
              <a:pPr/>
              <a:t>54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9187545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70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70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50F9967-21F4-4387-BA49-CD30D5885816}" type="slidenum">
              <a:rPr lang="en-US" altLang="en-US" sz="1300"/>
              <a:pPr/>
              <a:t>55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1750245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80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80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28ECB36-773C-4E64-A686-2EAE33FB75E2}" type="slidenum">
              <a:rPr lang="en-US" altLang="en-US" sz="1300"/>
              <a:pPr/>
              <a:t>56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5727756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90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590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5E09383-65C5-4289-910D-1DB3EF4C102D}" type="slidenum">
              <a:rPr lang="en-US" altLang="en-US" sz="1300"/>
              <a:pPr/>
              <a:t>57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91781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gray">
          <a:xfrm>
            <a:off x="0" y="6400800"/>
            <a:ext cx="9144000" cy="457200"/>
          </a:xfrm>
          <a:prstGeom prst="rect">
            <a:avLst/>
          </a:prstGeom>
          <a:solidFill>
            <a:srgbClr val="C93125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>
              <a:defRPr/>
            </a:pPr>
            <a:r>
              <a:rPr lang="en-US" sz="1800" dirty="0">
                <a:latin typeface="Verdana" charset="0"/>
                <a:ea typeface="Arial" pitchFamily="-1" charset="0"/>
                <a:cs typeface="Arial" pitchFamily="-1" charset="0"/>
              </a:rPr>
              <a:t> </a:t>
            </a:r>
          </a:p>
        </p:txBody>
      </p:sp>
      <p:pic>
        <p:nvPicPr>
          <p:cNvPr id="3" name="Picture 3" descr="Pearson_Bound_Wh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6350"/>
            <a:ext cx="1655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 descr="Pearson_Strap_Bound_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6350"/>
            <a:ext cx="1908175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2" descr="Berk3e_front_cover_final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92625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459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978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9755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696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488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832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027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9814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8791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354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0"/>
            <a:ext cx="211455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0"/>
            <a:ext cx="619125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488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40633-64F1-47F5-BF82-3A2AD41A96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96462"/>
      </p:ext>
    </p:extLst>
  </p:cSld>
  <p:clrMapOvr>
    <a:masterClrMapping/>
  </p:clrMapOvr>
  <p:transition spd="med" advClick="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447800"/>
            <a:ext cx="83820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74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0"/>
            <a:ext cx="8534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" name="Rectangle 2"/>
          <p:cNvSpPr>
            <a:spLocks noChangeArrowheads="1"/>
          </p:cNvSpPr>
          <p:nvPr userDrawn="1"/>
        </p:nvSpPr>
        <p:spPr bwMode="gray">
          <a:xfrm>
            <a:off x="0" y="6397625"/>
            <a:ext cx="9144000" cy="457200"/>
          </a:xfrm>
          <a:prstGeom prst="rect">
            <a:avLst/>
          </a:prstGeom>
          <a:solidFill>
            <a:srgbClr val="C93125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>
              <a:defRPr/>
            </a:pPr>
            <a:endParaRPr lang="en-US" sz="1800">
              <a:latin typeface="Verdana" charset="0"/>
              <a:ea typeface="Arial" pitchFamily="-1" charset="0"/>
              <a:cs typeface="Arial" pitchFamily="-1" charset="0"/>
            </a:endParaRP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gray">
          <a:xfrm>
            <a:off x="8382000" y="6553200"/>
            <a:ext cx="360363" cy="17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r"/>
            <a:r>
              <a:rPr lang="en-GB" altLang="en-US" sz="900" dirty="0">
                <a:solidFill>
                  <a:schemeClr val="bg1"/>
                </a:solidFill>
                <a:cs typeface="Arial" panose="020B0604020202020204" pitchFamily="34" charset="0"/>
              </a:rPr>
              <a:t>2-</a:t>
            </a:r>
            <a:fld id="{FE96988D-CAAC-4C0F-81BF-513609188712}" type="slidenum">
              <a:rPr lang="en-GB" altLang="en-US" sz="900">
                <a:solidFill>
                  <a:schemeClr val="bg1"/>
                </a:solidFill>
                <a:cs typeface="Arial" panose="020B0604020202020204" pitchFamily="34" charset="0"/>
              </a:rPr>
              <a:pPr algn="r"/>
              <a:t>‹#›</a:t>
            </a:fld>
            <a:r>
              <a:rPr lang="en-GB" altLang="en-US" sz="90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6" r:id="rId1"/>
    <p:sldLayoutId id="2147484126" r:id="rId2"/>
    <p:sldLayoutId id="2147484127" r:id="rId3"/>
    <p:sldLayoutId id="2147484128" r:id="rId4"/>
    <p:sldLayoutId id="2147484129" r:id="rId5"/>
    <p:sldLayoutId id="2147484130" r:id="rId6"/>
    <p:sldLayoutId id="2147484131" r:id="rId7"/>
    <p:sldLayoutId id="2147484132" r:id="rId8"/>
    <p:sldLayoutId id="2147484133" r:id="rId9"/>
    <p:sldLayoutId id="2147484134" r:id="rId10"/>
    <p:sldLayoutId id="2147484135" r:id="rId11"/>
    <p:sldLayoutId id="2147484137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+mj-lt"/>
          <a:ea typeface="ヒラギノ角ゴ Pro W3" pitchFamily="-1" charset="-128"/>
          <a:cs typeface="ヒラギノ角ゴ Pro W3" pitchFamily="-1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  <a:ea typeface="ヒラギノ角ゴ Pro W3" pitchFamily="-1" charset="-128"/>
          <a:cs typeface="ヒラギノ角ゴ Pro W3" pitchFamily="-1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  <a:ea typeface="ヒラギノ角ゴ Pro W3" pitchFamily="-1" charset="-128"/>
          <a:cs typeface="ヒラギノ角ゴ Pro W3" pitchFamily="-1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  <a:ea typeface="ヒラギノ角ゴ Pro W3" pitchFamily="-1" charset="-128"/>
          <a:cs typeface="ヒラギノ角ゴ Pro W3" pitchFamily="-1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  <a:ea typeface="ヒラギノ角ゴ Pro W3" pitchFamily="-1" charset="-128"/>
          <a:cs typeface="ヒラギノ角ゴ Pro W3" pitchFamily="-1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pitchFamily="-1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ヒラギノ角ゴ Pro W3" pitchFamily="-1" charset="-128"/>
          <a:cs typeface="ヒラギノ角ゴ Pro W3" pitchFamily="-1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ヒラギノ角ゴ Pro W3" pitchFamily="-1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ヒラギノ角ゴ Pro W3" pitchFamily="-1" charset="-128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ヒラギノ角ゴ Pro W3" pitchFamily="-1" charset="-128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ヒラギノ角ゴ Pro W3" pitchFamily="-1" charset="-128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ヒラギノ角ゴ Pro W3" pitchFamily="-1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0.wmf"/><Relationship Id="rId4" Type="http://schemas.openxmlformats.org/officeDocument/2006/relationships/oleObject" Target="../embeddings/oleObject2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3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2.wmf"/><Relationship Id="rId4" Type="http://schemas.openxmlformats.org/officeDocument/2006/relationships/oleObject" Target="../embeddings/oleObject4.bin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3.wmf"/><Relationship Id="rId4" Type="http://schemas.openxmlformats.org/officeDocument/2006/relationships/oleObject" Target="../embeddings/oleObject5.bin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6.bin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6.wmf"/><Relationship Id="rId4" Type="http://schemas.openxmlformats.org/officeDocument/2006/relationships/oleObject" Target="../embeddings/oleObject7.bin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7.wmf"/><Relationship Id="rId4" Type="http://schemas.openxmlformats.org/officeDocument/2006/relationships/oleObject" Target="../embeddings/oleObject8.bin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18.wmf"/><Relationship Id="rId4" Type="http://schemas.openxmlformats.org/officeDocument/2006/relationships/oleObject" Target="../embeddings/oleObject9.bin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5" Type="http://schemas.openxmlformats.org/officeDocument/2006/relationships/image" Target="../media/image20.wmf"/><Relationship Id="rId4" Type="http://schemas.openxmlformats.org/officeDocument/2006/relationships/oleObject" Target="../embeddings/oleObject10.bin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5" Type="http://schemas.openxmlformats.org/officeDocument/2006/relationships/image" Target="../media/image21.wmf"/><Relationship Id="rId4" Type="http://schemas.openxmlformats.org/officeDocument/2006/relationships/oleObject" Target="../embeddings/oleObject11.bin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474302" y="2667000"/>
            <a:ext cx="8291512" cy="89693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 smtClean="0">
                <a:solidFill>
                  <a:srgbClr val="19245E"/>
                </a:solidFill>
              </a:rPr>
              <a:t>EPF: </a:t>
            </a:r>
            <a:r>
              <a:rPr lang="en-GB" sz="4000" smtClean="0">
                <a:solidFill>
                  <a:srgbClr val="19245E"/>
                </a:solidFill>
              </a:rPr>
              <a:t>Lecture 5</a:t>
            </a:r>
            <a:r>
              <a:rPr lang="en-GB" sz="4000" dirty="0" smtClean="0">
                <a:solidFill>
                  <a:srgbClr val="19245E"/>
                </a:solidFill>
              </a:rPr>
              <a:t/>
            </a:r>
            <a:br>
              <a:rPr lang="en-GB" sz="4000" dirty="0" smtClean="0">
                <a:solidFill>
                  <a:srgbClr val="19245E"/>
                </a:solidFill>
              </a:rPr>
            </a:br>
            <a:r>
              <a:rPr lang="en-GB" sz="4000" dirty="0">
                <a:solidFill>
                  <a:srgbClr val="19245E"/>
                </a:solidFill>
              </a:rPr>
              <a:t>Introduction </a:t>
            </a:r>
            <a:r>
              <a:rPr lang="en-GB" sz="4000" dirty="0" smtClean="0">
                <a:solidFill>
                  <a:srgbClr val="19245E"/>
                </a:solidFill>
              </a:rPr>
              <a:t>to </a:t>
            </a:r>
            <a:r>
              <a:rPr lang="en-GB" sz="4000" dirty="0">
                <a:solidFill>
                  <a:srgbClr val="19245E"/>
                </a:solidFill>
              </a:rPr>
              <a:t>Financial Statement Analysis</a:t>
            </a:r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-12071" y="1"/>
            <a:ext cx="5269871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IN" altLang="en-US" sz="800" dirty="0" smtClean="0"/>
              <a:t>Berk, </a:t>
            </a:r>
            <a:r>
              <a:rPr lang="en-IN" altLang="en-US" sz="800" dirty="0" err="1" smtClean="0"/>
              <a:t>DeMarzo</a:t>
            </a:r>
            <a:r>
              <a:rPr lang="en-IN" altLang="en-US" sz="800" dirty="0" smtClean="0"/>
              <a:t> &amp; </a:t>
            </a:r>
            <a:r>
              <a:rPr lang="en-IN" altLang="en-US" sz="800" dirty="0" err="1" smtClean="0"/>
              <a:t>Harfod</a:t>
            </a:r>
            <a:r>
              <a:rPr lang="en-IN" altLang="en-US" sz="800" dirty="0" smtClean="0"/>
              <a:t>, Fundamentals of </a:t>
            </a:r>
            <a:r>
              <a:rPr lang="en-US" altLang="en-US" sz="800" i="1" dirty="0" smtClean="0"/>
              <a:t>Corporate Finance</a:t>
            </a:r>
            <a:r>
              <a:rPr lang="en-US" altLang="en-US" sz="800" dirty="0" smtClean="0"/>
              <a:t>, 3rd  Edition © Pearson Education Limited 2015</a:t>
            </a:r>
            <a:endParaRPr lang="en-GB" altLang="en-US" sz="800" dirty="0" smtClean="0"/>
          </a:p>
        </p:txBody>
      </p:sp>
    </p:spTree>
    <p:extLst>
      <p:ext uri="{BB962C8B-B14F-4D97-AF65-F5344CB8AC3E}">
        <p14:creationId xmlns:p14="http://schemas.microsoft.com/office/powerpoint/2010/main" val="175644662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Chapter Outline</a:t>
            </a:r>
          </a:p>
        </p:txBody>
      </p:sp>
      <p:sp>
        <p:nvSpPr>
          <p:cNvPr id="20483" name="Rectangle 2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2.1 Firms’ Disclosure of Financial Information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2.2 The Balance Sheet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2.3 The Income Statement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2.4 The Statement of Cash Flows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2.5 Other Financial Statement Information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2.6 Financial Statement Analysis</a:t>
            </a:r>
          </a:p>
          <a:p>
            <a:pPr marL="533400" indent="-533400" eaLnBrk="1" hangingPunct="1">
              <a:lnSpc>
                <a:spcPct val="80000"/>
              </a:lnSpc>
              <a:spcBef>
                <a:spcPct val="30000"/>
              </a:spcBef>
              <a:buFontTx/>
              <a:buNone/>
            </a:pPr>
            <a:r>
              <a:rPr lang="en-US" altLang="en-US" sz="2400" smtClean="0">
                <a:ea typeface="ヒラギノ角ゴ Pro W3" pitchFamily="-65" charset="-128"/>
              </a:rPr>
              <a:t>2.7 Financial Reporting in Practice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Learning Objectives</a:t>
            </a:r>
          </a:p>
        </p:txBody>
      </p:sp>
      <p:sp>
        <p:nvSpPr>
          <p:cNvPr id="21507" name="Rectangle 30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Know why the disclosure of financial information through financial statements is critical to investors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Understand the function of the balance sheet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Use financial statements to understand the firm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Understand how the income statement is used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Interpret a statement of cash flows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Understand the management’s discussion and analysis and the statement of shareholders equity</a:t>
            </a:r>
          </a:p>
          <a:p>
            <a:pPr eaLnBrk="1" hangingPunct="1"/>
            <a:r>
              <a:rPr lang="en-US" altLang="en-US" sz="2400" smtClean="0">
                <a:ea typeface="ヒラギノ角ゴ Pro W3" pitchFamily="-65" charset="-128"/>
              </a:rPr>
              <a:t>Understand the main purpose and aspects of the Sarbanes-Oxley reforms following Enron and other financial scandals</a:t>
            </a: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2531" name="Rectangle 18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Financial statements are accounting reports issued periodically to present past performance and a snapshot of the firm’s assets and the financing of those assets</a:t>
            </a:r>
          </a:p>
          <a:p>
            <a:pPr eaLnBrk="1" hangingPunct="1"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Investors, financial analysts, managers, and other interested parties such as creditors rely on financial statements to obtain reliable information about a corporation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3555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Public companies must file financial results with the relevant listing authorities</a:t>
            </a:r>
          </a:p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annual report with financial statements must be sent to their shareholders every year</a:t>
            </a:r>
          </a:p>
          <a:p>
            <a:pPr eaLnBrk="1" hangingPunct="1"/>
            <a:endParaRPr lang="en-US" altLang="en-US" b="1" smtClean="0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4579" name="Rectangle 13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Generally Accepted Accounting Principles (GAAP) together with the International Financial Reporting Standards (issued by the IASB) 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provide a common set of rules and a standard format for public companies’ reports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Corporations are required to hire an auditor to 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Check the annual financial statements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Ensure they are  prepared according to accounting standards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Provide </a:t>
            </a:r>
            <a:r>
              <a:rPr lang="en-US" altLang="en-US" sz="1800" i="1" smtClean="0">
                <a:ea typeface="ＭＳ Ｐゴシック" panose="020B0600070205080204" pitchFamily="34" charset="-128"/>
              </a:rPr>
              <a:t>evidence </a:t>
            </a:r>
            <a:r>
              <a:rPr lang="en-US" altLang="en-US" sz="1800" smtClean="0">
                <a:ea typeface="ＭＳ Ｐゴシック" panose="020B0600070205080204" pitchFamily="34" charset="-128"/>
              </a:rPr>
              <a:t>that the information is </a:t>
            </a:r>
            <a:r>
              <a:rPr lang="en-US" altLang="en-US" sz="1800" i="1" smtClean="0">
                <a:ea typeface="ＭＳ Ｐゴシック" panose="020B0600070205080204" pitchFamily="34" charset="-128"/>
              </a:rPr>
              <a:t>reliable</a:t>
            </a:r>
            <a:endParaRPr lang="en-US" altLang="en-US" sz="1800" smtClean="0">
              <a:ea typeface="ＭＳ Ｐゴシック" panose="020B0600070205080204" pitchFamily="34" charset="-128"/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447800" y="3886200"/>
            <a:ext cx="7375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5603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International Financial Reporting Standards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International Accounting Standards Board (IASB) 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smtClean="0">
                <a:ea typeface="ＭＳ Ｐゴシック" panose="020B0600070205080204" pitchFamily="34" charset="-128"/>
              </a:rPr>
              <a:t>Established in 2001 by representatives from 10 countries, including the U.S.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smtClean="0">
                <a:ea typeface="ＭＳ Ｐゴシック" panose="020B0600070205080204" pitchFamily="34" charset="-128"/>
              </a:rPr>
              <a:t>Since 2005 all publicly traded European Union companies are required to follow IFRS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smtClean="0">
                <a:ea typeface="ＭＳ Ｐゴシック" panose="020B0600070205080204" pitchFamily="34" charset="-128"/>
              </a:rPr>
              <a:t>Used by many other countries, including Australia, several countries in Latin America and Africa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smtClean="0">
                <a:ea typeface="ＭＳ Ｐゴシック" panose="020B0600070205080204" pitchFamily="34" charset="-128"/>
              </a:rPr>
              <a:t>Accepted by all major stock exchanges around the world except U.S. and Japan</a:t>
            </a:r>
          </a:p>
          <a:p>
            <a:pPr eaLnBrk="1" hangingPunct="1">
              <a:lnSpc>
                <a:spcPct val="90000"/>
              </a:lnSpc>
            </a:pPr>
            <a:endParaRPr lang="en-US" altLang="en-US" b="1" smtClean="0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Also called “Statement of Financial Position”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Lists the firm’s assets and liabilities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Provides a snapshot of the firm’s financial position at a given point in time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endParaRPr lang="en-US" altLang="en-US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Table 2.1  </a:t>
            </a:r>
            <a:r>
              <a:rPr lang="en-US" altLang="en-US" b="0" smtClean="0">
                <a:ea typeface="ヒラギノ角ゴ Pro W3" pitchFamily="-65" charset="-128"/>
              </a:rPr>
              <a:t>Vodafone Group Plc Consolidated Statements of Financial Position in £m</a:t>
            </a:r>
            <a:endParaRPr lang="en-US" altLang="en-US" smtClean="0">
              <a:ea typeface="ヒラギノ角ゴ Pro W3" pitchFamily="-65" charset="-128"/>
            </a:endParaRPr>
          </a:p>
        </p:txBody>
      </p:sp>
      <p:pic>
        <p:nvPicPr>
          <p:cNvPr id="28675" name="Picture 3" descr="tbl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92263"/>
            <a:ext cx="67056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9699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Balance Sheet Equation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The two sides of the balance sheet must balance</a:t>
            </a:r>
          </a:p>
        </p:txBody>
      </p:sp>
      <p:pic>
        <p:nvPicPr>
          <p:cNvPr id="29700" name="Picture 5" descr="eq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76"/>
          <a:stretch>
            <a:fillRect/>
          </a:stretch>
        </p:blipFill>
        <p:spPr bwMode="auto">
          <a:xfrm>
            <a:off x="762000" y="3754438"/>
            <a:ext cx="64547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1" name="Rectangle 16"/>
          <p:cNvSpPr>
            <a:spLocks noChangeArrowheads="1"/>
          </p:cNvSpPr>
          <p:nvPr/>
        </p:nvSpPr>
        <p:spPr bwMode="auto">
          <a:xfrm>
            <a:off x="7216775" y="4114800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072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ヒラギノ角ゴ Pro W3" pitchFamily="-65" charset="-128"/>
              </a:rPr>
              <a:t>Current Assets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ヒラギノ角ゴ Pro W3" pitchFamily="-65" charset="-128"/>
              </a:rPr>
              <a:t>Cash and other marketable securities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ＭＳ Ｐゴシック" panose="020B0600070205080204" pitchFamily="34" charset="-128"/>
              </a:rPr>
              <a:t>Short-term, low-risk investments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ＭＳ Ｐゴシック" panose="020B0600070205080204" pitchFamily="34" charset="-128"/>
              </a:rPr>
              <a:t>Easily sold and converted to cash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ヒラギノ角ゴ Pro W3" pitchFamily="-65" charset="-128"/>
              </a:rPr>
              <a:t>Accounts receivable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ＭＳ Ｐゴシック" panose="020B0600070205080204" pitchFamily="34" charset="-128"/>
              </a:rPr>
              <a:t>Amounts owed to the firm by customers who have purchased on credit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ヒラギノ角ゴ Pro W3" pitchFamily="-65" charset="-128"/>
              </a:rPr>
              <a:t>Inventories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ＭＳ Ｐゴシック" panose="020B0600070205080204" pitchFamily="34" charset="-128"/>
              </a:rPr>
              <a:t>Raw materials, work-in-progress and finished goods;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ヒラギノ角ゴ Pro W3" pitchFamily="-65" charset="-128"/>
              </a:rPr>
              <a:t>Other current assets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smtClean="0">
                <a:ea typeface="ＭＳ Ｐゴシック" panose="020B0600070205080204" pitchFamily="34" charset="-128"/>
              </a:rPr>
              <a:t>Includes items such as prepaid expenses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1747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Non-Current Assets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Assets that produce benefits for more than one year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Reduced through a yearly deduction called </a:t>
            </a:r>
            <a:r>
              <a:rPr lang="en-US" altLang="en-US" b="1" smtClean="0">
                <a:ea typeface="ヒラギノ角ゴ Pro W3" pitchFamily="-65" charset="-128"/>
              </a:rPr>
              <a:t>depreciation</a:t>
            </a:r>
            <a:r>
              <a:rPr lang="en-US" altLang="en-US" b="1" smtClean="0">
                <a:solidFill>
                  <a:srgbClr val="00646D"/>
                </a:solidFill>
                <a:ea typeface="ヒラギノ角ゴ Pro W3" pitchFamily="-65" charset="-128"/>
              </a:rPr>
              <a:t> </a:t>
            </a:r>
            <a:r>
              <a:rPr lang="en-US" altLang="en-US" smtClean="0">
                <a:ea typeface="ヒラギノ角ゴ Pro W3" pitchFamily="-65" charset="-128"/>
              </a:rPr>
              <a:t>according to a schedule that depends on an asset’s life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Depreciation is not an actual cash expense, but a way of recognizing that fixed assets wear out and become less valuable as they get older</a:t>
            </a:r>
          </a:p>
          <a:p>
            <a:pPr lvl="1" eaLnBrk="1" hangingPunct="1"/>
            <a:endParaRPr lang="en-US" altLang="en-US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2771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Non-Current Assets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The book value of an asset is its acquisition cost less its accumulated depreciation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Other non-current assets can include such items as property not used in business operations, start-up costs in connection with a new business, trademarks and patents, and property held for sale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379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Current Liabilities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Accounts payable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The amounts owed to suppliers purchases made on credit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Short-term debt (or notes payable)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Loans that must be repaid in the next year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Repayment of long-term debt that will occur within the next year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Accrual items 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Items such as salary or taxes that are owed but have not yet been paid, and deferred or unearned revenue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4819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Net working capital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capital available in the short term to run the business:</a:t>
            </a:r>
          </a:p>
        </p:txBody>
      </p:sp>
      <p:pic>
        <p:nvPicPr>
          <p:cNvPr id="34820" name="Picture 4" descr="eq02_0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11"/>
          <a:stretch>
            <a:fillRect/>
          </a:stretch>
        </p:blipFill>
        <p:spPr bwMode="auto">
          <a:xfrm>
            <a:off x="381000" y="4191000"/>
            <a:ext cx="780732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Rectangle 16"/>
          <p:cNvSpPr>
            <a:spLocks noChangeArrowheads="1"/>
          </p:cNvSpPr>
          <p:nvPr/>
        </p:nvSpPr>
        <p:spPr bwMode="auto">
          <a:xfrm>
            <a:off x="7408863" y="4038600"/>
            <a:ext cx="15605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2.2)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584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Non-Current Liabilities 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Long-term debt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 loan or debt obligation maturing in more than a year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6867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Shareholders’ Equity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Market Value Versus Book Value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Book value of equity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An accounting measure of net worth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Assets – Liabilities = Equity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True value of assets may be different from book value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Market capitalization 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Market price per share times number of shares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Does not depend on historical cost of assets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37891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If on March 31, 2013, Vodafone had 49,190 million shares outstanding, and these shares are trading for a price of £1.86 per share, what is Vodafone’s market capitalization? 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How does the market capitalization compare to Vodafone’s book value of equity?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3891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smtClean="0">
                <a:ea typeface="ヒラギノ角ゴ Pro W3" pitchFamily="-65" charset="-128"/>
              </a:rPr>
              <a:t>Market capitalization </a:t>
            </a:r>
            <a:r>
              <a:rPr lang="en-US" altLang="en-US" sz="2000" smtClean="0">
                <a:ea typeface="ヒラギノ角ゴ Pro W3" pitchFamily="-65" charset="-128"/>
              </a:rPr>
              <a:t>is equal to price per share times shares outstanding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We can find Vodafone’s </a:t>
            </a:r>
            <a:r>
              <a:rPr lang="en-US" altLang="en-US" sz="2000" i="1" smtClean="0">
                <a:ea typeface="ヒラギノ角ゴ Pro W3" pitchFamily="-65" charset="-128"/>
              </a:rPr>
              <a:t>book value of equity </a:t>
            </a:r>
            <a:r>
              <a:rPr lang="en-US" altLang="en-US" sz="2000" smtClean="0">
                <a:ea typeface="ヒラギノ角ゴ Pro W3" pitchFamily="-65" charset="-128"/>
              </a:rPr>
              <a:t>at the bottom of its balance sheet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39939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Vodafone’s market capitalization is: </a:t>
            </a:r>
          </a:p>
          <a:p>
            <a:pPr lvl="1" eaLnBrk="1" hangingPunct="1"/>
            <a:r>
              <a:rPr lang="en-US" altLang="en-US" sz="2000" smtClean="0">
                <a:ea typeface="ヒラギノ角ゴ Pro W3" pitchFamily="-65" charset="-128"/>
              </a:rPr>
              <a:t>(49,190 shares) </a:t>
            </a:r>
            <a:r>
              <a:rPr lang="en-US" altLang="en-US" sz="200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smtClean="0">
                <a:ea typeface="ヒラギノ角ゴ Pro W3" pitchFamily="-65" charset="-128"/>
              </a:rPr>
              <a:t> (£1.86/share) = £91,493 million 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This market capitalization is significantly higher than Vodafone’s book value of equity:</a:t>
            </a:r>
          </a:p>
          <a:p>
            <a:pPr lvl="1" eaLnBrk="1" hangingPunct="1"/>
            <a:r>
              <a:rPr lang="en-US" altLang="en-US" sz="2000" smtClean="0">
                <a:ea typeface="ヒラギノ角ゴ Pro W3" pitchFamily="-65" charset="-128"/>
              </a:rPr>
              <a:t>£72,488 million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4096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Investors are willing to pay 91,493/72,488 = 1.3 times the amount Vodafone’s shares are “worth” according to their book value.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2.1a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1987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In October, 2013, Campbell Soup Co. (CPB) had 313.5 million shares outstanding, trading for a price of $42.65 per share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Campbell’s market capitalization?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How does the market capitalization compare to Campbell’s book value of </a:t>
            </a:r>
            <a:r>
              <a:rPr lang="en-US" altLang="en-US" sz="2000" dirty="0">
                <a:ea typeface="ヒラギノ角ゴ Pro W3" pitchFamily="-65" charset="-128"/>
              </a:rPr>
              <a:t>equity </a:t>
            </a:r>
            <a:r>
              <a:rPr lang="en-US" altLang="en-US" sz="2000" dirty="0" smtClean="0">
                <a:ea typeface="ヒラギノ角ゴ Pro W3" pitchFamily="-65" charset="-128"/>
              </a:rPr>
              <a:t>of $1,217 million?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2.1a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43011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smtClean="0">
                <a:ea typeface="ヒラギノ角ゴ Pro W3" pitchFamily="-65" charset="-128"/>
              </a:rPr>
              <a:t>Market capitalization </a:t>
            </a:r>
            <a:r>
              <a:rPr lang="en-US" altLang="en-US" sz="2000" smtClean="0">
                <a:ea typeface="ヒラギノ角ゴ Pro W3" pitchFamily="-65" charset="-128"/>
              </a:rPr>
              <a:t>is equal to price per share times shares outstanding 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We can find Campbell’s </a:t>
            </a:r>
            <a:r>
              <a:rPr lang="en-US" altLang="en-US" sz="2000" i="1" smtClean="0">
                <a:ea typeface="ヒラギノ角ゴ Pro W3" pitchFamily="-65" charset="-128"/>
              </a:rPr>
              <a:t>book value of equity </a:t>
            </a:r>
            <a:r>
              <a:rPr lang="en-US" altLang="en-US" sz="2000" smtClean="0">
                <a:ea typeface="ヒラギノ角ゴ Pro W3" pitchFamily="-65" charset="-128"/>
              </a:rPr>
              <a:t>at the bottom of the right side of its balance sheet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4403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Campbell’s market capitalization is: 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(313.5 million shares) </a:t>
            </a:r>
            <a:r>
              <a:rPr lang="en-US" altLang="en-US" sz="2000" dirty="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 smtClean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This market capitalization is significantly higher than Campbell’s book value of equity: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$1,217 million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2.1a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 (cont’d)</a:t>
            </a:r>
          </a:p>
        </p:txBody>
      </p:sp>
      <p:sp>
        <p:nvSpPr>
          <p:cNvPr id="45059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Campbell’s must have sources of value that do not appear on the balance sheet. 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These include </a:t>
            </a:r>
          </a:p>
          <a:p>
            <a:pPr lvl="1" eaLnBrk="1" hangingPunct="1"/>
            <a:r>
              <a:rPr lang="en-US" altLang="en-US" sz="2000" smtClean="0">
                <a:ea typeface="ヒラギノ角ゴ Pro W3" pitchFamily="-65" charset="-128"/>
              </a:rPr>
              <a:t>Opportunities for growth</a:t>
            </a:r>
          </a:p>
          <a:p>
            <a:pPr lvl="1" eaLnBrk="1" hangingPunct="1"/>
            <a:r>
              <a:rPr lang="en-US" altLang="en-US" sz="2000" smtClean="0">
                <a:ea typeface="ヒラギノ角ゴ Pro W3" pitchFamily="-65" charset="-128"/>
              </a:rPr>
              <a:t>The quality of the management team</a:t>
            </a:r>
          </a:p>
          <a:p>
            <a:pPr lvl="1" eaLnBrk="1" hangingPunct="1"/>
            <a:r>
              <a:rPr lang="en-US" altLang="en-US" sz="2000" smtClean="0">
                <a:ea typeface="ヒラギノ角ゴ Pro W3" pitchFamily="-65" charset="-128"/>
              </a:rPr>
              <a:t>Relationships with suppliers and customers, etc.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1028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Market to Book Ratio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The ratio of a firm’s market capitalization to the book value of shareholders’ equity:</a:t>
            </a:r>
          </a:p>
          <a:p>
            <a:pPr lvl="1" eaLnBrk="1" hangingPunct="1"/>
            <a:endParaRPr lang="en-US" altLang="en-US" smtClean="0">
              <a:ea typeface="ヒラギノ角ゴ Pro W3" pitchFamily="-65" charset="-128"/>
            </a:endParaRPr>
          </a:p>
          <a:p>
            <a:pPr lvl="1" eaLnBrk="1" hangingPunct="1"/>
            <a:endParaRPr lang="en-US" altLang="en-US" smtClean="0">
              <a:ea typeface="ヒラギノ角ゴ Pro W3" pitchFamily="-65" charset="-128"/>
            </a:endParaRPr>
          </a:p>
          <a:p>
            <a:pPr lvl="1" eaLnBrk="1" hangingPunct="1"/>
            <a:endParaRPr lang="en-US" altLang="en-US" smtClean="0">
              <a:ea typeface="ヒラギノ角ゴ Pro W3" pitchFamily="-65" charset="-128"/>
            </a:endParaRP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Also called Price-to-Book ratio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Sometimes used to classify firms as value (low M/B) or growth (high M/B)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1381125" y="3044825"/>
          <a:ext cx="565785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Equation" r:id="rId4" imgW="2540397" imgH="381397" progId="Equation.DSMT4">
                  <p:embed/>
                </p:oleObj>
              </mc:Choice>
              <mc:Fallback>
                <p:oleObj name="Equation" r:id="rId4" imgW="2540397" imgH="381397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1125" y="3044825"/>
                        <a:ext cx="5657850" cy="84772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16"/>
          <p:cNvSpPr>
            <a:spLocks noChangeArrowheads="1"/>
          </p:cNvSpPr>
          <p:nvPr/>
        </p:nvSpPr>
        <p:spPr bwMode="auto">
          <a:xfrm>
            <a:off x="7334250" y="3468688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2.3)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Figure 2.1  </a:t>
            </a:r>
            <a:r>
              <a:rPr lang="en-US" altLang="en-US" b="0" smtClean="0">
                <a:ea typeface="ヒラギノ角ゴ Pro W3" pitchFamily="-65" charset="-128"/>
              </a:rPr>
              <a:t>Market-to-Book Ratios in 2013</a:t>
            </a:r>
            <a:r>
              <a:rPr lang="en-US" altLang="en-US" smtClean="0">
                <a:ea typeface="ヒラギノ角ゴ Pro W3" pitchFamily="-65" charset="-128"/>
              </a:rPr>
              <a:t> </a:t>
            </a:r>
          </a:p>
        </p:txBody>
      </p:sp>
      <p:pic>
        <p:nvPicPr>
          <p:cNvPr id="46083" name="Picture 3" descr="fig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086600" cy="476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 2.2 The Balance Sheet</a:t>
            </a:r>
          </a:p>
        </p:txBody>
      </p:sp>
      <p:sp>
        <p:nvSpPr>
          <p:cNvPr id="47107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Enterprise Value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The value of the underlying business assets, unencumbered by debt and separate from any cash and marketable securities</a:t>
            </a:r>
          </a:p>
        </p:txBody>
      </p:sp>
      <p:sp>
        <p:nvSpPr>
          <p:cNvPr id="47108" name="TextBox 5"/>
          <p:cNvSpPr txBox="1">
            <a:spLocks noChangeArrowheads="1"/>
          </p:cNvSpPr>
          <p:nvPr/>
        </p:nvSpPr>
        <p:spPr bwMode="auto">
          <a:xfrm>
            <a:off x="561975" y="3429000"/>
            <a:ext cx="8001000" cy="830263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/>
              <a:t>Enterprise Value = Market Value of Equity + Debt - Cash</a:t>
            </a:r>
          </a:p>
        </p:txBody>
      </p:sp>
      <p:sp>
        <p:nvSpPr>
          <p:cNvPr id="47109" name="Rectangle 23"/>
          <p:cNvSpPr>
            <a:spLocks noChangeArrowheads="1"/>
          </p:cNvSpPr>
          <p:nvPr/>
        </p:nvSpPr>
        <p:spPr bwMode="auto">
          <a:xfrm>
            <a:off x="7304088" y="4192588"/>
            <a:ext cx="1574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2.4)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48131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In June 2013, H.J. Heinz Co. (HNZ) had a share price of $72.36, with # of shares outstanding @ 320.7 million, a book value of debt of $4,984 million, and cash of $1,100.7 million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Heinz’s market capitalization (its market value of equity)?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its enterprise value?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 (cont’d)</a:t>
            </a:r>
          </a:p>
        </p:txBody>
      </p:sp>
      <p:sp>
        <p:nvSpPr>
          <p:cNvPr id="49155" name="Rectangle 3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Plan: </a:t>
            </a:r>
          </a:p>
        </p:txBody>
      </p:sp>
      <p:sp>
        <p:nvSpPr>
          <p:cNvPr id="49156" name="TextBox 5"/>
          <p:cNvSpPr txBox="1">
            <a:spLocks noChangeArrowheads="1"/>
          </p:cNvSpPr>
          <p:nvPr/>
        </p:nvSpPr>
        <p:spPr bwMode="auto">
          <a:xfrm>
            <a:off x="395288" y="5105400"/>
            <a:ext cx="85201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/>
              <a:t>We will solve the problem using Eq. 2.4:  </a:t>
            </a:r>
            <a:br>
              <a:rPr lang="en-US" altLang="en-US" sz="2000"/>
            </a:br>
            <a:r>
              <a:rPr lang="en-US" altLang="en-US" sz="200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371600" y="2819400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/>
                <a:gridCol w="2995612"/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$72.36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320.7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$1.10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 (book)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$4.98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 (cont’d)</a:t>
            </a:r>
          </a:p>
        </p:txBody>
      </p:sp>
      <p:sp>
        <p:nvSpPr>
          <p:cNvPr id="50179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Heinz had market capitalization of $72.36 </a:t>
            </a:r>
            <a:r>
              <a:rPr lang="en-US" altLang="en-US" sz="200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smtClean="0">
                <a:ea typeface="ヒラギノ角ゴ Pro W3" pitchFamily="-65" charset="-128"/>
              </a:rPr>
              <a:t> 320.7 million shares = $23.21 billion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Thus, Heinz’s enterprise value was </a:t>
            </a:r>
          </a:p>
          <a:p>
            <a:pPr eaLnBrk="1" hangingPunct="1">
              <a:buFontTx/>
              <a:buNone/>
            </a:pPr>
            <a:r>
              <a:rPr lang="en-US" altLang="en-US" sz="2000" b="1" smtClean="0">
                <a:solidFill>
                  <a:srgbClr val="006600"/>
                </a:solidFill>
                <a:ea typeface="ヒラギノ角ゴ Pro W3" pitchFamily="-65" charset="-128"/>
              </a:rPr>
              <a:t>	</a:t>
            </a:r>
            <a:r>
              <a:rPr lang="en-US" altLang="en-US" sz="2000" smtClean="0">
                <a:ea typeface="ヒラギノ角ゴ Pro W3" pitchFamily="-65" charset="-128"/>
              </a:rPr>
              <a:t>23.21+ 4.98 – 1.1 = $27.09 billion</a:t>
            </a: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1203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As of July, 2013, Campbell’s Soup Co. (CPB) had a share price of $2.65 and 313.5 million shares outstanding 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At that time, the company had $7,106 million in total debt and $333 million in cash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What was Campbell’s enterprise value?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 (cont’d)</a:t>
            </a:r>
          </a:p>
        </p:txBody>
      </p:sp>
      <p:sp>
        <p:nvSpPr>
          <p:cNvPr id="52227" name="Rectangle 3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Plan: </a:t>
            </a:r>
          </a:p>
        </p:txBody>
      </p:sp>
      <p:sp>
        <p:nvSpPr>
          <p:cNvPr id="52228" name="TextBox 5"/>
          <p:cNvSpPr txBox="1">
            <a:spLocks noChangeArrowheads="1"/>
          </p:cNvSpPr>
          <p:nvPr/>
        </p:nvSpPr>
        <p:spPr bwMode="auto">
          <a:xfrm>
            <a:off x="395288" y="4968875"/>
            <a:ext cx="7543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/>
              <a:t>We will solve the problem using Eq. 2.4:  </a:t>
            </a:r>
            <a:br>
              <a:rPr lang="en-US" altLang="en-US" sz="2000"/>
            </a:br>
            <a:r>
              <a:rPr lang="en-US" altLang="en-US" sz="200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371600" y="3111500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/>
                <a:gridCol w="2995612"/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$42.65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313.5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$333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$7,106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 (cont’d)</a:t>
            </a:r>
          </a:p>
        </p:txBody>
      </p:sp>
      <p:sp>
        <p:nvSpPr>
          <p:cNvPr id="53251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As computed in Example 2.1a, Campbell’s had a market capitalization of (313.5 million shares) </a:t>
            </a:r>
            <a:r>
              <a:rPr lang="en-US" altLang="en-US" sz="200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smtClean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40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000" smtClean="0">
              <a:ea typeface="ヒラギノ角ゴ Pro W3" pitchFamily="-65" charset="-128"/>
            </a:endParaRPr>
          </a:p>
        </p:txBody>
      </p:sp>
      <p:sp>
        <p:nvSpPr>
          <p:cNvPr id="53252" name="Rectangle 5"/>
          <p:cNvSpPr>
            <a:spLocks noChangeArrowheads="1"/>
          </p:cNvSpPr>
          <p:nvPr/>
        </p:nvSpPr>
        <p:spPr bwMode="auto">
          <a:xfrm>
            <a:off x="990600" y="4040188"/>
            <a:ext cx="7315200" cy="822325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Enterprise Value = Market Value of Equity + Debt – Cash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 (cont’d)</a:t>
            </a:r>
          </a:p>
        </p:txBody>
      </p:sp>
      <p:sp>
        <p:nvSpPr>
          <p:cNvPr id="5427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smtClean="0">
                <a:ea typeface="ヒラギノ角ゴ Pro W3" pitchFamily="-65" charset="-128"/>
              </a:rPr>
              <a:t>Campbell’s Enterprise Value = </a:t>
            </a:r>
          </a:p>
          <a:p>
            <a:pPr lvl="1" eaLnBrk="1" hangingPunct="1">
              <a:buFontTx/>
              <a:buNone/>
            </a:pPr>
            <a:r>
              <a:rPr lang="en-US" altLang="en-US" sz="1800" smtClean="0">
                <a:ea typeface="ヒラギノ角ゴ Pro W3" pitchFamily="-65" charset="-128"/>
              </a:rPr>
              <a:t>$13,371 + $7,106 – $333.0 = $20,144 million </a:t>
            </a:r>
            <a:endParaRPr lang="en-US" altLang="en-US" sz="2000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2.3 The Income Statement</a:t>
            </a:r>
          </a:p>
        </p:txBody>
      </p:sp>
      <p:sp>
        <p:nvSpPr>
          <p:cNvPr id="55299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income statement lists the firm’s revenues and expenses over a period of time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Sometimes called the profit and loss statement, or “P&amp;L”</a:t>
            </a:r>
          </a:p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 last or “bottom” line of the income statement shows net income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 measure of its profitability  during the period 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Also referred to as the firm’s earnings  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2.3 The Income Statement</a:t>
            </a:r>
          </a:p>
        </p:txBody>
      </p:sp>
      <p:sp>
        <p:nvSpPr>
          <p:cNvPr id="56323" name="Rectangle 2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Earnings Calculations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Gross Profit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Revenues (Net Sales) - Cost of Sales = Gross Profit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Operating Expenses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Gross Profit – Operating Expenses = Operating Income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Earnings Before Interest and Taxes (EBIT)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Operating Income +/- Other Income = Earnings Before Interest and Taxes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Pretax and Net Income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EBIT +/- Interest income (Expense) = Pretax Income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Pretax Income – Taxes = Net Income</a:t>
            </a:r>
          </a:p>
          <a:p>
            <a:pPr eaLnBrk="1" hangingPunct="1">
              <a:lnSpc>
                <a:spcPct val="90000"/>
              </a:lnSpc>
            </a:pPr>
            <a:endParaRPr lang="en-US" altLang="en-US" smtClean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 </a:t>
            </a:r>
          </a:p>
        </p:txBody>
      </p:sp>
      <p:sp>
        <p:nvSpPr>
          <p:cNvPr id="56324" name="Rectangle 18"/>
          <p:cNvSpPr>
            <a:spLocks noChangeArrowheads="1"/>
          </p:cNvSpPr>
          <p:nvPr/>
        </p:nvSpPr>
        <p:spPr bwMode="auto">
          <a:xfrm>
            <a:off x="7162800" y="3729038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2800" smtClean="0">
                <a:ea typeface="ヒラギノ角ゴ Pro W3" pitchFamily="-65" charset="-128"/>
              </a:rPr>
              <a:t>Table 2.2  </a:t>
            </a:r>
            <a:r>
              <a:rPr lang="en-US" altLang="en-US" sz="2800" b="0" smtClean="0">
                <a:ea typeface="ヒラギノ角ゴ Pro W3" pitchFamily="-65" charset="-128"/>
              </a:rPr>
              <a:t>Vodafone Group plc’s Income Statement Sheet for 2013 and 2012 in £m</a:t>
            </a:r>
          </a:p>
        </p:txBody>
      </p:sp>
      <p:pic>
        <p:nvPicPr>
          <p:cNvPr id="57347" name="Picture 3" descr="tbl02_0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8" y="1600200"/>
            <a:ext cx="5792787" cy="444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2.5 Income Statement Analysis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EBITDA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Financial analysts often compute a firm’s earnings before interest, taxes, depreciation, and amortization, or EBITDA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Because depreciation and amortization are not cash flows, this subtotal reflects the cash a firm has earned from operations</a:t>
            </a:r>
          </a:p>
          <a:p>
            <a:pPr lvl="1" eaLnBrk="1" hangingPunct="1"/>
            <a:r>
              <a:rPr lang="en-GB" altLang="en-US" dirty="0">
                <a:ea typeface="ヒラギノ角ゴ Pro W3" pitchFamily="-65" charset="-128"/>
              </a:rPr>
              <a:t>Amortisation is a routine decrease in value of an intangible asset, or the process of paying off a debt over time through regular </a:t>
            </a:r>
            <a:r>
              <a:rPr lang="en-GB" altLang="en-US" dirty="0" smtClean="0">
                <a:ea typeface="ヒラギノ角ゴ Pro W3" pitchFamily="-65" charset="-128"/>
              </a:rPr>
              <a:t>payments</a:t>
            </a:r>
            <a:endParaRPr lang="en-GB" altLang="en-US" dirty="0">
              <a:ea typeface="ヒラギノ角ゴ Pro W3" pitchFamily="-6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The Statement of Cash Flows</a:t>
            </a:r>
          </a:p>
        </p:txBody>
      </p:sp>
      <p:sp>
        <p:nvSpPr>
          <p:cNvPr id="6144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firm’s statement of cash flows uses the information from the income statement and balance sheet to determine: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How much cash the firm has generated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How that cash has been allocated during a set period</a:t>
            </a:r>
          </a:p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Cash is important because it is needed to pay bills and maintain operations and is the source of any return of investment for investors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82947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Investors often use accounting statements to: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Compare the firm with itself by analyzing how the firm has changed over time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Compare the firm to other similar firms using a common set of financial ratios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2052" name="Rectangle 2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Gross Margin 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How much a company earns from each dollar of sales after paying for the items sold</a:t>
            </a:r>
          </a:p>
        </p:txBody>
      </p:sp>
      <p:graphicFrame>
        <p:nvGraphicFramePr>
          <p:cNvPr id="2050" name="Object 5"/>
          <p:cNvGraphicFramePr>
            <a:graphicFrameLocks noChangeAspect="1"/>
          </p:cNvGraphicFramePr>
          <p:nvPr/>
        </p:nvGraphicFramePr>
        <p:xfrm>
          <a:off x="1389063" y="3657600"/>
          <a:ext cx="39814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Equation" r:id="rId4" imgW="1536033" imgH="355446" progId="Equation.DSMT4">
                  <p:embed/>
                </p:oleObj>
              </mc:Choice>
              <mc:Fallback>
                <p:oleObj name="Equation" r:id="rId4" imgW="1536033" imgH="355446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9063" y="3657600"/>
                        <a:ext cx="39814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3"/>
          <p:cNvSpPr txBox="1">
            <a:spLocks noChangeArrowheads="1"/>
          </p:cNvSpPr>
          <p:nvPr/>
        </p:nvSpPr>
        <p:spPr bwMode="auto">
          <a:xfrm>
            <a:off x="6005513" y="3886200"/>
            <a:ext cx="1766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2.8)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3076" name="Rectangle 2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Operating Margin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How much a company earns before interest and taxes from each dollar of sales</a:t>
            </a:r>
          </a:p>
        </p:txBody>
      </p:sp>
      <p:graphicFrame>
        <p:nvGraphicFramePr>
          <p:cNvPr id="3074" name="Object 5"/>
          <p:cNvGraphicFramePr>
            <a:graphicFrameLocks noChangeAspect="1"/>
          </p:cNvGraphicFramePr>
          <p:nvPr/>
        </p:nvGraphicFramePr>
        <p:xfrm>
          <a:off x="747713" y="3657600"/>
          <a:ext cx="52641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Equation" r:id="rId4" imgW="2032000" imgH="355600" progId="Equation.DSMT4">
                  <p:embed/>
                </p:oleObj>
              </mc:Choice>
              <mc:Fallback>
                <p:oleObj name="Equation" r:id="rId4" imgW="2032000" imgH="35560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713" y="3657600"/>
                        <a:ext cx="52641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7" name="Text Box 13"/>
          <p:cNvSpPr txBox="1">
            <a:spLocks noChangeArrowheads="1"/>
          </p:cNvSpPr>
          <p:nvPr/>
        </p:nvSpPr>
        <p:spPr bwMode="auto">
          <a:xfrm>
            <a:off x="6005513" y="3886200"/>
            <a:ext cx="1766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2.9)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3"/>
          <p:cNvGraphicFramePr>
            <a:graphicFrameLocks noChangeAspect="1"/>
          </p:cNvGraphicFramePr>
          <p:nvPr/>
        </p:nvGraphicFramePr>
        <p:xfrm>
          <a:off x="728663" y="4267200"/>
          <a:ext cx="48196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name="Equation" r:id="rId4" imgW="1713756" imgH="355446" progId="Equation.DSMT4">
                  <p:embed/>
                </p:oleObj>
              </mc:Choice>
              <mc:Fallback>
                <p:oleObj name="Equation" r:id="rId4" imgW="1713756" imgH="355446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3" y="4267200"/>
                        <a:ext cx="48196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4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4100" name="Rectangle 50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Net Profit Margin 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fraction of each dollar in revenues that is available to equity holders after the firm pays interest and taxes</a:t>
            </a:r>
            <a:endParaRPr lang="en-US" altLang="en-US" sz="1600" smtClean="0">
              <a:ea typeface="ＭＳ Ｐゴシック" panose="020B0600070205080204" pitchFamily="34" charset="-128"/>
            </a:endParaRPr>
          </a:p>
        </p:txBody>
      </p:sp>
      <p:sp>
        <p:nvSpPr>
          <p:cNvPr id="4101" name="Text Box 14"/>
          <p:cNvSpPr txBox="1">
            <a:spLocks noChangeArrowheads="1"/>
          </p:cNvSpPr>
          <p:nvPr/>
        </p:nvSpPr>
        <p:spPr bwMode="auto">
          <a:xfrm>
            <a:off x="5715000" y="4572000"/>
            <a:ext cx="1828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2.10)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5124" name="Rectangle 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Current Ratio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ratio of current assets to current liabilities</a:t>
            </a:r>
          </a:p>
        </p:txBody>
      </p:sp>
      <p:graphicFrame>
        <p:nvGraphicFramePr>
          <p:cNvPr id="5122" name="Object 1"/>
          <p:cNvGraphicFramePr>
            <a:graphicFrameLocks noChangeAspect="1"/>
          </p:cNvGraphicFramePr>
          <p:nvPr/>
        </p:nvGraphicFramePr>
        <p:xfrm>
          <a:off x="809625" y="3676650"/>
          <a:ext cx="4891088" cy="933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1" r:id="rId4" imgW="1651397" imgH="317897" progId="Equation.DSMT4">
                  <p:embed/>
                </p:oleObj>
              </mc:Choice>
              <mc:Fallback>
                <p:oleObj r:id="rId4" imgW="1651397" imgH="317897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9625" y="3676650"/>
                        <a:ext cx="4891088" cy="9334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Rectangle 19"/>
          <p:cNvSpPr>
            <a:spLocks noChangeArrowheads="1"/>
          </p:cNvSpPr>
          <p:nvPr/>
        </p:nvSpPr>
        <p:spPr bwMode="auto">
          <a:xfrm>
            <a:off x="5781675" y="3886200"/>
            <a:ext cx="17700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2.11)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"/>
          <p:cNvGraphicFramePr>
            <a:graphicFrameLocks noChangeAspect="1"/>
          </p:cNvGraphicFramePr>
          <p:nvPr/>
        </p:nvGraphicFramePr>
        <p:xfrm>
          <a:off x="766763" y="3849688"/>
          <a:ext cx="61531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" r:id="rId4" imgW="1955348" imgH="317759" progId="Equation.DSMT4">
                  <p:embed/>
                </p:oleObj>
              </mc:Choice>
              <mc:Fallback>
                <p:oleObj r:id="rId4" imgW="1955348" imgH="317759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3" y="3849688"/>
                        <a:ext cx="61531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2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6148" name="Rectangle 28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Quick Ratio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ratio of current assets other than inventory to current liabilities</a:t>
            </a:r>
          </a:p>
        </p:txBody>
      </p:sp>
      <p:sp>
        <p:nvSpPr>
          <p:cNvPr id="6149" name="Rectangle 29"/>
          <p:cNvSpPr>
            <a:spLocks noChangeArrowheads="1"/>
          </p:cNvSpPr>
          <p:nvPr/>
        </p:nvSpPr>
        <p:spPr bwMode="auto">
          <a:xfrm>
            <a:off x="6934200" y="3884613"/>
            <a:ext cx="1770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2.12)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83971" name="Rectangle 28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Cash Ratio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most stringent liquidity ratio:</a:t>
            </a:r>
          </a:p>
        </p:txBody>
      </p:sp>
      <p:sp>
        <p:nvSpPr>
          <p:cNvPr id="83972" name="Rectangle 29"/>
          <p:cNvSpPr>
            <a:spLocks noChangeArrowheads="1"/>
          </p:cNvSpPr>
          <p:nvPr/>
        </p:nvSpPr>
        <p:spPr bwMode="auto">
          <a:xfrm>
            <a:off x="6934200" y="3119438"/>
            <a:ext cx="1770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2.13)</a:t>
            </a:r>
          </a:p>
        </p:txBody>
      </p:sp>
      <p:sp>
        <p:nvSpPr>
          <p:cNvPr id="2" name="TextBox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66800" y="2968271"/>
            <a:ext cx="5715000" cy="701410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3"/>
          <p:cNvGraphicFramePr>
            <a:graphicFrameLocks noChangeAspect="1"/>
          </p:cNvGraphicFramePr>
          <p:nvPr/>
        </p:nvGraphicFramePr>
        <p:xfrm>
          <a:off x="765175" y="3124200"/>
          <a:ext cx="456247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9" r:id="rId4" imgW="1460263" imgH="317759" progId="Equation.DSMT4">
                  <p:embed/>
                </p:oleObj>
              </mc:Choice>
              <mc:Fallback>
                <p:oleObj r:id="rId4" imgW="1460263" imgH="317759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175" y="3124200"/>
                        <a:ext cx="4562475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Text Box 14"/>
          <p:cNvSpPr txBox="1">
            <a:spLocks noChangeArrowheads="1"/>
          </p:cNvSpPr>
          <p:nvPr/>
        </p:nvSpPr>
        <p:spPr bwMode="auto">
          <a:xfrm>
            <a:off x="5638800" y="3390900"/>
            <a:ext cx="1828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2.14)</a:t>
            </a:r>
          </a:p>
        </p:txBody>
      </p:sp>
      <p:sp>
        <p:nvSpPr>
          <p:cNvPr id="7172" name="Rectangle 3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7173" name="Rectangle 38"/>
          <p:cNvSpPr>
            <a:spLocks noGrp="1" noChangeArrowheads="1"/>
          </p:cNvSpPr>
          <p:nvPr>
            <p:ph idx="1"/>
          </p:nvPr>
        </p:nvSpPr>
        <p:spPr>
          <a:xfrm>
            <a:off x="381000" y="1524000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Asset Turnover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A first broad measure of efficiency is asset turnover</a:t>
            </a:r>
            <a:endParaRPr lang="en-US" altLang="en-US" sz="16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8196" name="Rectangle 51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Fixed Asset Turnover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Since total assets include assets that are not directly involved in generating sales, a manager might also look at fixed asset turnover</a:t>
            </a:r>
          </a:p>
        </p:txBody>
      </p:sp>
      <p:graphicFrame>
        <p:nvGraphicFramePr>
          <p:cNvPr id="8194" name="Object 3"/>
          <p:cNvGraphicFramePr>
            <a:graphicFrameLocks noChangeAspect="1"/>
          </p:cNvGraphicFramePr>
          <p:nvPr/>
        </p:nvGraphicFramePr>
        <p:xfrm>
          <a:off x="757238" y="4176713"/>
          <a:ext cx="537210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3" r:id="rId4" imgW="2362597" imgH="394097" progId="Equation.DSMT4">
                  <p:embed/>
                </p:oleObj>
              </mc:Choice>
              <mc:Fallback>
                <p:oleObj r:id="rId4" imgW="2362597" imgH="394097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7238" y="4176713"/>
                        <a:ext cx="537210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7" name="Text Box 15"/>
          <p:cNvSpPr txBox="1">
            <a:spLocks noChangeArrowheads="1"/>
          </p:cNvSpPr>
          <p:nvPr/>
        </p:nvSpPr>
        <p:spPr bwMode="auto">
          <a:xfrm>
            <a:off x="6167438" y="4391025"/>
            <a:ext cx="17573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2.15)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11268" name="Rectangle 30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Debt-Equity Ratio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debt-equity ratio</a:t>
            </a:r>
            <a:r>
              <a:rPr lang="en-US" altLang="en-US" b="1" smtClean="0">
                <a:solidFill>
                  <a:srgbClr val="00646D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mtClean="0">
                <a:ea typeface="ＭＳ Ｐゴシック" panose="020B0600070205080204" pitchFamily="34" charset="-128"/>
              </a:rPr>
              <a:t>is a common ratio used to assess a firm’s leverage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This ratio can be calculated using book or market values</a:t>
            </a:r>
          </a:p>
        </p:txBody>
      </p:sp>
      <p:graphicFrame>
        <p:nvGraphicFramePr>
          <p:cNvPr id="11266" name="Object 6"/>
          <p:cNvGraphicFramePr>
            <a:graphicFrameLocks noChangeAspect="1"/>
          </p:cNvGraphicFramePr>
          <p:nvPr/>
        </p:nvGraphicFramePr>
        <p:xfrm>
          <a:off x="790575" y="3333750"/>
          <a:ext cx="5080000" cy="108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5" name="Equation" r:id="rId4" imgW="1778000" imgH="381000" progId="Equation.DSMT4">
                  <p:embed/>
                </p:oleObj>
              </mc:Choice>
              <mc:Fallback>
                <p:oleObj name="Equation" r:id="rId4" imgW="1778000" imgH="381000" progId="Equation.DSMT4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0575" y="3333750"/>
                        <a:ext cx="5080000" cy="10858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9" name="Rectangle 31"/>
          <p:cNvSpPr>
            <a:spLocks noChangeArrowheads="1"/>
          </p:cNvSpPr>
          <p:nvPr/>
        </p:nvSpPr>
        <p:spPr bwMode="auto">
          <a:xfrm>
            <a:off x="6019800" y="3729038"/>
            <a:ext cx="1770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2.18)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102403" name="Rectangle 30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Debt-to-Capital Ratio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debt-to-capital ratio calculates the fraction of the firm financed by debt: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  <a:p>
            <a:pPr lvl="2" eaLnBrk="1" hangingPunct="1"/>
            <a:endParaRPr lang="en-US" altLang="en-US" smtClean="0">
              <a:ea typeface="ＭＳ Ｐゴシック" panose="020B0600070205080204" pitchFamily="34" charset="-128"/>
            </a:endParaRP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This ratio can also be calculated using book or market values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</p:txBody>
      </p:sp>
      <p:sp>
        <p:nvSpPr>
          <p:cNvPr id="102404" name="Rectangle 31"/>
          <p:cNvSpPr>
            <a:spLocks noChangeArrowheads="1"/>
          </p:cNvSpPr>
          <p:nvPr/>
        </p:nvSpPr>
        <p:spPr bwMode="auto">
          <a:xfrm>
            <a:off x="6045200" y="4265613"/>
            <a:ext cx="1770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2.19)</a:t>
            </a:r>
          </a:p>
        </p:txBody>
      </p:sp>
      <p:sp>
        <p:nvSpPr>
          <p:cNvPr id="2" name="TextBox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1123" y="3426239"/>
            <a:ext cx="7238713" cy="764761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3"/>
          <p:cNvGraphicFramePr>
            <a:graphicFrameLocks noChangeAspect="1"/>
          </p:cNvGraphicFramePr>
          <p:nvPr/>
        </p:nvGraphicFramePr>
        <p:xfrm>
          <a:off x="533400" y="3810000"/>
          <a:ext cx="6400800" cy="1108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33" name="Equation" r:id="rId4" imgW="2197497" imgH="381397" progId="Equation.DSMT4">
                  <p:embed/>
                </p:oleObj>
              </mc:Choice>
              <mc:Fallback>
                <p:oleObj name="Equation" r:id="rId4" imgW="2197497" imgH="381397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3810000"/>
                        <a:ext cx="6400800" cy="110807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5" name="Text Box 18"/>
          <p:cNvSpPr txBox="1">
            <a:spLocks noChangeArrowheads="1"/>
          </p:cNvSpPr>
          <p:nvPr/>
        </p:nvSpPr>
        <p:spPr bwMode="auto">
          <a:xfrm>
            <a:off x="7010400" y="4038600"/>
            <a:ext cx="1800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(Eq. 2.23)</a:t>
            </a:r>
          </a:p>
        </p:txBody>
      </p:sp>
      <p:sp>
        <p:nvSpPr>
          <p:cNvPr id="13316" name="Rectangle 4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13317" name="Rectangle 42"/>
          <p:cNvSpPr>
            <a:spLocks noGrp="1" noChangeArrowheads="1"/>
          </p:cNvSpPr>
          <p:nvPr>
            <p:ph idx="1"/>
          </p:nvPr>
        </p:nvSpPr>
        <p:spPr>
          <a:xfrm>
            <a:off x="428625" y="1447800"/>
            <a:ext cx="8382000" cy="4648200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 smtClean="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Return on Equity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Evaluating the firm’s return on investment by comparing its income to its investment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3"/>
          <p:cNvGraphicFramePr>
            <a:graphicFrameLocks noChangeAspect="1"/>
          </p:cNvGraphicFramePr>
          <p:nvPr/>
        </p:nvGraphicFramePr>
        <p:xfrm>
          <a:off x="1493838" y="3619500"/>
          <a:ext cx="511175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6" name="Equation" r:id="rId4" imgW="1701800" imgH="355600" progId="Equation.DSMT4">
                  <p:embed/>
                </p:oleObj>
              </mc:Choice>
              <mc:Fallback>
                <p:oleObj name="Equation" r:id="rId4" imgW="1701800" imgH="355600" progId="Equation.DSMT4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3838" y="3619500"/>
                        <a:ext cx="5111750" cy="1066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4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Financial Statement Analysis</a:t>
            </a:r>
          </a:p>
        </p:txBody>
      </p:sp>
      <p:sp>
        <p:nvSpPr>
          <p:cNvPr id="14340" name="Rectangle 4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 smtClean="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Return on Assets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>
                <a:ea typeface="ＭＳ Ｐゴシック" panose="020B0600070205080204" pitchFamily="34" charset="-128"/>
              </a:rPr>
              <a:t>Evaluating the firm’s return on investment by comparing its income to its assets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4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2.7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Operating Returns</a:t>
            </a:r>
          </a:p>
        </p:txBody>
      </p:sp>
      <p:sp>
        <p:nvSpPr>
          <p:cNvPr id="116739" name="Rectangle 50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Problem:  </a:t>
            </a:r>
          </a:p>
          <a:p>
            <a:pPr lvl="1" eaLnBrk="1" hangingPunct="1"/>
            <a:r>
              <a:rPr lang="en-GB" altLang="en-US" smtClean="0">
                <a:ea typeface="ヒラギノ角ゴ Pro W3" pitchFamily="-65" charset="-128"/>
              </a:rPr>
              <a:t>Assess how Vodafone’s ability to use its assets effectively has changed in the last year by computing the change in its return on assets.</a:t>
            </a:r>
            <a:endParaRPr lang="en-US" altLang="en-US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>
                <a:ea typeface="ヒラギノ角ゴ Pro W3" pitchFamily="-65" charset="-128"/>
              </a:rPr>
              <a:t>Example 2.7</a:t>
            </a:r>
            <a:br>
              <a:rPr lang="en-US" altLang="en-US" sz="2800" smtClean="0">
                <a:ea typeface="ヒラギノ角ゴ Pro W3" pitchFamily="-65" charset="-128"/>
              </a:rPr>
            </a:br>
            <a:r>
              <a:rPr lang="en-US" altLang="en-US" sz="2800" smtClean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7763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 and Organize: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altLang="en-US" sz="2000" smtClean="0">
                <a:ea typeface="ヒラギノ角ゴ Pro W3" pitchFamily="-65" charset="-128"/>
              </a:rPr>
              <a:t>In order to compute ROA, we need net income, interest expense, and total assets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endParaRPr lang="en-US" altLang="en-US" sz="2000" i="1" smtClean="0">
              <a:ea typeface="ヒラギノ角ゴ Pro W3" pitchFamily="-65" charset="-128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219200" y="3733800"/>
          <a:ext cx="6096000" cy="1479552"/>
        </p:xfrm>
        <a:graphic>
          <a:graphicData uri="http://schemas.openxmlformats.org/drawingml/2006/table">
            <a:tbl>
              <a:tblPr/>
              <a:tblGrid>
                <a:gridCol w="2286000"/>
                <a:gridCol w="1778000"/>
                <a:gridCol w="2032000"/>
              </a:tblGrid>
              <a:tr h="36988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2012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2013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Income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7,003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673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Interest Expense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1,932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1,788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Total Assets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139,576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142,698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>
                <a:ea typeface="ヒラギノ角ゴ Pro W3" pitchFamily="-65" charset="-128"/>
              </a:rPr>
              <a:t>Example 2.7</a:t>
            </a:r>
            <a:br>
              <a:rPr lang="en-US" altLang="en-US" sz="2800" smtClean="0">
                <a:ea typeface="ヒラギノ角ゴ Pro W3" pitchFamily="-65" charset="-128"/>
              </a:rPr>
            </a:br>
            <a:r>
              <a:rPr lang="en-US" altLang="en-US" sz="2800" smtClean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8787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Execute</a:t>
            </a:r>
            <a:r>
              <a:rPr lang="en-US" altLang="en-US" sz="3200" smtClean="0">
                <a:ea typeface="ヒラギノ角ゴ Pro W3" pitchFamily="-65" charset="-128"/>
              </a:rPr>
              <a:t>:</a:t>
            </a:r>
          </a:p>
          <a:p>
            <a:pPr eaLnBrk="1" hangingPunct="1"/>
            <a:r>
              <a:rPr lang="en-GB" altLang="en-US" sz="2000" smtClean="0">
                <a:ea typeface="ヒラギノ角ゴ Pro W3" pitchFamily="-65" charset="-128"/>
              </a:rPr>
              <a:t>In 2013, Vodafone’s ROA was (673 + 1,788)/142,698 = 1.7%, compared to an ROA in 2012 of (7,003 + 1,932)/139,576 = 6.4%</a:t>
            </a:r>
            <a:endParaRPr lang="en-US" altLang="en-US" sz="1600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>
                <a:ea typeface="ヒラギノ角ゴ Pro W3" pitchFamily="-65" charset="-128"/>
              </a:rPr>
              <a:t>Example 2.7</a:t>
            </a:r>
            <a:br>
              <a:rPr lang="en-US" altLang="en-US" sz="2800" smtClean="0">
                <a:ea typeface="ヒラギノ角ゴ Pro W3" pitchFamily="-65" charset="-128"/>
              </a:rPr>
            </a:br>
            <a:r>
              <a:rPr lang="en-US" altLang="en-US" sz="2800" smtClean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9811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GB" altLang="en-US" sz="2000" smtClean="0">
                <a:ea typeface="ヒラギノ角ゴ Pro W3" pitchFamily="-65" charset="-128"/>
              </a:rPr>
              <a:t>The deterioration in Vodafone’s ROA from 2012 to 2013 suggests that Vodafone was unable to use its assets effectively and its return decreased over this period</a:t>
            </a:r>
            <a:endParaRPr lang="en-US" altLang="en-US" sz="2000" smtClean="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plate_Berk">
  <a:themeElements>
    <a:clrScheme name="Pearson_PowerPoint_Template_Bekaer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earson_PowerPoint_Template_Bekaert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earson_PowerPoint_Template_Bekaer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earson_PowerPoint_Template_Bekaer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earson_PowerPoint_Template_Bekaer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earson_PowerPoint_Template_Bekaer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earson_PowerPoint_Template_Bekaer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earson_PowerPoint_Template_Bekaer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earson_PowerPoint_Template_Bekaer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Template_Berk.pot</Template>
  <TotalTime>20296</TotalTime>
  <Words>2262</Words>
  <Application>Microsoft Office PowerPoint</Application>
  <PresentationFormat>On-screen Show (4:3)</PresentationFormat>
  <Paragraphs>406</Paragraphs>
  <Slides>57</Slides>
  <Notes>57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57</vt:i4>
      </vt:variant>
    </vt:vector>
  </HeadingPairs>
  <TitlesOfParts>
    <vt:vector size="66" baseType="lpstr">
      <vt:lpstr>ＭＳ Ｐゴシック</vt:lpstr>
      <vt:lpstr>ヒラギノ角ゴ Pro W3</vt:lpstr>
      <vt:lpstr>Arial</vt:lpstr>
      <vt:lpstr>Symbol</vt:lpstr>
      <vt:lpstr>Times New Roman</vt:lpstr>
      <vt:lpstr>Verdana</vt:lpstr>
      <vt:lpstr>Template_Berk</vt:lpstr>
      <vt:lpstr>Equation</vt:lpstr>
      <vt:lpstr>Equation.DSMT4</vt:lpstr>
      <vt:lpstr>EPF: Lecture 5 Introduction to Financial Statement Analysis</vt:lpstr>
      <vt:lpstr>Chapter Outline</vt:lpstr>
      <vt:lpstr>Learning Objectives</vt:lpstr>
      <vt:lpstr>2.1 Firms’ Disclosure of Financial Information</vt:lpstr>
      <vt:lpstr>2.1 Firms’ Disclosure of Financial Information</vt:lpstr>
      <vt:lpstr>2.1 Firms’ Disclosure of Financial Information</vt:lpstr>
      <vt:lpstr>2.1 Firms’ Disclosure of Financial Information</vt:lpstr>
      <vt:lpstr>2.2 The Balance Sheet</vt:lpstr>
      <vt:lpstr>Table 2.1  Vodafone Group Plc Consolidated Statements of Financial Position in £m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Example 2.1  Market versus Book Value</vt:lpstr>
      <vt:lpstr>Example 2.1  Market versus Book Value (cont’d)</vt:lpstr>
      <vt:lpstr>Example 2.1  Market versus Book Value (cont’d)</vt:lpstr>
      <vt:lpstr>Example 2.1  Market versus Book Value (cont’d)</vt:lpstr>
      <vt:lpstr>Example 2.1a  Market versus Book Value</vt:lpstr>
      <vt:lpstr>Example 2.1a  Market versus Book Value (cont’d)</vt:lpstr>
      <vt:lpstr>Example 2.1a Market versus Book Value (cont’d)</vt:lpstr>
      <vt:lpstr>Example 2.1a  Market versus Book Value (cont’d)</vt:lpstr>
      <vt:lpstr>2.2 The Balance Sheet</vt:lpstr>
      <vt:lpstr>Figure 2.1  Market-to-Book Ratios in 2013 </vt:lpstr>
      <vt:lpstr> 2.2 The Balance Sheet</vt:lpstr>
      <vt:lpstr>Example 2.2 Computing Enterprise Value</vt:lpstr>
      <vt:lpstr>Example 2.2 Computing Enterprise Value (cont’d)</vt:lpstr>
      <vt:lpstr>Example 2.2 Computing Enterprise Value (cont’d)</vt:lpstr>
      <vt:lpstr>Example 2.2a Computing Enterprise Value</vt:lpstr>
      <vt:lpstr>Example 2.2a Computing Enterprise Value (cont’d)</vt:lpstr>
      <vt:lpstr>Example 2.2a Computing Enterprise Value (cont’d)</vt:lpstr>
      <vt:lpstr>Example 2.2a Computing Enterprise Value (cont’d)</vt:lpstr>
      <vt:lpstr>2.3 The Income Statement</vt:lpstr>
      <vt:lpstr>2.3 The Income Statement</vt:lpstr>
      <vt:lpstr>Table 2.2  Vodafone Group plc’s Income Statement Sheet for 2013 and 2012 in £m</vt:lpstr>
      <vt:lpstr>2.5 Income Statement Analysis</vt:lpstr>
      <vt:lpstr>2.6 The Statement of Cash Flows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2.6 Financial Statement Analysis</vt:lpstr>
      <vt:lpstr>Example 2.7 Computing Operating Returns</vt:lpstr>
      <vt:lpstr>Example 2.7 Computing Operating Returns (cont’d)</vt:lpstr>
      <vt:lpstr>Example 2.7 Computing Operating Returns (cont’d)</vt:lpstr>
      <vt:lpstr>Example 2.7 Computing Operating Returns (cont’d)</vt:lpstr>
    </vt:vector>
  </TitlesOfParts>
  <Company>Copyright ©2015 Pearson Education, Inc. All rights reserved.</Company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subject>Fundamentals of Corporate Finance, 3e</dc:subject>
  <dc:creator>Berk / DeMarzo / Harford</dc:creator>
  <cp:lastModifiedBy>Jia</cp:lastModifiedBy>
  <cp:revision>522</cp:revision>
  <cp:lastPrinted>2001-07-20T01:09:35Z</cp:lastPrinted>
  <dcterms:created xsi:type="dcterms:W3CDTF">2014-01-08T22:50:29Z</dcterms:created>
  <dcterms:modified xsi:type="dcterms:W3CDTF">2018-11-14T10:58:53Z</dcterms:modified>
</cp:coreProperties>
</file>