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78" r:id="rId3"/>
    <p:sldId id="279" r:id="rId4"/>
    <p:sldId id="280" r:id="rId5"/>
    <p:sldId id="281" r:id="rId6"/>
    <p:sldId id="299" r:id="rId7"/>
    <p:sldId id="283" r:id="rId8"/>
    <p:sldId id="300" r:id="rId9"/>
    <p:sldId id="286" r:id="rId10"/>
    <p:sldId id="287" r:id="rId11"/>
    <p:sldId id="288" r:id="rId12"/>
    <p:sldId id="289" r:id="rId13"/>
    <p:sldId id="290" r:id="rId14"/>
    <p:sldId id="291" r:id="rId15"/>
    <p:sldId id="292" r:id="rId16"/>
    <p:sldId id="293" r:id="rId17"/>
    <p:sldId id="294" r:id="rId18"/>
    <p:sldId id="295" r:id="rId19"/>
    <p:sldId id="301" r:id="rId20"/>
    <p:sldId id="302" r:id="rId21"/>
    <p:sldId id="303" r:id="rId22"/>
    <p:sldId id="297" r:id="rId23"/>
    <p:sldId id="304" r:id="rId24"/>
    <p:sldId id="298"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367" autoAdjust="0"/>
    <p:restoredTop sz="95794" autoAdjust="0"/>
  </p:normalViewPr>
  <p:slideViewPr>
    <p:cSldViewPr>
      <p:cViewPr varScale="1">
        <p:scale>
          <a:sx n="106" d="100"/>
          <a:sy n="106" d="100"/>
        </p:scale>
        <p:origin x="176" y="2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15/01/2024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15/01/2024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15/01/2024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15/01/2024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15/01/2024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15/01/2024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15/01/2024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15/01/2024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15/01/2024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15/01/2024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15/01/2024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15/01/2024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Leadership in Organizations</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dirty="0"/>
              <a:t>Week 6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US" sz="2000" dirty="0"/>
              <a:t>Leadership</a:t>
            </a:r>
          </a:p>
          <a:p>
            <a:r>
              <a:rPr lang="en-US" sz="2000" dirty="0"/>
              <a:t>Defining leadership </a:t>
            </a:r>
          </a:p>
          <a:p>
            <a:r>
              <a:rPr lang="en-US" sz="2000" dirty="0"/>
              <a:t>The difference between leadership and management</a:t>
            </a:r>
          </a:p>
          <a:p>
            <a:r>
              <a:rPr lang="en-US" sz="2000" dirty="0"/>
              <a:t>Leadership characteristics</a:t>
            </a:r>
          </a:p>
          <a:p>
            <a:r>
              <a:rPr lang="en-US" sz="2000" dirty="0"/>
              <a:t>Factors of leadership </a:t>
            </a:r>
          </a:p>
          <a:p>
            <a:pPr lvl="1"/>
            <a:r>
              <a:rPr lang="en-US" sz="1600" dirty="0"/>
              <a:t>Leader</a:t>
            </a:r>
          </a:p>
          <a:p>
            <a:pPr lvl="1"/>
            <a:r>
              <a:rPr lang="en-US" sz="1600" dirty="0"/>
              <a:t>Follower</a:t>
            </a:r>
          </a:p>
          <a:p>
            <a:pPr lvl="1"/>
            <a:r>
              <a:rPr lang="en-US" sz="1600" dirty="0"/>
              <a:t>Communication </a:t>
            </a:r>
          </a:p>
          <a:p>
            <a:pPr lvl="1"/>
            <a:r>
              <a:rPr lang="en-US" sz="1600" dirty="0"/>
              <a:t>Situation</a:t>
            </a:r>
          </a:p>
          <a:p>
            <a:r>
              <a:rPr lang="en-US" sz="2000" dirty="0"/>
              <a:t>Leadership power styles</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9" name="Title 1">
            <a:extLst>
              <a:ext uri="{FF2B5EF4-FFF2-40B4-BE49-F238E27FC236}">
                <a16:creationId xmlns:a16="http://schemas.microsoft.com/office/drawing/2014/main" id="{FE2F69D1-E4F8-84BA-F505-46474AD4B0C7}"/>
              </a:ext>
            </a:extLst>
          </p:cNvPr>
          <p:cNvSpPr>
            <a:spLocks noGrp="1"/>
          </p:cNvSpPr>
          <p:nvPr>
            <p:ph type="title"/>
          </p:nvPr>
        </p:nvSpPr>
        <p:spPr>
          <a:xfrm>
            <a:off x="457200" y="274638"/>
            <a:ext cx="8229600" cy="1143000"/>
          </a:xfrm>
        </p:spPr>
        <p:txBody>
          <a:bodyPr/>
          <a:lstStyle/>
          <a:p>
            <a:r>
              <a:rPr lang="en-US" sz="3600" b="1" dirty="0"/>
              <a:t>Leadership</a:t>
            </a:r>
          </a:p>
        </p:txBody>
      </p:sp>
      <p:sp>
        <p:nvSpPr>
          <p:cNvPr id="3" name="Content Placeholder 2">
            <a:extLst>
              <a:ext uri="{FF2B5EF4-FFF2-40B4-BE49-F238E27FC236}">
                <a16:creationId xmlns:a16="http://schemas.microsoft.com/office/drawing/2014/main" id="{E4A14A7D-F204-2A0A-53C9-7D4C4B29184B}"/>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000" dirty="0"/>
              <a:t>Management and leadership have often been employed interchangeably. In recent times, leadership while part of the role of management, has been recognized as the pivotal element influencing an organization's success. </a:t>
            </a:r>
          </a:p>
          <a:p>
            <a:pPr>
              <a:lnSpc>
                <a:spcPct val="90000"/>
              </a:lnSpc>
            </a:pPr>
            <a:r>
              <a:rPr lang="en-US" sz="2000" dirty="0"/>
              <a:t>In the coming weeks, we will delve into this assertion while also exploring fundamental theories and models related to leadership.</a:t>
            </a:r>
          </a:p>
        </p:txBody>
      </p:sp>
      <p:pic>
        <p:nvPicPr>
          <p:cNvPr id="3074" name="Picture 2" descr="10 Most Important Leadership Skills For The 21st Century Workplace (And How  To Develop Them)">
            <a:extLst>
              <a:ext uri="{FF2B5EF4-FFF2-40B4-BE49-F238E27FC236}">
                <a16:creationId xmlns:a16="http://schemas.microsoft.com/office/drawing/2014/main" id="{1DEA7C0C-8701-2854-F225-5B93CD794E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82195"/>
            <a:ext cx="4038600" cy="3025051"/>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DBB79AD3-5649-0F62-5EDE-BC3120C3088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15/01/2024</a:t>
            </a:fld>
            <a:endParaRPr lang="en-GB" altLang="en-US" sz="900"/>
          </a:p>
        </p:txBody>
      </p:sp>
      <p:sp>
        <p:nvSpPr>
          <p:cNvPr id="5" name="Slide Number Placeholder 4">
            <a:extLst>
              <a:ext uri="{FF2B5EF4-FFF2-40B4-BE49-F238E27FC236}">
                <a16:creationId xmlns:a16="http://schemas.microsoft.com/office/drawing/2014/main" id="{AA84DD86-7963-B265-C338-698AA61A86B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584037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CDC21-A215-E88C-98B8-D3D28DCA4DC5}"/>
              </a:ext>
            </a:extLst>
          </p:cNvPr>
          <p:cNvSpPr>
            <a:spLocks noGrp="1"/>
          </p:cNvSpPr>
          <p:nvPr>
            <p:ph type="title"/>
          </p:nvPr>
        </p:nvSpPr>
        <p:spPr/>
        <p:txBody>
          <a:bodyPr/>
          <a:lstStyle/>
          <a:p>
            <a:r>
              <a:rPr lang="en-US" sz="3600" b="1" dirty="0"/>
              <a:t>Defining leadership</a:t>
            </a:r>
          </a:p>
        </p:txBody>
      </p:sp>
      <p:sp>
        <p:nvSpPr>
          <p:cNvPr id="3" name="Content Placeholder 2">
            <a:extLst>
              <a:ext uri="{FF2B5EF4-FFF2-40B4-BE49-F238E27FC236}">
                <a16:creationId xmlns:a16="http://schemas.microsoft.com/office/drawing/2014/main" id="{F8102AEE-25CE-F7D3-E927-651362D94205}"/>
              </a:ext>
            </a:extLst>
          </p:cNvPr>
          <p:cNvSpPr>
            <a:spLocks noGrp="1"/>
          </p:cNvSpPr>
          <p:nvPr>
            <p:ph idx="1"/>
          </p:nvPr>
        </p:nvSpPr>
        <p:spPr/>
        <p:txBody>
          <a:bodyPr/>
          <a:lstStyle/>
          <a:p>
            <a:r>
              <a:rPr lang="en-US" sz="2400" dirty="0"/>
              <a:t>According to </a:t>
            </a:r>
            <a:r>
              <a:rPr lang="en-US" sz="2400" dirty="0" err="1"/>
              <a:t>Yulk</a:t>
            </a:r>
            <a:r>
              <a:rPr lang="en-US" sz="2400" dirty="0"/>
              <a:t> (2013), </a:t>
            </a:r>
            <a:r>
              <a:rPr lang="en-US" sz="2400" b="1" dirty="0"/>
              <a:t>leadership</a:t>
            </a:r>
            <a:r>
              <a:rPr lang="en-US" sz="2400" dirty="0"/>
              <a:t> definitions reflect the idea that leadership involves a process whereby intentional </a:t>
            </a:r>
            <a:r>
              <a:rPr lang="en-US" sz="2400" b="1" dirty="0"/>
              <a:t>influence</a:t>
            </a:r>
            <a:r>
              <a:rPr lang="en-US" sz="2400" dirty="0"/>
              <a:t> is exerted over other people to </a:t>
            </a:r>
            <a:r>
              <a:rPr lang="en-US" sz="2400" b="1" dirty="0"/>
              <a:t>guide</a:t>
            </a:r>
            <a:r>
              <a:rPr lang="en-US" sz="2400" dirty="0"/>
              <a:t>, </a:t>
            </a:r>
            <a:r>
              <a:rPr lang="en-US" sz="2400" b="1" dirty="0"/>
              <a:t>structure</a:t>
            </a:r>
            <a:r>
              <a:rPr lang="en-US" sz="2400" dirty="0"/>
              <a:t>, and </a:t>
            </a:r>
            <a:r>
              <a:rPr lang="en-US" sz="2400" b="1" dirty="0"/>
              <a:t>facilitate</a:t>
            </a:r>
            <a:r>
              <a:rPr lang="en-US" sz="2400" dirty="0"/>
              <a:t> activities and relationships in a </a:t>
            </a:r>
            <a:r>
              <a:rPr lang="en-US" sz="2400" b="1" dirty="0"/>
              <a:t>group</a:t>
            </a:r>
            <a:r>
              <a:rPr lang="en-US" sz="2400" dirty="0"/>
              <a:t> or </a:t>
            </a:r>
            <a:r>
              <a:rPr lang="en-US" sz="2400" b="1" dirty="0"/>
              <a:t>organization</a:t>
            </a:r>
            <a:r>
              <a:rPr lang="en-US" sz="2400" dirty="0"/>
              <a:t>. </a:t>
            </a:r>
          </a:p>
          <a:p>
            <a:r>
              <a:rPr lang="en-US" sz="2400" dirty="0"/>
              <a:t>House et al. (2004) defined </a:t>
            </a:r>
            <a:r>
              <a:rPr lang="en-US" sz="2400" b="1" dirty="0"/>
              <a:t>leadership</a:t>
            </a:r>
            <a:r>
              <a:rPr lang="en-US" sz="2400" dirty="0"/>
              <a:t> as the ability to </a:t>
            </a:r>
            <a:r>
              <a:rPr lang="en-US" sz="2400" b="1" dirty="0"/>
              <a:t>motivate</a:t>
            </a:r>
            <a:r>
              <a:rPr lang="en-US" sz="2400" dirty="0"/>
              <a:t>, </a:t>
            </a:r>
            <a:r>
              <a:rPr lang="en-US" sz="2400" b="1" dirty="0"/>
              <a:t>influence</a:t>
            </a:r>
            <a:r>
              <a:rPr lang="en-US" sz="2400" dirty="0"/>
              <a:t>, and enable individuals to highly contribute to the </a:t>
            </a:r>
            <a:r>
              <a:rPr lang="en-US" sz="2400" b="1" dirty="0"/>
              <a:t>goals and objectives of the organization</a:t>
            </a:r>
            <a:r>
              <a:rPr lang="en-US" sz="2400" dirty="0"/>
              <a:t>.</a:t>
            </a:r>
          </a:p>
        </p:txBody>
      </p:sp>
      <p:sp>
        <p:nvSpPr>
          <p:cNvPr id="4" name="Date Placeholder 3">
            <a:extLst>
              <a:ext uri="{FF2B5EF4-FFF2-40B4-BE49-F238E27FC236}">
                <a16:creationId xmlns:a16="http://schemas.microsoft.com/office/drawing/2014/main" id="{EEF48166-1B9E-F085-A799-7D2CBD6CD181}"/>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41A6ADC8-452C-1B6A-41C1-0D2C004821FE}"/>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07238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EFC54-466D-D572-2C67-A6F2CE7871AD}"/>
              </a:ext>
            </a:extLst>
          </p:cNvPr>
          <p:cNvSpPr>
            <a:spLocks noGrp="1"/>
          </p:cNvSpPr>
          <p:nvPr>
            <p:ph type="title"/>
          </p:nvPr>
        </p:nvSpPr>
        <p:spPr/>
        <p:txBody>
          <a:bodyPr/>
          <a:lstStyle/>
          <a:p>
            <a:r>
              <a:rPr lang="en-US" sz="3600" b="1" dirty="0"/>
              <a:t>Defining leadership</a:t>
            </a:r>
            <a:endParaRPr lang="en-US" sz="3600" dirty="0"/>
          </a:p>
        </p:txBody>
      </p:sp>
      <p:sp>
        <p:nvSpPr>
          <p:cNvPr id="3" name="Content Placeholder 2">
            <a:extLst>
              <a:ext uri="{FF2B5EF4-FFF2-40B4-BE49-F238E27FC236}">
                <a16:creationId xmlns:a16="http://schemas.microsoft.com/office/drawing/2014/main" id="{8A0B0F67-3570-0FD6-BB69-E740B142FE14}"/>
              </a:ext>
            </a:extLst>
          </p:cNvPr>
          <p:cNvSpPr>
            <a:spLocks noGrp="1"/>
          </p:cNvSpPr>
          <p:nvPr>
            <p:ph idx="1"/>
          </p:nvPr>
        </p:nvSpPr>
        <p:spPr/>
        <p:txBody>
          <a:bodyPr/>
          <a:lstStyle/>
          <a:p>
            <a:r>
              <a:rPr lang="en-US" sz="2400" dirty="0"/>
              <a:t>According to a recent definition provided by David and Jane (2021), </a:t>
            </a:r>
            <a:r>
              <a:rPr lang="en-US" sz="2400" b="1" dirty="0"/>
              <a:t>leadership</a:t>
            </a:r>
            <a:r>
              <a:rPr lang="en-US" sz="2400" dirty="0"/>
              <a:t> is characterized by its </a:t>
            </a:r>
            <a:r>
              <a:rPr lang="en-US" sz="2400" b="1" dirty="0"/>
              <a:t>focus</a:t>
            </a:r>
            <a:r>
              <a:rPr lang="en-US" sz="2400" dirty="0"/>
              <a:t> on </a:t>
            </a:r>
            <a:r>
              <a:rPr lang="en-US" sz="2400" b="1" dirty="0"/>
              <a:t>influencing</a:t>
            </a:r>
            <a:r>
              <a:rPr lang="en-US" sz="2400" dirty="0"/>
              <a:t> the performance of both </a:t>
            </a:r>
            <a:r>
              <a:rPr lang="en-US" sz="2400" b="1" dirty="0"/>
              <a:t>individuals</a:t>
            </a:r>
            <a:r>
              <a:rPr lang="en-US" sz="2400" dirty="0"/>
              <a:t> and </a:t>
            </a:r>
            <a:r>
              <a:rPr lang="en-US" sz="2400" b="1" dirty="0"/>
              <a:t>groups</a:t>
            </a:r>
            <a:r>
              <a:rPr lang="en-US" sz="2400" dirty="0"/>
              <a:t>, </a:t>
            </a:r>
            <a:r>
              <a:rPr lang="en-US" sz="2400" b="1" dirty="0"/>
              <a:t>motivating</a:t>
            </a:r>
            <a:r>
              <a:rPr lang="en-US" sz="2400" dirty="0"/>
              <a:t> them to achieve high levels of success. The relationship between </a:t>
            </a:r>
            <a:r>
              <a:rPr lang="en-US" sz="2400" b="1" dirty="0"/>
              <a:t>leadership</a:t>
            </a:r>
            <a:r>
              <a:rPr lang="en-US" sz="2400" dirty="0"/>
              <a:t> and </a:t>
            </a:r>
            <a:r>
              <a:rPr lang="en-US" sz="2400" b="1" dirty="0"/>
              <a:t>innovative thinking</a:t>
            </a:r>
            <a:r>
              <a:rPr lang="en-US" sz="2400" dirty="0"/>
              <a:t> is essential, with many now considering leadership as the </a:t>
            </a:r>
            <a:r>
              <a:rPr lang="en-US" sz="2400" b="1" dirty="0"/>
              <a:t>decisive factor</a:t>
            </a:r>
            <a:r>
              <a:rPr lang="en-US" sz="2400" dirty="0"/>
              <a:t> in determining organizational </a:t>
            </a:r>
            <a:r>
              <a:rPr lang="en-US" sz="2400" b="1" dirty="0"/>
              <a:t>success and performance</a:t>
            </a:r>
            <a:r>
              <a:rPr lang="en-US" sz="2400" dirty="0"/>
              <a:t>.</a:t>
            </a:r>
          </a:p>
        </p:txBody>
      </p:sp>
      <p:sp>
        <p:nvSpPr>
          <p:cNvPr id="4" name="Date Placeholder 3">
            <a:extLst>
              <a:ext uri="{FF2B5EF4-FFF2-40B4-BE49-F238E27FC236}">
                <a16:creationId xmlns:a16="http://schemas.microsoft.com/office/drawing/2014/main" id="{C45195B4-6200-DB5C-53C9-7E3CF571841F}"/>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288A18C4-89B0-5637-3EA0-2095CF886EE5}"/>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309632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20302-E64C-90E8-DB05-2FADCC476F18}"/>
              </a:ext>
            </a:extLst>
          </p:cNvPr>
          <p:cNvSpPr>
            <a:spLocks noGrp="1"/>
          </p:cNvSpPr>
          <p:nvPr>
            <p:ph type="title"/>
          </p:nvPr>
        </p:nvSpPr>
        <p:spPr/>
        <p:txBody>
          <a:bodyPr/>
          <a:lstStyle/>
          <a:p>
            <a:r>
              <a:rPr lang="en-US" sz="3600" b="1" dirty="0"/>
              <a:t>The difference between management and leadership</a:t>
            </a:r>
            <a:endParaRPr lang="en-US" sz="3600" dirty="0"/>
          </a:p>
        </p:txBody>
      </p:sp>
      <p:sp>
        <p:nvSpPr>
          <p:cNvPr id="3" name="Text Placeholder 2">
            <a:extLst>
              <a:ext uri="{FF2B5EF4-FFF2-40B4-BE49-F238E27FC236}">
                <a16:creationId xmlns:a16="http://schemas.microsoft.com/office/drawing/2014/main" id="{50BCAD60-8BE6-C509-D1B0-61BDFCDF0F81}"/>
              </a:ext>
            </a:extLst>
          </p:cNvPr>
          <p:cNvSpPr>
            <a:spLocks noGrp="1"/>
          </p:cNvSpPr>
          <p:nvPr>
            <p:ph type="body" idx="1"/>
          </p:nvPr>
        </p:nvSpPr>
        <p:spPr>
          <a:xfrm>
            <a:off x="457200" y="1349078"/>
            <a:ext cx="4040188" cy="639762"/>
          </a:xfrm>
        </p:spPr>
        <p:txBody>
          <a:bodyPr/>
          <a:lstStyle/>
          <a:p>
            <a:pPr algn="ctr"/>
            <a:r>
              <a:rPr lang="en-US" dirty="0"/>
              <a:t>Management</a:t>
            </a:r>
          </a:p>
        </p:txBody>
      </p:sp>
      <p:sp>
        <p:nvSpPr>
          <p:cNvPr id="4" name="Content Placeholder 3">
            <a:extLst>
              <a:ext uri="{FF2B5EF4-FFF2-40B4-BE49-F238E27FC236}">
                <a16:creationId xmlns:a16="http://schemas.microsoft.com/office/drawing/2014/main" id="{6570A82C-85A0-3D9B-5D71-E8F80DB29FB3}"/>
              </a:ext>
            </a:extLst>
          </p:cNvPr>
          <p:cNvSpPr>
            <a:spLocks noGrp="1"/>
          </p:cNvSpPr>
          <p:nvPr>
            <p:ph sz="half" idx="2"/>
          </p:nvPr>
        </p:nvSpPr>
        <p:spPr>
          <a:xfrm>
            <a:off x="457200" y="2060848"/>
            <a:ext cx="4040188" cy="3414365"/>
          </a:xfrm>
        </p:spPr>
        <p:txBody>
          <a:bodyPr/>
          <a:lstStyle/>
          <a:p>
            <a:r>
              <a:rPr lang="en-US" sz="1800" dirty="0"/>
              <a:t>Focus on here and now </a:t>
            </a:r>
          </a:p>
          <a:p>
            <a:r>
              <a:rPr lang="en-US" sz="1800" dirty="0"/>
              <a:t>Concerned with formal authority in an organization</a:t>
            </a:r>
          </a:p>
          <a:p>
            <a:r>
              <a:rPr lang="en-US" sz="1800" dirty="0"/>
              <a:t>Balances the complexities of the external environment with the availability of internal resources</a:t>
            </a:r>
          </a:p>
          <a:p>
            <a:r>
              <a:rPr lang="en-US" sz="1800" dirty="0"/>
              <a:t>Concerned with solving organizational problems </a:t>
            </a:r>
          </a:p>
          <a:p>
            <a:r>
              <a:rPr lang="en-US" sz="1800" dirty="0"/>
              <a:t>Operation of current procedures</a:t>
            </a:r>
          </a:p>
          <a:p>
            <a:r>
              <a:rPr lang="en-US" sz="1800" dirty="0"/>
              <a:t>Setting tasks and achieving goals control</a:t>
            </a:r>
          </a:p>
        </p:txBody>
      </p:sp>
      <p:sp>
        <p:nvSpPr>
          <p:cNvPr id="5" name="Text Placeholder 4">
            <a:extLst>
              <a:ext uri="{FF2B5EF4-FFF2-40B4-BE49-F238E27FC236}">
                <a16:creationId xmlns:a16="http://schemas.microsoft.com/office/drawing/2014/main" id="{70D6A9F8-BD3A-2C6D-63FA-608553ADE9F9}"/>
              </a:ext>
            </a:extLst>
          </p:cNvPr>
          <p:cNvSpPr>
            <a:spLocks noGrp="1"/>
          </p:cNvSpPr>
          <p:nvPr>
            <p:ph type="body" sz="quarter" idx="3"/>
          </p:nvPr>
        </p:nvSpPr>
        <p:spPr>
          <a:xfrm>
            <a:off x="4645025" y="1340768"/>
            <a:ext cx="4041775" cy="639762"/>
          </a:xfrm>
        </p:spPr>
        <p:txBody>
          <a:bodyPr/>
          <a:lstStyle/>
          <a:p>
            <a:pPr algn="ctr"/>
            <a:r>
              <a:rPr lang="en-US" dirty="0"/>
              <a:t>Leadership</a:t>
            </a:r>
          </a:p>
        </p:txBody>
      </p:sp>
      <p:sp>
        <p:nvSpPr>
          <p:cNvPr id="6" name="Content Placeholder 5">
            <a:extLst>
              <a:ext uri="{FF2B5EF4-FFF2-40B4-BE49-F238E27FC236}">
                <a16:creationId xmlns:a16="http://schemas.microsoft.com/office/drawing/2014/main" id="{4A8AE155-FA0B-3C78-B100-7918A1CA26C5}"/>
              </a:ext>
            </a:extLst>
          </p:cNvPr>
          <p:cNvSpPr>
            <a:spLocks noGrp="1"/>
          </p:cNvSpPr>
          <p:nvPr>
            <p:ph sz="quarter" idx="4"/>
          </p:nvPr>
        </p:nvSpPr>
        <p:spPr>
          <a:xfrm>
            <a:off x="4645025" y="2060848"/>
            <a:ext cx="4041775" cy="3414365"/>
          </a:xfrm>
        </p:spPr>
        <p:txBody>
          <a:bodyPr/>
          <a:lstStyle/>
          <a:p>
            <a:r>
              <a:rPr lang="en-US" sz="1800" dirty="0"/>
              <a:t>Focus on future</a:t>
            </a:r>
          </a:p>
          <a:p>
            <a:r>
              <a:rPr lang="en-US" sz="1800" dirty="0"/>
              <a:t>Concerned with the influencing the performance of a group within an organization </a:t>
            </a:r>
          </a:p>
          <a:p>
            <a:r>
              <a:rPr lang="en-US" sz="1800" dirty="0"/>
              <a:t>Inward orientation on the performance of individuals and teams</a:t>
            </a:r>
          </a:p>
          <a:p>
            <a:r>
              <a:rPr lang="en-US" sz="1800" dirty="0"/>
              <a:t>Focus on bringing about change </a:t>
            </a:r>
          </a:p>
          <a:p>
            <a:r>
              <a:rPr lang="en-US" sz="1800" dirty="0"/>
              <a:t>Vision and innovation </a:t>
            </a:r>
          </a:p>
          <a:p>
            <a:r>
              <a:rPr lang="en-US" sz="1800" dirty="0"/>
              <a:t>Inspiring people towards a higher level of performance </a:t>
            </a:r>
          </a:p>
          <a:p>
            <a:r>
              <a:rPr lang="en-US" sz="1800" dirty="0"/>
              <a:t>Focuses on motivating and empowering employees</a:t>
            </a:r>
          </a:p>
        </p:txBody>
      </p:sp>
      <p:sp>
        <p:nvSpPr>
          <p:cNvPr id="7" name="Date Placeholder 6">
            <a:extLst>
              <a:ext uri="{FF2B5EF4-FFF2-40B4-BE49-F238E27FC236}">
                <a16:creationId xmlns:a16="http://schemas.microsoft.com/office/drawing/2014/main" id="{A7F3B406-D99A-EF33-4C22-EC7F1B55B12C}"/>
              </a:ext>
            </a:extLst>
          </p:cNvPr>
          <p:cNvSpPr>
            <a:spLocks noGrp="1"/>
          </p:cNvSpPr>
          <p:nvPr>
            <p:ph type="dt" sz="half" idx="10"/>
          </p:nvPr>
        </p:nvSpPr>
        <p:spPr/>
        <p:txBody>
          <a:bodyPr/>
          <a:lstStyle/>
          <a:p>
            <a:pPr>
              <a:defRPr/>
            </a:pPr>
            <a:fld id="{58294B62-8E1A-194F-B9B9-BE470DCBB83C}" type="datetime1">
              <a:rPr lang="en-GB" altLang="en-US" smtClean="0"/>
              <a:pPr>
                <a:defRPr/>
              </a:pPr>
              <a:t>15/01/2024</a:t>
            </a:fld>
            <a:endParaRPr lang="en-GB" altLang="en-US"/>
          </a:p>
        </p:txBody>
      </p:sp>
      <p:sp>
        <p:nvSpPr>
          <p:cNvPr id="8" name="Slide Number Placeholder 7">
            <a:extLst>
              <a:ext uri="{FF2B5EF4-FFF2-40B4-BE49-F238E27FC236}">
                <a16:creationId xmlns:a16="http://schemas.microsoft.com/office/drawing/2014/main" id="{6C3E1271-51D6-0366-2771-B4413FEC3E8F}"/>
              </a:ext>
            </a:extLst>
          </p:cNvPr>
          <p:cNvSpPr>
            <a:spLocks noGrp="1"/>
          </p:cNvSpPr>
          <p:nvPr>
            <p:ph type="sldNum" sz="quarter" idx="11"/>
          </p:nvPr>
        </p:nvSpPr>
        <p:spPr/>
        <p:txBody>
          <a:bodyPr/>
          <a:lstStyle/>
          <a:p>
            <a:pPr>
              <a:defRPr/>
            </a:pPr>
            <a:fld id="{3B73E9B7-706A-2843-BF19-C2EE2C86D41E}" type="slidenum">
              <a:rPr lang="en-GB" altLang="en-US" smtClean="0"/>
              <a:pPr>
                <a:defRPr/>
              </a:pPr>
              <a:t>6</a:t>
            </a:fld>
            <a:endParaRPr lang="en-GB" altLang="en-US"/>
          </a:p>
        </p:txBody>
      </p:sp>
    </p:spTree>
    <p:extLst>
      <p:ext uri="{BB962C8B-B14F-4D97-AF65-F5344CB8AC3E}">
        <p14:creationId xmlns:p14="http://schemas.microsoft.com/office/powerpoint/2010/main" val="1241711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CDF40-5101-DDCF-2C3E-8906766551BF}"/>
              </a:ext>
            </a:extLst>
          </p:cNvPr>
          <p:cNvSpPr>
            <a:spLocks noGrp="1"/>
          </p:cNvSpPr>
          <p:nvPr>
            <p:ph type="title"/>
          </p:nvPr>
        </p:nvSpPr>
        <p:spPr/>
        <p:txBody>
          <a:bodyPr/>
          <a:lstStyle/>
          <a:p>
            <a:r>
              <a:rPr lang="en-US" sz="3600" b="1" dirty="0"/>
              <a:t>The difference between management and leadership functions</a:t>
            </a:r>
            <a:endParaRPr lang="en-US" sz="3600" dirty="0"/>
          </a:p>
        </p:txBody>
      </p:sp>
      <p:sp>
        <p:nvSpPr>
          <p:cNvPr id="4" name="Date Placeholder 3">
            <a:extLst>
              <a:ext uri="{FF2B5EF4-FFF2-40B4-BE49-F238E27FC236}">
                <a16:creationId xmlns:a16="http://schemas.microsoft.com/office/drawing/2014/main" id="{4E7ACBBB-F989-957B-F4B7-AE7CC30E6683}"/>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A9145EF0-B18A-8093-06C5-CBDA2DAE4CA6}"/>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pic>
        <p:nvPicPr>
          <p:cNvPr id="6" name="Content Placeholder 5">
            <a:extLst>
              <a:ext uri="{FF2B5EF4-FFF2-40B4-BE49-F238E27FC236}">
                <a16:creationId xmlns:a16="http://schemas.microsoft.com/office/drawing/2014/main" id="{2C8B8AA5-992A-8FB7-69E7-9E8A35A9E7A7}"/>
              </a:ext>
            </a:extLst>
          </p:cNvPr>
          <p:cNvPicPr>
            <a:picLocks noGrp="1" noChangeAspect="1"/>
          </p:cNvPicPr>
          <p:nvPr>
            <p:ph idx="1"/>
          </p:nvPr>
        </p:nvPicPr>
        <p:blipFill>
          <a:blip r:embed="rId2"/>
          <a:stretch>
            <a:fillRect/>
          </a:stretch>
        </p:blipFill>
        <p:spPr>
          <a:xfrm>
            <a:off x="457200" y="2304950"/>
            <a:ext cx="8229600" cy="2506862"/>
          </a:xfrm>
          <a:prstGeom prst="rect">
            <a:avLst/>
          </a:prstGeom>
        </p:spPr>
      </p:pic>
      <p:sp>
        <p:nvSpPr>
          <p:cNvPr id="7" name="TextBox 6">
            <a:extLst>
              <a:ext uri="{FF2B5EF4-FFF2-40B4-BE49-F238E27FC236}">
                <a16:creationId xmlns:a16="http://schemas.microsoft.com/office/drawing/2014/main" id="{BFBB9CDE-859A-5424-0F4F-09E268559060}"/>
              </a:ext>
            </a:extLst>
          </p:cNvPr>
          <p:cNvSpPr txBox="1"/>
          <p:nvPr/>
        </p:nvSpPr>
        <p:spPr>
          <a:xfrm>
            <a:off x="3923928" y="5013176"/>
            <a:ext cx="1263038" cy="307777"/>
          </a:xfrm>
          <a:prstGeom prst="rect">
            <a:avLst/>
          </a:prstGeom>
          <a:noFill/>
        </p:spPr>
        <p:txBody>
          <a:bodyPr wrap="none" rtlCol="0">
            <a:spAutoFit/>
          </a:bodyPr>
          <a:lstStyle/>
          <a:p>
            <a:r>
              <a:rPr lang="en-GB" sz="1400" dirty="0">
                <a:latin typeface="Abadi" panose="020B0604020104020204" pitchFamily="34" charset="0"/>
              </a:rPr>
              <a:t>(Kotter,) 1990</a:t>
            </a:r>
            <a:endParaRPr lang="en-US" sz="1400" dirty="0"/>
          </a:p>
        </p:txBody>
      </p:sp>
    </p:spTree>
    <p:extLst>
      <p:ext uri="{BB962C8B-B14F-4D97-AF65-F5344CB8AC3E}">
        <p14:creationId xmlns:p14="http://schemas.microsoft.com/office/powerpoint/2010/main" val="3637327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4147D-22EF-7645-D29C-26CE9AF7BF9F}"/>
              </a:ext>
            </a:extLst>
          </p:cNvPr>
          <p:cNvSpPr>
            <a:spLocks noGrp="1"/>
          </p:cNvSpPr>
          <p:nvPr>
            <p:ph type="title"/>
          </p:nvPr>
        </p:nvSpPr>
        <p:spPr/>
        <p:txBody>
          <a:bodyPr/>
          <a:lstStyle/>
          <a:p>
            <a:r>
              <a:rPr lang="en-US" sz="4400" b="1" dirty="0"/>
              <a:t>Leadership</a:t>
            </a:r>
            <a:r>
              <a:rPr lang="en-US" dirty="0"/>
              <a:t> </a:t>
            </a:r>
            <a:r>
              <a:rPr lang="en-US" sz="4400" b="1" dirty="0"/>
              <a:t>characteristics</a:t>
            </a:r>
            <a:endParaRPr lang="en-US" dirty="0"/>
          </a:p>
        </p:txBody>
      </p:sp>
      <p:sp>
        <p:nvSpPr>
          <p:cNvPr id="3" name="Text Placeholder 2">
            <a:extLst>
              <a:ext uri="{FF2B5EF4-FFF2-40B4-BE49-F238E27FC236}">
                <a16:creationId xmlns:a16="http://schemas.microsoft.com/office/drawing/2014/main" id="{DDFA0995-A150-5967-874C-8FDF76B3FCDE}"/>
              </a:ext>
            </a:extLst>
          </p:cNvPr>
          <p:cNvSpPr>
            <a:spLocks noGrp="1"/>
          </p:cNvSpPr>
          <p:nvPr>
            <p:ph type="body" idx="1"/>
          </p:nvPr>
        </p:nvSpPr>
        <p:spPr>
          <a:xfrm>
            <a:off x="457200" y="1535113"/>
            <a:ext cx="8229600" cy="639762"/>
          </a:xfrm>
        </p:spPr>
        <p:txBody>
          <a:bodyPr/>
          <a:lstStyle/>
          <a:p>
            <a:r>
              <a:rPr lang="en-US" sz="2400" b="0" dirty="0"/>
              <a:t>Leadership characteristics can vary, and different experts may emphasize different characteristics such as:</a:t>
            </a:r>
          </a:p>
        </p:txBody>
      </p:sp>
      <p:sp>
        <p:nvSpPr>
          <p:cNvPr id="4" name="Content Placeholder 3">
            <a:extLst>
              <a:ext uri="{FF2B5EF4-FFF2-40B4-BE49-F238E27FC236}">
                <a16:creationId xmlns:a16="http://schemas.microsoft.com/office/drawing/2014/main" id="{730F1CE3-87FF-08B2-C803-CF1894B384F0}"/>
              </a:ext>
            </a:extLst>
          </p:cNvPr>
          <p:cNvSpPr>
            <a:spLocks noGrp="1"/>
          </p:cNvSpPr>
          <p:nvPr>
            <p:ph sz="half" idx="2"/>
          </p:nvPr>
        </p:nvSpPr>
        <p:spPr/>
        <p:txBody>
          <a:bodyPr/>
          <a:lstStyle/>
          <a:p>
            <a:r>
              <a:rPr lang="en-GB" sz="2400" b="1" i="0" dirty="0">
                <a:effectLst/>
              </a:rPr>
              <a:t>Vision</a:t>
            </a:r>
          </a:p>
          <a:p>
            <a:r>
              <a:rPr lang="en-GB" sz="2400" b="1" i="0" dirty="0">
                <a:effectLst/>
              </a:rPr>
              <a:t>Integrity</a:t>
            </a:r>
          </a:p>
          <a:p>
            <a:r>
              <a:rPr lang="en-GB" sz="2400" b="1" i="0" dirty="0">
                <a:effectLst/>
              </a:rPr>
              <a:t>Confidence</a:t>
            </a:r>
            <a:endParaRPr lang="en-GB" sz="2400" b="1" dirty="0"/>
          </a:p>
          <a:p>
            <a:r>
              <a:rPr lang="en-GB" sz="2400" b="1" i="0" dirty="0">
                <a:effectLst/>
              </a:rPr>
              <a:t>Decisiveness</a:t>
            </a:r>
          </a:p>
          <a:p>
            <a:r>
              <a:rPr lang="en-GB" sz="2400" b="1" i="0" dirty="0">
                <a:effectLst/>
              </a:rPr>
              <a:t>Adaptability</a:t>
            </a:r>
            <a:endParaRPr lang="en-GB" sz="2400" b="1" dirty="0"/>
          </a:p>
          <a:p>
            <a:r>
              <a:rPr lang="en-GB" sz="2400" b="1" i="0" dirty="0">
                <a:effectLst/>
              </a:rPr>
              <a:t>Effective Communication</a:t>
            </a:r>
          </a:p>
          <a:p>
            <a:endParaRPr lang="en-US" dirty="0"/>
          </a:p>
        </p:txBody>
      </p:sp>
      <p:sp>
        <p:nvSpPr>
          <p:cNvPr id="6" name="Content Placeholder 5">
            <a:extLst>
              <a:ext uri="{FF2B5EF4-FFF2-40B4-BE49-F238E27FC236}">
                <a16:creationId xmlns:a16="http://schemas.microsoft.com/office/drawing/2014/main" id="{6972BAAA-B507-1158-059C-245FA820C953}"/>
              </a:ext>
            </a:extLst>
          </p:cNvPr>
          <p:cNvSpPr>
            <a:spLocks noGrp="1"/>
          </p:cNvSpPr>
          <p:nvPr>
            <p:ph sz="quarter" idx="4"/>
          </p:nvPr>
        </p:nvSpPr>
        <p:spPr/>
        <p:txBody>
          <a:bodyPr/>
          <a:lstStyle/>
          <a:p>
            <a:r>
              <a:rPr lang="en-GB" sz="2400" b="1" i="0" dirty="0">
                <a:effectLst/>
              </a:rPr>
              <a:t>Empathy</a:t>
            </a:r>
            <a:endParaRPr lang="en-GB" sz="2400" b="1" dirty="0"/>
          </a:p>
          <a:p>
            <a:r>
              <a:rPr lang="en-GB" sz="2400" b="1" i="0" dirty="0">
                <a:effectLst/>
              </a:rPr>
              <a:t>Resilience</a:t>
            </a:r>
          </a:p>
          <a:p>
            <a:r>
              <a:rPr lang="en-GB" sz="2400" b="1" i="0" dirty="0">
                <a:effectLst/>
              </a:rPr>
              <a:t>Strategic Thinking</a:t>
            </a:r>
            <a:endParaRPr lang="en-GB" sz="2400" b="1" dirty="0"/>
          </a:p>
          <a:p>
            <a:r>
              <a:rPr lang="en-GB" sz="2400" b="1" i="0" dirty="0">
                <a:effectLst/>
              </a:rPr>
              <a:t>Inspirational</a:t>
            </a:r>
          </a:p>
          <a:p>
            <a:r>
              <a:rPr lang="en-GB" sz="2400" b="1" i="0" dirty="0">
                <a:effectLst/>
              </a:rPr>
              <a:t>Courage</a:t>
            </a:r>
            <a:endParaRPr lang="en-GB" sz="2400" b="1" dirty="0"/>
          </a:p>
          <a:p>
            <a:r>
              <a:rPr lang="en-GB" sz="2400" b="1" i="0" dirty="0">
                <a:effectLst/>
              </a:rPr>
              <a:t>Accountability</a:t>
            </a:r>
            <a:endParaRPr lang="en-US" sz="2800" dirty="0"/>
          </a:p>
          <a:p>
            <a:endParaRPr lang="en-US" dirty="0"/>
          </a:p>
        </p:txBody>
      </p:sp>
      <p:sp>
        <p:nvSpPr>
          <p:cNvPr id="7" name="Date Placeholder 6">
            <a:extLst>
              <a:ext uri="{FF2B5EF4-FFF2-40B4-BE49-F238E27FC236}">
                <a16:creationId xmlns:a16="http://schemas.microsoft.com/office/drawing/2014/main" id="{9F62AA16-B8E3-927D-C564-005BF49EF5C2}"/>
              </a:ext>
            </a:extLst>
          </p:cNvPr>
          <p:cNvSpPr>
            <a:spLocks noGrp="1"/>
          </p:cNvSpPr>
          <p:nvPr>
            <p:ph type="dt" sz="half" idx="10"/>
          </p:nvPr>
        </p:nvSpPr>
        <p:spPr/>
        <p:txBody>
          <a:bodyPr/>
          <a:lstStyle/>
          <a:p>
            <a:pPr>
              <a:defRPr/>
            </a:pPr>
            <a:fld id="{58294B62-8E1A-194F-B9B9-BE470DCBB83C}" type="datetime1">
              <a:rPr lang="en-GB" altLang="en-US" smtClean="0"/>
              <a:pPr>
                <a:defRPr/>
              </a:pPr>
              <a:t>15/01/2024</a:t>
            </a:fld>
            <a:endParaRPr lang="en-GB" altLang="en-US"/>
          </a:p>
        </p:txBody>
      </p:sp>
      <p:sp>
        <p:nvSpPr>
          <p:cNvPr id="8" name="Slide Number Placeholder 7">
            <a:extLst>
              <a:ext uri="{FF2B5EF4-FFF2-40B4-BE49-F238E27FC236}">
                <a16:creationId xmlns:a16="http://schemas.microsoft.com/office/drawing/2014/main" id="{FAF5AD6D-CB45-F7AA-4E75-EE4A6EE7C371}"/>
              </a:ext>
            </a:extLst>
          </p:cNvPr>
          <p:cNvSpPr>
            <a:spLocks noGrp="1"/>
          </p:cNvSpPr>
          <p:nvPr>
            <p:ph type="sldNum" sz="quarter" idx="11"/>
          </p:nvPr>
        </p:nvSpPr>
        <p:spPr/>
        <p:txBody>
          <a:bodyPr/>
          <a:lstStyle/>
          <a:p>
            <a:pPr>
              <a:defRPr/>
            </a:pPr>
            <a:fld id="{3B73E9B7-706A-2843-BF19-C2EE2C86D41E}" type="slidenum">
              <a:rPr lang="en-GB" altLang="en-US" smtClean="0"/>
              <a:pPr>
                <a:defRPr/>
              </a:pPr>
              <a:t>8</a:t>
            </a:fld>
            <a:endParaRPr lang="en-GB" altLang="en-US"/>
          </a:p>
        </p:txBody>
      </p:sp>
    </p:spTree>
    <p:extLst>
      <p:ext uri="{BB962C8B-B14F-4D97-AF65-F5344CB8AC3E}">
        <p14:creationId xmlns:p14="http://schemas.microsoft.com/office/powerpoint/2010/main" val="1814470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30844-5D86-184D-C3B0-975296B87048}"/>
              </a:ext>
            </a:extLst>
          </p:cNvPr>
          <p:cNvSpPr>
            <a:spLocks noGrp="1"/>
          </p:cNvSpPr>
          <p:nvPr>
            <p:ph type="title"/>
          </p:nvPr>
        </p:nvSpPr>
        <p:spPr/>
        <p:txBody>
          <a:bodyPr/>
          <a:lstStyle/>
          <a:p>
            <a:r>
              <a:rPr lang="en-US" sz="3600" b="1" dirty="0"/>
              <a:t>Factors of leadership</a:t>
            </a:r>
          </a:p>
        </p:txBody>
      </p:sp>
      <p:sp>
        <p:nvSpPr>
          <p:cNvPr id="4" name="Date Placeholder 3">
            <a:extLst>
              <a:ext uri="{FF2B5EF4-FFF2-40B4-BE49-F238E27FC236}">
                <a16:creationId xmlns:a16="http://schemas.microsoft.com/office/drawing/2014/main" id="{487179BE-6A35-F820-5E6E-D0925EEB1AB4}"/>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3BA78417-0DC0-5CF6-8E59-44AB2F6BAA68}"/>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pic>
        <p:nvPicPr>
          <p:cNvPr id="6" name="Content Placeholder 7" descr="A diagram of a leader&#10;&#10;Description automatically generated">
            <a:extLst>
              <a:ext uri="{FF2B5EF4-FFF2-40B4-BE49-F238E27FC236}">
                <a16:creationId xmlns:a16="http://schemas.microsoft.com/office/drawing/2014/main" id="{C075FEEB-2870-2783-FAFC-13739E93E17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85420" y="1600200"/>
            <a:ext cx="4973159" cy="3916363"/>
          </a:xfrm>
        </p:spPr>
      </p:pic>
    </p:spTree>
    <p:extLst>
      <p:ext uri="{BB962C8B-B14F-4D97-AF65-F5344CB8AC3E}">
        <p14:creationId xmlns:p14="http://schemas.microsoft.com/office/powerpoint/2010/main" val="1367250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7273A-863C-1033-C03A-256C9AED780D}"/>
              </a:ext>
            </a:extLst>
          </p:cNvPr>
          <p:cNvSpPr>
            <a:spLocks noGrp="1"/>
          </p:cNvSpPr>
          <p:nvPr>
            <p:ph type="title"/>
          </p:nvPr>
        </p:nvSpPr>
        <p:spPr/>
        <p:txBody>
          <a:bodyPr/>
          <a:lstStyle/>
          <a:p>
            <a:r>
              <a:rPr lang="en-US" sz="4400" b="1"/>
              <a:t>Leader</a:t>
            </a:r>
            <a:endParaRPr lang="en-US" dirty="0"/>
          </a:p>
        </p:txBody>
      </p:sp>
      <p:sp>
        <p:nvSpPr>
          <p:cNvPr id="3" name="Content Placeholder 2">
            <a:extLst>
              <a:ext uri="{FF2B5EF4-FFF2-40B4-BE49-F238E27FC236}">
                <a16:creationId xmlns:a16="http://schemas.microsoft.com/office/drawing/2014/main" id="{8AF9D387-F81C-7907-7FCA-0CEFF1CE9FF4}"/>
              </a:ext>
            </a:extLst>
          </p:cNvPr>
          <p:cNvSpPr>
            <a:spLocks noGrp="1"/>
          </p:cNvSpPr>
          <p:nvPr>
            <p:ph idx="1"/>
          </p:nvPr>
        </p:nvSpPr>
        <p:spPr/>
        <p:txBody>
          <a:bodyPr/>
          <a:lstStyle/>
          <a:p>
            <a:r>
              <a:rPr lang="en-US" sz="2400" b="1"/>
              <a:t>Leader: </a:t>
            </a:r>
            <a:r>
              <a:rPr lang="en-US" sz="2400"/>
              <a:t>The leader is a central figure in the leadership dynamic. </a:t>
            </a:r>
          </a:p>
          <a:p>
            <a:r>
              <a:rPr lang="en-US" sz="2400"/>
              <a:t>Leadership involves a person (or persons) who assumes the role of guiding, influencing, and directing a group of individuals toward a common goal. </a:t>
            </a:r>
          </a:p>
          <a:p>
            <a:r>
              <a:rPr lang="en-US" sz="2400"/>
              <a:t>Effective leaders possess a combination of traits, skills, and behaviors that inspire confidence and motivate others.</a:t>
            </a:r>
            <a:endParaRPr lang="en-US" sz="2400" dirty="0"/>
          </a:p>
        </p:txBody>
      </p:sp>
      <p:sp>
        <p:nvSpPr>
          <p:cNvPr id="4" name="Date Placeholder 3">
            <a:extLst>
              <a:ext uri="{FF2B5EF4-FFF2-40B4-BE49-F238E27FC236}">
                <a16:creationId xmlns:a16="http://schemas.microsoft.com/office/drawing/2014/main" id="{DF796B7F-664D-83EA-78F7-D78847DA19BA}"/>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D4CEEC9B-30E9-7EE4-DDAE-8F44B58FFB70}"/>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pic>
        <p:nvPicPr>
          <p:cNvPr id="4098" name="Picture 2" descr="Leading by Example - Leadership in the 21st Century - Mad-HR">
            <a:extLst>
              <a:ext uri="{FF2B5EF4-FFF2-40B4-BE49-F238E27FC236}">
                <a16:creationId xmlns:a16="http://schemas.microsoft.com/office/drawing/2014/main" id="{3C190435-9BC9-D629-6381-99E4711E7A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2200" y="4374232"/>
            <a:ext cx="2627784"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8984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5DD6A-FD71-B008-460F-0BF8DC393940}"/>
              </a:ext>
            </a:extLst>
          </p:cNvPr>
          <p:cNvSpPr>
            <a:spLocks noGrp="1"/>
          </p:cNvSpPr>
          <p:nvPr>
            <p:ph type="title"/>
          </p:nvPr>
        </p:nvSpPr>
        <p:spPr/>
        <p:txBody>
          <a:bodyPr/>
          <a:lstStyle/>
          <a:p>
            <a:r>
              <a:rPr lang="en-US" sz="3600" b="1" dirty="0"/>
              <a:t>Follower</a:t>
            </a:r>
            <a:endParaRPr lang="en-US" sz="3600" dirty="0"/>
          </a:p>
        </p:txBody>
      </p:sp>
      <p:sp>
        <p:nvSpPr>
          <p:cNvPr id="3" name="Content Placeholder 2">
            <a:extLst>
              <a:ext uri="{FF2B5EF4-FFF2-40B4-BE49-F238E27FC236}">
                <a16:creationId xmlns:a16="http://schemas.microsoft.com/office/drawing/2014/main" id="{A6915584-1EB6-45B6-629F-3543A4929556}"/>
              </a:ext>
            </a:extLst>
          </p:cNvPr>
          <p:cNvSpPr>
            <a:spLocks noGrp="1"/>
          </p:cNvSpPr>
          <p:nvPr>
            <p:ph idx="1"/>
          </p:nvPr>
        </p:nvSpPr>
        <p:spPr/>
        <p:txBody>
          <a:bodyPr/>
          <a:lstStyle/>
          <a:p>
            <a:r>
              <a:rPr lang="en-US" sz="2400" b="1" dirty="0"/>
              <a:t>Follower: </a:t>
            </a:r>
            <a:r>
              <a:rPr lang="en-US" sz="2400" dirty="0"/>
              <a:t>Followers are individuals or groups who voluntarily align themselves with a leader. The relationship between leaders and followers is reciprocal, with followers choosing to follow based on their perception of the leader's qualities and the alignment of goals. Understanding the needs and perspectives of followers is crucial for effective leadership.</a:t>
            </a:r>
          </a:p>
        </p:txBody>
      </p:sp>
      <p:sp>
        <p:nvSpPr>
          <p:cNvPr id="4" name="Date Placeholder 3">
            <a:extLst>
              <a:ext uri="{FF2B5EF4-FFF2-40B4-BE49-F238E27FC236}">
                <a16:creationId xmlns:a16="http://schemas.microsoft.com/office/drawing/2014/main" id="{8C1B6ACF-E4A7-E1BA-704A-D0B46E85647B}"/>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1E33A914-4DF7-D51A-06E7-668DBFAD633F}"/>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69486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DE127-06AF-0240-18DC-36C9825A9351}"/>
              </a:ext>
            </a:extLst>
          </p:cNvPr>
          <p:cNvSpPr>
            <a:spLocks noGrp="1"/>
          </p:cNvSpPr>
          <p:nvPr>
            <p:ph type="title"/>
          </p:nvPr>
        </p:nvSpPr>
        <p:spPr/>
        <p:txBody>
          <a:bodyPr/>
          <a:lstStyle/>
          <a:p>
            <a:r>
              <a:rPr lang="en-US" sz="3600" b="1" dirty="0"/>
              <a:t>Communication</a:t>
            </a:r>
            <a:endParaRPr lang="en-US" sz="3600" dirty="0"/>
          </a:p>
        </p:txBody>
      </p:sp>
      <p:sp>
        <p:nvSpPr>
          <p:cNvPr id="3" name="Content Placeholder 2">
            <a:extLst>
              <a:ext uri="{FF2B5EF4-FFF2-40B4-BE49-F238E27FC236}">
                <a16:creationId xmlns:a16="http://schemas.microsoft.com/office/drawing/2014/main" id="{5307C713-0653-39B1-10E9-79FAAB278C6A}"/>
              </a:ext>
            </a:extLst>
          </p:cNvPr>
          <p:cNvSpPr>
            <a:spLocks noGrp="1"/>
          </p:cNvSpPr>
          <p:nvPr>
            <p:ph idx="1"/>
          </p:nvPr>
        </p:nvSpPr>
        <p:spPr/>
        <p:txBody>
          <a:bodyPr/>
          <a:lstStyle/>
          <a:p>
            <a:r>
              <a:rPr lang="en-US" sz="2400" b="1" dirty="0"/>
              <a:t>Communication: </a:t>
            </a:r>
            <a:r>
              <a:rPr lang="en-US" sz="2400" dirty="0"/>
              <a:t>Communication is a fundamental aspect of leadership. </a:t>
            </a:r>
          </a:p>
          <a:p>
            <a:r>
              <a:rPr lang="en-US" sz="2400" dirty="0"/>
              <a:t>Leaders must convey their vision, expectations, and decisions clearly to their followers. </a:t>
            </a:r>
          </a:p>
          <a:p>
            <a:r>
              <a:rPr lang="en-US" sz="2400" dirty="0"/>
              <a:t>Effective communication fosters understanding, trust, and collaboration within the team. </a:t>
            </a:r>
          </a:p>
          <a:p>
            <a:r>
              <a:rPr lang="en-US" sz="2400" dirty="0"/>
              <a:t>Listening skills are equally important, as leaders need to understand the concerns and feedback of their followers.</a:t>
            </a:r>
          </a:p>
        </p:txBody>
      </p:sp>
      <p:sp>
        <p:nvSpPr>
          <p:cNvPr id="4" name="Date Placeholder 3">
            <a:extLst>
              <a:ext uri="{FF2B5EF4-FFF2-40B4-BE49-F238E27FC236}">
                <a16:creationId xmlns:a16="http://schemas.microsoft.com/office/drawing/2014/main" id="{F7975804-ACB9-EBE1-1EBB-1015DB174586}"/>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7FACACB8-A343-5AC3-50B9-FD24D24BD1B6}"/>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175915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72F36-EE30-2501-4F12-1B5F0F91979D}"/>
              </a:ext>
            </a:extLst>
          </p:cNvPr>
          <p:cNvSpPr>
            <a:spLocks noGrp="1"/>
          </p:cNvSpPr>
          <p:nvPr>
            <p:ph type="title"/>
          </p:nvPr>
        </p:nvSpPr>
        <p:spPr/>
        <p:txBody>
          <a:bodyPr/>
          <a:lstStyle/>
          <a:p>
            <a:r>
              <a:rPr lang="en-US" sz="3600" b="1" dirty="0"/>
              <a:t>Situation</a:t>
            </a:r>
            <a:endParaRPr lang="en-US" sz="3600" dirty="0"/>
          </a:p>
        </p:txBody>
      </p:sp>
      <p:sp>
        <p:nvSpPr>
          <p:cNvPr id="3" name="Content Placeholder 2">
            <a:extLst>
              <a:ext uri="{FF2B5EF4-FFF2-40B4-BE49-F238E27FC236}">
                <a16:creationId xmlns:a16="http://schemas.microsoft.com/office/drawing/2014/main" id="{A426606A-848F-5190-8F15-12A5D800EDDA}"/>
              </a:ext>
            </a:extLst>
          </p:cNvPr>
          <p:cNvSpPr>
            <a:spLocks noGrp="1"/>
          </p:cNvSpPr>
          <p:nvPr>
            <p:ph idx="1"/>
          </p:nvPr>
        </p:nvSpPr>
        <p:spPr/>
        <p:txBody>
          <a:bodyPr/>
          <a:lstStyle/>
          <a:p>
            <a:r>
              <a:rPr lang="en-US" sz="2400" b="1" dirty="0"/>
              <a:t>Situation: </a:t>
            </a:r>
            <a:r>
              <a:rPr lang="en-US" sz="2400" dirty="0"/>
              <a:t>The situational context is a critical factor in leadership. Different situations may require different leadership approaches. </a:t>
            </a:r>
          </a:p>
          <a:p>
            <a:r>
              <a:rPr lang="en-US" sz="2400" dirty="0"/>
              <a:t>Effective leaders assess the current circumstances, including the organizational environment, challenges, and opportunities, and adapt their leadership style accordingly. </a:t>
            </a:r>
          </a:p>
          <a:p>
            <a:r>
              <a:rPr lang="en-US" sz="2400" dirty="0"/>
              <a:t>This concept is often referred to as situational leadership or contingency theory.</a:t>
            </a:r>
          </a:p>
        </p:txBody>
      </p:sp>
      <p:sp>
        <p:nvSpPr>
          <p:cNvPr id="4" name="Date Placeholder 3">
            <a:extLst>
              <a:ext uri="{FF2B5EF4-FFF2-40B4-BE49-F238E27FC236}">
                <a16:creationId xmlns:a16="http://schemas.microsoft.com/office/drawing/2014/main" id="{36925F13-822E-A168-A3A9-0AA67978470C}"/>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33E1CEC8-AC86-F0C0-F58D-10BDAFB080D7}"/>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1519566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2792F9-D95F-40E7-7003-A71849C0E79C}"/>
              </a:ext>
            </a:extLst>
          </p:cNvPr>
          <p:cNvSpPr>
            <a:spLocks noGrp="1"/>
          </p:cNvSpPr>
          <p:nvPr>
            <p:ph idx="1"/>
          </p:nvPr>
        </p:nvSpPr>
        <p:spPr>
          <a:xfrm>
            <a:off x="899592" y="764704"/>
            <a:ext cx="7416824" cy="4752529"/>
          </a:xfrm>
        </p:spPr>
        <p:txBody>
          <a:bodyPr/>
          <a:lstStyle/>
          <a:p>
            <a:pPr marL="0" indent="0">
              <a:buNone/>
            </a:pPr>
            <a:r>
              <a:rPr lang="en-US" dirty="0"/>
              <a:t>So far we’ve seen what is leadership and the difference between leadership and management, as well as the main factors of leadership. </a:t>
            </a:r>
          </a:p>
          <a:p>
            <a:pPr marL="0" indent="0">
              <a:buNone/>
            </a:pPr>
            <a:r>
              <a:rPr lang="en-US" dirty="0"/>
              <a:t>Now let’s look closer at the what kinds of </a:t>
            </a:r>
            <a:r>
              <a:rPr lang="en-US" b="1" dirty="0"/>
              <a:t>power do leaders use to influence others</a:t>
            </a:r>
            <a:r>
              <a:rPr lang="en-US" dirty="0"/>
              <a:t>?</a:t>
            </a:r>
          </a:p>
          <a:p>
            <a:endParaRPr lang="en-US" dirty="0"/>
          </a:p>
        </p:txBody>
      </p:sp>
      <p:sp>
        <p:nvSpPr>
          <p:cNvPr id="4" name="Date Placeholder 3">
            <a:extLst>
              <a:ext uri="{FF2B5EF4-FFF2-40B4-BE49-F238E27FC236}">
                <a16:creationId xmlns:a16="http://schemas.microsoft.com/office/drawing/2014/main" id="{29C42DCA-03FC-DCF5-7B39-CE2C914EC57C}"/>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C4DB7D9D-9F2D-739B-D1B7-E678FBC0D452}"/>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4021853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FFE18-C6E9-8C32-D068-A8C325E4A210}"/>
              </a:ext>
            </a:extLst>
          </p:cNvPr>
          <p:cNvSpPr>
            <a:spLocks noGrp="1"/>
          </p:cNvSpPr>
          <p:nvPr>
            <p:ph type="title"/>
          </p:nvPr>
        </p:nvSpPr>
        <p:spPr/>
        <p:txBody>
          <a:bodyPr/>
          <a:lstStyle/>
          <a:p>
            <a:r>
              <a:rPr lang="en-US" sz="3600" b="1" dirty="0"/>
              <a:t>Leadership power styles </a:t>
            </a:r>
          </a:p>
        </p:txBody>
      </p:sp>
      <p:sp>
        <p:nvSpPr>
          <p:cNvPr id="3" name="Content Placeholder 2">
            <a:extLst>
              <a:ext uri="{FF2B5EF4-FFF2-40B4-BE49-F238E27FC236}">
                <a16:creationId xmlns:a16="http://schemas.microsoft.com/office/drawing/2014/main" id="{DC4385B7-ED5C-BA3A-9006-8E0F6E7958F9}"/>
              </a:ext>
            </a:extLst>
          </p:cNvPr>
          <p:cNvSpPr>
            <a:spLocks noGrp="1"/>
          </p:cNvSpPr>
          <p:nvPr>
            <p:ph idx="1"/>
          </p:nvPr>
        </p:nvSpPr>
        <p:spPr/>
        <p:txBody>
          <a:bodyPr/>
          <a:lstStyle/>
          <a:p>
            <a:r>
              <a:rPr lang="en-US" sz="2400" dirty="0"/>
              <a:t>French and Raven (1959) identified five primary sources of power that leaders use to influence others. These are often referred to as the French and Raven's Five Bases of Power:</a:t>
            </a:r>
          </a:p>
          <a:p>
            <a:r>
              <a:rPr lang="en-US" sz="2400" b="1" dirty="0"/>
              <a:t>Legitimate power</a:t>
            </a:r>
          </a:p>
          <a:p>
            <a:r>
              <a:rPr lang="en-US" sz="2400" b="1" dirty="0"/>
              <a:t>Referent power</a:t>
            </a:r>
          </a:p>
          <a:p>
            <a:r>
              <a:rPr lang="en-US" sz="2400" b="1" dirty="0"/>
              <a:t>Expert power</a:t>
            </a:r>
          </a:p>
          <a:p>
            <a:r>
              <a:rPr lang="en-US" sz="2400" b="1" dirty="0"/>
              <a:t>Reward power</a:t>
            </a:r>
          </a:p>
          <a:p>
            <a:r>
              <a:rPr lang="en-US" sz="2400" b="1" dirty="0"/>
              <a:t>Coercive </a:t>
            </a:r>
          </a:p>
        </p:txBody>
      </p:sp>
      <p:sp>
        <p:nvSpPr>
          <p:cNvPr id="4" name="Date Placeholder 3">
            <a:extLst>
              <a:ext uri="{FF2B5EF4-FFF2-40B4-BE49-F238E27FC236}">
                <a16:creationId xmlns:a16="http://schemas.microsoft.com/office/drawing/2014/main" id="{874153AF-65BA-6AD6-9532-BC02168F3ED0}"/>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D1583FEF-AA30-890E-97DD-2AA43A39AF6A}"/>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609724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F2C5A-EDAD-81E7-71C8-24378F133F9C}"/>
              </a:ext>
            </a:extLst>
          </p:cNvPr>
          <p:cNvSpPr>
            <a:spLocks noGrp="1"/>
          </p:cNvSpPr>
          <p:nvPr>
            <p:ph type="title"/>
          </p:nvPr>
        </p:nvSpPr>
        <p:spPr/>
        <p:txBody>
          <a:bodyPr/>
          <a:lstStyle/>
          <a:p>
            <a:r>
              <a:rPr lang="en-US" sz="3600" b="1" dirty="0"/>
              <a:t>Legitimate Power</a:t>
            </a:r>
            <a:endParaRPr lang="en-US" sz="3600" dirty="0"/>
          </a:p>
        </p:txBody>
      </p:sp>
      <p:sp>
        <p:nvSpPr>
          <p:cNvPr id="3" name="Content Placeholder 2">
            <a:extLst>
              <a:ext uri="{FF2B5EF4-FFF2-40B4-BE49-F238E27FC236}">
                <a16:creationId xmlns:a16="http://schemas.microsoft.com/office/drawing/2014/main" id="{562A0216-2331-835D-5FF5-DC0BBEEFE373}"/>
              </a:ext>
            </a:extLst>
          </p:cNvPr>
          <p:cNvSpPr>
            <a:spLocks noGrp="1"/>
          </p:cNvSpPr>
          <p:nvPr>
            <p:ph idx="1"/>
          </p:nvPr>
        </p:nvSpPr>
        <p:spPr/>
        <p:txBody>
          <a:bodyPr/>
          <a:lstStyle/>
          <a:p>
            <a:r>
              <a:rPr lang="en-US" sz="2400" b="1" dirty="0"/>
              <a:t>Legitimate Power: </a:t>
            </a:r>
            <a:r>
              <a:rPr lang="en-US" sz="2400" dirty="0"/>
              <a:t>This power is based on the leader's formal position or authority within an organization. It is the authority that comes with a particular role or title. </a:t>
            </a:r>
          </a:p>
          <a:p>
            <a:r>
              <a:rPr lang="en-US" sz="2400" dirty="0"/>
              <a:t>For example, a manager has legitimate power by virtue of their position in the organizational hierarchy.</a:t>
            </a:r>
          </a:p>
        </p:txBody>
      </p:sp>
      <p:sp>
        <p:nvSpPr>
          <p:cNvPr id="4" name="Date Placeholder 3">
            <a:extLst>
              <a:ext uri="{FF2B5EF4-FFF2-40B4-BE49-F238E27FC236}">
                <a16:creationId xmlns:a16="http://schemas.microsoft.com/office/drawing/2014/main" id="{6E488777-3C04-4A61-EB12-43467F9B958B}"/>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968E37E0-2562-B515-B8C4-B81442888133}"/>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699818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9FD31-5751-5C7A-EB6E-7C50F6BC0E6C}"/>
              </a:ext>
            </a:extLst>
          </p:cNvPr>
          <p:cNvSpPr>
            <a:spLocks noGrp="1"/>
          </p:cNvSpPr>
          <p:nvPr>
            <p:ph type="title"/>
          </p:nvPr>
        </p:nvSpPr>
        <p:spPr/>
        <p:txBody>
          <a:bodyPr/>
          <a:lstStyle/>
          <a:p>
            <a:r>
              <a:rPr lang="en-US" sz="3600" b="1" dirty="0"/>
              <a:t>Referent Power</a:t>
            </a:r>
            <a:endParaRPr lang="en-US" sz="3600" dirty="0"/>
          </a:p>
        </p:txBody>
      </p:sp>
      <p:sp>
        <p:nvSpPr>
          <p:cNvPr id="3" name="Content Placeholder 2">
            <a:extLst>
              <a:ext uri="{FF2B5EF4-FFF2-40B4-BE49-F238E27FC236}">
                <a16:creationId xmlns:a16="http://schemas.microsoft.com/office/drawing/2014/main" id="{C5A0F157-D684-0127-CEBA-8410D4D3BA89}"/>
              </a:ext>
            </a:extLst>
          </p:cNvPr>
          <p:cNvSpPr>
            <a:spLocks noGrp="1"/>
          </p:cNvSpPr>
          <p:nvPr>
            <p:ph idx="1"/>
          </p:nvPr>
        </p:nvSpPr>
        <p:spPr/>
        <p:txBody>
          <a:bodyPr/>
          <a:lstStyle/>
          <a:p>
            <a:r>
              <a:rPr lang="en-US" sz="2400" b="1" dirty="0"/>
              <a:t>Referent Power: </a:t>
            </a:r>
            <a:r>
              <a:rPr lang="en-US" sz="2400" dirty="0"/>
              <a:t>Referent power is derived from the admiration, respect, or liking that followers have for the leader. </a:t>
            </a:r>
          </a:p>
          <a:p>
            <a:r>
              <a:rPr lang="en-US" sz="2400" dirty="0"/>
              <a:t>It is based on the personal characteristics, charisma, or qualities of the leader that attract and influence others. </a:t>
            </a:r>
          </a:p>
          <a:p>
            <a:r>
              <a:rPr lang="en-US" sz="2400" dirty="0"/>
              <a:t>Followers identify with and want to be like the leader.</a:t>
            </a:r>
          </a:p>
        </p:txBody>
      </p:sp>
      <p:sp>
        <p:nvSpPr>
          <p:cNvPr id="4" name="Date Placeholder 3">
            <a:extLst>
              <a:ext uri="{FF2B5EF4-FFF2-40B4-BE49-F238E27FC236}">
                <a16:creationId xmlns:a16="http://schemas.microsoft.com/office/drawing/2014/main" id="{E268D969-447B-030C-CE11-85713ACE1EA7}"/>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E4237CBE-CD24-999F-BD26-515076B0AFE7}"/>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3145131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7F26E-E9C4-9B95-0116-463C50967AAC}"/>
              </a:ext>
            </a:extLst>
          </p:cNvPr>
          <p:cNvSpPr>
            <a:spLocks noGrp="1"/>
          </p:cNvSpPr>
          <p:nvPr>
            <p:ph type="title"/>
          </p:nvPr>
        </p:nvSpPr>
        <p:spPr/>
        <p:txBody>
          <a:bodyPr/>
          <a:lstStyle/>
          <a:p>
            <a:r>
              <a:rPr lang="en-US" sz="3600" b="1" dirty="0"/>
              <a:t>Expert Power</a:t>
            </a:r>
            <a:endParaRPr lang="en-US" sz="3600" dirty="0"/>
          </a:p>
        </p:txBody>
      </p:sp>
      <p:sp>
        <p:nvSpPr>
          <p:cNvPr id="3" name="Content Placeholder 2">
            <a:extLst>
              <a:ext uri="{FF2B5EF4-FFF2-40B4-BE49-F238E27FC236}">
                <a16:creationId xmlns:a16="http://schemas.microsoft.com/office/drawing/2014/main" id="{D1E2222D-1CD1-CEB2-F156-793E71F4D994}"/>
              </a:ext>
            </a:extLst>
          </p:cNvPr>
          <p:cNvSpPr>
            <a:spLocks noGrp="1"/>
          </p:cNvSpPr>
          <p:nvPr>
            <p:ph idx="1"/>
          </p:nvPr>
        </p:nvSpPr>
        <p:spPr/>
        <p:txBody>
          <a:bodyPr/>
          <a:lstStyle/>
          <a:p>
            <a:r>
              <a:rPr lang="en-US" sz="2400" b="1" dirty="0"/>
              <a:t>Expert Power: </a:t>
            </a:r>
            <a:r>
              <a:rPr lang="en-US" sz="2400" dirty="0"/>
              <a:t>Leaders with expert power possess knowledge, skills, or expertise that others value. Their influence is based on their competence and proficiency in a specific area. </a:t>
            </a:r>
          </a:p>
          <a:p>
            <a:r>
              <a:rPr lang="en-US" sz="2400" dirty="0"/>
              <a:t>People are more likely to follow and be influenced by those who are considered experts in their field.</a:t>
            </a:r>
          </a:p>
        </p:txBody>
      </p:sp>
      <p:sp>
        <p:nvSpPr>
          <p:cNvPr id="4" name="Date Placeholder 3">
            <a:extLst>
              <a:ext uri="{FF2B5EF4-FFF2-40B4-BE49-F238E27FC236}">
                <a16:creationId xmlns:a16="http://schemas.microsoft.com/office/drawing/2014/main" id="{15B7D8EF-0B61-8154-5B69-9D0F6C643AF4}"/>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88000A44-1B26-6FBE-853B-CB0CA00E32EF}"/>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7930961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24228-BE4E-B5DD-3AE1-A12F9AA0F527}"/>
              </a:ext>
            </a:extLst>
          </p:cNvPr>
          <p:cNvSpPr>
            <a:spLocks noGrp="1"/>
          </p:cNvSpPr>
          <p:nvPr>
            <p:ph type="title"/>
          </p:nvPr>
        </p:nvSpPr>
        <p:spPr/>
        <p:txBody>
          <a:bodyPr/>
          <a:lstStyle/>
          <a:p>
            <a:r>
              <a:rPr lang="en-US" sz="3600" b="1" dirty="0"/>
              <a:t>Reward Power</a:t>
            </a:r>
            <a:endParaRPr lang="en-US" sz="3600" dirty="0"/>
          </a:p>
        </p:txBody>
      </p:sp>
      <p:sp>
        <p:nvSpPr>
          <p:cNvPr id="3" name="Content Placeholder 2">
            <a:extLst>
              <a:ext uri="{FF2B5EF4-FFF2-40B4-BE49-F238E27FC236}">
                <a16:creationId xmlns:a16="http://schemas.microsoft.com/office/drawing/2014/main" id="{85D30347-ECA4-B152-6438-C7C586E9BF14}"/>
              </a:ext>
            </a:extLst>
          </p:cNvPr>
          <p:cNvSpPr>
            <a:spLocks noGrp="1"/>
          </p:cNvSpPr>
          <p:nvPr>
            <p:ph idx="1"/>
          </p:nvPr>
        </p:nvSpPr>
        <p:spPr/>
        <p:txBody>
          <a:bodyPr/>
          <a:lstStyle/>
          <a:p>
            <a:r>
              <a:rPr lang="en-US" sz="2400" b="1" dirty="0"/>
              <a:t>Reward Power: </a:t>
            </a:r>
            <a:r>
              <a:rPr lang="en-US" sz="2400" dirty="0"/>
              <a:t>Reward power is based on the leader's ability to provide rewards or incentives. These rewards can be tangible, such as promotions, raises, or other benefits, or intangible, such as praise or recognition. </a:t>
            </a:r>
          </a:p>
          <a:p>
            <a:r>
              <a:rPr lang="en-US" sz="2400" dirty="0"/>
              <a:t>Leaders who can provide desirable outcomes have power over those who seek these rewards.</a:t>
            </a:r>
          </a:p>
        </p:txBody>
      </p:sp>
      <p:sp>
        <p:nvSpPr>
          <p:cNvPr id="4" name="Date Placeholder 3">
            <a:extLst>
              <a:ext uri="{FF2B5EF4-FFF2-40B4-BE49-F238E27FC236}">
                <a16:creationId xmlns:a16="http://schemas.microsoft.com/office/drawing/2014/main" id="{1DFFE0BF-5C79-17D8-6C2C-E1E58E1D80EC}"/>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3DBDA350-311E-C5FC-932E-68DC8C412BFB}"/>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838625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0EA6-5444-D2FA-588C-20AF46762C91}"/>
              </a:ext>
            </a:extLst>
          </p:cNvPr>
          <p:cNvSpPr>
            <a:spLocks noGrp="1"/>
          </p:cNvSpPr>
          <p:nvPr>
            <p:ph type="title"/>
          </p:nvPr>
        </p:nvSpPr>
        <p:spPr/>
        <p:txBody>
          <a:bodyPr/>
          <a:lstStyle/>
          <a:p>
            <a:r>
              <a:rPr lang="en-US" sz="3600" b="1" dirty="0"/>
              <a:t>Coercive Power</a:t>
            </a:r>
            <a:endParaRPr lang="en-US" sz="3600" dirty="0"/>
          </a:p>
        </p:txBody>
      </p:sp>
      <p:sp>
        <p:nvSpPr>
          <p:cNvPr id="3" name="Content Placeholder 2">
            <a:extLst>
              <a:ext uri="{FF2B5EF4-FFF2-40B4-BE49-F238E27FC236}">
                <a16:creationId xmlns:a16="http://schemas.microsoft.com/office/drawing/2014/main" id="{F4D74C61-4CB7-9CE9-70BB-98D79FACDBA5}"/>
              </a:ext>
            </a:extLst>
          </p:cNvPr>
          <p:cNvSpPr>
            <a:spLocks noGrp="1"/>
          </p:cNvSpPr>
          <p:nvPr>
            <p:ph idx="1"/>
          </p:nvPr>
        </p:nvSpPr>
        <p:spPr/>
        <p:txBody>
          <a:bodyPr/>
          <a:lstStyle/>
          <a:p>
            <a:r>
              <a:rPr lang="en-US" sz="2400" b="1" dirty="0"/>
              <a:t>Coercive Power: </a:t>
            </a:r>
            <a:r>
              <a:rPr lang="en-US" sz="2400" dirty="0"/>
              <a:t>Coercive power is the opposite of reward power. It is based on the leader's ability to administer punishment or negative consequences. </a:t>
            </a:r>
          </a:p>
          <a:p>
            <a:r>
              <a:rPr lang="en-US" sz="2400" dirty="0"/>
              <a:t>Leaders with coercive power can influence others by threatening or applying sanctions. </a:t>
            </a:r>
          </a:p>
          <a:p>
            <a:r>
              <a:rPr lang="en-US" sz="2400" dirty="0"/>
              <a:t>This can include reprimands, demotions, or other disciplinary actions.</a:t>
            </a:r>
          </a:p>
          <a:p>
            <a:pPr marL="0" indent="0">
              <a:buNone/>
            </a:pPr>
            <a:endParaRPr lang="en-US" dirty="0"/>
          </a:p>
        </p:txBody>
      </p:sp>
      <p:sp>
        <p:nvSpPr>
          <p:cNvPr id="4" name="Date Placeholder 3">
            <a:extLst>
              <a:ext uri="{FF2B5EF4-FFF2-40B4-BE49-F238E27FC236}">
                <a16:creationId xmlns:a16="http://schemas.microsoft.com/office/drawing/2014/main" id="{2A3CA078-E9F8-A480-CA7F-11DE3C7F8D6D}"/>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C586B909-2B3D-F6C2-E4A7-8C117328E0ED}"/>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144303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F4603-54C5-29E2-ED1E-157BDB1AFBA0}"/>
              </a:ext>
            </a:extLst>
          </p:cNvPr>
          <p:cNvSpPr>
            <a:spLocks noGrp="1"/>
          </p:cNvSpPr>
          <p:nvPr>
            <p:ph type="title"/>
          </p:nvPr>
        </p:nvSpPr>
        <p:spPr/>
        <p:txBody>
          <a:bodyPr/>
          <a:lstStyle/>
          <a:p>
            <a:r>
              <a:rPr lang="en-US" sz="3600" b="1" dirty="0"/>
              <a:t>Leadership power styles </a:t>
            </a:r>
            <a:endParaRPr lang="en-US" sz="3600" dirty="0"/>
          </a:p>
        </p:txBody>
      </p:sp>
      <p:sp>
        <p:nvSpPr>
          <p:cNvPr id="3" name="Content Placeholder 2">
            <a:extLst>
              <a:ext uri="{FF2B5EF4-FFF2-40B4-BE49-F238E27FC236}">
                <a16:creationId xmlns:a16="http://schemas.microsoft.com/office/drawing/2014/main" id="{551EF8D0-A7B5-F363-819C-28F9A1A3A58F}"/>
              </a:ext>
            </a:extLst>
          </p:cNvPr>
          <p:cNvSpPr>
            <a:spLocks noGrp="1"/>
          </p:cNvSpPr>
          <p:nvPr>
            <p:ph idx="1"/>
          </p:nvPr>
        </p:nvSpPr>
        <p:spPr/>
        <p:txBody>
          <a:bodyPr/>
          <a:lstStyle/>
          <a:p>
            <a:r>
              <a:rPr lang="en-US" sz="2400" dirty="0"/>
              <a:t>It's important to note that these sources of power are not mutually exclusive, and leaders often use a combination of these bases to influence others. </a:t>
            </a:r>
          </a:p>
          <a:p>
            <a:r>
              <a:rPr lang="en-US" sz="2400" dirty="0"/>
              <a:t>Additionally, the effectiveness of each power base can vary depending on the situation and the individuals involved. </a:t>
            </a:r>
          </a:p>
          <a:p>
            <a:r>
              <a:rPr lang="en-US" sz="2400" dirty="0"/>
              <a:t>Successful leaders are often those who can skillfully leverage these power sources while maintaining positive relationships and achieving organizational goals.</a:t>
            </a:r>
          </a:p>
          <a:p>
            <a:endParaRPr lang="en-US" dirty="0"/>
          </a:p>
        </p:txBody>
      </p:sp>
      <p:sp>
        <p:nvSpPr>
          <p:cNvPr id="4" name="Date Placeholder 3">
            <a:extLst>
              <a:ext uri="{FF2B5EF4-FFF2-40B4-BE49-F238E27FC236}">
                <a16:creationId xmlns:a16="http://schemas.microsoft.com/office/drawing/2014/main" id="{34786258-5F68-38D7-B717-4BC17D70D4D9}"/>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65BFC7D0-5868-67CF-71BF-194F4D464CDB}"/>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6796084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8D084-4CD9-A4C0-EF3E-F6E4A8BD9AEC}"/>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3EB76779-84E2-2442-9BCC-915310C3A629}"/>
              </a:ext>
            </a:extLst>
          </p:cNvPr>
          <p:cNvSpPr>
            <a:spLocks noGrp="1"/>
          </p:cNvSpPr>
          <p:nvPr>
            <p:ph idx="1"/>
          </p:nvPr>
        </p:nvSpPr>
        <p:spPr/>
        <p:txBody>
          <a:bodyPr/>
          <a:lstStyle/>
          <a:p>
            <a:pPr marL="0" indent="0">
              <a:buNone/>
            </a:pPr>
            <a:r>
              <a:rPr lang="en-US" sz="2000" dirty="0"/>
              <a:t>First, you need to form groups of 4-5.The objective of this activity is to explore the definitions of leadership and to gain a comprehensive understanding of leadership by researching and comparing five different definitions from academic sources.</a:t>
            </a:r>
          </a:p>
          <a:p>
            <a:pPr marL="0" indent="0" algn="l">
              <a:buNone/>
            </a:pPr>
            <a:r>
              <a:rPr lang="en-GB" sz="1600" b="1" i="0" dirty="0">
                <a:effectLst/>
              </a:rPr>
              <a:t>Instructions:</a:t>
            </a:r>
            <a:endParaRPr lang="en-GB" sz="1600" b="0" i="0" dirty="0">
              <a:effectLst/>
            </a:endParaRPr>
          </a:p>
          <a:p>
            <a:pPr algn="l">
              <a:buFont typeface="+mj-lt"/>
              <a:buAutoNum type="arabicPeriod"/>
            </a:pPr>
            <a:r>
              <a:rPr lang="en-GB" sz="1600" b="1" i="0" dirty="0">
                <a:effectLst/>
              </a:rPr>
              <a:t>Select Academic Sources</a:t>
            </a:r>
          </a:p>
          <a:p>
            <a:pPr algn="l">
              <a:buFont typeface="+mj-lt"/>
              <a:buAutoNum type="arabicPeriod"/>
            </a:pPr>
            <a:r>
              <a:rPr lang="en-GB" sz="1600" b="1" i="0" dirty="0">
                <a:effectLst/>
              </a:rPr>
              <a:t>Conduct Research</a:t>
            </a:r>
            <a:endParaRPr lang="en-GB" sz="1600" b="1" dirty="0"/>
          </a:p>
          <a:p>
            <a:pPr algn="l">
              <a:buFont typeface="+mj-lt"/>
              <a:buAutoNum type="arabicPeriod"/>
            </a:pPr>
            <a:r>
              <a:rPr lang="en-GB" sz="1600" b="1" i="0" dirty="0">
                <a:effectLst/>
              </a:rPr>
              <a:t>Document the Definitions</a:t>
            </a:r>
          </a:p>
          <a:p>
            <a:pPr algn="l">
              <a:buFont typeface="+mj-lt"/>
              <a:buAutoNum type="arabicPeriod"/>
            </a:pPr>
            <a:r>
              <a:rPr lang="en-GB" sz="1600" b="1" dirty="0"/>
              <a:t>Reference these definitions using Harvard style – refer to cite them right in the university library for the right format.</a:t>
            </a:r>
          </a:p>
          <a:p>
            <a:pPr algn="l">
              <a:buFont typeface="+mj-lt"/>
              <a:buAutoNum type="arabicPeriod"/>
            </a:pPr>
            <a:r>
              <a:rPr lang="en-GB" sz="1600" b="1" i="0" dirty="0">
                <a:effectLst/>
              </a:rPr>
              <a:t>Identify Similarities and Differences</a:t>
            </a:r>
          </a:p>
          <a:p>
            <a:pPr algn="l">
              <a:buFont typeface="+mj-lt"/>
              <a:buAutoNum type="arabicPeriod"/>
            </a:pPr>
            <a:r>
              <a:rPr lang="en-GB" sz="1600" b="1" dirty="0"/>
              <a:t>Be prepared to discuss your work</a:t>
            </a:r>
            <a:endParaRPr lang="en-GB" sz="1600" b="1" i="0" dirty="0">
              <a:effectLst/>
            </a:endParaRPr>
          </a:p>
          <a:p>
            <a:pPr marL="0" indent="0" algn="l">
              <a:buNone/>
            </a:pPr>
            <a:endParaRPr lang="en-GB" sz="1400" b="0" i="0" dirty="0">
              <a:solidFill>
                <a:srgbClr val="374151"/>
              </a:solidFill>
              <a:effectLst/>
              <a:latin typeface="Söhne"/>
            </a:endParaRPr>
          </a:p>
          <a:p>
            <a:endParaRPr lang="en-US" sz="2400" dirty="0"/>
          </a:p>
        </p:txBody>
      </p:sp>
      <p:sp>
        <p:nvSpPr>
          <p:cNvPr id="4" name="Date Placeholder 3">
            <a:extLst>
              <a:ext uri="{FF2B5EF4-FFF2-40B4-BE49-F238E27FC236}">
                <a16:creationId xmlns:a16="http://schemas.microsoft.com/office/drawing/2014/main" id="{13186F0E-68D5-88EC-BBC9-4B9CEA849D9C}"/>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9AFE217B-65E3-E944-3858-B6AFB5328AE6}"/>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40678189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BFA9A-B330-39FF-5670-02E1861DA53E}"/>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A82F021B-EBD9-AC11-503C-8971CDDE0982}"/>
              </a:ext>
            </a:extLst>
          </p:cNvPr>
          <p:cNvSpPr>
            <a:spLocks noGrp="1"/>
          </p:cNvSpPr>
          <p:nvPr>
            <p:ph idx="1"/>
          </p:nvPr>
        </p:nvSpPr>
        <p:spPr/>
        <p:txBody>
          <a:bodyPr/>
          <a:lstStyle/>
          <a:p>
            <a:r>
              <a:rPr lang="en-US" sz="2000" dirty="0"/>
              <a:t>Individually, select a leader who has personally influenced you. This could be a political figure, organizational leader, religious leader, or anyone whom you consider a significant and impactful leader.</a:t>
            </a:r>
          </a:p>
          <a:p>
            <a:r>
              <a:rPr lang="en-US" sz="2000" dirty="0"/>
              <a:t>Conduct thorough research on your chosen leader, utilizing reputable sources such as biographies, articles, or interviews. Ensure you gather sufficient information to discuss their background, achievements, and leadership power style.</a:t>
            </a:r>
          </a:p>
          <a:p>
            <a:r>
              <a:rPr lang="en-US" sz="2000" dirty="0"/>
              <a:t>Explain why this leader has had a substantial influence on you. Reflect on their actions, decisions, or principles that resonate with you. </a:t>
            </a:r>
          </a:p>
          <a:p>
            <a:r>
              <a:rPr lang="en-US" sz="2000" dirty="0"/>
              <a:t>Discuss how their leadership style aligns with your values or aspirations.</a:t>
            </a:r>
          </a:p>
        </p:txBody>
      </p:sp>
      <p:sp>
        <p:nvSpPr>
          <p:cNvPr id="4" name="Date Placeholder 3">
            <a:extLst>
              <a:ext uri="{FF2B5EF4-FFF2-40B4-BE49-F238E27FC236}">
                <a16:creationId xmlns:a16="http://schemas.microsoft.com/office/drawing/2014/main" id="{C71F3747-AAB1-A5B0-9CBD-86641CD36164}"/>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82BFE55F-29B0-A687-C943-29E0DC89B1C1}"/>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39035101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669F5-556F-0998-AE6E-47591EB046AE}"/>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AC712EFF-F529-D9F4-910E-FC2A24ED8ADD}"/>
              </a:ext>
            </a:extLst>
          </p:cNvPr>
          <p:cNvSpPr>
            <a:spLocks noGrp="1"/>
          </p:cNvSpPr>
          <p:nvPr>
            <p:ph idx="1"/>
          </p:nvPr>
        </p:nvSpPr>
        <p:spPr/>
        <p:txBody>
          <a:bodyPr/>
          <a:lstStyle/>
          <a:p>
            <a:r>
              <a:rPr lang="en-US" sz="2000" dirty="0"/>
              <a:t>Cole, G.A and Kelly, P. Phil (2020) Management theory and practice. Ninth edition / Gerald A. Cole, Phil Kelly. Andover: Cengage Learning.</a:t>
            </a:r>
          </a:p>
          <a:p>
            <a:r>
              <a:rPr lang="en-US" sz="2000" dirty="0"/>
              <a:t>Kotter, J. P. (1990). "What Leaders Really Do." Harvard Business Review, 68(3), 103-111.</a:t>
            </a:r>
            <a:endParaRPr kumimoji="0" lang="en-US" sz="2000" b="0" i="0" u="none" strike="noStrike" kern="1200" cap="none" spc="0" normalizeH="0" baseline="0" noProof="0" dirty="0">
              <a:ln>
                <a:noFill/>
              </a:ln>
              <a:solidFill>
                <a:prstClr val="black"/>
              </a:solidFill>
              <a:effectLst/>
              <a:uLnTx/>
              <a:uFillTx/>
              <a:ea typeface="+mn-ea"/>
              <a:cs typeface="+mn-cs"/>
            </a:endParaRPr>
          </a:p>
          <a:p>
            <a:r>
              <a:rPr kumimoji="0" lang="en-US" sz="2000" b="0" i="0" u="none" strike="noStrike" kern="1200" cap="none" spc="0" normalizeH="0" baseline="0" noProof="0" dirty="0">
                <a:ln>
                  <a:noFill/>
                </a:ln>
                <a:solidFill>
                  <a:prstClr val="black"/>
                </a:solidFill>
                <a:effectLst/>
                <a:uLnTx/>
                <a:uFillTx/>
                <a:ea typeface="+mn-ea"/>
                <a:cs typeface="+mn-cs"/>
              </a:rPr>
              <a:t>Needle, D. Burns, J. (2019) Business in context: an introduction to business and its environment. Seventh edition. Andover: Cengage Learning.</a:t>
            </a:r>
            <a:endParaRPr lang="en-US" sz="2000" dirty="0"/>
          </a:p>
          <a:p>
            <a:r>
              <a:rPr lang="en-US" sz="2000" dirty="0"/>
              <a:t>Robbins, S.P., Coulter, M.K. and Randel, A. (2021) Management. Global edition. Harlow, England: Pearson Education.</a:t>
            </a:r>
          </a:p>
          <a:p>
            <a:pPr marL="0" indent="0">
              <a:buNone/>
            </a:pPr>
            <a:br>
              <a:rPr lang="en-US" dirty="0"/>
            </a:br>
            <a:endParaRPr lang="en-US" dirty="0"/>
          </a:p>
          <a:p>
            <a:endParaRPr lang="en-US" dirty="0"/>
          </a:p>
        </p:txBody>
      </p:sp>
      <p:sp>
        <p:nvSpPr>
          <p:cNvPr id="4" name="Date Placeholder 3">
            <a:extLst>
              <a:ext uri="{FF2B5EF4-FFF2-40B4-BE49-F238E27FC236}">
                <a16:creationId xmlns:a16="http://schemas.microsoft.com/office/drawing/2014/main" id="{3956037C-BBE2-3468-10BD-E9325CF7892E}"/>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79179D29-DC4C-856D-60B6-6B03AD470286}"/>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410214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3613</TotalTime>
  <Words>1414</Words>
  <Application>Microsoft Macintosh PowerPoint</Application>
  <PresentationFormat>On-screen Show (4:3)</PresentationFormat>
  <Paragraphs>165</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Abadi</vt:lpstr>
      <vt:lpstr>Arial</vt:lpstr>
      <vt:lpstr>Myriad Pro</vt:lpstr>
      <vt:lpstr>Söhne</vt:lpstr>
      <vt:lpstr>Verdana</vt:lpstr>
      <vt:lpstr>20140311PresentationUWTSDTemplate</vt:lpstr>
      <vt:lpstr>   Leadership in Organizations       LCBB4008         Week 6 – Session 1 </vt:lpstr>
      <vt:lpstr>Objectives of the session</vt:lpstr>
      <vt:lpstr>Leadership</vt:lpstr>
      <vt:lpstr>Defining leadership</vt:lpstr>
      <vt:lpstr>Defining leadership</vt:lpstr>
      <vt:lpstr>The difference between management and leadership</vt:lpstr>
      <vt:lpstr>The difference between management and leadership functions</vt:lpstr>
      <vt:lpstr>Leadership characteristics</vt:lpstr>
      <vt:lpstr>Factors of leadership</vt:lpstr>
      <vt:lpstr>Leader</vt:lpstr>
      <vt:lpstr>Follower</vt:lpstr>
      <vt:lpstr>Communication</vt:lpstr>
      <vt:lpstr>Situation</vt:lpstr>
      <vt:lpstr>PowerPoint Presentation</vt:lpstr>
      <vt:lpstr>Leadership power styles </vt:lpstr>
      <vt:lpstr>Legitimate Power</vt:lpstr>
      <vt:lpstr>Referent Power</vt:lpstr>
      <vt:lpstr>Expert Power</vt:lpstr>
      <vt:lpstr>Reward Power</vt:lpstr>
      <vt:lpstr>Coercive Power</vt:lpstr>
      <vt:lpstr>Leadership power styles </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141</cp:revision>
  <cp:lastPrinted>2018-07-02T15:32:24Z</cp:lastPrinted>
  <dcterms:created xsi:type="dcterms:W3CDTF">2002-10-07T19:43:58Z</dcterms:created>
  <dcterms:modified xsi:type="dcterms:W3CDTF">2024-01-15T12:49:39Z</dcterms:modified>
</cp:coreProperties>
</file>