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77" r:id="rId2"/>
    <p:sldId id="257" r:id="rId3"/>
    <p:sldId id="259" r:id="rId4"/>
    <p:sldId id="337" r:id="rId5"/>
    <p:sldId id="338" r:id="rId6"/>
    <p:sldId id="339" r:id="rId7"/>
    <p:sldId id="340" r:id="rId8"/>
    <p:sldId id="342" r:id="rId9"/>
    <p:sldId id="343" r:id="rId10"/>
    <p:sldId id="344" r:id="rId11"/>
    <p:sldId id="345" r:id="rId12"/>
    <p:sldId id="346" r:id="rId13"/>
    <p:sldId id="347" r:id="rId14"/>
    <p:sldId id="348" r:id="rId15"/>
    <p:sldId id="392" r:id="rId16"/>
    <p:sldId id="378" r:id="rId17"/>
    <p:sldId id="261" r:id="rId18"/>
    <p:sldId id="286" r:id="rId19"/>
    <p:sldId id="262" r:id="rId20"/>
    <p:sldId id="265" r:id="rId21"/>
    <p:sldId id="271" r:id="rId22"/>
    <p:sldId id="288" r:id="rId23"/>
    <p:sldId id="289" r:id="rId24"/>
    <p:sldId id="269" r:id="rId25"/>
    <p:sldId id="270" r:id="rId26"/>
    <p:sldId id="285" r:id="rId27"/>
    <p:sldId id="293" r:id="rId28"/>
    <p:sldId id="278" r:id="rId29"/>
    <p:sldId id="335" r:id="rId3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F778D8-9159-4E17-9639-A87CA9E00A2A}" v="24" dt="2022-09-12T10:26:35.2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56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za Ahmed (PG Research)" userId="e606b0a9-72ee-43ac-a8f5-368b09304c72" providerId="ADAL" clId="{E8F778D8-9159-4E17-9639-A87CA9E00A2A}"/>
    <pc:docChg chg="custSel addSld delSld modSld modMainMaster modNotesMaster">
      <pc:chgData name="Khaza Ahmed (PG Research)" userId="e606b0a9-72ee-43ac-a8f5-368b09304c72" providerId="ADAL" clId="{E8F778D8-9159-4E17-9639-A87CA9E00A2A}" dt="2022-09-12T10:26:41.835" v="147" actId="27636"/>
      <pc:docMkLst>
        <pc:docMk/>
      </pc:docMkLst>
      <pc:sldChg chg="del">
        <pc:chgData name="Khaza Ahmed (PG Research)" userId="e606b0a9-72ee-43ac-a8f5-368b09304c72" providerId="ADAL" clId="{E8F778D8-9159-4E17-9639-A87CA9E00A2A}" dt="2022-09-11T00:49:19.426" v="57" actId="47"/>
        <pc:sldMkLst>
          <pc:docMk/>
          <pc:sldMk cId="3701750734" sldId="257"/>
        </pc:sldMkLst>
      </pc:sldChg>
      <pc:sldChg chg="modSp add mo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1517392727" sldId="259"/>
        </pc:sldMkLst>
        <pc:spChg chg="mod">
          <ac:chgData name="Khaza Ahmed (PG Research)" userId="e606b0a9-72ee-43ac-a8f5-368b09304c72" providerId="ADAL" clId="{E8F778D8-9159-4E17-9639-A87CA9E00A2A}" dt="2022-09-11T00:50:29.294" v="96" actId="207"/>
          <ac:spMkLst>
            <pc:docMk/>
            <pc:sldMk cId="1517392727" sldId="259"/>
            <ac:spMk id="3" creationId="{00000000-0000-0000-0000-000000000000}"/>
          </ac:spMkLst>
        </pc:spChg>
      </pc:sldChg>
      <pc:sldChg chg="modSp mod modTransition">
        <pc:chgData name="Khaza Ahmed (PG Research)" userId="e606b0a9-72ee-43ac-a8f5-368b09304c72" providerId="ADAL" clId="{E8F778D8-9159-4E17-9639-A87CA9E00A2A}" dt="2022-09-11T01:01:49.983" v="143" actId="20577"/>
        <pc:sldMkLst>
          <pc:docMk/>
          <pc:sldMk cId="0" sldId="277"/>
        </pc:sldMkLst>
        <pc:spChg chg="mod">
          <ac:chgData name="Khaza Ahmed (PG Research)" userId="e606b0a9-72ee-43ac-a8f5-368b09304c72" providerId="ADAL" clId="{E8F778D8-9159-4E17-9639-A87CA9E00A2A}" dt="2022-09-11T00:25:30.996" v="0"/>
          <ac:spMkLst>
            <pc:docMk/>
            <pc:sldMk cId="0" sldId="277"/>
            <ac:spMk id="6" creationId="{019F0EED-E6B1-48C9-BFDA-6191CC451C7C}"/>
          </ac:spMkLst>
        </pc:spChg>
        <pc:spChg chg="mod">
          <ac:chgData name="Khaza Ahmed (PG Research)" userId="e606b0a9-72ee-43ac-a8f5-368b09304c72" providerId="ADAL" clId="{E8F778D8-9159-4E17-9639-A87CA9E00A2A}" dt="2022-09-11T00:25:30.996" v="0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1:01:49.983" v="143" actId="20577"/>
          <ac:spMkLst>
            <pc:docMk/>
            <pc:sldMk cId="0" sldId="277"/>
            <ac:spMk id="6147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25:30.996" v="0"/>
          <ac:spMkLst>
            <pc:docMk/>
            <pc:sldMk cId="0" sldId="277"/>
            <ac:spMk id="6149" creationId="{00000000-0000-0000-0000-000000000000}"/>
          </ac:spMkLst>
        </pc:spChg>
      </pc:sldChg>
      <pc:sldChg chg="addSp delSp modSp add mod modTransition">
        <pc:chgData name="Khaza Ahmed (PG Research)" userId="e606b0a9-72ee-43ac-a8f5-368b09304c72" providerId="ADAL" clId="{E8F778D8-9159-4E17-9639-A87CA9E00A2A}" dt="2022-09-12T10:26:41.835" v="147" actId="27636"/>
        <pc:sldMkLst>
          <pc:docMk/>
          <pc:sldMk cId="1930818008" sldId="278"/>
        </pc:sldMkLst>
        <pc:spChg chg="add del mod">
          <ac:chgData name="Khaza Ahmed (PG Research)" userId="e606b0a9-72ee-43ac-a8f5-368b09304c72" providerId="ADAL" clId="{E8F778D8-9159-4E17-9639-A87CA9E00A2A}" dt="2022-09-11T00:26:01.461" v="4" actId="478"/>
          <ac:spMkLst>
            <pc:docMk/>
            <pc:sldMk cId="1930818008" sldId="278"/>
            <ac:spMk id="3" creationId="{224A166B-3E1E-49EC-9722-61A669EBEA84}"/>
          </ac:spMkLst>
        </pc:spChg>
        <pc:spChg chg="del">
          <ac:chgData name="Khaza Ahmed (PG Research)" userId="e606b0a9-72ee-43ac-a8f5-368b09304c72" providerId="ADAL" clId="{E8F778D8-9159-4E17-9639-A87CA9E00A2A}" dt="2022-09-11T00:25:59.006" v="3" actId="478"/>
          <ac:spMkLst>
            <pc:docMk/>
            <pc:sldMk cId="1930818008" sldId="278"/>
            <ac:spMk id="7" creationId="{25F69A81-1A3C-4A61-863D-B798B884036E}"/>
          </ac:spMkLst>
        </pc:spChg>
        <pc:spChg chg="add mod">
          <ac:chgData name="Khaza Ahmed (PG Research)" userId="e606b0a9-72ee-43ac-a8f5-368b09304c72" providerId="ADAL" clId="{E8F778D8-9159-4E17-9639-A87CA9E00A2A}" dt="2022-09-12T10:26:41.835" v="147" actId="27636"/>
          <ac:spMkLst>
            <pc:docMk/>
            <pc:sldMk cId="1930818008" sldId="278"/>
            <ac:spMk id="7" creationId="{C51B5D83-0C33-4FB7-910E-8342C88728E2}"/>
          </ac:spMkLst>
        </pc:spChg>
        <pc:spChg chg="add del mod">
          <ac:chgData name="Khaza Ahmed (PG Research)" userId="e606b0a9-72ee-43ac-a8f5-368b09304c72" providerId="ADAL" clId="{E8F778D8-9159-4E17-9639-A87CA9E00A2A}" dt="2022-09-11T00:26:03.724" v="5" actId="478"/>
          <ac:spMkLst>
            <pc:docMk/>
            <pc:sldMk cId="1930818008" sldId="278"/>
            <ac:spMk id="8" creationId="{2D55C648-480F-440D-8C06-53B09A83C705}"/>
          </ac:spMkLst>
        </pc:spChg>
        <pc:spChg chg="add del mod">
          <ac:chgData name="Khaza Ahmed (PG Research)" userId="e606b0a9-72ee-43ac-a8f5-368b09304c72" providerId="ADAL" clId="{E8F778D8-9159-4E17-9639-A87CA9E00A2A}" dt="2022-09-12T10:26:38.011" v="145" actId="478"/>
          <ac:spMkLst>
            <pc:docMk/>
            <pc:sldMk cId="1930818008" sldId="278"/>
            <ac:spMk id="9" creationId="{E9D99EE6-A4EA-40A3-B60A-493DCD5185B8}"/>
          </ac:spMkLst>
        </pc:spChg>
      </pc:sldChg>
      <pc:sldChg chg="modSp add mod modTransition">
        <pc:chgData name="Khaza Ahmed (PG Research)" userId="e606b0a9-72ee-43ac-a8f5-368b09304c72" providerId="ADAL" clId="{E8F778D8-9159-4E17-9639-A87CA9E00A2A}" dt="2022-09-11T01:01:15.662" v="104" actId="20577"/>
        <pc:sldMkLst>
          <pc:docMk/>
          <pc:sldMk cId="1046714283" sldId="313"/>
        </pc:sldMkLst>
        <pc:spChg chg="mod">
          <ac:chgData name="Khaza Ahmed (PG Research)" userId="e606b0a9-72ee-43ac-a8f5-368b09304c72" providerId="ADAL" clId="{E8F778D8-9159-4E17-9639-A87CA9E00A2A}" dt="2022-09-11T01:01:15.662" v="104" actId="20577"/>
          <ac:spMkLst>
            <pc:docMk/>
            <pc:sldMk cId="1046714283" sldId="313"/>
            <ac:spMk id="7" creationId="{84F64EE3-DA46-4202-A0BE-539D920CE4E2}"/>
          </ac:spMkLst>
        </pc:spChg>
      </pc:sldChg>
      <pc:sldChg chg="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3856636025" sldId="335"/>
        </pc:sldMkLst>
      </pc:sldChg>
      <pc:sldChg chg="add del">
        <pc:chgData name="Khaza Ahmed (PG Research)" userId="e606b0a9-72ee-43ac-a8f5-368b09304c72" providerId="ADAL" clId="{E8F778D8-9159-4E17-9639-A87CA9E00A2A}" dt="2022-09-11T00:38:14.342" v="26" actId="2696"/>
        <pc:sldMkLst>
          <pc:docMk/>
          <pc:sldMk cId="1238929520" sldId="336"/>
        </pc:sldMkLst>
      </pc:sldChg>
      <pc:sldChg chg="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2476237443" sldId="336"/>
        </pc:sldMkLst>
      </pc:sldChg>
      <pc:sldChg chg="addSp delSp modSp add mo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3468186816" sldId="337"/>
        </pc:sldMkLst>
        <pc:spChg chg="add del mod">
          <ac:chgData name="Khaza Ahmed (PG Research)" userId="e606b0a9-72ee-43ac-a8f5-368b09304c72" providerId="ADAL" clId="{E8F778D8-9159-4E17-9639-A87CA9E00A2A}" dt="2022-09-11T00:34:17.685" v="12" actId="478"/>
          <ac:spMkLst>
            <pc:docMk/>
            <pc:sldMk cId="3468186816" sldId="337"/>
            <ac:spMk id="4" creationId="{08365D33-B9E7-4CE0-BF4E-BE0A73E9B56A}"/>
          </ac:spMkLst>
        </pc:spChg>
        <pc:spChg chg="mod">
          <ac:chgData name="Khaza Ahmed (PG Research)" userId="e606b0a9-72ee-43ac-a8f5-368b09304c72" providerId="ADAL" clId="{E8F778D8-9159-4E17-9639-A87CA9E00A2A}" dt="2022-09-11T00:38:20.331" v="27" actId="113"/>
          <ac:spMkLst>
            <pc:docMk/>
            <pc:sldMk cId="3468186816" sldId="337"/>
            <ac:spMk id="9218" creationId="{00000000-0000-0000-0000-000000000000}"/>
          </ac:spMkLst>
        </pc:spChg>
        <pc:spChg chg="del">
          <ac:chgData name="Khaza Ahmed (PG Research)" userId="e606b0a9-72ee-43ac-a8f5-368b09304c72" providerId="ADAL" clId="{E8F778D8-9159-4E17-9639-A87CA9E00A2A}" dt="2022-09-11T00:34:15.300" v="11" actId="478"/>
          <ac:spMkLst>
            <pc:docMk/>
            <pc:sldMk cId="3468186816" sldId="337"/>
            <ac:spMk id="9219" creationId="{00000000-0000-0000-0000-000000000000}"/>
          </ac:spMkLst>
        </pc:spChg>
        <pc:picChg chg="add mod">
          <ac:chgData name="Khaza Ahmed (PG Research)" userId="e606b0a9-72ee-43ac-a8f5-368b09304c72" providerId="ADAL" clId="{E8F778D8-9159-4E17-9639-A87CA9E00A2A}" dt="2022-09-11T00:34:21.821" v="13" actId="1076"/>
          <ac:picMkLst>
            <pc:docMk/>
            <pc:sldMk cId="3468186816" sldId="337"/>
            <ac:picMk id="3" creationId="{D8905730-86AD-4583-A75A-AE5920E7F07E}"/>
          </ac:picMkLst>
        </pc:picChg>
      </pc:sldChg>
      <pc:sldChg chg="modSp add mo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1290565725" sldId="338"/>
        </pc:sldMkLst>
        <pc:spChg chg="mod">
          <ac:chgData name="Khaza Ahmed (PG Research)" userId="e606b0a9-72ee-43ac-a8f5-368b09304c72" providerId="ADAL" clId="{E8F778D8-9159-4E17-9639-A87CA9E00A2A}" dt="2022-09-11T00:39:04.280" v="33" actId="122"/>
          <ac:spMkLst>
            <pc:docMk/>
            <pc:sldMk cId="1290565725" sldId="338"/>
            <ac:spMk id="11267" creationId="{00000000-0000-0000-0000-000000000000}"/>
          </ac:spMkLst>
        </pc:spChg>
      </pc:sldChg>
      <pc:sldChg chg="modSp add mo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1564329926" sldId="339"/>
        </pc:sldMkLst>
        <pc:spChg chg="mod">
          <ac:chgData name="Khaza Ahmed (PG Research)" userId="e606b0a9-72ee-43ac-a8f5-368b09304c72" providerId="ADAL" clId="{E8F778D8-9159-4E17-9639-A87CA9E00A2A}" dt="2022-09-11T00:36:06.830" v="22" actId="20577"/>
          <ac:spMkLst>
            <pc:docMk/>
            <pc:sldMk cId="1564329926" sldId="339"/>
            <ac:spMk id="13315" creationId="{00000000-0000-0000-0000-000000000000}"/>
          </ac:spMkLst>
        </pc:spChg>
      </pc:sldChg>
      <pc:sldChg chg="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3440710240" sldId="340"/>
        </pc:sldMkLst>
      </pc:sldChg>
      <pc:sldChg chg="add del">
        <pc:chgData name="Khaza Ahmed (PG Research)" userId="e606b0a9-72ee-43ac-a8f5-368b09304c72" providerId="ADAL" clId="{E8F778D8-9159-4E17-9639-A87CA9E00A2A}" dt="2022-09-11T00:39:43.408" v="34" actId="2696"/>
        <pc:sldMkLst>
          <pc:docMk/>
          <pc:sldMk cId="946176866" sldId="341"/>
        </pc:sldMkLst>
      </pc:sldChg>
      <pc:sldChg chg="add del">
        <pc:chgData name="Khaza Ahmed (PG Research)" userId="e606b0a9-72ee-43ac-a8f5-368b09304c72" providerId="ADAL" clId="{E8F778D8-9159-4E17-9639-A87CA9E00A2A}" dt="2022-09-11T00:47:06.804" v="50" actId="47"/>
        <pc:sldMkLst>
          <pc:docMk/>
          <pc:sldMk cId="3635422729" sldId="341"/>
        </pc:sldMkLst>
      </pc:sldChg>
      <pc:sldChg chg="modSp add mo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628870962" sldId="342"/>
        </pc:sldMkLst>
        <pc:spChg chg="mod">
          <ac:chgData name="Khaza Ahmed (PG Research)" userId="e606b0a9-72ee-43ac-a8f5-368b09304c72" providerId="ADAL" clId="{E8F778D8-9159-4E17-9639-A87CA9E00A2A}" dt="2022-09-11T00:40:00.807" v="37" actId="5793"/>
          <ac:spMkLst>
            <pc:docMk/>
            <pc:sldMk cId="628870962" sldId="342"/>
            <ac:spMk id="19459" creationId="{00000000-0000-0000-0000-000000000000}"/>
          </ac:spMkLst>
        </pc:spChg>
      </pc:sldChg>
      <pc:sldChg chg="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1374438802" sldId="343"/>
        </pc:sldMkLst>
      </pc:sldChg>
      <pc:sldChg chg="modSp add mo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269345944" sldId="344"/>
        </pc:sldMkLst>
        <pc:spChg chg="mod">
          <ac:chgData name="Khaza Ahmed (PG Research)" userId="e606b0a9-72ee-43ac-a8f5-368b09304c72" providerId="ADAL" clId="{E8F778D8-9159-4E17-9639-A87CA9E00A2A}" dt="2022-09-11T00:40:15.532" v="38" actId="255"/>
          <ac:spMkLst>
            <pc:docMk/>
            <pc:sldMk cId="269345944" sldId="344"/>
            <ac:spMk id="23555" creationId="{00000000-0000-0000-0000-000000000000}"/>
          </ac:spMkLst>
        </pc:spChg>
      </pc:sldChg>
      <pc:sldChg chg="modSp add mo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3687613592" sldId="345"/>
        </pc:sldMkLst>
        <pc:spChg chg="mod">
          <ac:chgData name="Khaza Ahmed (PG Research)" userId="e606b0a9-72ee-43ac-a8f5-368b09304c72" providerId="ADAL" clId="{E8F778D8-9159-4E17-9639-A87CA9E00A2A}" dt="2022-09-11T00:40:21.924" v="39" actId="255"/>
          <ac:spMkLst>
            <pc:docMk/>
            <pc:sldMk cId="3687613592" sldId="345"/>
            <ac:spMk id="25603" creationId="{00000000-0000-0000-0000-000000000000}"/>
          </ac:spMkLst>
        </pc:spChg>
      </pc:sldChg>
      <pc:sldChg chg="modSp add mo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1744525686" sldId="346"/>
        </pc:sldMkLst>
        <pc:spChg chg="mod">
          <ac:chgData name="Khaza Ahmed (PG Research)" userId="e606b0a9-72ee-43ac-a8f5-368b09304c72" providerId="ADAL" clId="{E8F778D8-9159-4E17-9639-A87CA9E00A2A}" dt="2022-09-11T00:40:39.576" v="40" actId="255"/>
          <ac:spMkLst>
            <pc:docMk/>
            <pc:sldMk cId="1744525686" sldId="346"/>
            <ac:spMk id="27651" creationId="{00000000-0000-0000-0000-000000000000}"/>
          </ac:spMkLst>
        </pc:spChg>
      </pc:sldChg>
      <pc:sldChg chg="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802087952" sldId="347"/>
        </pc:sldMkLst>
      </pc:sldChg>
      <pc:sldChg chg="modSp add mo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2880377481" sldId="348"/>
        </pc:sldMkLst>
        <pc:spChg chg="mod">
          <ac:chgData name="Khaza Ahmed (PG Research)" userId="e606b0a9-72ee-43ac-a8f5-368b09304c72" providerId="ADAL" clId="{E8F778D8-9159-4E17-9639-A87CA9E00A2A}" dt="2022-09-11T00:40:49.987" v="41" actId="255"/>
          <ac:spMkLst>
            <pc:docMk/>
            <pc:sldMk cId="2880377481" sldId="348"/>
            <ac:spMk id="31747" creationId="{00000000-0000-0000-0000-000000000000}"/>
          </ac:spMkLst>
        </pc:spChg>
      </pc:sldChg>
      <pc:sldChg chg="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2661876423" sldId="349"/>
        </pc:sldMkLst>
      </pc:sldChg>
      <pc:sldChg chg="add del">
        <pc:chgData name="Khaza Ahmed (PG Research)" userId="e606b0a9-72ee-43ac-a8f5-368b09304c72" providerId="ADAL" clId="{E8F778D8-9159-4E17-9639-A87CA9E00A2A}" dt="2022-09-11T00:37:29.125" v="23" actId="2696"/>
        <pc:sldMkLst>
          <pc:docMk/>
          <pc:sldMk cId="2703267302" sldId="349"/>
        </pc:sldMkLst>
      </pc:sldChg>
      <pc:sldChg chg="add del">
        <pc:chgData name="Khaza Ahmed (PG Research)" userId="e606b0a9-72ee-43ac-a8f5-368b09304c72" providerId="ADAL" clId="{E8F778D8-9159-4E17-9639-A87CA9E00A2A}" dt="2022-09-11T00:37:29.125" v="23" actId="2696"/>
        <pc:sldMkLst>
          <pc:docMk/>
          <pc:sldMk cId="11839348" sldId="350"/>
        </pc:sldMkLst>
      </pc:sldChg>
      <pc:sldChg chg="addSp modSp 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1085454103" sldId="350"/>
        </pc:sldMkLst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19490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19512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08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09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10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11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12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13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14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15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16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17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18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19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20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21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22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23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24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25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26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27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28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29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30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31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32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33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34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36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37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38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39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40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41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42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43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44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45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46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47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48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49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50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51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52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53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54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55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56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58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59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7:53.619" v="52" actId="1076"/>
          <ac:spMkLst>
            <pc:docMk/>
            <pc:sldMk cId="1085454103" sldId="350"/>
            <ac:spMk id="21560" creationId="{00000000-0000-0000-0000-000000000000}"/>
          </ac:spMkLst>
        </pc:spChg>
        <pc:grpChg chg="add mod">
          <ac:chgData name="Khaza Ahmed (PG Research)" userId="e606b0a9-72ee-43ac-a8f5-368b09304c72" providerId="ADAL" clId="{E8F778D8-9159-4E17-9639-A87CA9E00A2A}" dt="2022-09-11T00:47:53.619" v="52" actId="1076"/>
          <ac:grpSpMkLst>
            <pc:docMk/>
            <pc:sldMk cId="1085454103" sldId="350"/>
            <ac:grpSpMk id="2" creationId="{7A1B79D5-95D5-4505-BC2C-717B6F377095}"/>
          </ac:grpSpMkLst>
        </pc:grpChg>
      </pc:sldChg>
      <pc:sldChg chg="addSp modSp 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3016453651" sldId="351"/>
        </pc:sldMkLst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0514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0515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32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33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34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35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36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37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38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39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40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41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42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43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44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45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46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47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48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49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50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51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52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53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54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55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56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57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58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61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62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63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64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65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48:12.671" v="54" actId="1076"/>
          <ac:spMkLst>
            <pc:docMk/>
            <pc:sldMk cId="3016453651" sldId="351"/>
            <ac:spMk id="22566" creationId="{00000000-0000-0000-0000-000000000000}"/>
          </ac:spMkLst>
        </pc:spChg>
        <pc:grpChg chg="add mod">
          <ac:chgData name="Khaza Ahmed (PG Research)" userId="e606b0a9-72ee-43ac-a8f5-368b09304c72" providerId="ADAL" clId="{E8F778D8-9159-4E17-9639-A87CA9E00A2A}" dt="2022-09-11T00:48:12.671" v="54" actId="1076"/>
          <ac:grpSpMkLst>
            <pc:docMk/>
            <pc:sldMk cId="3016453651" sldId="351"/>
            <ac:grpSpMk id="2" creationId="{1081FF89-B318-4720-B7FC-AFED8FC8A10F}"/>
          </ac:grpSpMkLst>
        </pc:grpChg>
      </pc:sldChg>
      <pc:sldChg chg="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3593488868" sldId="352"/>
        </pc:sldMkLst>
      </pc:sldChg>
      <pc:sldChg chg="modSp 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1632115516" sldId="353"/>
        </pc:sldMkLst>
        <pc:spChg chg="mod">
          <ac:chgData name="Khaza Ahmed (PG Research)" userId="e606b0a9-72ee-43ac-a8f5-368b09304c72" providerId="ADAL" clId="{E8F778D8-9159-4E17-9639-A87CA9E00A2A}" dt="2022-09-11T00:48:25.085" v="55" actId="14100"/>
          <ac:spMkLst>
            <pc:docMk/>
            <pc:sldMk cId="1632115516" sldId="353"/>
            <ac:spMk id="22532" creationId="{00000000-0000-0000-0000-000000000000}"/>
          </ac:spMkLst>
        </pc:spChg>
      </pc:sldChg>
      <pc:sldChg chg="add del">
        <pc:chgData name="Khaza Ahmed (PG Research)" userId="e606b0a9-72ee-43ac-a8f5-368b09304c72" providerId="ADAL" clId="{E8F778D8-9159-4E17-9639-A87CA9E00A2A}" dt="2022-09-11T00:49:01.922" v="56" actId="47"/>
        <pc:sldMkLst>
          <pc:docMk/>
          <pc:sldMk cId="3364490012" sldId="371"/>
        </pc:sldMkLst>
      </pc:sldChg>
      <pc:sldChg chg="add del">
        <pc:chgData name="Khaza Ahmed (PG Research)" userId="e606b0a9-72ee-43ac-a8f5-368b09304c72" providerId="ADAL" clId="{E8F778D8-9159-4E17-9639-A87CA9E00A2A}" dt="2022-09-11T00:49:01.922" v="56" actId="47"/>
        <pc:sldMkLst>
          <pc:docMk/>
          <pc:sldMk cId="257811106" sldId="372"/>
        </pc:sldMkLst>
      </pc:sldChg>
      <pc:sldChg chg="add del">
        <pc:chgData name="Khaza Ahmed (PG Research)" userId="e606b0a9-72ee-43ac-a8f5-368b09304c72" providerId="ADAL" clId="{E8F778D8-9159-4E17-9639-A87CA9E00A2A}" dt="2022-09-11T00:49:01.922" v="56" actId="47"/>
        <pc:sldMkLst>
          <pc:docMk/>
          <pc:sldMk cId="2162282646" sldId="373"/>
        </pc:sldMkLst>
      </pc:sldChg>
      <pc:sldChg chg="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575536432" sldId="374"/>
        </pc:sldMkLst>
      </pc:sldChg>
      <pc:sldChg chg="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3723506632" sldId="375"/>
        </pc:sldMkLst>
      </pc:sldChg>
      <pc:sldChg chg="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318079389" sldId="376"/>
        </pc:sldMkLst>
      </pc:sldChg>
      <pc:sldChg chg="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247161993" sldId="377"/>
        </pc:sldMkLst>
      </pc:sldChg>
      <pc:sldChg chg="modSp add mo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4071197733" sldId="378"/>
        </pc:sldMkLst>
        <pc:spChg chg="mod">
          <ac:chgData name="Khaza Ahmed (PG Research)" userId="e606b0a9-72ee-43ac-a8f5-368b09304c72" providerId="ADAL" clId="{E8F778D8-9159-4E17-9639-A87CA9E00A2A}" dt="2022-09-11T00:42:27.320" v="43" actId="113"/>
          <ac:spMkLst>
            <pc:docMk/>
            <pc:sldMk cId="4071197733" sldId="378"/>
            <ac:spMk id="2" creationId="{00000000-0000-0000-0000-000000000000}"/>
          </ac:spMkLst>
        </pc:spChg>
      </pc:sldChg>
      <pc:sldChg chg="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1945228802" sldId="379"/>
        </pc:sldMkLst>
      </pc:sldChg>
      <pc:sldChg chg="add del">
        <pc:chgData name="Khaza Ahmed (PG Research)" userId="e606b0a9-72ee-43ac-a8f5-368b09304c72" providerId="ADAL" clId="{E8F778D8-9159-4E17-9639-A87CA9E00A2A}" dt="2022-09-11T00:47:06.804" v="50" actId="47"/>
        <pc:sldMkLst>
          <pc:docMk/>
          <pc:sldMk cId="3808641256" sldId="380"/>
        </pc:sldMkLst>
      </pc:sldChg>
      <pc:sldChg chg="add del">
        <pc:chgData name="Khaza Ahmed (PG Research)" userId="e606b0a9-72ee-43ac-a8f5-368b09304c72" providerId="ADAL" clId="{E8F778D8-9159-4E17-9639-A87CA9E00A2A}" dt="2022-09-11T00:47:06.804" v="50" actId="47"/>
        <pc:sldMkLst>
          <pc:docMk/>
          <pc:sldMk cId="1376666794" sldId="381"/>
        </pc:sldMkLst>
      </pc:sldChg>
      <pc:sldChg chg="add del">
        <pc:chgData name="Khaza Ahmed (PG Research)" userId="e606b0a9-72ee-43ac-a8f5-368b09304c72" providerId="ADAL" clId="{E8F778D8-9159-4E17-9639-A87CA9E00A2A}" dt="2022-09-11T00:47:06.804" v="50" actId="47"/>
        <pc:sldMkLst>
          <pc:docMk/>
          <pc:sldMk cId="4061523941" sldId="382"/>
        </pc:sldMkLst>
      </pc:sldChg>
      <pc:sldChg chg="add del">
        <pc:chgData name="Khaza Ahmed (PG Research)" userId="e606b0a9-72ee-43ac-a8f5-368b09304c72" providerId="ADAL" clId="{E8F778D8-9159-4E17-9639-A87CA9E00A2A}" dt="2022-09-11T00:47:06.804" v="50" actId="47"/>
        <pc:sldMkLst>
          <pc:docMk/>
          <pc:sldMk cId="717562768" sldId="383"/>
        </pc:sldMkLst>
      </pc:sldChg>
      <pc:sldChg chg="add del">
        <pc:chgData name="Khaza Ahmed (PG Research)" userId="e606b0a9-72ee-43ac-a8f5-368b09304c72" providerId="ADAL" clId="{E8F778D8-9159-4E17-9639-A87CA9E00A2A}" dt="2022-09-11T00:47:06.804" v="50" actId="47"/>
        <pc:sldMkLst>
          <pc:docMk/>
          <pc:sldMk cId="278912027" sldId="384"/>
        </pc:sldMkLst>
      </pc:sldChg>
      <pc:sldChg chg="add del">
        <pc:chgData name="Khaza Ahmed (PG Research)" userId="e606b0a9-72ee-43ac-a8f5-368b09304c72" providerId="ADAL" clId="{E8F778D8-9159-4E17-9639-A87CA9E00A2A}" dt="2022-09-11T00:47:06.804" v="50" actId="47"/>
        <pc:sldMkLst>
          <pc:docMk/>
          <pc:sldMk cId="2510405426" sldId="385"/>
        </pc:sldMkLst>
      </pc:sldChg>
      <pc:sldChg chg="add del">
        <pc:chgData name="Khaza Ahmed (PG Research)" userId="e606b0a9-72ee-43ac-a8f5-368b09304c72" providerId="ADAL" clId="{E8F778D8-9159-4E17-9639-A87CA9E00A2A}" dt="2022-09-11T00:47:06.804" v="50" actId="47"/>
        <pc:sldMkLst>
          <pc:docMk/>
          <pc:sldMk cId="3047145774" sldId="386"/>
        </pc:sldMkLst>
      </pc:sldChg>
      <pc:sldChg chg="add del">
        <pc:chgData name="Khaza Ahmed (PG Research)" userId="e606b0a9-72ee-43ac-a8f5-368b09304c72" providerId="ADAL" clId="{E8F778D8-9159-4E17-9639-A87CA9E00A2A}" dt="2022-09-11T00:47:06.804" v="50" actId="47"/>
        <pc:sldMkLst>
          <pc:docMk/>
          <pc:sldMk cId="1167234953" sldId="387"/>
        </pc:sldMkLst>
      </pc:sldChg>
      <pc:sldChg chg="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765591532" sldId="388"/>
        </pc:sldMkLst>
      </pc:sldChg>
      <pc:sldChg chg="add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1451770502" sldId="389"/>
        </pc:sldMkLst>
      </pc:sldChg>
      <pc:sldChg chg="add del">
        <pc:chgData name="Khaza Ahmed (PG Research)" userId="e606b0a9-72ee-43ac-a8f5-368b09304c72" providerId="ADAL" clId="{E8F778D8-9159-4E17-9639-A87CA9E00A2A}" dt="2022-09-11T00:49:19.426" v="57" actId="47"/>
        <pc:sldMkLst>
          <pc:docMk/>
          <pc:sldMk cId="2836884263" sldId="390"/>
        </pc:sldMkLst>
      </pc:sldChg>
      <pc:sldChg chg="add del">
        <pc:chgData name="Khaza Ahmed (PG Research)" userId="e606b0a9-72ee-43ac-a8f5-368b09304c72" providerId="ADAL" clId="{E8F778D8-9159-4E17-9639-A87CA9E00A2A}" dt="2022-09-11T00:49:19.426" v="57" actId="47"/>
        <pc:sldMkLst>
          <pc:docMk/>
          <pc:sldMk cId="3606854882" sldId="391"/>
        </pc:sldMkLst>
      </pc:sldChg>
      <pc:sldChg chg="addSp delSp modSp new modTransition">
        <pc:chgData name="Khaza Ahmed (PG Research)" userId="e606b0a9-72ee-43ac-a8f5-368b09304c72" providerId="ADAL" clId="{E8F778D8-9159-4E17-9639-A87CA9E00A2A}" dt="2022-09-11T00:53:56.003" v="98"/>
        <pc:sldMkLst>
          <pc:docMk/>
          <pc:sldMk cId="3747492242" sldId="392"/>
        </pc:sldMkLst>
        <pc:spChg chg="del">
          <ac:chgData name="Khaza Ahmed (PG Research)" userId="e606b0a9-72ee-43ac-a8f5-368b09304c72" providerId="ADAL" clId="{E8F778D8-9159-4E17-9639-A87CA9E00A2A}" dt="2022-09-11T00:42:40.733" v="45" actId="478"/>
          <ac:spMkLst>
            <pc:docMk/>
            <pc:sldMk cId="3747492242" sldId="392"/>
            <ac:spMk id="2" creationId="{62295797-C672-4BC1-B8D8-17E4BA269A17}"/>
          </ac:spMkLst>
        </pc:spChg>
        <pc:spChg chg="del">
          <ac:chgData name="Khaza Ahmed (PG Research)" userId="e606b0a9-72ee-43ac-a8f5-368b09304c72" providerId="ADAL" clId="{E8F778D8-9159-4E17-9639-A87CA9E00A2A}" dt="2022-09-11T00:42:41.757" v="46" actId="478"/>
          <ac:spMkLst>
            <pc:docMk/>
            <pc:sldMk cId="3747492242" sldId="392"/>
            <ac:spMk id="3" creationId="{04A54347-20CE-458E-8743-9518844B16FF}"/>
          </ac:spMkLst>
        </pc:spChg>
        <pc:spChg chg="add mod">
          <ac:chgData name="Khaza Ahmed (PG Research)" userId="e606b0a9-72ee-43ac-a8f5-368b09304c72" providerId="ADAL" clId="{E8F778D8-9159-4E17-9639-A87CA9E00A2A}" dt="2022-09-11T00:42:50.701" v="49" actId="207"/>
          <ac:spMkLst>
            <pc:docMk/>
            <pc:sldMk cId="3747492242" sldId="392"/>
            <ac:spMk id="6" creationId="{CB6F3EF9-839C-4738-BBC2-7A9360E93EE0}"/>
          </ac:spMkLst>
        </pc:spChg>
      </pc:sldChg>
      <pc:sldMasterChg chg="modSp modSldLayout">
        <pc:chgData name="Khaza Ahmed (PG Research)" userId="e606b0a9-72ee-43ac-a8f5-368b09304c72" providerId="ADAL" clId="{E8F778D8-9159-4E17-9639-A87CA9E00A2A}" dt="2022-09-11T00:25:30.996" v="0"/>
        <pc:sldMasterMkLst>
          <pc:docMk/>
          <pc:sldMasterMk cId="3204300995" sldId="2147483660"/>
        </pc:sldMasterMkLst>
        <pc:spChg chg="mod">
          <ac:chgData name="Khaza Ahmed (PG Research)" userId="e606b0a9-72ee-43ac-a8f5-368b09304c72" providerId="ADAL" clId="{E8F778D8-9159-4E17-9639-A87CA9E00A2A}" dt="2022-09-11T00:25:30.996" v="0"/>
          <ac:spMkLst>
            <pc:docMk/>
            <pc:sldMasterMk cId="3204300995" sldId="2147483660"/>
            <ac:spMk id="4" creationId="{9C6041E6-F87D-4E72-B2F2-59F741FC8835}"/>
          </ac:spMkLst>
        </pc:spChg>
        <pc:spChg chg="mod">
          <ac:chgData name="Khaza Ahmed (PG Research)" userId="e606b0a9-72ee-43ac-a8f5-368b09304c72" providerId="ADAL" clId="{E8F778D8-9159-4E17-9639-A87CA9E00A2A}" dt="2022-09-11T00:25:30.996" v="0"/>
          <ac:spMkLst>
            <pc:docMk/>
            <pc:sldMasterMk cId="3204300995" sldId="2147483660"/>
            <ac:spMk id="6" creationId="{870D973B-9FE3-4237-AF7B-BFA9FEE09901}"/>
          </ac:spMkLst>
        </pc:spChg>
        <pc:spChg chg="mod">
          <ac:chgData name="Khaza Ahmed (PG Research)" userId="e606b0a9-72ee-43ac-a8f5-368b09304c72" providerId="ADAL" clId="{E8F778D8-9159-4E17-9639-A87CA9E00A2A}" dt="2022-09-11T00:25:30.996" v="0"/>
          <ac:spMkLst>
            <pc:docMk/>
            <pc:sldMasterMk cId="3204300995" sldId="2147483660"/>
            <ac:spMk id="1026" creationId="{00000000-0000-0000-0000-000000000000}"/>
          </ac:spMkLst>
        </pc:spChg>
        <pc:spChg chg="mod">
          <ac:chgData name="Khaza Ahmed (PG Research)" userId="e606b0a9-72ee-43ac-a8f5-368b09304c72" providerId="ADAL" clId="{E8F778D8-9159-4E17-9639-A87CA9E00A2A}" dt="2022-09-11T00:25:30.996" v="0"/>
          <ac:spMkLst>
            <pc:docMk/>
            <pc:sldMasterMk cId="3204300995" sldId="2147483660"/>
            <ac:spMk id="1027" creationId="{00000000-0000-0000-0000-000000000000}"/>
          </ac:spMkLst>
        </pc:spChg>
        <pc:sldLayoutChg chg="modSp">
          <pc:chgData name="Khaza Ahmed (PG Research)" userId="e606b0a9-72ee-43ac-a8f5-368b09304c72" providerId="ADAL" clId="{E8F778D8-9159-4E17-9639-A87CA9E00A2A}" dt="2022-09-11T00:25:30.996" v="0"/>
          <pc:sldLayoutMkLst>
            <pc:docMk/>
            <pc:sldMasterMk cId="3204300995" sldId="2147483660"/>
            <pc:sldLayoutMk cId="3530122622" sldId="2147483661"/>
          </pc:sldLayoutMkLst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3530122622" sldId="2147483661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3530122622" sldId="2147483661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3530122622" sldId="2147483661"/>
              <ac:spMk id="4" creationId="{C5BA379F-2687-42D5-BD11-CCFD486FA934}"/>
            </ac:spMkLst>
          </pc:spChg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3530122622" sldId="2147483661"/>
              <ac:spMk id="5" creationId="{6DDC0210-3A98-4E80-A493-9097B8EA885E}"/>
            </ac:spMkLst>
          </pc:spChg>
        </pc:sldLayoutChg>
        <pc:sldLayoutChg chg="modSp">
          <pc:chgData name="Khaza Ahmed (PG Research)" userId="e606b0a9-72ee-43ac-a8f5-368b09304c72" providerId="ADAL" clId="{E8F778D8-9159-4E17-9639-A87CA9E00A2A}" dt="2022-09-11T00:25:30.996" v="0"/>
          <pc:sldLayoutMkLst>
            <pc:docMk/>
            <pc:sldMasterMk cId="3204300995" sldId="2147483660"/>
            <pc:sldLayoutMk cId="1877085031" sldId="2147483662"/>
          </pc:sldLayoutMkLst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1877085031" sldId="2147483662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1877085031" sldId="2147483662"/>
              <ac:spMk id="5" creationId="{664C04FF-0357-4130-AC28-3F988C577F5A}"/>
            </ac:spMkLst>
          </pc:spChg>
        </pc:sldLayoutChg>
        <pc:sldLayoutChg chg="modSp">
          <pc:chgData name="Khaza Ahmed (PG Research)" userId="e606b0a9-72ee-43ac-a8f5-368b09304c72" providerId="ADAL" clId="{E8F778D8-9159-4E17-9639-A87CA9E00A2A}" dt="2022-09-11T00:25:30.996" v="0"/>
          <pc:sldLayoutMkLst>
            <pc:docMk/>
            <pc:sldMasterMk cId="3204300995" sldId="2147483660"/>
            <pc:sldLayoutMk cId="3017684229" sldId="2147483663"/>
          </pc:sldLayoutMkLst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3017684229" sldId="2147483663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3017684229" sldId="2147483663"/>
              <ac:spMk id="3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E8F778D8-9159-4E17-9639-A87CA9E00A2A}" dt="2022-09-11T00:25:30.996" v="0"/>
          <pc:sldLayoutMkLst>
            <pc:docMk/>
            <pc:sldMasterMk cId="3204300995" sldId="2147483660"/>
            <pc:sldLayoutMk cId="2699619718" sldId="2147483664"/>
          </pc:sldLayoutMkLst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2699619718" sldId="2147483664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2699619718" sldId="2147483664"/>
              <ac:spMk id="4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E8F778D8-9159-4E17-9639-A87CA9E00A2A}" dt="2022-09-11T00:25:30.996" v="0"/>
          <pc:sldLayoutMkLst>
            <pc:docMk/>
            <pc:sldMasterMk cId="3204300995" sldId="2147483660"/>
            <pc:sldLayoutMk cId="3560442547" sldId="2147483665"/>
          </pc:sldLayoutMkLst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3560442547" sldId="2147483665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3560442547" sldId="2147483665"/>
              <ac:spMk id="4" creationId="{00000000-0000-0000-0000-000000000000}"/>
            </ac:spMkLst>
          </pc:spChg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3560442547" sldId="2147483665"/>
              <ac:spMk id="5" creationId="{00000000-0000-0000-0000-000000000000}"/>
            </ac:spMkLst>
          </pc:spChg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3560442547" sldId="2147483665"/>
              <ac:spMk id="6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E8F778D8-9159-4E17-9639-A87CA9E00A2A}" dt="2022-09-11T00:25:30.996" v="0"/>
          <pc:sldLayoutMkLst>
            <pc:docMk/>
            <pc:sldMasterMk cId="3204300995" sldId="2147483660"/>
            <pc:sldLayoutMk cId="2641499389" sldId="2147483668"/>
          </pc:sldLayoutMkLst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2641499389" sldId="2147483668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2641499389" sldId="2147483668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2641499389" sldId="2147483668"/>
              <ac:spMk id="4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E8F778D8-9159-4E17-9639-A87CA9E00A2A}" dt="2022-09-11T00:25:30.996" v="0"/>
          <pc:sldLayoutMkLst>
            <pc:docMk/>
            <pc:sldMasterMk cId="3204300995" sldId="2147483660"/>
            <pc:sldLayoutMk cId="2843004744" sldId="2147483669"/>
          </pc:sldLayoutMkLst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2843004744" sldId="2147483669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2843004744" sldId="2147483669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2843004744" sldId="2147483669"/>
              <ac:spMk id="4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E8F778D8-9159-4E17-9639-A87CA9E00A2A}" dt="2022-09-11T00:25:30.996" v="0"/>
          <pc:sldLayoutMkLst>
            <pc:docMk/>
            <pc:sldMasterMk cId="3204300995" sldId="2147483660"/>
            <pc:sldLayoutMk cId="4286854635" sldId="2147483671"/>
          </pc:sldLayoutMkLst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4286854635" sldId="2147483671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E8F778D8-9159-4E17-9639-A87CA9E00A2A}" dt="2022-09-11T00:25:30.996" v="0"/>
            <ac:spMkLst>
              <pc:docMk/>
              <pc:sldMasterMk cId="3204300995" sldId="2147483660"/>
              <pc:sldLayoutMk cId="4286854635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BD764D-B6D1-4879-A70C-674375E3CE59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F9AA8C-64DB-4750-8C4C-232D6D7B7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051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1ED5561-3EF3-4AAC-B65D-3C887F3DC1C7}" type="slidenum">
              <a:rPr kumimoji="0" lang="en-US" altLang="en-US"/>
              <a:pPr>
                <a:spcBef>
                  <a:spcPct val="0"/>
                </a:spcBef>
              </a:pPr>
              <a:t>4</a:t>
            </a:fld>
            <a:endParaRPr kumimoji="0" lang="en-US" altLang="en-US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The stakeholders in a firm are individuals and constituencies that contribute, either voluntarily or involuntarily, to its wealth-creating capacity and activities and who are therefore its potential beneficiaries and risk takers. ( Managing the Extended Enterprise: The New Stakeholder View by Post, Preston and Sachs, p. 8)</a:t>
            </a:r>
          </a:p>
        </p:txBody>
      </p:sp>
    </p:spTree>
    <p:extLst>
      <p:ext uri="{BB962C8B-B14F-4D97-AF65-F5344CB8AC3E}">
        <p14:creationId xmlns:p14="http://schemas.microsoft.com/office/powerpoint/2010/main" val="3529068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AD4267F3-07D8-4AEC-B1E9-5EAB70A54EEB}" type="slidenum">
              <a:rPr kumimoji="0" lang="en-US" altLang="en-US"/>
              <a:pPr>
                <a:spcBef>
                  <a:spcPct val="0"/>
                </a:spcBef>
              </a:pPr>
              <a:t>5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33947333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58A0125-A767-4526-B039-A0DB0E7A7B6F}" type="slidenum">
              <a:rPr kumimoji="0" lang="en-US" altLang="en-US"/>
              <a:pPr>
                <a:spcBef>
                  <a:spcPct val="0"/>
                </a:spcBef>
              </a:pPr>
              <a:t>6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35949276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9113CB3-4C6D-44C3-9C43-672680530307}" type="slidenum">
              <a:rPr kumimoji="0" lang="en-US" altLang="en-US"/>
              <a:pPr>
                <a:spcBef>
                  <a:spcPct val="0"/>
                </a:spcBef>
              </a:pPr>
              <a:t>7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38828982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A462468-6D2A-4462-858C-D6DEDD457A43}" type="slidenum">
              <a:rPr kumimoji="0" lang="en-US" altLang="en-US"/>
              <a:pPr>
                <a:spcBef>
                  <a:spcPct val="0"/>
                </a:spcBef>
              </a:pPr>
              <a:t>8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32997112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3B9BBAEC-BA63-4DF5-87BC-9DDCB4A2B8F0}" type="slidenum">
              <a:rPr kumimoji="0" lang="en-US" altLang="en-US"/>
              <a:pPr>
                <a:spcBef>
                  <a:spcPct val="0"/>
                </a:spcBef>
              </a:pPr>
              <a:t>9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1797318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4C875F1-DF09-403E-B476-6D6267A1F8A8}" type="slidenum">
              <a:rPr kumimoji="0" lang="en-US" altLang="en-US"/>
              <a:pPr>
                <a:spcBef>
                  <a:spcPct val="0"/>
                </a:spcBef>
              </a:pPr>
              <a:t>10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28351959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F604BD8-7E6C-4EFD-91C1-684180747973}" type="slidenum">
              <a:rPr kumimoji="0" lang="en-US" altLang="en-US"/>
              <a:pPr>
                <a:spcBef>
                  <a:spcPct val="0"/>
                </a:spcBef>
              </a:pPr>
              <a:t>11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18977715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5A3AD84-8F38-4206-983C-DFA7C6524B13}" type="slidenum">
              <a:rPr kumimoji="0" lang="en-US" altLang="en-US"/>
              <a:pPr>
                <a:spcBef>
                  <a:spcPct val="0"/>
                </a:spcBef>
              </a:pPr>
              <a:t>12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7202185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5F52037-E9CC-4C94-9733-9D11559A9FB7}" type="slidenum">
              <a:rPr kumimoji="0" lang="en-US" altLang="en-US"/>
              <a:pPr>
                <a:spcBef>
                  <a:spcPct val="0"/>
                </a:spcBef>
              </a:pPr>
              <a:t>13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11113612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E8AC380-F010-4C4C-90AB-D5D437AAF2C1}" type="slidenum">
              <a:rPr kumimoji="0" lang="en-US" altLang="en-US"/>
              <a:pPr>
                <a:spcBef>
                  <a:spcPct val="0"/>
                </a:spcBef>
              </a:pPr>
              <a:t>14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2509926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A2F24AD9-1AF4-4950-8339-AB06A6727B81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International Financial Management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122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ABFDA1-9FF2-41E1-8596-ED2954FDC8D4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International Financial Management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085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6FD2244-533A-40FD-9DA0-5F8481681C08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684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0AAC0C1-A12D-4C8D-912C-CAD68855FCDE}" type="datetime1">
              <a:rPr lang="en-GB" smtClean="0"/>
              <a:t>05/06/2023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619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34611F1-1695-4E53-A01F-1F368E75E284}" type="datetime1">
              <a:rPr lang="en-GB" smtClean="0"/>
              <a:t>05/06/2023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442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346BA5-9342-42C2-9ABE-C6BFE6077359}" type="datetime1">
              <a:rPr lang="en-GB" smtClean="0"/>
              <a:t>05/06/2023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94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4EF5AFE-B71A-4FC9-B0A3-3A9780FBA6D3}" type="datetime1">
              <a:rPr lang="en-GB" smtClean="0"/>
              <a:t>05/06/2023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110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A64204-20C5-41D4-8CA9-EAB6FFC77D4A}" type="datetime1">
              <a:rPr lang="en-GB" smtClean="0"/>
              <a:t>05/06/2023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99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BB1D6F-335D-4D34-88B8-A0AA78E97F2A}" type="datetime1">
              <a:rPr lang="en-GB" smtClean="0"/>
              <a:t>05/06/2023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004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50B14B0-EC12-4E84-B479-1FE19A660E7B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202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0BD8681-8D06-4489-8253-D8C55A70A56A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854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DAC47F2B-D4AB-43C0-9FA6-589E0FCBDE6C}" type="datetime1">
              <a:rPr lang="en-GB" smtClean="0"/>
              <a:t>05/06/2023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Myriad Pro"/>
              </a:defRPr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300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99432" y="2091961"/>
            <a:ext cx="7745136" cy="765564"/>
          </a:xfrm>
        </p:spPr>
        <p:txBody>
          <a:bodyPr/>
          <a:lstStyle/>
          <a:p>
            <a:r>
              <a:rPr lang="en-GB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Title: International Financial Management</a:t>
            </a:r>
            <a:br>
              <a:rPr lang="en-GB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altLang="en-US" sz="15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Code: LCBB6002</a:t>
            </a:r>
            <a:endParaRPr lang="en-GB" altLang="en-US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486249" y="3103903"/>
            <a:ext cx="5840057" cy="1793147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Week 5</a:t>
            </a:r>
          </a:p>
          <a:p>
            <a:pPr eaLnBrk="1" hangingPunct="1"/>
            <a:endParaRPr lang="en-GB" altLang="en-US" sz="21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eaLnBrk="1" hangingPunct="1"/>
            <a:r>
              <a:rPr lang="en-GB" altLang="en-US" sz="21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Stakeholder Theory; Dividend Policy</a:t>
            </a:r>
          </a:p>
          <a:p>
            <a:pPr eaLnBrk="1" hangingPunct="1"/>
            <a:endParaRPr lang="en-GB" altLang="en-US" sz="21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36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326306" y="5697253"/>
            <a:ext cx="547688" cy="25479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900" dirty="0">
              <a:solidFill>
                <a:srgbClr val="89898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9F0EED-E6B1-48C9-BFDA-6191CC451C7C}"/>
              </a:ext>
            </a:extLst>
          </p:cNvPr>
          <p:cNvSpPr txBox="1"/>
          <p:nvPr/>
        </p:nvSpPr>
        <p:spPr>
          <a:xfrm>
            <a:off x="3194895" y="1473617"/>
            <a:ext cx="2754210" cy="4213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788" dirty="0">
              <a:solidFill>
                <a:srgbClr val="000000"/>
              </a:solidFill>
            </a:endParaRPr>
          </a:p>
          <a:p>
            <a:r>
              <a:rPr lang="en-GB" sz="788" dirty="0">
                <a:solidFill>
                  <a:srgbClr val="000000"/>
                </a:solidFill>
              </a:rPr>
              <a:t> </a:t>
            </a:r>
            <a:r>
              <a:rPr lang="en-GB" sz="1350" b="1" dirty="0">
                <a:solidFill>
                  <a:srgbClr val="FF0000"/>
                </a:solidFill>
              </a:rPr>
              <a:t>BA BUSINESS MANAGEMENT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5CC6A3-C6D9-4264-9089-CA30207D7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9AB91-C686-42A3-8D12-EB754C3D526E}" type="datetime1">
              <a:rPr lang="en-GB" smtClean="0"/>
              <a:t>05/06/2023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1EE03-8FB5-48A0-9BF9-D90DC3909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2EF0F3-62AD-4AB0-BBFD-52017B95E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AABC7-9189-40D9-B60B-38FC7A0305F1}" type="datetime1">
              <a:rPr lang="en-GB" smtClean="0"/>
              <a:t>05/06/2023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776C6-7597-4593-8745-B83F57A0E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</a:t>
            </a:fld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6634F3B-E387-49E1-8940-310C9B99FE7E}"/>
              </a:ext>
            </a:extLst>
          </p:cNvPr>
          <p:cNvSpPr txBox="1">
            <a:spLocks/>
          </p:cNvSpPr>
          <p:nvPr/>
        </p:nvSpPr>
        <p:spPr>
          <a:xfrm>
            <a:off x="457200" y="1600201"/>
            <a:ext cx="8229600" cy="3989040"/>
          </a:xfrm>
          <a:prstGeom prst="rect">
            <a:avLst/>
          </a:prstGeom>
        </p:spPr>
        <p:txBody>
          <a:bodyPr wrap="square" anchor="t">
            <a:normAutofit/>
          </a:bodyPr>
          <a:lstStyle>
            <a:lvl1pPr marL="257175" indent="-257175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sz="1600" dirty="0"/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7017507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7601"/>
          </a:xfrm>
        </p:spPr>
        <p:txBody>
          <a:bodyPr wrap="square" anchor="ctr">
            <a:normAutofit fontScale="90000"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Lecture Overview</a:t>
            </a:r>
            <a:b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34BD45F6-C98F-4B28-BCEE-D58F45131FB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19501" r="19501"/>
          <a:stretch/>
        </p:blipFill>
        <p:spPr>
          <a:xfrm>
            <a:off x="398477" y="1298197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1600" dirty="0"/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2000" dirty="0"/>
              <a:t>Explain who stakeholders are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2000" dirty="0"/>
              <a:t> Discuss the significance of stakeholders in business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2000" dirty="0"/>
              <a:t> To answer a fundamental question - </a:t>
            </a:r>
            <a:r>
              <a:rPr lang="en-GB" sz="2000" dirty="0">
                <a:solidFill>
                  <a:srgbClr val="FF0000"/>
                </a:solidFill>
              </a:rPr>
              <a:t>In whose interest should a corporation be managed?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2000" dirty="0"/>
              <a:t>Dividends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2000" dirty="0"/>
              <a:t>Dividend policy, types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/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4F23C76E-6645-F89A-E627-34DA7BF35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</a:pPr>
            <a:fld id="{7F79F86C-EC96-4287-B377-D77988D78FFA}" type="datetime1">
              <a:rPr lang="en-GB" smtClean="0"/>
              <a:t>05/06/2023</a:t>
            </a:fld>
            <a:endParaRPr lang="en-GB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593A5BCD-2909-7CD8-BC05-1AC70FC3D8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2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4BD6A3A-4F9D-41E3-A65D-BCC7D77E66B6}" type="slidenum">
              <a:rPr lang="en-GB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3927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b="1" dirty="0"/>
              <a:t>Who are the stakeholders?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905730-86AD-4583-A75A-AE5920E7F0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83549"/>
            <a:ext cx="9144000" cy="3690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1868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0"/>
            <a:ext cx="8686800" cy="1219200"/>
          </a:xfrm>
        </p:spPr>
        <p:txBody>
          <a:bodyPr/>
          <a:lstStyle/>
          <a:p>
            <a:pPr eaLnBrk="1" hangingPunct="1"/>
            <a:r>
              <a:rPr lang="en-US" altLang="en-US" b="1" dirty="0"/>
              <a:t>Group Discussion</a:t>
            </a:r>
            <a:endParaRPr lang="en-US" altLang="en-US" dirty="0">
              <a:solidFill>
                <a:srgbClr val="FF0000"/>
              </a:solidFill>
            </a:endParaRPr>
          </a:p>
        </p:txBody>
      </p:sp>
      <p:sp>
        <p:nvSpPr>
          <p:cNvPr id="1126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838200" y="1676400"/>
            <a:ext cx="7772400" cy="358140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</a:pPr>
            <a:r>
              <a:rPr lang="en-US" altLang="en-US" sz="2800" dirty="0">
                <a:solidFill>
                  <a:prstClr val="black"/>
                </a:solidFill>
                <a:ea typeface="+mj-ea"/>
                <a:cs typeface="+mj-cs"/>
              </a:rPr>
              <a:t>In whose interest should a corporation be managed? </a:t>
            </a:r>
            <a:r>
              <a:rPr lang="en-US" altLang="en-US" sz="2800" dirty="0">
                <a:solidFill>
                  <a:srgbClr val="FF0000"/>
                </a:solidFill>
                <a:ea typeface="+mj-ea"/>
                <a:cs typeface="+mj-cs"/>
              </a:rPr>
              <a:t>(30 minutes)</a:t>
            </a:r>
            <a:br>
              <a:rPr lang="en-US" altLang="en-US" sz="4400" dirty="0">
                <a:solidFill>
                  <a:srgbClr val="FF0000"/>
                </a:solidFill>
                <a:ea typeface="+mj-ea"/>
                <a:cs typeface="+mj-cs"/>
              </a:rPr>
            </a:br>
            <a:endParaRPr lang="en-US" altLang="en-US" sz="4400" dirty="0"/>
          </a:p>
        </p:txBody>
      </p:sp>
    </p:spTree>
    <p:extLst>
      <p:ext uri="{BB962C8B-B14F-4D97-AF65-F5344CB8AC3E}">
        <p14:creationId xmlns:p14="http://schemas.microsoft.com/office/powerpoint/2010/main" val="12905657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b="1" dirty="0"/>
              <a:t>In whose interest:</a:t>
            </a:r>
            <a:br>
              <a:rPr lang="en-US" altLang="en-US" sz="3200" b="1" dirty="0"/>
            </a:br>
            <a:r>
              <a:rPr lang="en-US" altLang="en-US" sz="3200" b="1" dirty="0"/>
              <a:t>The Traditional Answer</a:t>
            </a:r>
          </a:p>
        </p:txBody>
      </p:sp>
      <p:sp>
        <p:nvSpPr>
          <p:cNvPr id="1331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3600" b="1" dirty="0"/>
              <a:t>The shareholders/owners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sz="3600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Managers have a strong relationship to the owners to look after their interests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Legal constraints on this duty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Problems with this understanding of single view of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15643299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A shareholder mission statement</a:t>
            </a:r>
          </a:p>
        </p:txBody>
      </p:sp>
      <p:sp>
        <p:nvSpPr>
          <p:cNvPr id="1536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/>
              <a:t> From Coca-Cola:</a:t>
            </a:r>
          </a:p>
          <a:p>
            <a:pPr lvl="1" eaLnBrk="1" hangingPunct="1"/>
            <a:r>
              <a:rPr lang="en-US" altLang="en-US" b="1" dirty="0">
                <a:latin typeface="+mj-lt"/>
              </a:rPr>
              <a:t>We exist to create value for our share owners on a long term basis by building a business that enhances the Coca-Cola company’s trademark. This is also our ultimate commitment</a:t>
            </a:r>
            <a:r>
              <a:rPr lang="en-US" altLang="en-US" dirty="0">
                <a:latin typeface="+mj-lt"/>
              </a:rPr>
              <a:t>.</a:t>
            </a:r>
          </a:p>
          <a:p>
            <a:pPr marL="0" indent="0" eaLnBrk="1" hangingPunct="1">
              <a:buNone/>
            </a:pPr>
            <a:r>
              <a:rPr lang="en-US" altLang="en-US" dirty="0">
                <a:latin typeface="+mj-lt"/>
              </a:rPr>
              <a:t>Discussion – In your view, whose interest does this mission statement serve?  </a:t>
            </a:r>
            <a:r>
              <a:rPr lang="en-US" altLang="en-US" dirty="0">
                <a:solidFill>
                  <a:srgbClr val="FF0000"/>
                </a:solidFill>
                <a:latin typeface="+mj-lt"/>
              </a:rPr>
              <a:t>(10 Minutes)</a:t>
            </a:r>
          </a:p>
        </p:txBody>
      </p:sp>
    </p:spTree>
    <p:extLst>
      <p:ext uri="{BB962C8B-B14F-4D97-AF65-F5344CB8AC3E}">
        <p14:creationId xmlns:p14="http://schemas.microsoft.com/office/powerpoint/2010/main" val="34407102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A stakeholder mission statement</a:t>
            </a:r>
          </a:p>
        </p:txBody>
      </p:sp>
      <p:sp>
        <p:nvSpPr>
          <p:cNvPr id="1945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/>
              <a:t> Cadbury Schweppes</a:t>
            </a:r>
          </a:p>
          <a:p>
            <a:pPr lvl="1" eaLnBrk="1" hangingPunct="1"/>
            <a:r>
              <a:rPr lang="en-US" altLang="en-US" dirty="0"/>
              <a:t>Our task is to build upon our tradition of quality and value and to provide brands, products, financial results and management performance that meet the interest of our shareholders.</a:t>
            </a:r>
          </a:p>
          <a:p>
            <a:pPr marL="342900" lvl="1" indent="0" eaLnBrk="1" hangingPunct="1">
              <a:buNone/>
            </a:pPr>
            <a:endParaRPr lang="en-US" altLang="en-US" dirty="0"/>
          </a:p>
          <a:p>
            <a:pPr marL="0" indent="0" eaLnBrk="1" hangingPunct="1">
              <a:buNone/>
            </a:pPr>
            <a:r>
              <a:rPr lang="en-US" altLang="en-US" dirty="0"/>
              <a:t>Discussion – In your view, whose interest does this mission statement serve? </a:t>
            </a:r>
            <a:r>
              <a:rPr lang="en-US" altLang="en-US" dirty="0">
                <a:solidFill>
                  <a:srgbClr val="FF0000"/>
                </a:solidFill>
              </a:rPr>
              <a:t>(10 Minutes)</a:t>
            </a:r>
          </a:p>
        </p:txBody>
      </p:sp>
    </p:spTree>
    <p:extLst>
      <p:ext uri="{BB962C8B-B14F-4D97-AF65-F5344CB8AC3E}">
        <p14:creationId xmlns:p14="http://schemas.microsoft.com/office/powerpoint/2010/main" val="6288709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Resource Base Stakeholders</a:t>
            </a:r>
          </a:p>
        </p:txBody>
      </p:sp>
      <p:sp>
        <p:nvSpPr>
          <p:cNvPr id="2150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/>
              <a:t> Investors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/>
              <a:t>Employees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/>
              <a:t>Customers</a:t>
            </a:r>
          </a:p>
        </p:txBody>
      </p:sp>
    </p:spTree>
    <p:extLst>
      <p:ext uri="{BB962C8B-B14F-4D97-AF65-F5344CB8AC3E}">
        <p14:creationId xmlns:p14="http://schemas.microsoft.com/office/powerpoint/2010/main" val="13744388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Owners / Shareholders</a:t>
            </a:r>
          </a:p>
        </p:txBody>
      </p:sp>
      <p:sp>
        <p:nvSpPr>
          <p:cNvPr id="2355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stake:</a:t>
            </a:r>
          </a:p>
          <a:p>
            <a:pPr lvl="1" eaLnBrk="1" hangingPunct="1"/>
            <a:r>
              <a:rPr lang="en-US" altLang="en-US" sz="2800" dirty="0"/>
              <a:t> stocks, bonds, equity, etc.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expectation: </a:t>
            </a:r>
          </a:p>
          <a:p>
            <a:pPr lvl="1" eaLnBrk="1" hangingPunct="1"/>
            <a:r>
              <a:rPr lang="en-US" altLang="en-US" sz="2800" dirty="0"/>
              <a:t>some ROI</a:t>
            </a:r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93459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Stakes and expectations:</a:t>
            </a:r>
            <a:br>
              <a:rPr lang="en-US" altLang="en-US" sz="3200" dirty="0"/>
            </a:br>
            <a:r>
              <a:rPr lang="en-US" altLang="en-US" sz="3200" dirty="0"/>
              <a:t>Employees</a:t>
            </a:r>
          </a:p>
        </p:txBody>
      </p:sp>
      <p:sp>
        <p:nvSpPr>
          <p:cNvPr id="2560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stake: </a:t>
            </a:r>
          </a:p>
          <a:p>
            <a:pPr lvl="1" eaLnBrk="1" hangingPunct="1"/>
            <a:r>
              <a:rPr lang="en-US" altLang="en-US" sz="2800" dirty="0"/>
              <a:t>jobs, livelihood, career, human capital investments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expectation:</a:t>
            </a:r>
          </a:p>
          <a:p>
            <a:pPr lvl="1" eaLnBrk="1" hangingPunct="1"/>
            <a:r>
              <a:rPr lang="en-US" altLang="en-US" sz="2800" dirty="0"/>
              <a:t>decent wages, security, benefits and meaningful work</a:t>
            </a:r>
          </a:p>
        </p:txBody>
      </p:sp>
    </p:spTree>
    <p:extLst>
      <p:ext uri="{BB962C8B-B14F-4D97-AF65-F5344CB8AC3E}">
        <p14:creationId xmlns:p14="http://schemas.microsoft.com/office/powerpoint/2010/main" val="36876135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Stakes and expectations:</a:t>
            </a:r>
            <a:br>
              <a:rPr lang="en-US" altLang="en-US" sz="3200" dirty="0"/>
            </a:br>
            <a:r>
              <a:rPr lang="en-US" altLang="en-US" sz="3200" dirty="0"/>
              <a:t>Customers</a:t>
            </a:r>
          </a:p>
        </p:txBody>
      </p:sp>
      <p:sp>
        <p:nvSpPr>
          <p:cNvPr id="2765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stake:</a:t>
            </a:r>
          </a:p>
          <a:p>
            <a:pPr lvl="1" eaLnBrk="1" hangingPunct="1"/>
            <a:r>
              <a:rPr lang="en-US" altLang="en-US" sz="2800" dirty="0"/>
              <a:t>need for / purchases of products and services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expectations:</a:t>
            </a:r>
          </a:p>
          <a:p>
            <a:pPr lvl="1" eaLnBrk="1" hangingPunct="1"/>
            <a:r>
              <a:rPr lang="en-US" altLang="en-US" sz="2800" dirty="0"/>
              <a:t>honesty, quality goods, fair pricing</a:t>
            </a:r>
          </a:p>
        </p:txBody>
      </p:sp>
    </p:spTree>
    <p:extLst>
      <p:ext uri="{BB962C8B-B14F-4D97-AF65-F5344CB8AC3E}">
        <p14:creationId xmlns:p14="http://schemas.microsoft.com/office/powerpoint/2010/main" val="17445256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Stakes and expectations:</a:t>
            </a:r>
            <a:br>
              <a:rPr lang="en-US" altLang="en-US" sz="3200" dirty="0"/>
            </a:br>
            <a:r>
              <a:rPr lang="en-US" altLang="en-US" sz="3200" dirty="0"/>
              <a:t>Suppliers</a:t>
            </a:r>
          </a:p>
        </p:txBody>
      </p:sp>
      <p:sp>
        <p:nvSpPr>
          <p:cNvPr id="2969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Their stake:</a:t>
            </a:r>
            <a:endParaRPr lang="en-US" altLang="en-US"/>
          </a:p>
          <a:p>
            <a:pPr lvl="1" eaLnBrk="1" hangingPunct="1"/>
            <a:r>
              <a:rPr lang="en-US" altLang="en-US" sz="3600"/>
              <a:t>income from goods and services</a:t>
            </a:r>
          </a:p>
          <a:p>
            <a:pPr eaLnBrk="1" hangingPunct="1"/>
            <a:r>
              <a:rPr lang="en-US" altLang="en-US" sz="4000"/>
              <a:t>Their expectation:</a:t>
            </a:r>
          </a:p>
          <a:p>
            <a:pPr lvl="1" eaLnBrk="1" hangingPunct="1"/>
            <a:r>
              <a:rPr lang="en-US" altLang="en-US" sz="3200"/>
              <a:t>fairness, mutual prosperity, honesty</a:t>
            </a:r>
            <a:endParaRPr lang="en-US" altLang="en-US"/>
          </a:p>
          <a:p>
            <a:pPr lvl="1"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20879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Stakes and expectations:</a:t>
            </a:r>
            <a:br>
              <a:rPr lang="en-US" altLang="en-US" sz="3200" dirty="0"/>
            </a:br>
            <a:r>
              <a:rPr lang="en-US" altLang="en-US" sz="3200" dirty="0"/>
              <a:t>the community</a:t>
            </a:r>
          </a:p>
        </p:txBody>
      </p:sp>
      <p:sp>
        <p:nvSpPr>
          <p:cNvPr id="3174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stake:</a:t>
            </a:r>
          </a:p>
          <a:p>
            <a:pPr lvl="1" eaLnBrk="1" hangingPunct="1"/>
            <a:r>
              <a:rPr lang="en-US" altLang="en-US" sz="2800" dirty="0"/>
              <a:t>the environment, taxes, payroll, infrastructure improvements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expectations:</a:t>
            </a:r>
          </a:p>
          <a:p>
            <a:pPr lvl="1" eaLnBrk="1" hangingPunct="1"/>
            <a:r>
              <a:rPr lang="en-US" altLang="en-US" sz="2800" dirty="0"/>
              <a:t>good citizenship, open partnership</a:t>
            </a:r>
          </a:p>
        </p:txBody>
      </p:sp>
    </p:spTree>
    <p:extLst>
      <p:ext uri="{BB962C8B-B14F-4D97-AF65-F5344CB8AC3E}">
        <p14:creationId xmlns:p14="http://schemas.microsoft.com/office/powerpoint/2010/main" val="28803774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90000-B5C5-4105-A7F6-BABA0FEC1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BFDA1-9FF2-41E1-8596-ED2954FDC8D4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440924-F5A3-44E4-95AF-30CE02FA3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15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B6F3EF9-839C-4738-BBC2-7A9360E93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28500"/>
            <a:ext cx="8229600" cy="634082"/>
          </a:xfrm>
        </p:spPr>
        <p:txBody>
          <a:bodyPr/>
          <a:lstStyle/>
          <a:p>
            <a:r>
              <a:rPr lang="en-GB" sz="3200" b="1" dirty="0">
                <a:solidFill>
                  <a:srgbClr val="FF0000"/>
                </a:solidFill>
              </a:rPr>
              <a:t>What is a Dividend?</a:t>
            </a:r>
          </a:p>
        </p:txBody>
      </p:sp>
    </p:spTree>
    <p:extLst>
      <p:ext uri="{BB962C8B-B14F-4D97-AF65-F5344CB8AC3E}">
        <p14:creationId xmlns:p14="http://schemas.microsoft.com/office/powerpoint/2010/main" val="37474922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/>
          <a:lstStyle/>
          <a:p>
            <a:r>
              <a:rPr lang="en-GB" sz="3200" b="1" dirty="0"/>
              <a:t>What is a Dividend?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980728"/>
            <a:ext cx="8229600" cy="460851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A dividend can be defined as a reward, cash or otherwise, that a company gives to its shareholders.</a:t>
            </a:r>
            <a:r>
              <a:rPr lang="en-GB" dirty="0"/>
              <a:t>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Dividends can be issued in various forms, such as cash payment, stocks or any other form.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A company’s dividend is decided by its board of directors and it requires the shareholders’ approval.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However, it is not obligatory for a company to pay dividend. </a:t>
            </a:r>
          </a:p>
          <a:p>
            <a:pPr marL="0" lvl="0" indent="0">
              <a:buNone/>
            </a:pPr>
            <a:r>
              <a:rPr lang="en-GB" sz="2400" dirty="0"/>
              <a:t>Dividend is usually a part of the profit that the company shares with its shareholders.</a:t>
            </a:r>
            <a:r>
              <a:rPr lang="en-GB" sz="1800" dirty="0">
                <a:solidFill>
                  <a:srgbClr val="FF0000"/>
                </a:solidFill>
              </a:rPr>
              <a:t> </a:t>
            </a:r>
          </a:p>
          <a:p>
            <a:pPr marL="0" lvl="0" indent="0">
              <a:buNone/>
            </a:pPr>
            <a:endParaRPr lang="en-GB" sz="1800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en-GB" sz="1800" dirty="0">
                <a:solidFill>
                  <a:srgbClr val="FF0000"/>
                </a:solidFill>
              </a:rPr>
              <a:t>(The Economic Times, 2021)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03D31F-598B-47EE-BA37-93F097A3D676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05/06/2023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50E941-99E4-4403-A917-B30FF69A961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11977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D745AC54-0B36-DB86-E333-02D6DE5CA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100" y="361950"/>
            <a:ext cx="7772400" cy="698500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b="1" dirty="0"/>
              <a:t>Dividend irrelevance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056F1424-D84B-F5C2-CD71-698A66073E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406" y="1329531"/>
            <a:ext cx="8739188" cy="3825086"/>
          </a:xfrm>
        </p:spPr>
        <p:txBody>
          <a:bodyPr lIns="90488" tIns="44450" rIns="90488" bIns="44450">
            <a:spAutoFit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dirty="0"/>
              <a:t>Modigliani and Miller 1961: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dirty="0"/>
          </a:p>
          <a:p>
            <a:pPr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Share value depends on corporate earnings.</a:t>
            </a:r>
          </a:p>
          <a:p>
            <a:pPr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Corporate earnings reflect investment policy of company.</a:t>
            </a:r>
          </a:p>
          <a:p>
            <a:pPr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Share value depends only on investment decisions, not on dividend and financing decisions.</a:t>
            </a:r>
          </a:p>
          <a:p>
            <a:pPr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Share value is independent of the level of dividend paid.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027">
            <a:extLst>
              <a:ext uri="{FF2B5EF4-FFF2-40B4-BE49-F238E27FC236}">
                <a16:creationId xmlns:a16="http://schemas.microsoft.com/office/drawing/2014/main" id="{3B99B2BB-021D-18C0-2541-DBFD1570B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475" y="1258887"/>
            <a:ext cx="8604250" cy="4376583"/>
          </a:xfrm>
        </p:spPr>
        <p:txBody>
          <a:bodyPr>
            <a:spAutoFit/>
          </a:bodyPr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altLang="en-US" dirty="0"/>
              <a:t>M&amp;M assumed capital markets are perfect: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altLang="en-US" dirty="0"/>
          </a:p>
          <a:p>
            <a:pPr eaLnBrk="1" hangingPunct="1">
              <a:buClr>
                <a:srgbClr val="007BA4"/>
              </a:buClr>
              <a:buFontTx/>
              <a:buChar char="•"/>
              <a:defRPr/>
            </a:pPr>
            <a:r>
              <a:rPr lang="en-GB" altLang="en-US" dirty="0"/>
              <a:t>No taxes or transaction costs</a:t>
            </a:r>
          </a:p>
          <a:p>
            <a:pPr eaLnBrk="1" hangingPunct="1">
              <a:buClr>
                <a:srgbClr val="007BA4"/>
              </a:buClr>
              <a:buFontTx/>
              <a:buChar char="•"/>
              <a:defRPr/>
            </a:pPr>
            <a:r>
              <a:rPr lang="en-GB" altLang="en-US" dirty="0"/>
              <a:t>Free entry and exit</a:t>
            </a:r>
          </a:p>
          <a:p>
            <a:pPr eaLnBrk="1" hangingPunct="1">
              <a:buClr>
                <a:srgbClr val="007BA4"/>
              </a:buClr>
              <a:buFontTx/>
              <a:buChar char="•"/>
              <a:defRPr/>
            </a:pPr>
            <a:r>
              <a:rPr lang="en-GB" altLang="en-US" dirty="0"/>
              <a:t>Many buyers and sellers</a:t>
            </a:r>
          </a:p>
          <a:p>
            <a:pPr eaLnBrk="1" hangingPunct="1">
              <a:buClr>
                <a:srgbClr val="007BA4"/>
              </a:buClr>
              <a:buFontTx/>
              <a:buChar char="•"/>
              <a:defRPr/>
            </a:pPr>
            <a:r>
              <a:rPr lang="en-GB" altLang="en-US" dirty="0"/>
              <a:t>Participants are utility </a:t>
            </a:r>
            <a:r>
              <a:rPr lang="en-GB" altLang="en-US" dirty="0" err="1"/>
              <a:t>maximisers</a:t>
            </a:r>
            <a:endParaRPr lang="en-GB" altLang="en-US" dirty="0"/>
          </a:p>
          <a:p>
            <a:pPr eaLnBrk="1" hangingPunct="1">
              <a:buClr>
                <a:srgbClr val="007BA4"/>
              </a:buClr>
              <a:buFontTx/>
              <a:buChar char="•"/>
              <a:defRPr/>
            </a:pPr>
            <a:r>
              <a:rPr lang="en-GB" altLang="en-US" dirty="0"/>
              <a:t>Information is costless and freely available</a:t>
            </a:r>
          </a:p>
          <a:p>
            <a:pPr marL="0" indent="0" eaLnBrk="1" hangingPunct="1">
              <a:buClr>
                <a:srgbClr val="007BA4"/>
              </a:buClr>
              <a:buNone/>
              <a:defRPr/>
            </a:pPr>
            <a:endParaRPr lang="en-GB" altLang="en-US" dirty="0"/>
          </a:p>
          <a:p>
            <a:pPr marL="23813" indent="-23813" eaLnBrk="1" hangingPunct="1">
              <a:buFontTx/>
              <a:buNone/>
              <a:defRPr/>
            </a:pPr>
            <a:r>
              <a:rPr lang="en-GB" altLang="en-US" dirty="0"/>
              <a:t>M&amp;M also assumed that companies are financed only by equity (ordinary shares).</a:t>
            </a:r>
          </a:p>
        </p:txBody>
      </p:sp>
      <p:sp>
        <p:nvSpPr>
          <p:cNvPr id="21507" name="Rectangle 1029">
            <a:extLst>
              <a:ext uri="{FF2B5EF4-FFF2-40B4-BE49-F238E27FC236}">
                <a16:creationId xmlns:a16="http://schemas.microsoft.com/office/drawing/2014/main" id="{BEDE87E0-301A-2004-9D60-F5D04B7048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9400" y="358775"/>
            <a:ext cx="85693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000" b="1" dirty="0"/>
              <a:t>Dividend irrelevance (continued)</a:t>
            </a: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>
            <a:extLst>
              <a:ext uri="{FF2B5EF4-FFF2-40B4-BE49-F238E27FC236}">
                <a16:creationId xmlns:a16="http://schemas.microsoft.com/office/drawing/2014/main" id="{0FF4A6EE-FF16-AA29-574A-D638338FD1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1177824"/>
            <a:ext cx="8591550" cy="4897437"/>
          </a:xfrm>
        </p:spPr>
        <p:txBody>
          <a:bodyPr lIns="90488" tIns="44450" rIns="90488" bIns="44450"/>
          <a:lstStyle/>
          <a:p>
            <a:pPr eaLnBrk="1" hangingPunct="1">
              <a:buFontTx/>
              <a:buNone/>
            </a:pPr>
            <a:r>
              <a:rPr lang="en-GB" altLang="en-US" dirty="0"/>
              <a:t>M&amp;M pointed out that: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Rational investors are indifferent between capital gains and dividends.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The optimal investment policy is to invest in all projects with a positive NPV.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The market value of the company increases to reflect expected future dividends.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The market value of the company does not depend on its dividend policy.</a:t>
            </a:r>
          </a:p>
        </p:txBody>
      </p:sp>
      <p:sp>
        <p:nvSpPr>
          <p:cNvPr id="22531" name="Rectangle 1029">
            <a:extLst>
              <a:ext uri="{FF2B5EF4-FFF2-40B4-BE49-F238E27FC236}">
                <a16:creationId xmlns:a16="http://schemas.microsoft.com/office/drawing/2014/main" id="{243C513A-2B73-4FF7-CC11-75B457FCCB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9400" y="358775"/>
            <a:ext cx="85693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000" b="1" dirty="0"/>
              <a:t>Dividend irrelevance (continued)</a:t>
            </a: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9">
            <a:extLst>
              <a:ext uri="{FF2B5EF4-FFF2-40B4-BE49-F238E27FC236}">
                <a16:creationId xmlns:a16="http://schemas.microsoft.com/office/drawing/2014/main" id="{B5210977-C854-DDFA-4A8C-F6D636298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7" y="198933"/>
            <a:ext cx="8353425" cy="698500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b="1" dirty="0"/>
              <a:t>Dividend relevance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9C75773F-AC8D-53BA-4E24-A578AF2054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112" y="1071942"/>
            <a:ext cx="8610600" cy="4674549"/>
          </a:xfrm>
        </p:spPr>
        <p:txBody>
          <a:bodyPr lIns="90488" tIns="44450" rIns="90488" bIns="44450">
            <a:spAutoFit/>
          </a:bodyPr>
          <a:lstStyle/>
          <a:p>
            <a:pPr marL="334963" indent="-334963"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Lintner and Gordon believed that dividends were preferred to capital gains due to lower risk and increased certainty.</a:t>
            </a:r>
          </a:p>
          <a:p>
            <a:pPr marL="334963" indent="-334963"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This is the ‘bird in the hand’ argument.</a:t>
            </a:r>
          </a:p>
          <a:p>
            <a:pPr marL="334963" indent="-334963"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If this is true, shares of companies paying higher dividends will be more valuable than shares of companies paying lower dividends. </a:t>
            </a:r>
          </a:p>
          <a:p>
            <a:pPr marL="334963" indent="-334963"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Hence, dividend policy is seen as a key factor in determining the share price.</a:t>
            </a:r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9BE2F447-FC03-9C34-D3D4-F390AB16F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8375" y="358775"/>
            <a:ext cx="7191375" cy="698500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Dividend policies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4E7203B5-17B1-1722-F47C-9CF6DAA18D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3050" y="1698625"/>
            <a:ext cx="8475663" cy="3672287"/>
          </a:xfrm>
        </p:spPr>
        <p:txBody>
          <a:bodyPr lIns="90488" tIns="44450" rIns="90488" bIns="44450">
            <a:spAutoFit/>
          </a:bodyPr>
          <a:lstStyle/>
          <a:p>
            <a:pPr marL="457200" indent="-457200" eaLnBrk="1" hangingPunct="1">
              <a:lnSpc>
                <a:spcPct val="90000"/>
              </a:lnSpc>
              <a:buFont typeface="Wingdings" panose="05000000000000000000" pitchFamily="2" charset="2"/>
              <a:buAutoNum type="arabicParenBoth"/>
            </a:pPr>
            <a:r>
              <a:rPr lang="en-GB" altLang="en-US" dirty="0"/>
              <a:t>Fixed percentage </a:t>
            </a:r>
            <a:r>
              <a:rPr lang="en-GB" altLang="en-US" dirty="0" err="1"/>
              <a:t>payout</a:t>
            </a:r>
            <a:r>
              <a:rPr lang="en-GB" altLang="en-US" dirty="0"/>
              <a:t> ratio policy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dirty="0"/>
          </a:p>
          <a:p>
            <a:pPr marL="296863" indent="-296863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dirty="0"/>
              <a:t>Advantages:</a:t>
            </a:r>
          </a:p>
          <a:p>
            <a:pPr marL="296863" indent="-296863"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Easy to operate</a:t>
            </a:r>
          </a:p>
          <a:p>
            <a:pPr marL="296863" indent="-296863"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Sends signals to investors on company’s performance</a:t>
            </a:r>
          </a:p>
          <a:p>
            <a:pPr marL="296863" indent="-296863" eaLnBrk="1" hangingPunct="1">
              <a:lnSpc>
                <a:spcPct val="90000"/>
              </a:lnSpc>
              <a:buClr>
                <a:srgbClr val="007BA4"/>
              </a:buClr>
              <a:buFont typeface="Wingdings" panose="05000000000000000000" pitchFamily="2" charset="2"/>
              <a:buNone/>
            </a:pPr>
            <a:endParaRPr lang="en-GB" altLang="en-US" dirty="0"/>
          </a:p>
          <a:p>
            <a:pPr marL="296863" indent="-296863" eaLnBrk="1" hangingPunct="1">
              <a:lnSpc>
                <a:spcPct val="90000"/>
              </a:lnSpc>
              <a:buClr>
                <a:srgbClr val="007BA4"/>
              </a:buClr>
              <a:buFont typeface="Wingdings" panose="05000000000000000000" pitchFamily="2" charset="2"/>
              <a:buNone/>
            </a:pPr>
            <a:r>
              <a:rPr lang="en-GB" altLang="en-US" dirty="0"/>
              <a:t>Disadvantages:</a:t>
            </a:r>
          </a:p>
          <a:p>
            <a:pPr marL="296863" indent="-296863"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Dividends fluctuate with earnings</a:t>
            </a:r>
          </a:p>
          <a:p>
            <a:pPr marL="296863" indent="-296863"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Inflexible in terms of retained earnings</a:t>
            </a:r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5">
            <a:extLst>
              <a:ext uri="{FF2B5EF4-FFF2-40B4-BE49-F238E27FC236}">
                <a16:creationId xmlns:a16="http://schemas.microsoft.com/office/drawing/2014/main" id="{FC9050EC-8B33-B35F-9881-D6FB7FA4F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13" y="363538"/>
            <a:ext cx="8569325" cy="698500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Dividend policies (continued)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54BF6482-6BF7-8161-C74E-3BA9D373B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813" y="1426657"/>
            <a:ext cx="8534400" cy="4004686"/>
          </a:xfrm>
        </p:spPr>
        <p:txBody>
          <a:bodyPr lIns="90488" tIns="44450" rIns="90488" bIns="44450">
            <a:spAutoFit/>
          </a:bodyPr>
          <a:lstStyle/>
          <a:p>
            <a:pPr marL="309563" indent="-309563"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(2) Zero dividend policy</a:t>
            </a:r>
          </a:p>
          <a:p>
            <a:pPr marL="309563" indent="-309563" eaLnBrk="1" hangingPunct="1">
              <a:buFont typeface="Wingdings" panose="05000000000000000000" pitchFamily="2" charset="2"/>
              <a:buNone/>
            </a:pPr>
            <a:endParaRPr lang="en-GB" altLang="en-US" dirty="0"/>
          </a:p>
          <a:p>
            <a:pPr marL="309563" indent="-309563"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Advantages:</a:t>
            </a:r>
          </a:p>
          <a:p>
            <a:pPr marL="309563" indent="-3095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Desirable for investors wanting capital gains</a:t>
            </a:r>
          </a:p>
          <a:p>
            <a:pPr marL="309563" indent="-3095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Cheap and easy to operate</a:t>
            </a:r>
          </a:p>
          <a:p>
            <a:pPr marL="309563" indent="-3095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Allows company to reinvest earnings</a:t>
            </a:r>
          </a:p>
          <a:p>
            <a:pPr marL="309563" indent="-309563" eaLnBrk="1" hangingPunct="1">
              <a:buClr>
                <a:srgbClr val="007BA4"/>
              </a:buClr>
              <a:buFont typeface="Wingdings" panose="05000000000000000000" pitchFamily="2" charset="2"/>
              <a:buNone/>
            </a:pPr>
            <a:endParaRPr lang="en-GB" altLang="en-US" dirty="0"/>
          </a:p>
          <a:p>
            <a:pPr marL="309563" indent="-309563" eaLnBrk="1" hangingPunct="1">
              <a:buClr>
                <a:srgbClr val="007BA4"/>
              </a:buClr>
              <a:buFont typeface="Wingdings" panose="05000000000000000000" pitchFamily="2" charset="2"/>
              <a:buNone/>
            </a:pPr>
            <a:r>
              <a:rPr lang="en-GB" altLang="en-US" dirty="0"/>
              <a:t>Disadvantages:</a:t>
            </a:r>
          </a:p>
          <a:p>
            <a:pPr marL="309563" indent="-3095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Unacceptable to most investor groups</a:t>
            </a:r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5">
            <a:extLst>
              <a:ext uri="{FF2B5EF4-FFF2-40B4-BE49-F238E27FC236}">
                <a16:creationId xmlns:a16="http://schemas.microsoft.com/office/drawing/2014/main" id="{942F58BC-44EA-6636-0B3A-0ED581E50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088" y="358775"/>
            <a:ext cx="8497887" cy="698500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Dividend policies (continued)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A4213A87-09CE-3908-8B8E-7755EE9AB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638" y="1711325"/>
            <a:ext cx="8448675" cy="4004686"/>
          </a:xfrm>
        </p:spPr>
        <p:txBody>
          <a:bodyPr lIns="90488" tIns="44450" rIns="90488" bIns="44450">
            <a:spAutoFit/>
          </a:bodyPr>
          <a:lstStyle/>
          <a:p>
            <a:pPr marL="322263" indent="-322263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dirty="0"/>
              <a:t>(3) Constant or steadily increasing dividend </a:t>
            </a:r>
          </a:p>
          <a:p>
            <a:pPr marL="322263" indent="-322263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dirty="0"/>
          </a:p>
          <a:p>
            <a:pPr marL="322263" indent="-322263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dirty="0"/>
              <a:t>Advantages:</a:t>
            </a:r>
          </a:p>
          <a:p>
            <a:pPr marL="322263" indent="-322263"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Acceptable to majority of investors</a:t>
            </a:r>
          </a:p>
          <a:p>
            <a:pPr marL="322263" indent="-322263" eaLnBrk="1" hangingPunct="1">
              <a:lnSpc>
                <a:spcPct val="90000"/>
              </a:lnSpc>
              <a:buClr>
                <a:srgbClr val="007BA4"/>
              </a:buClr>
              <a:buFont typeface="Wingdings" panose="05000000000000000000" pitchFamily="2" charset="2"/>
              <a:buNone/>
            </a:pPr>
            <a:endParaRPr lang="en-GB" altLang="en-US" dirty="0"/>
          </a:p>
          <a:p>
            <a:pPr marL="322263" indent="-322263" eaLnBrk="1" hangingPunct="1">
              <a:lnSpc>
                <a:spcPct val="90000"/>
              </a:lnSpc>
              <a:buClr>
                <a:srgbClr val="007BA4"/>
              </a:buClr>
              <a:buFont typeface="Wingdings" panose="05000000000000000000" pitchFamily="2" charset="2"/>
              <a:buNone/>
            </a:pPr>
            <a:r>
              <a:rPr lang="en-GB" altLang="en-US" dirty="0"/>
              <a:t>Disadvantages:</a:t>
            </a:r>
          </a:p>
          <a:p>
            <a:pPr marL="322263" indent="-322263"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Shareholders expect increasing dividends that companies may not be able to afford</a:t>
            </a:r>
          </a:p>
          <a:p>
            <a:pPr marL="322263" indent="-322263"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May limit companies’ ability to invest</a:t>
            </a:r>
          </a:p>
          <a:p>
            <a:pPr marL="322263" indent="-322263" eaLnBrk="1" hangingPunct="1">
              <a:lnSpc>
                <a:spcPct val="90000"/>
              </a:lnSpc>
              <a:buClr>
                <a:srgbClr val="007BA4"/>
              </a:buClr>
              <a:buFont typeface="Wingdings" panose="05000000000000000000" pitchFamily="2" charset="2"/>
              <a:buNone/>
            </a:pPr>
            <a:r>
              <a:rPr lang="en-GB" altLang="en-US" dirty="0"/>
              <a:t>Most commonly pursued dividend policy</a:t>
            </a:r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7DECC4BC-F86A-1E86-C127-47A5EF9ED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313" y="358775"/>
            <a:ext cx="8410575" cy="698500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Alternatives to cash dividends 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7F482114-6F64-48FA-F611-67620DB92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650" y="1658938"/>
            <a:ext cx="8542338" cy="4521200"/>
          </a:xfrm>
        </p:spPr>
        <p:txBody>
          <a:bodyPr lIns="90488" tIns="44450" rIns="90488" bIns="44450">
            <a:spAutoFit/>
          </a:bodyPr>
          <a:lstStyle/>
          <a:p>
            <a:pPr marL="334963" indent="-334963"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Scrip dividends: </a:t>
            </a:r>
          </a:p>
          <a:p>
            <a:pPr marL="334963" indent="-3349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Offer of additional shares as a partial or total alternative to a cash dividend</a:t>
            </a:r>
          </a:p>
          <a:p>
            <a:pPr marL="334963" indent="-3349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Scrip dividends are taxed as income</a:t>
            </a:r>
          </a:p>
          <a:p>
            <a:pPr marL="334963" indent="-3349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Cash flow advantages to company</a:t>
            </a:r>
          </a:p>
          <a:p>
            <a:pPr marL="334963" indent="-3349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Small decrease in gearing</a:t>
            </a:r>
          </a:p>
          <a:p>
            <a:pPr marL="334963" indent="-3349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If the capital markets are efficient, the share price will be unchanged</a:t>
            </a: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5">
            <a:extLst>
              <a:ext uri="{FF2B5EF4-FFF2-40B4-BE49-F238E27FC236}">
                <a16:creationId xmlns:a16="http://schemas.microsoft.com/office/drawing/2014/main" id="{8C1B3DA1-4F18-79E8-9F0A-ED0EC4644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588" y="231775"/>
            <a:ext cx="8353425" cy="699403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Alternatives to cash dividends (continued) 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B5952352-033A-0CBD-4AA0-D48CEA849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650" y="1662113"/>
            <a:ext cx="8655050" cy="3783087"/>
          </a:xfrm>
        </p:spPr>
        <p:txBody>
          <a:bodyPr lIns="90488" tIns="44450" rIns="90488" bIns="44450">
            <a:spAutoFit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Share repurchases: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/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Way of returning value to shareholders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Cash should be returned if shareholders can use it more effectively th</a:t>
            </a:r>
            <a:r>
              <a:rPr lang="en-GB" altLang="en-US" dirty="0">
                <a:solidFill>
                  <a:srgbClr val="080808"/>
                </a:solidFill>
              </a:rPr>
              <a:t>a</a:t>
            </a:r>
            <a:r>
              <a:rPr lang="en-GB" altLang="en-US" dirty="0"/>
              <a:t>n the firm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Value of remaining shares will be enhanced while ROCE, EPS and gearing will increase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On balance, market value of company should increase following share repurchases</a:t>
            </a:r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3">
            <a:extLst>
              <a:ext uri="{FF2B5EF4-FFF2-40B4-BE49-F238E27FC236}">
                <a16:creationId xmlns:a16="http://schemas.microsoft.com/office/drawing/2014/main" id="{2AAEAC51-E347-F333-A6FF-07B5DAED1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650" y="1658938"/>
            <a:ext cx="8726488" cy="2899255"/>
          </a:xfrm>
        </p:spPr>
        <p:txBody>
          <a:bodyPr>
            <a:spAutoFit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Special dividends: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An alternative to share repurchases as a way of returning surplus funds to shareholders.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endParaRPr lang="en-GB" altLang="en-US" dirty="0"/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National Grid gave £3.2 bn to shareholders in 2018, equivalent to 84p per share, funded by disposal of its UK gas distribution business.</a:t>
            </a:r>
          </a:p>
        </p:txBody>
      </p:sp>
      <p:sp>
        <p:nvSpPr>
          <p:cNvPr id="41987" name="Rectangle 5">
            <a:extLst>
              <a:ext uri="{FF2B5EF4-FFF2-40B4-BE49-F238E27FC236}">
                <a16:creationId xmlns:a16="http://schemas.microsoft.com/office/drawing/2014/main" id="{6E7E2D4A-9B60-4077-4770-BBA73EB21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588" y="231775"/>
            <a:ext cx="8353425" cy="691014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Alternatives to cash dividends (continued) </a:t>
            </a:r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027">
            <a:extLst>
              <a:ext uri="{FF2B5EF4-FFF2-40B4-BE49-F238E27FC236}">
                <a16:creationId xmlns:a16="http://schemas.microsoft.com/office/drawing/2014/main" id="{34A99D22-B9C8-90E1-19A5-7B8836F69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475" y="1701800"/>
            <a:ext cx="8739188" cy="3379387"/>
          </a:xfrm>
        </p:spPr>
        <p:txBody>
          <a:bodyPr>
            <a:spAutoFit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dirty="0"/>
              <a:t>Non-pecuniary benefits (shareholder perks):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dirty="0"/>
          </a:p>
          <a:p>
            <a:pPr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For example, discounts or special offers on company products to shareholders: </a:t>
            </a:r>
          </a:p>
          <a:p>
            <a:pPr lvl="1" indent="-393700">
              <a:buClr>
                <a:srgbClr val="007BA4"/>
              </a:buClr>
            </a:pPr>
            <a:r>
              <a:rPr lang="en-GB" altLang="en-US" dirty="0"/>
              <a:t>Marston’s plc (min 500 shares) gives 20% discount on food and accommodation</a:t>
            </a:r>
          </a:p>
          <a:p>
            <a:pPr lvl="1" indent="-393700">
              <a:buClr>
                <a:srgbClr val="007BA4"/>
              </a:buClr>
            </a:pPr>
            <a:endParaRPr lang="en-GB" altLang="en-US" dirty="0"/>
          </a:p>
          <a:p>
            <a:pPr lvl="1" indent="-393700">
              <a:buClr>
                <a:srgbClr val="007BA4"/>
              </a:buClr>
            </a:pPr>
            <a:r>
              <a:rPr lang="en-GB" altLang="en-US" dirty="0"/>
              <a:t>Next</a:t>
            </a:r>
            <a:r>
              <a:rPr lang="en-GB" altLang="en-US" dirty="0">
                <a:solidFill>
                  <a:srgbClr val="FFC000"/>
                </a:solidFill>
              </a:rPr>
              <a:t> </a:t>
            </a:r>
            <a:r>
              <a:rPr lang="en-GB" altLang="en-US" dirty="0"/>
              <a:t>(min 100 shares) gives voucher that entitles holders to a 25% discount on purchases</a:t>
            </a:r>
          </a:p>
        </p:txBody>
      </p:sp>
      <p:sp>
        <p:nvSpPr>
          <p:cNvPr id="43011" name="Rectangle 5">
            <a:extLst>
              <a:ext uri="{FF2B5EF4-FFF2-40B4-BE49-F238E27FC236}">
                <a16:creationId xmlns:a16="http://schemas.microsoft.com/office/drawing/2014/main" id="{EBCD9D82-9248-BBB6-1332-E7E1F71A0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588" y="231775"/>
            <a:ext cx="8353425" cy="791682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Alternatives to cash dividends (continued) </a:t>
            </a:r>
          </a:p>
        </p:txBody>
      </p:sp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500BF0A9-0D02-C5AD-AE75-CD3884C40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888" y="358775"/>
            <a:ext cx="8378825" cy="698500"/>
          </a:xfrm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Dividend policy: a conclusion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EF9B8475-0F20-EBEE-DAE6-044D2B552C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1654175"/>
            <a:ext cx="8664575" cy="4438650"/>
          </a:xfrm>
        </p:spPr>
        <p:txBody>
          <a:bodyPr lIns="90488" tIns="44450" rIns="90488" bIns="44450"/>
          <a:lstStyle/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At a theoretical level, according to Miller and Modigliani, dividend policy is irrelevant to company value.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In practice, if shareholders behave as though dividend policy is important, then it is.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However, excessive focus on dividend decisions by institutional investors can have a detrimental effect on shareholder value.</a:t>
            </a:r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Money Rain Pounds Falling by frender on Envato Elements">
            <a:extLst>
              <a:ext uri="{FF2B5EF4-FFF2-40B4-BE49-F238E27FC236}">
                <a16:creationId xmlns:a16="http://schemas.microsoft.com/office/drawing/2014/main" id="{ABC88AF0-0090-4B7E-B5A9-12FB206B3F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1" y="382742"/>
            <a:ext cx="9130029" cy="5070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10B80-7992-46CD-865E-E4AEDD2C6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A9B3F-EF95-46CF-A3C6-AEC3D21447E9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83B504-541F-4BF9-BCA1-6B7C8B0C5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29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AB95E2-A5D4-4441-86DE-78D371682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46293"/>
            <a:ext cx="9130028" cy="114300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GB" b="1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38566360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34569BD-AEF9-498D-A008-B077E5310D67}" vid="{359A477F-2B49-4062-B8BD-0B9E4E1852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0</TotalTime>
  <Words>1179</Words>
  <Application>Microsoft Office PowerPoint</Application>
  <PresentationFormat>On-screen Show (4:3)</PresentationFormat>
  <Paragraphs>185</Paragraphs>
  <Slides>29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Myriad Pro</vt:lpstr>
      <vt:lpstr>Arial</vt:lpstr>
      <vt:lpstr>Calibri</vt:lpstr>
      <vt:lpstr>Times New Roman</vt:lpstr>
      <vt:lpstr>Wingdings</vt:lpstr>
      <vt:lpstr>UWTSD</vt:lpstr>
      <vt:lpstr>Module Title: International Financial Management Module Code: LCBB6002</vt:lpstr>
      <vt:lpstr>Recap</vt:lpstr>
      <vt:lpstr>Lecture Overview </vt:lpstr>
      <vt:lpstr>Who are the stakeholders?</vt:lpstr>
      <vt:lpstr>Group Discussion</vt:lpstr>
      <vt:lpstr>In whose interest: The Traditional Answer</vt:lpstr>
      <vt:lpstr>A shareholder mission statement</vt:lpstr>
      <vt:lpstr>A stakeholder mission statement</vt:lpstr>
      <vt:lpstr>Resource Base Stakeholders</vt:lpstr>
      <vt:lpstr>Owners / Shareholders</vt:lpstr>
      <vt:lpstr>Stakes and expectations: Employees</vt:lpstr>
      <vt:lpstr>Stakes and expectations: Customers</vt:lpstr>
      <vt:lpstr>Stakes and expectations: Suppliers</vt:lpstr>
      <vt:lpstr>Stakes and expectations: the community</vt:lpstr>
      <vt:lpstr>What is a Dividend?</vt:lpstr>
      <vt:lpstr>What is a Dividend?</vt:lpstr>
      <vt:lpstr>Dividend irrelevance</vt:lpstr>
      <vt:lpstr>PowerPoint Presentation</vt:lpstr>
      <vt:lpstr>PowerPoint Presentation</vt:lpstr>
      <vt:lpstr>Dividend relevance</vt:lpstr>
      <vt:lpstr>Dividend policies</vt:lpstr>
      <vt:lpstr>Dividend policies (continued)</vt:lpstr>
      <vt:lpstr>Dividend policies (continued)</vt:lpstr>
      <vt:lpstr>Alternatives to cash dividends </vt:lpstr>
      <vt:lpstr>Alternatives to cash dividends (continued) </vt:lpstr>
      <vt:lpstr>Alternatives to cash dividends (continued) </vt:lpstr>
      <vt:lpstr>Alternatives to cash dividends (continued) </vt:lpstr>
      <vt:lpstr>Dividend policy: a conclusion</vt:lpstr>
      <vt:lpstr>Thank you!</vt:lpstr>
    </vt:vector>
  </TitlesOfParts>
  <Company>University of Dundee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Title: International Financial Management Module Code: LCBB6002</dc:title>
  <dc:creator>Khaza Ahmed (PG Research)</dc:creator>
  <cp:lastModifiedBy>Khaza Ahmed</cp:lastModifiedBy>
  <cp:revision>4</cp:revision>
  <dcterms:created xsi:type="dcterms:W3CDTF">2022-09-10T15:12:48Z</dcterms:created>
  <dcterms:modified xsi:type="dcterms:W3CDTF">2023-06-05T16:48:21Z</dcterms:modified>
</cp:coreProperties>
</file>