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43891200" cy="32918400"/>
  <p:notesSz cx="6858000" cy="9144000"/>
  <p:embeddedFontLst>
    <p:embeddedFont>
      <p:font typeface="Cooper Hewitt Heavy" charset="1" panose="00000000000000000000"/>
      <p:regular r:id="rId7"/>
    </p:embeddedFont>
    <p:embeddedFont>
      <p:font typeface="Proxima Nova" charset="1" panose="02000506030000020004"/>
      <p:regular r:id="rId8"/>
    </p:embeddedFont>
    <p:embeddedFont>
      <p:font typeface="Cooper Hewitt" charset="1" panose="00000000000000000000"/>
      <p:regular r:id="rId9"/>
    </p:embeddedFont>
    <p:embeddedFont>
      <p:font typeface="Proxima Nova Bold" charset="1" panose="02000506030000020004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43891200" cy="32918400"/>
          </a:xfrm>
          <a:custGeom>
            <a:avLst/>
            <a:gdLst/>
            <a:ahLst/>
            <a:cxnLst/>
            <a:rect r="r" b="b" t="t" l="l"/>
            <a:pathLst>
              <a:path h="32918400" w="43891200">
                <a:moveTo>
                  <a:pt x="0" y="0"/>
                </a:moveTo>
                <a:lnTo>
                  <a:pt x="43891200" y="0"/>
                </a:lnTo>
                <a:lnTo>
                  <a:pt x="43891200" y="32918400"/>
                </a:lnTo>
                <a:lnTo>
                  <a:pt x="0" y="329184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25005733" y="9681859"/>
            <a:ext cx="18329671" cy="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triangle" len="med" w="lg"/>
          </a:ln>
        </p:spPr>
      </p:sp>
      <p:grpSp>
        <p:nvGrpSpPr>
          <p:cNvPr name="Group 4" id="4"/>
          <p:cNvGrpSpPr/>
          <p:nvPr/>
        </p:nvGrpSpPr>
        <p:grpSpPr>
          <a:xfrm rot="0">
            <a:off x="33892706" y="410458"/>
            <a:ext cx="9430675" cy="9333748"/>
            <a:chOff x="0" y="0"/>
            <a:chExt cx="12574234" cy="12444997"/>
          </a:xfrm>
        </p:grpSpPr>
        <p:sp>
          <p:nvSpPr>
            <p:cNvPr name="TextBox 5" id="5"/>
            <p:cNvSpPr txBox="true"/>
            <p:nvPr/>
          </p:nvSpPr>
          <p:spPr>
            <a:xfrm rot="0">
              <a:off x="0" y="-333375"/>
              <a:ext cx="12574234" cy="175759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9899"/>
                </a:lnSpc>
              </a:pPr>
              <a:r>
                <a:rPr lang="en-US" b="true" sz="7071" spc="49">
                  <a:solidFill>
                    <a:srgbClr val="000000"/>
                  </a:solidFill>
                  <a:latin typeface="Cooper Hewitt Heavy"/>
                  <a:ea typeface="Cooper Hewitt Heavy"/>
                  <a:cs typeface="Cooper Hewitt Heavy"/>
                  <a:sym typeface="Cooper Hewitt Heavy"/>
                </a:rPr>
                <a:t>AIMS</a:t>
              </a:r>
            </a:p>
          </p:txBody>
        </p:sp>
        <p:sp>
          <p:nvSpPr>
            <p:cNvPr name="TextBox 6" id="6"/>
            <p:cNvSpPr txBox="true"/>
            <p:nvPr/>
          </p:nvSpPr>
          <p:spPr>
            <a:xfrm rot="0">
              <a:off x="0" y="1879656"/>
              <a:ext cx="12574234" cy="1056534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7000"/>
                </a:lnSpc>
              </a:pPr>
              <a:r>
                <a:rPr lang="en-US" sz="5000">
                  <a:solidFill>
                    <a:srgbClr val="000000"/>
                  </a:solidFill>
                  <a:latin typeface="Proxima Nova"/>
                  <a:ea typeface="Proxima Nova"/>
                  <a:cs typeface="Proxima Nova"/>
                  <a:sym typeface="Proxima Nova"/>
                </a:rPr>
                <a:t>• Critically evaluate major EI models</a:t>
              </a:r>
            </a:p>
            <a:p>
              <a:pPr algn="ctr">
                <a:lnSpc>
                  <a:spcPts val="7000"/>
                </a:lnSpc>
              </a:pPr>
              <a:r>
                <a:rPr lang="en-US" sz="5000">
                  <a:solidFill>
                    <a:srgbClr val="000000"/>
                  </a:solidFill>
                  <a:latin typeface="Proxima Nova"/>
                  <a:ea typeface="Proxima Nova"/>
                  <a:cs typeface="Proxima Nova"/>
                  <a:sym typeface="Proxima Nova"/>
                </a:rPr>
                <a:t>• Compare ability and mixed frameworks</a:t>
              </a:r>
            </a:p>
            <a:p>
              <a:pPr algn="ctr">
                <a:lnSpc>
                  <a:spcPts val="7000"/>
                </a:lnSpc>
              </a:pPr>
              <a:r>
                <a:rPr lang="en-US" sz="5000">
                  <a:solidFill>
                    <a:srgbClr val="000000"/>
                  </a:solidFill>
                  <a:latin typeface="Proxima Nova"/>
                  <a:ea typeface="Proxima Nova"/>
                  <a:cs typeface="Proxima Nova"/>
                  <a:sym typeface="Proxima Nova"/>
                </a:rPr>
                <a:t>• Examine empirical leadership evidence</a:t>
              </a:r>
            </a:p>
            <a:p>
              <a:pPr algn="ctr">
                <a:lnSpc>
                  <a:spcPts val="7000"/>
                </a:lnSpc>
              </a:pPr>
              <a:r>
                <a:rPr lang="en-US" sz="5000">
                  <a:solidFill>
                    <a:srgbClr val="000000"/>
                  </a:solidFill>
                  <a:latin typeface="Proxima Nova"/>
                  <a:ea typeface="Proxima Nova"/>
                  <a:cs typeface="Proxima Nova"/>
                  <a:sym typeface="Proxima Nova"/>
                </a:rPr>
                <a:t>• Present reflective development plan</a:t>
              </a:r>
            </a:p>
            <a:p>
              <a:pPr algn="ctr">
                <a:lnSpc>
                  <a:spcPts val="7000"/>
                </a:lnSpc>
              </a:pPr>
            </a:p>
          </p:txBody>
        </p:sp>
      </p:grpSp>
      <p:sp>
        <p:nvSpPr>
          <p:cNvPr name="AutoShape 7" id="7"/>
          <p:cNvSpPr/>
          <p:nvPr/>
        </p:nvSpPr>
        <p:spPr>
          <a:xfrm flipV="true">
            <a:off x="33181009" y="816710"/>
            <a:ext cx="687962" cy="8521244"/>
          </a:xfrm>
          <a:prstGeom prst="line">
            <a:avLst/>
          </a:prstGeom>
          <a:ln cap="rnd" w="476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28467067" y="0"/>
            <a:ext cx="2224923" cy="2999284"/>
          </a:xfrm>
          <a:custGeom>
            <a:avLst/>
            <a:gdLst/>
            <a:ahLst/>
            <a:cxnLst/>
            <a:rect r="r" b="b" t="t" l="l"/>
            <a:pathLst>
              <a:path h="2999284" w="2224923">
                <a:moveTo>
                  <a:pt x="0" y="0"/>
                </a:moveTo>
                <a:lnTo>
                  <a:pt x="2224923" y="0"/>
                </a:lnTo>
                <a:lnTo>
                  <a:pt x="2224923" y="2999284"/>
                </a:lnTo>
                <a:lnTo>
                  <a:pt x="0" y="29992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7401190" y="10023847"/>
            <a:ext cx="20714551" cy="7730169"/>
          </a:xfrm>
          <a:custGeom>
            <a:avLst/>
            <a:gdLst/>
            <a:ahLst/>
            <a:cxnLst/>
            <a:rect r="r" b="b" t="t" l="l"/>
            <a:pathLst>
              <a:path h="7730169" w="20714551">
                <a:moveTo>
                  <a:pt x="0" y="0"/>
                </a:moveTo>
                <a:lnTo>
                  <a:pt x="20714551" y="0"/>
                </a:lnTo>
                <a:lnTo>
                  <a:pt x="20714551" y="7730169"/>
                </a:lnTo>
                <a:lnTo>
                  <a:pt x="0" y="773016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091" t="0" r="-1091" b="0"/>
            </a:stretch>
          </a:blipFill>
        </p:spPr>
      </p:sp>
      <p:pic>
        <p:nvPicPr>
          <p:cNvPr name="Picture 10" id="10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28090431" y="10438631"/>
            <a:ext cx="16356119" cy="16356119"/>
          </a:xfrm>
          <a:prstGeom prst="rect">
            <a:avLst/>
          </a:prstGeom>
        </p:spPr>
      </p:pic>
      <p:sp>
        <p:nvSpPr>
          <p:cNvPr name="Freeform 11" id="11"/>
          <p:cNvSpPr/>
          <p:nvPr/>
        </p:nvSpPr>
        <p:spPr>
          <a:xfrm flipH="false" flipV="false" rot="0">
            <a:off x="-3895904" y="8405741"/>
            <a:ext cx="14375489" cy="21563233"/>
          </a:xfrm>
          <a:custGeom>
            <a:avLst/>
            <a:gdLst/>
            <a:ahLst/>
            <a:cxnLst/>
            <a:rect r="r" b="b" t="t" l="l"/>
            <a:pathLst>
              <a:path h="21563233" w="14375489">
                <a:moveTo>
                  <a:pt x="0" y="0"/>
                </a:moveTo>
                <a:lnTo>
                  <a:pt x="14375488" y="0"/>
                </a:lnTo>
                <a:lnTo>
                  <a:pt x="14375488" y="21563232"/>
                </a:lnTo>
                <a:lnTo>
                  <a:pt x="0" y="2156323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6577332" y="23730045"/>
            <a:ext cx="21889735" cy="9188355"/>
          </a:xfrm>
          <a:custGeom>
            <a:avLst/>
            <a:gdLst/>
            <a:ahLst/>
            <a:cxnLst/>
            <a:rect r="r" b="b" t="t" l="l"/>
            <a:pathLst>
              <a:path h="9188355" w="21889735">
                <a:moveTo>
                  <a:pt x="0" y="0"/>
                </a:moveTo>
                <a:lnTo>
                  <a:pt x="21889735" y="0"/>
                </a:lnTo>
                <a:lnTo>
                  <a:pt x="21889735" y="9188355"/>
                </a:lnTo>
                <a:lnTo>
                  <a:pt x="0" y="91883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-2265" r="0" b="-2265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4170569" y="25488891"/>
            <a:ext cx="6763352" cy="13417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519"/>
              </a:lnSpc>
            </a:pPr>
            <a:r>
              <a:rPr lang="en-US" b="true" sz="6800" spc="47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A</a:t>
            </a:r>
            <a:r>
              <a:rPr lang="en-US" b="true" sz="6800" spc="47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CTION PLAN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8625901" y="27106871"/>
            <a:ext cx="13549433" cy="52828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17"/>
              </a:lnSpc>
            </a:pPr>
            <a:r>
              <a:rPr lang="en-US" sz="5012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✔ Daily emotional reflection journal</a:t>
            </a:r>
          </a:p>
          <a:p>
            <a:pPr algn="ctr">
              <a:lnSpc>
                <a:spcPts val="7017"/>
              </a:lnSpc>
            </a:pPr>
            <a:r>
              <a:rPr lang="en-US" sz="5012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✔ Weekly trigger analysis</a:t>
            </a:r>
          </a:p>
          <a:p>
            <a:pPr algn="ctr">
              <a:lnSpc>
                <a:spcPts val="7017"/>
              </a:lnSpc>
            </a:pPr>
            <a:r>
              <a:rPr lang="en-US" sz="5012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✔ Structured pause-response technique</a:t>
            </a:r>
          </a:p>
          <a:p>
            <a:pPr algn="ctr">
              <a:lnSpc>
                <a:spcPts val="7017"/>
              </a:lnSpc>
            </a:pPr>
            <a:r>
              <a:rPr lang="en-US" sz="5012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✔ Monthly feedback review</a:t>
            </a:r>
          </a:p>
          <a:p>
            <a:pPr algn="ctr">
              <a:lnSpc>
                <a:spcPts val="7017"/>
              </a:lnSpc>
            </a:pPr>
            <a:r>
              <a:rPr lang="en-US" sz="5012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✔ 12-week progress evaluation</a:t>
            </a:r>
          </a:p>
          <a:p>
            <a:pPr algn="ctr">
              <a:lnSpc>
                <a:spcPts val="7017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622061" y="201760"/>
            <a:ext cx="16055452" cy="6663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349"/>
              </a:lnSpc>
            </a:pPr>
            <a:r>
              <a:rPr lang="en-US" b="true" sz="8499" spc="-169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EMOTIONAL INTELLIGENCE AS A DEVELOPABLE COMPETENCY</a:t>
            </a:r>
          </a:p>
          <a:p>
            <a:pPr algn="l">
              <a:lnSpc>
                <a:spcPts val="7589"/>
              </a:lnSpc>
            </a:pPr>
            <a:r>
              <a:rPr lang="en-US" sz="6899" spc="-137">
                <a:solidFill>
                  <a:srgbClr val="000000"/>
                </a:solidFill>
                <a:latin typeface="Cooper Hewitt"/>
                <a:ea typeface="Cooper Hewitt"/>
                <a:cs typeface="Cooper Hewitt"/>
                <a:sym typeface="Cooper Hewitt"/>
              </a:rPr>
              <a:t>A Critical Evaluation of Theory and Leadership</a:t>
            </a:r>
          </a:p>
          <a:p>
            <a:pPr algn="l">
              <a:lnSpc>
                <a:spcPts val="16324"/>
              </a:lnSpc>
            </a:pPr>
            <a:r>
              <a:rPr lang="en-US" b="true" sz="14840" spc="-296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1698511" y="1907540"/>
            <a:ext cx="6927390" cy="1384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b="true" sz="6999" spc="48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INTRODUCTION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5961889" y="3925748"/>
            <a:ext cx="16848914" cy="52832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EI refers to perceiving, understanding and regulating emotions (Mayer &amp; Salovey, 1997)</a:t>
            </a:r>
          </a:p>
          <a:p>
            <a:pPr algn="l">
              <a:lnSpc>
                <a:spcPts val="6999"/>
              </a:lnSpc>
            </a:pP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Linked to leadership and workplace performance</a:t>
            </a:r>
          </a:p>
          <a:p>
            <a:pPr algn="l">
              <a:lnSpc>
                <a:spcPts val="6999"/>
              </a:lnSpc>
            </a:pP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Competing models: Ability vs Mixed</a:t>
            </a:r>
          </a:p>
          <a:p>
            <a:pPr algn="l">
              <a:lnSpc>
                <a:spcPts val="6999"/>
              </a:lnSpc>
            </a:pP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This poster evaluates whether EI is genuinely developable</a:t>
            </a:r>
          </a:p>
          <a:p>
            <a:pPr algn="l">
              <a:lnSpc>
                <a:spcPts val="6999"/>
              </a:lnSpc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6200238" y="18743935"/>
            <a:ext cx="27692467" cy="56735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36"/>
              </a:lnSpc>
            </a:pPr>
            <a:r>
              <a:rPr lang="en-US" sz="5383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Ability model shows stronger construct validity</a:t>
            </a:r>
          </a:p>
          <a:p>
            <a:pPr algn="l">
              <a:lnSpc>
                <a:spcPts val="7536"/>
              </a:lnSpc>
            </a:pPr>
            <a:r>
              <a:rPr lang="en-US" sz="5383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 (Fiori et al., 2014)</a:t>
            </a:r>
          </a:p>
          <a:p>
            <a:pPr algn="l">
              <a:lnSpc>
                <a:spcPts val="7536"/>
              </a:lnSpc>
            </a:pPr>
            <a:r>
              <a:rPr lang="en-US" sz="5383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Mixed model criticised for conceptual overlap</a:t>
            </a:r>
          </a:p>
          <a:p>
            <a:pPr algn="l">
              <a:lnSpc>
                <a:spcPts val="7536"/>
              </a:lnSpc>
            </a:pPr>
            <a:r>
              <a:rPr lang="en-US" sz="5383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Meta-analysis shows moderate performance effects (Joseph &amp; Newman, 2010)</a:t>
            </a:r>
          </a:p>
          <a:p>
            <a:pPr algn="l">
              <a:lnSpc>
                <a:spcPts val="7536"/>
              </a:lnSpc>
            </a:pPr>
            <a:r>
              <a:rPr lang="en-US" sz="5383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• EI appears partially developable, not fixed</a:t>
            </a:r>
          </a:p>
          <a:p>
            <a:pPr algn="l">
              <a:lnSpc>
                <a:spcPts val="7536"/>
              </a:lnSpc>
            </a:pPr>
          </a:p>
        </p:txBody>
      </p:sp>
      <p:sp>
        <p:nvSpPr>
          <p:cNvPr name="TextBox 19" id="19"/>
          <p:cNvSpPr txBox="true"/>
          <p:nvPr/>
        </p:nvSpPr>
        <p:spPr>
          <a:xfrm rot="0">
            <a:off x="11804672" y="8483879"/>
            <a:ext cx="11875974" cy="1384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b="true" sz="6999" spc="48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THEORETICAL FRAMEWORK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622061" y="4461005"/>
            <a:ext cx="13558258" cy="52832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00000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Student Name</a:t>
            </a: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: Azar Hussain</a:t>
            </a:r>
          </a:p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00000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Student ID:</a:t>
            </a: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 2329830</a:t>
            </a:r>
          </a:p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00000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Module:</a:t>
            </a: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 Developing Emotional Intelligence (LCLM5006)</a:t>
            </a:r>
          </a:p>
          <a:p>
            <a:pPr algn="l">
              <a:lnSpc>
                <a:spcPts val="6999"/>
              </a:lnSpc>
            </a:pPr>
            <a:r>
              <a:rPr lang="en-US" sz="4999" b="true">
                <a:solidFill>
                  <a:srgbClr val="00000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Lecturer’s Name: </a:t>
            </a:r>
            <a:r>
              <a:rPr lang="en-US" sz="4999">
                <a:solidFill>
                  <a:srgbClr val="000000"/>
                </a:solidFill>
                <a:latin typeface="Proxima Nova"/>
                <a:ea typeface="Proxima Nova"/>
                <a:cs typeface="Proxima Nova"/>
                <a:sym typeface="Proxima Nova"/>
              </a:rPr>
              <a:t>Aso Abdullah</a:t>
            </a:r>
          </a:p>
          <a:p>
            <a:pPr algn="l">
              <a:lnSpc>
                <a:spcPts val="6999"/>
              </a:lnSpc>
            </a:pPr>
          </a:p>
        </p:txBody>
      </p:sp>
      <p:sp>
        <p:nvSpPr>
          <p:cNvPr name="TextBox 21" id="21"/>
          <p:cNvSpPr txBox="true"/>
          <p:nvPr/>
        </p:nvSpPr>
        <p:spPr>
          <a:xfrm rot="0">
            <a:off x="28115741" y="10020431"/>
            <a:ext cx="16497971" cy="2175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560"/>
              </a:lnSpc>
            </a:pPr>
            <a:r>
              <a:rPr lang="en-US" b="true" sz="5400" spc="37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CONCEPTIONAL MODELS OF </a:t>
            </a:r>
          </a:p>
          <a:p>
            <a:pPr algn="ctr">
              <a:lnSpc>
                <a:spcPts val="8820"/>
              </a:lnSpc>
            </a:pPr>
            <a:r>
              <a:rPr lang="en-US" b="true" sz="6300" spc="44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EMOTIONAL INTELLIGENCE 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0520963" y="17562568"/>
            <a:ext cx="13425975" cy="13417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519"/>
              </a:lnSpc>
            </a:pPr>
            <a:r>
              <a:rPr lang="en-US" b="true" sz="6800" spc="-136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SELF-ASSESSMENT &amp; </a:t>
            </a:r>
            <a:r>
              <a:rPr lang="en-US" b="true" sz="6800" spc="-136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REFLECTION</a:t>
            </a:r>
          </a:p>
        </p:txBody>
      </p:sp>
      <p:sp>
        <p:nvSpPr>
          <p:cNvPr name="AutoShape 23" id="23"/>
          <p:cNvSpPr/>
          <p:nvPr/>
        </p:nvSpPr>
        <p:spPr>
          <a:xfrm flipV="true">
            <a:off x="29159914" y="25028384"/>
            <a:ext cx="0" cy="10054719"/>
          </a:xfrm>
          <a:prstGeom prst="line">
            <a:avLst/>
          </a:prstGeom>
          <a:ln cap="rnd" w="47625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4" id="24"/>
          <p:cNvSpPr txBox="true"/>
          <p:nvPr/>
        </p:nvSpPr>
        <p:spPr>
          <a:xfrm rot="0">
            <a:off x="30255093" y="16304037"/>
            <a:ext cx="5145524" cy="18407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19"/>
              </a:lnSpc>
            </a:pPr>
            <a:r>
              <a:rPr lang="en-US" b="true" sz="5728" spc="40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MIXED MODEL</a:t>
            </a:r>
          </a:p>
          <a:p>
            <a:pPr algn="ctr">
              <a:lnSpc>
                <a:spcPts val="5359"/>
              </a:lnSpc>
              <a:spcBef>
                <a:spcPct val="0"/>
              </a:spcBef>
            </a:pPr>
            <a:r>
              <a:rPr lang="en-US" b="true" sz="3828" spc="26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(COMPETENCY-BASED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36364726" y="16036105"/>
            <a:ext cx="5810608" cy="18407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19"/>
              </a:lnSpc>
            </a:pPr>
            <a:r>
              <a:rPr lang="en-US" b="true" sz="5728" spc="40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ABILITY MODEL</a:t>
            </a:r>
          </a:p>
          <a:p>
            <a:pPr algn="ctr">
              <a:lnSpc>
                <a:spcPts val="5359"/>
              </a:lnSpc>
              <a:spcBef>
                <a:spcPct val="0"/>
              </a:spcBef>
            </a:pPr>
            <a:r>
              <a:rPr lang="en-US" b="true" sz="3828" spc="26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(COGNITIVE PROCESSING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33699598" y="20915514"/>
            <a:ext cx="5137785" cy="18407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19"/>
              </a:lnSpc>
            </a:pPr>
            <a:r>
              <a:rPr lang="en-US" b="true" sz="5728" spc="40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TRAIT EI</a:t>
            </a:r>
          </a:p>
          <a:p>
            <a:pPr algn="ctr">
              <a:lnSpc>
                <a:spcPts val="5359"/>
              </a:lnSpc>
              <a:spcBef>
                <a:spcPct val="0"/>
              </a:spcBef>
            </a:pPr>
            <a:r>
              <a:rPr lang="en-US" b="true" sz="3828" spc="26">
                <a:solidFill>
                  <a:srgbClr val="000000"/>
                </a:solidFill>
                <a:latin typeface="Cooper Hewitt Heavy"/>
                <a:ea typeface="Cooper Hewitt Heavy"/>
                <a:cs typeface="Cooper Hewitt Heavy"/>
                <a:sym typeface="Cooper Hewitt Heavy"/>
              </a:rPr>
              <a:t>(PERSONALITY-BASED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DAHBaFEwVX8</dc:identifier>
  <dcterms:modified xsi:type="dcterms:W3CDTF">2011-08-01T06:04:30Z</dcterms:modified>
  <cp:revision>1</cp:revision>
  <dc:title>Azar Hussain Emotional Intelligence Poster</dc:title>
</cp:coreProperties>
</file>