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 id="2147483660" r:id="rId3"/>
  </p:sldMasterIdLst>
  <p:notesMasterIdLst>
    <p:notesMasterId r:id="rId5"/>
  </p:notesMasterIdLst>
  <p:sldIdLst>
    <p:sldId id="256" r:id="rId4"/>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marR="0" lvl="0" algn="l" rtl="0">
      <a:lnSpc>
        <a:spcPct val="100000"/>
      </a:lnSpc>
      <a:spcBef>
        <a:spcPts val="0"/>
      </a:spcBef>
      <a:spcAft>
        <a:spcPts val="0"/>
      </a:spcAft>
    </a:defPPr>
    <a:lvl1pPr marL="0"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L="457200"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L="914400"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L="1371600"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L="1828800"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L="2286000"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L="2743200"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L="3200400"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L="3657600"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defaultTextStyle>
  <p:extLst>
    <p:ext uri="{EFAFB233-063F-42B5-8137-9DF3F51BA10A}">
      <p15:sldGuideLst xmlns:p15="http://schemas.microsoft.com/office/powerpoint/2012/main">
        <p15:guide id="1" orient="horz" pos="168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showGuides="1">
      <p:cViewPr varScale="1">
        <p:scale>
          <a:sx n="100" d="100"/>
          <a:sy n="100" d="100"/>
        </p:scale>
        <p:origin x="0" y="0"/>
      </p:cViewPr>
      <p:guideLst>
        <p:guide orient="horz" pos="1680"/>
        <p:guide pos="2880"/>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Why this topic? Because I am a Chinese language teacher, and I see the gap every week. Three groups are affected. First, heritage students — British-born Chinese children: policy plans courses for beginners and ignores their home language. Second, migrant Chinese teachers without UK QTS: visa and QTS rules keep them out of state schools. Third, schools: Chinese is marketed as an elite subject, so few schools offer it to all students.</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中文提示：我是一线中文教师。三类人受影响：华裔学生（课程按零基础设计）、无QTS的移民中文教师（签证和资质壁垒）、学校（中文被当作精英科目）。</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Let me show the official policy. In 2016, the DfE launched the Mandarin Excellence Programme — ten million pounds, five thousand pupils, eight hours a week. In 2022, Wales made two foreign languages compulsory from age seven, and named Mandarin a priority. The Home Office puts teachers on the skilled worker shortage list — but only for state schools, not community Chinese schools. The key point: policy sees Chinese as a trade skill, not a community language.</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中文提示：2016年DfE推出MEP（1000万英镑、5000名学生、每周8小时）；威尔士2022年起7岁强制两门外语并点名中文；签证短缺清单只含公立学校教师，社区中文学校不在其中。</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Now I want to evaluate one official document, using Ozga's idea that policy texts are not neutral. The DfE 2016 press release builds a specific problem: Mandarin is a skill for British pupils to win in the global economy. But look at the silences — what it leaves out. It never mentions heritage learners, Saturday community schools, or migrant Chinese teachers. For me, the silences are as important as the words: they show who policy imagines as the learner, and who it forgets.</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中文提示：用Ozga评估DfE 2016官方新闻稿。它把中文框定为经济技能；缄默处：不提及华裔学习者、社区周末学校、移民中文教师。缄默和文字一样重要。</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Now the media. Headlines say Mandarin is the language of the future. But before we believe that, we should ask: who wrote this, when, why, and what evidence is behind it? The data shows a different story: 71 percent of A-level Mandarin entries come from private schools, and A-level Mandarin numbers fell by about half from 2012 to 2024. And internationally, Australia has funded community language schools since the 1990s — the UK has no such plan. This is a choice, not a lack of resources.</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中文提示：媒体报道说中文是未来语言，但应先问：谁写的、何时、为何、证据是什么？数据：71%的A-level中文考生来自私校；2012–2024年考生下降约一半。澳大利亚自1990年代资助社区语言学校，英国没有。</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Let me map the stakeholders. Four groups care about this issue. The government wants economic advantage. School leaders use Chinese as a prestige subject to attract parents. Heritage families want identity and family ties. Migrant teachers want recognition and the right to work. These groups do not want the same things — and that conflict is part of the problem.</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中文提示：利益相关方四类：政府（经济利益）、学校领导（招生噱头）、华裔家庭（身份与家庭纽带）、移民教师（认可与工作权利）。四者诉求冲突，这正是问题的一部分。</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From this gap, I have three questions. First: how do UK and Welsh policy texts build an ideal Mandarin learner — and who is left out? Second: what gaps exist between policy talk and the real lives of heritage students and migrant teachers? Third: what would fairer policy look like? My study can build on existing research — for example Alcantara 2014, Li Wei 2011 on community schools, and British Council 2025.</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中文提示：三个研究问题：政策如何建构理想学习者并排除谁？政策话语与现实生活有何差距？更公平的政策什么样？可依托已有研究：Alcantara 2014、Li Wei 2011、British Council 2025。</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To conclude — to say what I have said. My aim was to look at Mandarin policy with a critical eye. My key point is simple: UK Mandarin policy is not neutral. It writes some people in, and others out. My next steps are to read more policy texts with Ozga, and to talk to heritage students and Chinese teachers. Thank you.</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中文提示：总结：英国中文政策不中立，把一些人写进去、把另一些人排除。下一步：用Ozga读更多政策文本，访谈华裔学生和中文教师。谢谢。</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endParaRPr lang="cs-CZ" smtClean="0"/>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marL="0" indent="0" algn="l">
              <a:lnSpc>
                <a:spcPct val="100000"/>
              </a:lnSpc>
            </a:pPr>
            <a:r>
              <a:rPr lang="en-US" sz="1400" b="0" i="0" u="none" strike="noStrike">
                <a:solidFill>
                  <a:srgbClr val="000000"/>
                </a:solidFill>
              </a:rPr>
              <a:t>These are my references, in UWTSD Harvard style. Thank you for listening. I am happy to take your questions.</a:t>
            </a:r>
            <a:endParaRPr lang="en-US" sz="1400" b="0" i="0" u="none" strike="noStrike">
              <a:solidFill>
                <a:srgbClr val="000000"/>
              </a:solidFill>
            </a:endParaRPr>
          </a:p>
          <a:p>
            <a:pPr marL="0" indent="0" algn="l">
              <a:lnSpc>
                <a:spcPct val="100000"/>
              </a:lnSpc>
            </a:pPr>
            <a:r>
              <a:rPr lang="en-US" sz="1400" b="0" i="0" u="none" strike="noStrike">
                <a:solidFill>
                  <a:srgbClr val="000000"/>
                </a:solidFill>
              </a:rPr>
              <a:t>中文提示：这是参考文献（UWTSD哈佛格式）。谢谢聆听，欢迎提问。</a:t>
            </a:r>
            <a:endParaRPr lang="en-US" sz="1400" b="0" i="0" u="none" strike="noStrike">
              <a:solidFill>
                <a:srgbClr val="000000"/>
              </a:solidFil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标题幻灯片">
  <p:cSld name="TITLE">
    <p:spTree>
      <p:nvGrpSpPr>
        <p:cNvPr id="11" name="Shape 11"/>
        <p:cNvGrpSpPr/>
        <p:nvPr/>
      </p:nvGrpSpPr>
      <p:grpSpPr>
        <a:xfrm>
          <a:off x="0" y="0"/>
          <a:ext cx="0" cy="0"/>
          <a:chOff x="0" y="0"/>
          <a:chExt cx="0" cy="0"/>
        </a:xfrm>
      </p:grpSpPr>
      <p:sp>
        <p:nvSpPr>
          <p:cNvPr id="12" name="Shape 30"/>
          <p:cNvSpPr txBox="1"/>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Arial" panose="020B0604020202090204"/>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 name="Shape 31"/>
          <p:cNvSpPr txBox="1"/>
          <p:nvPr>
            <p:ph type="subTitle" idx="1"/>
          </p:nvPr>
        </p:nvSpPr>
        <p:spPr>
          <a:xfrm>
            <a:off x="1143000" y="2701528"/>
            <a:ext cx="6858000" cy="124182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4" name="Shape 32"/>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 name="Shape 33"/>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 name="Shape 34"/>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matchingName="标题和内容">
  <p:cSld name="OBJECT">
    <p:spTree>
      <p:nvGrpSpPr>
        <p:cNvPr id="17" name="Shape 17"/>
        <p:cNvGrpSpPr/>
        <p:nvPr/>
      </p:nvGrpSpPr>
      <p:grpSpPr>
        <a:xfrm>
          <a:off x="0" y="0"/>
          <a:ext cx="0" cy="0"/>
          <a:chOff x="0" y="0"/>
          <a:chExt cx="0" cy="0"/>
        </a:xfrm>
      </p:grpSpPr>
      <p:sp>
        <p:nvSpPr>
          <p:cNvPr id="18" name="Shape 54"/>
          <p:cNvSpPr txBox="1"/>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 name="Shape 55"/>
          <p:cNvSpPr txBox="1"/>
          <p:nvPr>
            <p:ph type="body" idx="1"/>
          </p:nvPr>
        </p:nvSpPr>
        <p:spPr>
          <a:xfrm>
            <a:off x="628650" y="1369219"/>
            <a:ext cx="78867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20" name="Shape 56"/>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1" name="Shape 57"/>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2" name="Shape 58"/>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matchingName="节标题">
  <p:cSld name="SECTION_HEADER">
    <p:spTree>
      <p:nvGrpSpPr>
        <p:cNvPr id="23" name="Shape 23"/>
        <p:cNvGrpSpPr/>
        <p:nvPr/>
      </p:nvGrpSpPr>
      <p:grpSpPr>
        <a:xfrm>
          <a:off x="0" y="0"/>
          <a:ext cx="0" cy="0"/>
          <a:chOff x="0" y="0"/>
          <a:chExt cx="0" cy="0"/>
        </a:xfrm>
      </p:grpSpPr>
      <p:sp>
        <p:nvSpPr>
          <p:cNvPr id="24" name="Shape 59"/>
          <p:cNvSpPr txBox="1"/>
          <p:nvPr>
            <p:ph type="title"/>
          </p:nvPr>
        </p:nvSpPr>
        <p:spPr>
          <a:xfrm>
            <a:off x="623888" y="1282304"/>
            <a:ext cx="7886700" cy="2139553"/>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Arial" panose="020B0604020202090204"/>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25" name="Shape 60"/>
          <p:cNvSpPr txBox="1"/>
          <p:nvPr>
            <p:ph type="body" idx="1"/>
          </p:nvPr>
        </p:nvSpPr>
        <p:spPr>
          <a:xfrm>
            <a:off x="623888" y="3442097"/>
            <a:ext cx="7886700" cy="112514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p:txBody>
      </p:sp>
      <p:sp>
        <p:nvSpPr>
          <p:cNvPr id="26" name="Shape 61"/>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7" name="Shape 62"/>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28" name="Shape 63"/>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matchingName="两栏内容">
  <p:cSld name="TWO_OBJECTS">
    <p:spTree>
      <p:nvGrpSpPr>
        <p:cNvPr id="29" name="Shape 29"/>
        <p:cNvGrpSpPr/>
        <p:nvPr/>
      </p:nvGrpSpPr>
      <p:grpSpPr>
        <a:xfrm>
          <a:off x="0" y="0"/>
          <a:ext cx="0" cy="0"/>
          <a:chOff x="0" y="0"/>
          <a:chExt cx="0" cy="0"/>
        </a:xfrm>
      </p:grpSpPr>
      <p:sp>
        <p:nvSpPr>
          <p:cNvPr id="30" name="Shape 9"/>
          <p:cNvSpPr txBox="1"/>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31" name="Shape 10"/>
          <p:cNvSpPr txBox="1"/>
          <p:nvPr>
            <p:ph type="body" idx="1"/>
          </p:nvPr>
        </p:nvSpPr>
        <p:spPr>
          <a:xfrm>
            <a:off x="628650" y="1369219"/>
            <a:ext cx="38862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32" name="Shape 11"/>
          <p:cNvSpPr txBox="1"/>
          <p:nvPr>
            <p:ph type="body" idx="2"/>
          </p:nvPr>
        </p:nvSpPr>
        <p:spPr>
          <a:xfrm>
            <a:off x="4629150" y="1369219"/>
            <a:ext cx="38862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33" name="Shape 12"/>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34" name="Shape 13"/>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35" name="Shape 14"/>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matchingName="比较">
  <p:cSld name="TWO_OBJECTS_WITH_TEXT">
    <p:spTree>
      <p:nvGrpSpPr>
        <p:cNvPr id="36" name="Shape 36"/>
        <p:cNvGrpSpPr/>
        <p:nvPr/>
      </p:nvGrpSpPr>
      <p:grpSpPr>
        <a:xfrm>
          <a:off x="0" y="0"/>
          <a:ext cx="0" cy="0"/>
          <a:chOff x="0" y="0"/>
          <a:chExt cx="0" cy="0"/>
        </a:xfrm>
      </p:grpSpPr>
      <p:sp>
        <p:nvSpPr>
          <p:cNvPr id="37" name="Shape 35"/>
          <p:cNvSpPr txBox="1"/>
          <p:nvPr>
            <p:ph type="title"/>
          </p:nvPr>
        </p:nvSpPr>
        <p:spPr>
          <a:xfrm>
            <a:off x="629841"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38" name="Shape 36"/>
          <p:cNvSpPr txBox="1"/>
          <p:nvPr>
            <p:ph type="body" idx="1"/>
          </p:nvPr>
        </p:nvSpPr>
        <p:spPr>
          <a:xfrm>
            <a:off x="629841" y="1260872"/>
            <a:ext cx="3868340" cy="617934"/>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p:txBody>
      </p:sp>
      <p:sp>
        <p:nvSpPr>
          <p:cNvPr id="39" name="Shape 37"/>
          <p:cNvSpPr txBox="1"/>
          <p:nvPr>
            <p:ph type="body" idx="2"/>
          </p:nvPr>
        </p:nvSpPr>
        <p:spPr>
          <a:xfrm>
            <a:off x="629841" y="1878806"/>
            <a:ext cx="3868340" cy="2763441"/>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40" name="Shape 38"/>
          <p:cNvSpPr txBox="1"/>
          <p:nvPr>
            <p:ph type="body" idx="3"/>
          </p:nvPr>
        </p:nvSpPr>
        <p:spPr>
          <a:xfrm>
            <a:off x="4629150" y="1260872"/>
            <a:ext cx="3887391" cy="617934"/>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p:txBody>
      </p:sp>
      <p:sp>
        <p:nvSpPr>
          <p:cNvPr id="41" name="Shape 39"/>
          <p:cNvSpPr txBox="1"/>
          <p:nvPr>
            <p:ph type="body" idx="4"/>
          </p:nvPr>
        </p:nvSpPr>
        <p:spPr>
          <a:xfrm>
            <a:off x="4629150" y="1878806"/>
            <a:ext cx="3887391" cy="2763441"/>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42" name="Shape 40"/>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3" name="Shape 41"/>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4" name="Shape 42"/>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matchingName="仅标题">
  <p:cSld name="TITLE_ONLY">
    <p:spTree>
      <p:nvGrpSpPr>
        <p:cNvPr id="45" name="Shape 45"/>
        <p:cNvGrpSpPr/>
        <p:nvPr/>
      </p:nvGrpSpPr>
      <p:grpSpPr>
        <a:xfrm>
          <a:off x="0" y="0"/>
          <a:ext cx="0" cy="0"/>
          <a:chOff x="0" y="0"/>
          <a:chExt cx="0" cy="0"/>
        </a:xfrm>
      </p:grpSpPr>
      <p:sp>
        <p:nvSpPr>
          <p:cNvPr id="46" name="Shape 20"/>
          <p:cNvSpPr txBox="1"/>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47" name="Shape 21"/>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8" name="Shape 22"/>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49" name="Shape 23"/>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matchingName="空白">
  <p:cSld name="BLANK">
    <p:spTree>
      <p:nvGrpSpPr>
        <p:cNvPr id="50" name="Shape 50"/>
        <p:cNvGrpSpPr/>
        <p:nvPr/>
      </p:nvGrpSpPr>
      <p:grpSpPr>
        <a:xfrm>
          <a:off x="0" y="0"/>
          <a:ext cx="0" cy="0"/>
          <a:chOff x="0" y="0"/>
          <a:chExt cx="0" cy="0"/>
        </a:xfrm>
      </p:grpSpPr>
      <p:sp>
        <p:nvSpPr>
          <p:cNvPr id="51" name="Shape 6"/>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2" name="Shape 7"/>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3" name="Shape 8"/>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内容与标题">
  <p:cSld name="OBJECT_WITH_CAPTION_TEXT">
    <p:spTree>
      <p:nvGrpSpPr>
        <p:cNvPr id="54" name="Shape 54"/>
        <p:cNvGrpSpPr/>
        <p:nvPr/>
      </p:nvGrpSpPr>
      <p:grpSpPr>
        <a:xfrm>
          <a:off x="0" y="0"/>
          <a:ext cx="0" cy="0"/>
          <a:chOff x="0" y="0"/>
          <a:chExt cx="0" cy="0"/>
        </a:xfrm>
      </p:grpSpPr>
      <p:sp>
        <p:nvSpPr>
          <p:cNvPr id="55" name="Shape 43"/>
          <p:cNvSpPr txBox="1"/>
          <p:nvPr>
            <p:ph type="title"/>
          </p:nvPr>
        </p:nvSpPr>
        <p:spPr>
          <a:xfrm>
            <a:off x="629841" y="342900"/>
            <a:ext cx="2949178" cy="120015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Arial" panose="020B0604020202090204"/>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6" name="Shape 44"/>
          <p:cNvSpPr txBox="1"/>
          <p:nvPr>
            <p:ph type="body" idx="1"/>
          </p:nvPr>
        </p:nvSpPr>
        <p:spPr>
          <a:xfrm>
            <a:off x="3887391" y="740569"/>
            <a:ext cx="4629150" cy="3655219"/>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p:txBody>
      </p:sp>
      <p:sp>
        <p:nvSpPr>
          <p:cNvPr id="57" name="Shape 45"/>
          <p:cNvSpPr txBox="1"/>
          <p:nvPr>
            <p:ph type="body" idx="2"/>
          </p:nvPr>
        </p:nvSpPr>
        <p:spPr>
          <a:xfrm>
            <a:off x="629841" y="1543050"/>
            <a:ext cx="2949178" cy="2858691"/>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p:txBody>
      </p:sp>
      <p:sp>
        <p:nvSpPr>
          <p:cNvPr id="58" name="Shape 46"/>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59" name="Shape 47"/>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Shape 48"/>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图片与标题">
  <p:cSld name="PICTURE_WITH_CAPTION_TEXT">
    <p:spTree>
      <p:nvGrpSpPr>
        <p:cNvPr id="61" name="Shape 61"/>
        <p:cNvGrpSpPr/>
        <p:nvPr/>
      </p:nvGrpSpPr>
      <p:grpSpPr>
        <a:xfrm>
          <a:off x="0" y="0"/>
          <a:ext cx="0" cy="0"/>
          <a:chOff x="0" y="0"/>
          <a:chExt cx="0" cy="0"/>
        </a:xfrm>
      </p:grpSpPr>
      <p:sp>
        <p:nvSpPr>
          <p:cNvPr id="62" name="Shape 24"/>
          <p:cNvSpPr txBox="1"/>
          <p:nvPr>
            <p:ph type="title"/>
          </p:nvPr>
        </p:nvSpPr>
        <p:spPr>
          <a:xfrm>
            <a:off x="629841" y="342900"/>
            <a:ext cx="2949178" cy="120015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Arial" panose="020B0604020202090204"/>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63" name="Shape 25"/>
          <p:cNvSpPr/>
          <p:nvPr>
            <p:ph type="pic" idx="2"/>
          </p:nvPr>
        </p:nvSpPr>
        <p:spPr>
          <a:xfrm>
            <a:off x="3887391" y="740569"/>
            <a:ext cx="4629150" cy="3655219"/>
          </a:xfrm>
          <a:prstGeom prst="rect">
            <a:avLst/>
          </a:prstGeom>
          <a:noFill/>
          <a:ln>
            <a:noFill/>
          </a:ln>
        </p:spPr>
      </p:sp>
      <p:sp>
        <p:nvSpPr>
          <p:cNvPr id="64" name="Shape 26"/>
          <p:cNvSpPr txBox="1"/>
          <p:nvPr>
            <p:ph type="body" idx="1"/>
          </p:nvPr>
        </p:nvSpPr>
        <p:spPr>
          <a:xfrm>
            <a:off x="629841" y="1543050"/>
            <a:ext cx="2949178" cy="2858691"/>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p:txBody>
      </p:sp>
      <p:sp>
        <p:nvSpPr>
          <p:cNvPr id="65" name="Shape 27"/>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6" name="Shape 28"/>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7" name="Shape 29"/>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标题和竖排文字">
  <p:cSld name="VERTICAL_TEXT">
    <p:spTree>
      <p:nvGrpSpPr>
        <p:cNvPr id="68" name="Shape 68"/>
        <p:cNvGrpSpPr/>
        <p:nvPr/>
      </p:nvGrpSpPr>
      <p:grpSpPr>
        <a:xfrm>
          <a:off x="0" y="0"/>
          <a:ext cx="0" cy="0"/>
          <a:chOff x="0" y="0"/>
          <a:chExt cx="0" cy="0"/>
        </a:xfrm>
      </p:grpSpPr>
      <p:sp>
        <p:nvSpPr>
          <p:cNvPr id="69" name="Shape 49"/>
          <p:cNvSpPr txBox="1"/>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Shape 50"/>
          <p:cNvSpPr txBox="1"/>
          <p:nvPr>
            <p:ph type="body" idx="1"/>
          </p:nvPr>
        </p:nvSpPr>
        <p:spPr>
          <a:xfrm rot="5400000">
            <a:off x="2940248" y="-942379"/>
            <a:ext cx="3263504"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71" name="Shape 51"/>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Shape 52"/>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Shape 53"/>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竖排标题与文本">
  <p:cSld name="VERTICAL_TITLE_AND_VERTICAL_TEXT">
    <p:spTree>
      <p:nvGrpSpPr>
        <p:cNvPr id="74" name="Shape 74"/>
        <p:cNvGrpSpPr/>
        <p:nvPr/>
      </p:nvGrpSpPr>
      <p:grpSpPr>
        <a:xfrm>
          <a:off x="0" y="0"/>
          <a:ext cx="0" cy="0"/>
          <a:chOff x="0" y="0"/>
          <a:chExt cx="0" cy="0"/>
        </a:xfrm>
      </p:grpSpPr>
      <p:sp>
        <p:nvSpPr>
          <p:cNvPr id="75" name="Shape 15"/>
          <p:cNvSpPr txBox="1"/>
          <p:nvPr>
            <p:ph type="title"/>
          </p:nvPr>
        </p:nvSpPr>
        <p:spPr>
          <a:xfrm rot="5400000">
            <a:off x="5350073" y="1467445"/>
            <a:ext cx="435887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Shape 16"/>
          <p:cNvSpPr txBox="1"/>
          <p:nvPr>
            <p:ph type="body" idx="1"/>
          </p:nvPr>
        </p:nvSpPr>
        <p:spPr>
          <a:xfrm rot="5400000">
            <a:off x="1349573" y="-447080"/>
            <a:ext cx="435887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p:txBody>
      </p:sp>
      <p:sp>
        <p:nvSpPr>
          <p:cNvPr id="77" name="Shape 17"/>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8" name="Shape 18"/>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Shape 19"/>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fld>
            <a:endParaRPr lang="zh-C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Shape 1"/>
          <p:cNvSpPr txBox="1"/>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Arial" panose="020B0604020202090204"/>
              <a:buNone/>
              <a:defRPr sz="3300" b="0" i="0" u="none" strike="noStrike" cap="none">
                <a:solidFill>
                  <a:schemeClr val="dk1"/>
                </a:solidFill>
                <a:latin typeface="Arial" panose="020B0604020202090204"/>
                <a:ea typeface="Arial" panose="020B0604020202090204"/>
                <a:cs typeface="Arial" panose="020B0604020202090204"/>
                <a:sym typeface="Arial" panose="020B0604020202090204"/>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7" name="Shape 2"/>
          <p:cNvSpPr txBox="1"/>
          <p:nvPr>
            <p:ph type="body" idx="1"/>
          </p:nvPr>
        </p:nvSpPr>
        <p:spPr>
          <a:xfrm>
            <a:off x="628650" y="1369219"/>
            <a:ext cx="7886700" cy="3263504"/>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panose="020B0604020202090204"/>
              <a:buChar char="•"/>
              <a:defRPr sz="2100" b="0" i="0" u="none" strike="noStrike" cap="none">
                <a:solidFill>
                  <a:schemeClr val="dk1"/>
                </a:solidFill>
                <a:latin typeface="Arial" panose="020B0604020202090204"/>
                <a:ea typeface="Arial" panose="020B0604020202090204"/>
                <a:cs typeface="Arial" panose="020B0604020202090204"/>
                <a:sym typeface="Arial" panose="020B0604020202090204"/>
              </a:defRPr>
            </a:lvl1pPr>
            <a:lvl2pPr marL="914400" marR="0" lvl="1" indent="-342900" algn="l" rtl="0">
              <a:lnSpc>
                <a:spcPct val="90000"/>
              </a:lnSpc>
              <a:spcBef>
                <a:spcPts val="400"/>
              </a:spcBef>
              <a:spcAft>
                <a:spcPts val="0"/>
              </a:spcAft>
              <a:buClr>
                <a:schemeClr val="dk1"/>
              </a:buClr>
              <a:buSzPts val="1800"/>
              <a:buFont typeface="Arial" panose="020B0604020202090204"/>
              <a:buChar char="•"/>
              <a:defRPr sz="1800" b="0" i="0" u="none" strike="noStrike" cap="none">
                <a:solidFill>
                  <a:schemeClr val="dk1"/>
                </a:solidFill>
                <a:latin typeface="Arial" panose="020B0604020202090204"/>
                <a:ea typeface="Arial" panose="020B0604020202090204"/>
                <a:cs typeface="Arial" panose="020B0604020202090204"/>
                <a:sym typeface="Arial" panose="020B0604020202090204"/>
              </a:defRPr>
            </a:lvl2pPr>
            <a:lvl3pPr marL="1371600" marR="0" lvl="2" indent="-323850" algn="l" rtl="0">
              <a:lnSpc>
                <a:spcPct val="90000"/>
              </a:lnSpc>
              <a:spcBef>
                <a:spcPts val="400"/>
              </a:spcBef>
              <a:spcAft>
                <a:spcPts val="0"/>
              </a:spcAft>
              <a:buClr>
                <a:schemeClr val="dk1"/>
              </a:buClr>
              <a:buSzPts val="1500"/>
              <a:buFont typeface="Arial" panose="020B0604020202090204"/>
              <a:buChar char="•"/>
              <a:defRPr sz="1500" b="0" i="0" u="none" strike="noStrike" cap="none">
                <a:solidFill>
                  <a:schemeClr val="dk1"/>
                </a:solidFill>
                <a:latin typeface="Arial" panose="020B0604020202090204"/>
                <a:ea typeface="Arial" panose="020B0604020202090204"/>
                <a:cs typeface="Arial" panose="020B0604020202090204"/>
                <a:sym typeface="Arial" panose="020B0604020202090204"/>
              </a:defRPr>
            </a:lvl3pPr>
            <a:lvl4pPr marL="1828800" marR="0" lvl="3"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4pPr>
            <a:lvl5pPr marL="2286000" marR="0" lvl="4"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5pPr>
            <a:lvl6pPr marL="2743200" marR="0" lvl="5"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6pPr>
            <a:lvl7pPr marL="3200400" marR="0" lvl="6"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7pPr>
            <a:lvl8pPr marL="3657600" marR="0" lvl="7"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8pPr>
            <a:lvl9pPr marL="4114800" marR="0" lvl="8" indent="-317500" algn="l" rtl="0">
              <a:lnSpc>
                <a:spcPct val="90000"/>
              </a:lnSpc>
              <a:spcBef>
                <a:spcPts val="400"/>
              </a:spcBef>
              <a:spcAft>
                <a:spcPts val="0"/>
              </a:spcAft>
              <a:buClr>
                <a:schemeClr val="dk1"/>
              </a:buClr>
              <a:buSzPts val="1400"/>
              <a:buFont typeface="Arial" panose="020B0604020202090204"/>
              <a:buChar char="•"/>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9pPr>
          </a:lstStyle>
          <a:p/>
        </p:txBody>
      </p:sp>
      <p:sp>
        <p:nvSpPr>
          <p:cNvPr id="8" name="Shape 3"/>
          <p:cNvSpPr txBox="1"/>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1pPr>
            <a:lvl2pPr marR="0" lvl="1"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2pPr>
            <a:lvl3pPr marR="0" lvl="2"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3pPr>
            <a:lvl4pPr marR="0" lvl="3"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4pPr>
            <a:lvl5pPr marR="0" lvl="4"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5pPr>
            <a:lvl6pPr marR="0" lvl="5"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6pPr>
            <a:lvl7pPr marR="0" lvl="6"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7pPr>
            <a:lvl8pPr marR="0" lvl="7"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8pPr>
            <a:lvl9pPr marR="0" lvl="8"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9pPr>
          </a:lstStyle>
          <a:p/>
        </p:txBody>
      </p:sp>
      <p:sp>
        <p:nvSpPr>
          <p:cNvPr id="9" name="Shape 4"/>
          <p:cNvSpPr txBox="1"/>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1pPr>
            <a:lvl2pPr marR="0" lvl="1"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2pPr>
            <a:lvl3pPr marR="0" lvl="2"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3pPr>
            <a:lvl4pPr marR="0" lvl="3"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4pPr>
            <a:lvl5pPr marR="0" lvl="4"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5pPr>
            <a:lvl6pPr marR="0" lvl="5"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6pPr>
            <a:lvl7pPr marR="0" lvl="6"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7pPr>
            <a:lvl8pPr marR="0" lvl="7"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8pPr>
            <a:lvl9pPr marR="0" lvl="8" algn="l" rtl="0">
              <a:spcBef>
                <a:spcPts val="0"/>
              </a:spcBef>
              <a:spcAft>
                <a:spcPts val="0"/>
              </a:spcAft>
              <a:buSzPts val="1100"/>
              <a:buNone/>
              <a:defRPr sz="1400" b="0" i="0" u="none" strike="noStrike" cap="none">
                <a:solidFill>
                  <a:schemeClr val="dk1"/>
                </a:solidFill>
                <a:latin typeface="Arial" panose="020B0604020202090204"/>
                <a:ea typeface="Arial" panose="020B0604020202090204"/>
                <a:cs typeface="Arial" panose="020B0604020202090204"/>
                <a:sym typeface="Arial" panose="020B0604020202090204"/>
              </a:defRPr>
            </a:lvl9pPr>
          </a:lstStyle>
          <a:p/>
        </p:txBody>
      </p:sp>
      <p:sp>
        <p:nvSpPr>
          <p:cNvPr id="10" name="Shape 5"/>
          <p:cNvSpPr txBox="1"/>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1pPr>
            <a:lvl2pPr marL="0" marR="0" lvl="1"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2pPr>
            <a:lvl3pPr marL="0" marR="0" lvl="2"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3pPr>
            <a:lvl4pPr marL="0" marR="0" lvl="3"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4pPr>
            <a:lvl5pPr marL="0" marR="0" lvl="4"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5pPr>
            <a:lvl6pPr marL="0" marR="0" lvl="5"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6pPr>
            <a:lvl7pPr marL="0" marR="0" lvl="6"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7pPr>
            <a:lvl8pPr marL="0" marR="0" lvl="7"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8pPr>
            <a:lvl9pPr marL="0" marR="0" lvl="8" indent="0" algn="r" rtl="0">
              <a:spcBef>
                <a:spcPts val="0"/>
              </a:spcBef>
              <a:buNone/>
              <a:defRPr sz="900" b="0" i="0" u="none" strike="noStrike" cap="none">
                <a:solidFill>
                  <a:srgbClr val="888888"/>
                </a:solidFill>
                <a:latin typeface="Arial" panose="020B0604020202090204"/>
                <a:ea typeface="Arial" panose="020B0604020202090204"/>
                <a:cs typeface="Arial" panose="020B0604020202090204"/>
                <a:sym typeface="Arial" panose="020B0604020202090204"/>
              </a:defRPr>
            </a:lvl9pPr>
          </a:lstStyle>
          <a:p>
            <a:pPr marL="0" lvl="0" indent="0" algn="r" rtl="0">
              <a:spcBef>
                <a:spcPts val="0"/>
              </a:spcBef>
              <a:spcAft>
                <a:spcPts val="0"/>
              </a:spcAft>
              <a:buNone/>
            </a:pPr>
            <a:fld id="{00000000-1234-1234-1234-123412341234}" type="slidenum">
              <a:rPr lang="zh-CN"/>
            </a:fld>
            <a:endParaRPr lang="zh-CN"/>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5"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0" y="0"/>
            <a:ext cx="177800" cy="6858000"/>
          </a:xfrm>
          <a:prstGeom prst="roundRect">
            <a:avLst>
              <a:gd name="adj" fmla="val 0"/>
            </a:avLst>
          </a:prstGeom>
          <a:solidFill>
            <a:srgbClr val="4C7A5A">
              <a:alpha val="100000"/>
            </a:srgbClr>
          </a:solidFill>
          <a:ln w="25400" cap="flat" cmpd="sng">
            <a:noFill/>
            <a:prstDash val="solid"/>
            <a:round/>
          </a:ln>
        </p:spPr>
        <p:txBody>
          <a:bodyPr vert="horz" wrap="square" lIns="63500" tIns="63500" rIns="63500" bIns="63500" rtlCol="0" anchor="ctr"/>
          <a:lstStyle/>
          <a:p>
            <a:pPr algn="ctr">
              <a:defRPr/>
            </a:pPr>
            <a:endParaRPr>
              <a:latin typeface="Arial" panose="020B0604020202090204" pitchFamily="34" charset="0"/>
              <a:cs typeface="Arial" panose="020B0604020202090204" pitchFamily="34" charset="0"/>
            </a:endParaRPr>
          </a:p>
        </p:txBody>
      </p:sp>
      <p:sp>
        <p:nvSpPr>
          <p:cNvPr id="3" name="AutoShape 3"/>
          <p:cNvSpPr txBox="1"/>
          <p:nvPr/>
        </p:nvSpPr>
        <p:spPr>
          <a:xfrm>
            <a:off x="1016000" y="1905000"/>
            <a:ext cx="10414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altLang="zh-CN" sz="1300" i="0" u="none" strike="noStrike">
                <a:solidFill>
                  <a:srgbClr val="4C7A5A"/>
                </a:solidFill>
                <a:latin typeface="Arial" panose="020B0604020202090204" pitchFamily="34" charset="0"/>
                <a:ea typeface="Inter"/>
                <a:cs typeface="Arial" panose="020B0604020202090204" pitchFamily="34" charset="0"/>
                <a:sym typeface="Inter"/>
              </a:rPr>
              <a:t>ECDE 7017 Exploring Contemporary Issues in Education: Policy Review and Critical Analysis</a:t>
            </a:r>
            <a:endParaRPr lang="en-US" altLang="zh-CN" sz="1300" i="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4" name="AutoShape 4"/>
          <p:cNvSpPr txBox="1"/>
          <p:nvPr/>
        </p:nvSpPr>
        <p:spPr>
          <a:xfrm>
            <a:off x="1016000" y="2603500"/>
            <a:ext cx="10668000" cy="1143000"/>
          </a:xfrm>
          <a:prstGeom prst="rect">
            <a:avLst/>
          </a:prstGeom>
          <a:noFill/>
          <a:ln w="12700" cap="flat" cmpd="sng">
            <a:noFill/>
            <a:prstDash val="solid"/>
            <a:round/>
          </a:ln>
        </p:spPr>
        <p:txBody>
          <a:bodyPr vert="horz" wrap="none" lIns="0" tIns="0" rIns="0" bIns="0" rtlCol="0" anchor="ctr" anchorCtr="0"/>
          <a:lstStyle/>
          <a:p>
            <a:pPr marL="0" indent="0" algn="l">
              <a:lnSpc>
                <a:spcPct val="92000"/>
              </a:lnSpc>
              <a:defRPr/>
            </a:pPr>
            <a:r>
              <a:rPr lang="en-US" sz="4600" i="0" u="none" strike="noStrike">
                <a:solidFill>
                  <a:srgbClr val="2A2D30"/>
                </a:solidFill>
                <a:latin typeface="Arial" panose="020B0604020202090204" pitchFamily="34" charset="0"/>
                <a:ea typeface="Merriweather"/>
                <a:cs typeface="Arial" panose="020B0604020202090204" pitchFamily="34" charset="0"/>
                <a:sym typeface="Merriweather"/>
              </a:rPr>
              <a:t>Whose Chinese? Whose Policy?</a:t>
            </a:r>
            <a:endParaRPr lang="en-US" sz="4600" i="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sp>
        <p:nvSpPr>
          <p:cNvPr id="5" name="AutoShape 5"/>
          <p:cNvSpPr txBox="1"/>
          <p:nvPr/>
        </p:nvSpPr>
        <p:spPr>
          <a:xfrm>
            <a:off x="1016000" y="4038600"/>
            <a:ext cx="9906000" cy="558800"/>
          </a:xfrm>
          <a:prstGeom prst="rect">
            <a:avLst/>
          </a:prstGeom>
          <a:noFill/>
          <a:ln w="12700" cap="flat" cmpd="sng">
            <a:noFill/>
            <a:prstDash val="solid"/>
            <a:round/>
          </a:ln>
        </p:spPr>
        <p:txBody>
          <a:bodyPr vert="horz" wrap="none" lIns="0" tIns="0" rIns="0" bIns="0" rtlCol="0" anchor="ctr" anchorCtr="0"/>
          <a:lstStyle/>
          <a:p>
            <a:pPr marL="0" indent="0" algn="l">
              <a:lnSpc>
                <a:spcPct val="100000"/>
              </a:lnSpc>
              <a:defRPr/>
            </a:pPr>
            <a:r>
              <a:rPr lang="en-US" sz="2200" i="0" u="none" strike="noStrike">
                <a:solidFill>
                  <a:srgbClr val="4D5A53"/>
                </a:solidFill>
                <a:latin typeface="Arial" panose="020B0604020202090204" pitchFamily="34" charset="0"/>
                <a:ea typeface="Inter"/>
                <a:cs typeface="Arial" panose="020B0604020202090204" pitchFamily="34" charset="0"/>
                <a:sym typeface="Inter"/>
              </a:rPr>
              <a:t>Critical gaps in UK Mandarin education policy</a:t>
            </a:r>
            <a:endParaRPr lang="en-US" sz="2200" i="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6" name="Connector 6"/>
          <p:cNvCxnSpPr/>
          <p:nvPr/>
        </p:nvCxnSpPr>
        <p:spPr>
          <a:xfrm rot="-7161">
            <a:off x="1016007" y="4972050"/>
            <a:ext cx="6096000" cy="12700"/>
          </a:xfrm>
          <a:prstGeom prst="straightConnector1">
            <a:avLst/>
          </a:prstGeom>
          <a:solidFill>
            <a:srgbClr val="DEE0E3">
              <a:alpha val="100000"/>
            </a:srgbClr>
          </a:solidFill>
          <a:ln w="25400" cap="flat" cmpd="sng">
            <a:solidFill>
              <a:srgbClr val="4C7A5A">
                <a:alpha val="100000"/>
              </a:srgbClr>
            </a:solidFill>
            <a:prstDash val="solid"/>
            <a:round/>
            <a:headEnd type="none" w="lg" len="lg"/>
            <a:tailEnd type="none" w="lg" len="lg"/>
          </a:ln>
        </p:spPr>
      </p:cxnSp>
      <p:sp>
        <p:nvSpPr>
          <p:cNvPr id="7" name="AutoShape 7"/>
          <p:cNvSpPr txBox="1"/>
          <p:nvPr/>
        </p:nvSpPr>
        <p:spPr>
          <a:xfrm>
            <a:off x="1016000" y="5334000"/>
            <a:ext cx="7620000" cy="4064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600" i="0" u="none" strike="noStrike">
                <a:solidFill>
                  <a:srgbClr val="2A2D30"/>
                </a:solidFill>
                <a:latin typeface="Arial" panose="020B0604020202090204" pitchFamily="34" charset="0"/>
                <a:ea typeface="Inter"/>
                <a:cs typeface="Arial" panose="020B0604020202090204" pitchFamily="34" charset="0"/>
                <a:sym typeface="Inter"/>
              </a:rPr>
              <a:t>Longxiao Yi</a:t>
            </a:r>
            <a:endParaRPr lang="en-US" sz="1600" i="0" u="none" strike="noStrike">
              <a:solidFill>
                <a:srgbClr val="2A2D30"/>
              </a:solidFill>
              <a:latin typeface="Arial" panose="020B0604020202090204" pitchFamily="34" charset="0"/>
              <a:ea typeface="Inter"/>
              <a:cs typeface="Arial" panose="020B0604020202090204" pitchFamily="34" charset="0"/>
              <a:sym typeface="Inter"/>
            </a:endParaRPr>
          </a:p>
        </p:txBody>
      </p:sp>
      <p:pic>
        <p:nvPicPr>
          <p:cNvPr id="25" name="图片 24"/>
          <p:cNvPicPr/>
          <p:nvPr/>
        </p:nvPicPr>
        <p:blipFill>
          <a:blip r:embed="rId1"/>
          <a:srcRect l="16000" t="36000" r="15200" b="36800"/>
          <a:stretch>
            <a:fillRect/>
          </a:stretch>
        </p:blipFill>
        <p:spPr>
          <a:xfrm>
            <a:off x="10395585" y="88900"/>
            <a:ext cx="1685290" cy="73152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3" name="AutoShape 3"/>
          <p:cNvSpPr txBox="1"/>
          <p:nvPr/>
        </p:nvSpPr>
        <p:spPr>
          <a:xfrm>
            <a:off x="1016000" y="409575"/>
            <a:ext cx="10160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4400" u="none" strike="noStrike">
                <a:solidFill>
                  <a:srgbClr val="2A2D30"/>
                </a:solidFill>
                <a:latin typeface="Arial" panose="020B0604020202090204" pitchFamily="34" charset="0"/>
                <a:ea typeface="Merriweather"/>
                <a:cs typeface="Arial" panose="020B0604020202090204" pitchFamily="34" charset="0"/>
                <a:sym typeface="Merriweather"/>
              </a:rPr>
              <a:t>Introduction</a:t>
            </a:r>
            <a:endParaRPr lang="en-US" sz="44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190625"/>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641475"/>
            <a:ext cx="4318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800" u="none" strike="noStrike">
                <a:solidFill>
                  <a:srgbClr val="4C7A5A"/>
                </a:solidFill>
                <a:latin typeface="Arial" panose="020B0604020202090204" pitchFamily="34" charset="0"/>
                <a:ea typeface="Inter"/>
                <a:cs typeface="Arial" panose="020B0604020202090204" pitchFamily="34" charset="0"/>
                <a:sym typeface="Inter"/>
              </a:rPr>
              <a:t>THE ISSUE</a:t>
            </a:r>
            <a:endParaRPr lang="en-US" sz="28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621030" y="2321560"/>
            <a:ext cx="4995545" cy="3052445"/>
          </a:xfrm>
          <a:prstGeom prst="rect">
            <a:avLst/>
          </a:prstGeom>
          <a:noFill/>
          <a:ln w="12700" cap="flat" cmpd="sng">
            <a:noFill/>
            <a:prstDash val="solid"/>
            <a:round/>
          </a:ln>
        </p:spPr>
        <p:txBody>
          <a:bodyPr vert="horz" wrap="square" lIns="0" tIns="0" rIns="0" bIns="0" rtlCol="0" anchor="ctr" anchorCtr="0"/>
          <a:lstStyle/>
          <a:p>
            <a:pPr marL="285750" indent="-285750" algn="l">
              <a:lnSpc>
                <a:spcPct val="117000"/>
              </a:lnSpc>
              <a:buFont typeface="Arial" panose="020B0604020202090204" pitchFamily="34" charset="0"/>
              <a:buChar char="•"/>
              <a:defRPr/>
            </a:pPr>
            <a:r>
              <a:rPr lang="en-US" sz="2000" u="none" strike="noStrike">
                <a:solidFill>
                  <a:srgbClr val="4D5A53"/>
                </a:solidFill>
                <a:latin typeface="Arial" panose="020B0604020202090204" pitchFamily="34" charset="0"/>
                <a:ea typeface="Inter"/>
                <a:cs typeface="Arial" panose="020B0604020202090204" pitchFamily="34" charset="0"/>
                <a:sym typeface="Inter"/>
              </a:rPr>
              <a:t>UK policy treats Mandarin as an economic tool — a language for native English speakers to do business with China.</a:t>
            </a:r>
            <a:endParaRPr lang="en-US" sz="20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7000"/>
              </a:lnSpc>
              <a:defRPr/>
            </a:pPr>
            <a:endParaRPr lang="en-US">
              <a:latin typeface="Arial" panose="020B0604020202090204" pitchFamily="34" charset="0"/>
              <a:cs typeface="Arial" panose="020B0604020202090204" pitchFamily="34" charset="0"/>
            </a:endParaRPr>
          </a:p>
          <a:p>
            <a:pPr marL="285750" indent="-285750" algn="l">
              <a:lnSpc>
                <a:spcPct val="117000"/>
              </a:lnSpc>
              <a:buFont typeface="Arial" panose="020B0604020202090204" pitchFamily="34" charset="0"/>
              <a:buChar char="•"/>
            </a:pPr>
            <a:r>
              <a:rPr lang="en-US" sz="2000" u="none" strike="noStrike">
                <a:solidFill>
                  <a:srgbClr val="4D5A53"/>
                </a:solidFill>
                <a:latin typeface="Arial" panose="020B0604020202090204" pitchFamily="34" charset="0"/>
                <a:ea typeface="Inter"/>
                <a:cs typeface="Arial" panose="020B0604020202090204" pitchFamily="34" charset="0"/>
                <a:sym typeface="Inter"/>
              </a:rPr>
              <a:t>It says almost nothing about British-born Chinese children, or the Chinese teachers who already live and work here.</a:t>
            </a:r>
            <a:endParaRPr lang="en-US" sz="20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7" name="Connector 7"/>
          <p:cNvCxnSpPr/>
          <p:nvPr/>
        </p:nvCxnSpPr>
        <p:spPr>
          <a:xfrm rot="5386878">
            <a:off x="4305300" y="3298837"/>
            <a:ext cx="33274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8" name="AutoShape 8"/>
          <p:cNvSpPr txBox="1"/>
          <p:nvPr/>
        </p:nvSpPr>
        <p:spPr>
          <a:xfrm>
            <a:off x="6604000" y="1641475"/>
            <a:ext cx="319405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800" u="none" strike="noStrike">
                <a:solidFill>
                  <a:srgbClr val="4C7A5A"/>
                </a:solidFill>
                <a:latin typeface="Arial" panose="020B0604020202090204" pitchFamily="34" charset="0"/>
                <a:ea typeface="Inter"/>
                <a:cs typeface="Arial" panose="020B0604020202090204" pitchFamily="34" charset="0"/>
                <a:sym typeface="Inter"/>
              </a:rPr>
              <a:t>THE AIM </a:t>
            </a:r>
            <a:endParaRPr lang="en-US" sz="28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9" name="AutoShape 9"/>
          <p:cNvSpPr txBox="1"/>
          <p:nvPr/>
        </p:nvSpPr>
        <p:spPr>
          <a:xfrm>
            <a:off x="6604000" y="2124075"/>
            <a:ext cx="5080000" cy="2921000"/>
          </a:xfrm>
          <a:prstGeom prst="rect">
            <a:avLst/>
          </a:prstGeom>
          <a:noFill/>
          <a:ln w="12700" cap="flat" cmpd="sng">
            <a:noFill/>
            <a:prstDash val="solid"/>
            <a:round/>
          </a:ln>
        </p:spPr>
        <p:txBody>
          <a:bodyPr vert="horz" wrap="square" lIns="0" tIns="0" rIns="0" bIns="0" rtlCol="0" anchor="ctr" anchorCtr="0"/>
          <a:lstStyle/>
          <a:p>
            <a:pPr marL="0" indent="0" algn="l">
              <a:lnSpc>
                <a:spcPct val="117000"/>
              </a:lnSpc>
              <a:defRPr/>
            </a:pPr>
            <a:r>
              <a:rPr lang="en-US" sz="2000" u="none" strike="noStrike">
                <a:solidFill>
                  <a:srgbClr val="4D5A53"/>
                </a:solidFill>
                <a:latin typeface="Arial" panose="020B0604020202090204" pitchFamily="34" charset="0"/>
                <a:ea typeface="Inter"/>
                <a:cs typeface="Arial" panose="020B0604020202090204" pitchFamily="34" charset="0"/>
                <a:sym typeface="Inter"/>
              </a:rPr>
              <a:t>To look at this policy with a critical eye.</a:t>
            </a:r>
            <a:endParaRPr lang="en-US">
              <a:latin typeface="Arial" panose="020B0604020202090204" pitchFamily="34" charset="0"/>
              <a:cs typeface="Arial" panose="020B0604020202090204" pitchFamily="34" charset="0"/>
            </a:endParaRPr>
          </a:p>
          <a:p>
            <a:pPr marL="0" indent="0" algn="l">
              <a:lnSpc>
                <a:spcPct val="117000"/>
              </a:lnSpc>
            </a:pPr>
            <a:r>
              <a:rPr lang="en-US" sz="2000" u="none" strike="noStrike">
                <a:solidFill>
                  <a:srgbClr val="4D5A53"/>
                </a:solidFill>
                <a:latin typeface="Arial" panose="020B0604020202090204" pitchFamily="34" charset="0"/>
                <a:ea typeface="Inter"/>
                <a:cs typeface="Arial" panose="020B0604020202090204" pitchFamily="34" charset="0"/>
                <a:sym typeface="Inter"/>
              </a:rPr>
              <a:t>Who does it help? Who does it leave out?</a:t>
            </a:r>
            <a:endParaRPr lang="en-US" sz="20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7000"/>
              </a:lnSpc>
            </a:pPr>
            <a:r>
              <a:rPr lang="en-US" sz="2000" u="none" strike="noStrike">
                <a:solidFill>
                  <a:srgbClr val="4D5A53"/>
                </a:solidFill>
                <a:latin typeface="Arial" panose="020B0604020202090204" pitchFamily="34" charset="0"/>
                <a:ea typeface="Inter"/>
                <a:cs typeface="Arial" panose="020B0604020202090204" pitchFamily="34" charset="0"/>
                <a:sym typeface="Inter"/>
              </a:rPr>
              <a:t>This talk opens questions — it does not close them.</a:t>
            </a:r>
            <a:endParaRPr lang="en-US" sz="20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10" name="AutoShape 10"/>
          <p:cNvSpPr txBox="1"/>
          <p:nvPr/>
        </p:nvSpPr>
        <p:spPr>
          <a:xfrm>
            <a:off x="1016000" y="6299200"/>
            <a:ext cx="10414000" cy="4318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2A2D30"/>
                </a:solidFill>
                <a:latin typeface="Arial" panose="020B0604020202090204" pitchFamily="34" charset="0"/>
                <a:ea typeface="Inter"/>
                <a:cs typeface="Arial" panose="020B0604020202090204" pitchFamily="34" charset="0"/>
                <a:sym typeface="Inter"/>
              </a:rPr>
              <a:t>One question runs through this talk: who is Mandarin policy really for?</a:t>
            </a:r>
            <a:endParaRPr lang="en-US" sz="1500" u="none" strike="noStrike">
              <a:solidFill>
                <a:srgbClr val="2A2D30"/>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WHY THIS TOPIC</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160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Who is affected by this policy?</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854200"/>
            <a:ext cx="10414000" cy="406400"/>
          </a:xfrm>
          <a:prstGeom prst="rect">
            <a:avLst/>
          </a:prstGeom>
          <a:noFill/>
          <a:ln w="12700" cap="flat" cmpd="sng">
            <a:noFill/>
            <a:prstDash val="solid"/>
            <a:round/>
          </a:ln>
        </p:spPr>
        <p:txBody>
          <a:bodyPr vert="horz" wrap="square" lIns="0" tIns="0" rIns="0" bIns="0" rtlCol="0" anchor="ctr" anchorCtr="0"/>
          <a:lstStyle/>
          <a:p>
            <a:pPr marL="0" indent="0" algn="l">
              <a:lnSpc>
                <a:spcPct val="100000"/>
              </a:lnSpc>
              <a:defRPr/>
            </a:pPr>
            <a:r>
              <a:rPr lang="en-US" sz="1600" u="none" strike="noStrike">
                <a:solidFill>
                  <a:srgbClr val="2A2D30"/>
                </a:solidFill>
                <a:latin typeface="Arial" panose="020B0604020202090204" pitchFamily="34" charset="0"/>
                <a:ea typeface="Inter"/>
                <a:cs typeface="Arial" panose="020B0604020202090204" pitchFamily="34" charset="0"/>
                <a:sym typeface="Inter"/>
              </a:rPr>
              <a:t>I am a Chinese language teacher. I see this gap between policy and real life every week.</a:t>
            </a:r>
            <a:endParaRPr lang="en-US" sz="16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1016000" y="2641600"/>
            <a:ext cx="558800" cy="457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1</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7" name="AutoShape 7"/>
          <p:cNvSpPr txBox="1"/>
          <p:nvPr/>
        </p:nvSpPr>
        <p:spPr>
          <a:xfrm>
            <a:off x="1651000" y="2641600"/>
            <a:ext cx="8890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600" u="none" strike="noStrike">
                <a:solidFill>
                  <a:srgbClr val="2A2D30"/>
                </a:solidFill>
                <a:latin typeface="Arial" panose="020B0604020202090204" pitchFamily="34" charset="0"/>
                <a:ea typeface="Inter"/>
                <a:cs typeface="Arial" panose="020B0604020202090204" pitchFamily="34" charset="0"/>
                <a:sym typeface="Inter"/>
              </a:rPr>
              <a:t>Heritage students — British-born Chinese children</a:t>
            </a:r>
            <a:endParaRPr lang="en-US" sz="16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8" name="AutoShape 8"/>
          <p:cNvSpPr txBox="1"/>
          <p:nvPr/>
        </p:nvSpPr>
        <p:spPr>
          <a:xfrm>
            <a:off x="1651000" y="3048000"/>
            <a:ext cx="914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Policy plans courses for beginners. It ignores their home language and their identity needs.</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9" name="Connector 9"/>
          <p:cNvCxnSpPr/>
          <p:nvPr/>
        </p:nvCxnSpPr>
        <p:spPr>
          <a:xfrm rot="-4297">
            <a:off x="1016004" y="38036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0" name="AutoShape 10"/>
          <p:cNvSpPr txBox="1"/>
          <p:nvPr/>
        </p:nvSpPr>
        <p:spPr>
          <a:xfrm>
            <a:off x="1016000" y="4038600"/>
            <a:ext cx="558800" cy="457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2</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1" name="AutoShape 11"/>
          <p:cNvSpPr txBox="1"/>
          <p:nvPr/>
        </p:nvSpPr>
        <p:spPr>
          <a:xfrm>
            <a:off x="1651000" y="4038600"/>
            <a:ext cx="8890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600" u="none" strike="noStrike">
                <a:solidFill>
                  <a:srgbClr val="2A2D30"/>
                </a:solidFill>
                <a:latin typeface="Arial" panose="020B0604020202090204" pitchFamily="34" charset="0"/>
                <a:ea typeface="Inter"/>
                <a:cs typeface="Arial" panose="020B0604020202090204" pitchFamily="34" charset="0"/>
                <a:sym typeface="Inter"/>
              </a:rPr>
              <a:t>Migrant Chinese teachers (without UK QTS)</a:t>
            </a:r>
            <a:endParaRPr lang="en-US" sz="16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12" name="AutoShape 12"/>
          <p:cNvSpPr txBox="1"/>
          <p:nvPr/>
        </p:nvSpPr>
        <p:spPr>
          <a:xfrm>
            <a:off x="1651000" y="4445000"/>
            <a:ext cx="914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Visa rules and QTS rules keep them out of state schools, even with years of experience.</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13" name="Connector 13"/>
          <p:cNvCxnSpPr/>
          <p:nvPr/>
        </p:nvCxnSpPr>
        <p:spPr>
          <a:xfrm rot="-4297">
            <a:off x="1016004" y="52006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4" name="AutoShape 14"/>
          <p:cNvSpPr txBox="1"/>
          <p:nvPr/>
        </p:nvSpPr>
        <p:spPr>
          <a:xfrm>
            <a:off x="1016000" y="5435600"/>
            <a:ext cx="558800" cy="457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3</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5" name="AutoShape 15"/>
          <p:cNvSpPr txBox="1"/>
          <p:nvPr/>
        </p:nvSpPr>
        <p:spPr>
          <a:xfrm>
            <a:off x="1651000" y="5435600"/>
            <a:ext cx="8890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600" u="none" strike="noStrike">
                <a:solidFill>
                  <a:srgbClr val="2A2D30"/>
                </a:solidFill>
                <a:latin typeface="Arial" panose="020B0604020202090204" pitchFamily="34" charset="0"/>
                <a:ea typeface="Inter"/>
                <a:cs typeface="Arial" panose="020B0604020202090204" pitchFamily="34" charset="0"/>
                <a:sym typeface="Inter"/>
              </a:rPr>
              <a:t>Schools and the curriculum</a:t>
            </a:r>
            <a:endParaRPr lang="en-US" sz="16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16" name="AutoShape 16"/>
          <p:cNvSpPr txBox="1"/>
          <p:nvPr/>
        </p:nvSpPr>
        <p:spPr>
          <a:xfrm>
            <a:off x="1651000" y="5842000"/>
            <a:ext cx="914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Chinese is marketed as an elite subject for the best students, so few schools offer it to all.</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GOVERNMENT POLICY</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What the policy says — and why it matters</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879600"/>
            <a:ext cx="7874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500" u="none" strike="noStrike">
                <a:solidFill>
                  <a:srgbClr val="4C7A5A"/>
                </a:solidFill>
                <a:latin typeface="Arial" panose="020B0604020202090204" pitchFamily="34" charset="0"/>
                <a:ea typeface="Inter"/>
                <a:cs typeface="Arial" panose="020B0604020202090204" pitchFamily="34" charset="0"/>
                <a:sym typeface="Inter"/>
              </a:rPr>
              <a:t>DfE (2016) — Mandarin Excellence Programme</a:t>
            </a:r>
            <a:endParaRPr lang="en-US" sz="15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1016000" y="22860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£10 million, 5,000 pupils, 8 hours of Mandarin a week — for pupils in England's state schools.</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7" name="Connector 7"/>
          <p:cNvCxnSpPr/>
          <p:nvPr/>
        </p:nvCxnSpPr>
        <p:spPr>
          <a:xfrm rot="-4297">
            <a:off x="1016004" y="29908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8" name="AutoShape 8"/>
          <p:cNvSpPr txBox="1"/>
          <p:nvPr/>
        </p:nvSpPr>
        <p:spPr>
          <a:xfrm>
            <a:off x="1016000" y="3200400"/>
            <a:ext cx="7874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500" u="none" strike="noStrike">
                <a:solidFill>
                  <a:srgbClr val="4C7A5A"/>
                </a:solidFill>
                <a:latin typeface="Arial" panose="020B0604020202090204" pitchFamily="34" charset="0"/>
                <a:ea typeface="Inter"/>
                <a:cs typeface="Arial" panose="020B0604020202090204" pitchFamily="34" charset="0"/>
                <a:sym typeface="Inter"/>
              </a:rPr>
              <a:t>Welsh Government (2022) — Global Futures</a:t>
            </a:r>
            <a:endParaRPr lang="en-US" sz="15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9" name="AutoShape 9"/>
          <p:cNvSpPr txBox="1"/>
          <p:nvPr/>
        </p:nvSpPr>
        <p:spPr>
          <a:xfrm>
            <a:off x="1016000" y="36068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From age 7, every pupil learns two foreign languages. Mandarin is named a priority.</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10" name="Connector 10"/>
          <p:cNvCxnSpPr/>
          <p:nvPr/>
        </p:nvCxnSpPr>
        <p:spPr>
          <a:xfrm rot="-4297">
            <a:off x="1016004" y="43116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1" name="AutoShape 11"/>
          <p:cNvSpPr txBox="1"/>
          <p:nvPr/>
        </p:nvSpPr>
        <p:spPr>
          <a:xfrm>
            <a:off x="1016000" y="4521200"/>
            <a:ext cx="7874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500" u="none" strike="noStrike">
                <a:solidFill>
                  <a:srgbClr val="4C7A5A"/>
                </a:solidFill>
                <a:latin typeface="Arial" panose="020B0604020202090204" pitchFamily="34" charset="0"/>
                <a:ea typeface="Inter"/>
                <a:cs typeface="Arial" panose="020B0604020202090204" pitchFamily="34" charset="0"/>
                <a:sym typeface="Inter"/>
              </a:rPr>
              <a:t>Home Office — skilled worker visa rules</a:t>
            </a:r>
            <a:endParaRPr lang="en-US" sz="15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2" name="AutoShape 12"/>
          <p:cNvSpPr txBox="1"/>
          <p:nvPr/>
        </p:nvSpPr>
        <p:spPr>
          <a:xfrm>
            <a:off x="1016000" y="49276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Teaching is on the shortage list — but only state-school jobs. Community Chinese schools are not included.</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13" name="AutoShape 13"/>
          <p:cNvSpPr txBox="1"/>
          <p:nvPr/>
        </p:nvSpPr>
        <p:spPr>
          <a:xfrm>
            <a:off x="1016000" y="5740400"/>
            <a:ext cx="10414000" cy="457200"/>
          </a:xfrm>
          <a:prstGeom prst="rect">
            <a:avLst/>
          </a:prstGeom>
          <a:noFill/>
          <a:ln w="12700" cap="flat" cmpd="sng">
            <a:noFill/>
            <a:prstDash val="solid"/>
            <a:round/>
          </a:ln>
        </p:spPr>
        <p:txBody>
          <a:bodyPr vert="horz" wrap="square" lIns="0" tIns="0" rIns="0" bIns="0" rtlCol="0" anchor="ctr" anchorCtr="0"/>
          <a:lstStyle/>
          <a:p>
            <a:pPr marL="0" indent="0" algn="l">
              <a:lnSpc>
                <a:spcPct val="100000"/>
              </a:lnSpc>
              <a:defRPr/>
            </a:pPr>
            <a:r>
              <a:rPr lang="en-US" sz="1500" u="none" strike="noStrike">
                <a:solidFill>
                  <a:srgbClr val="2A2D30"/>
                </a:solidFill>
                <a:latin typeface="Arial" panose="020B0604020202090204" pitchFamily="34" charset="0"/>
                <a:ea typeface="Inter"/>
                <a:cs typeface="Arial" panose="020B0604020202090204" pitchFamily="34" charset="0"/>
                <a:sym typeface="Inter"/>
              </a:rPr>
              <a:t>Key point: policy frames Chinese as a skill for trade — not a language of British communities.</a:t>
            </a:r>
            <a:endParaRPr lang="en-US" sz="1500" u="none" strike="noStrike">
              <a:solidFill>
                <a:srgbClr val="2A2D30"/>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CRITICAL EVALUATION</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One official document, read with Ozga</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854200"/>
            <a:ext cx="10668000" cy="355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500" u="none" strike="noStrike">
                <a:solidFill>
                  <a:srgbClr val="2A2D30"/>
                </a:solidFill>
                <a:latin typeface="Arial" panose="020B0604020202090204" pitchFamily="34" charset="0"/>
                <a:ea typeface="Inter"/>
                <a:cs typeface="Arial" panose="020B0604020202090204" pitchFamily="34" charset="0"/>
                <a:sym typeface="Inter"/>
              </a:rPr>
              <a:t>Document: DfE (2016) news release — 'Pupils across England start intensive lessons in Mandarin'</a:t>
            </a:r>
            <a:endParaRPr lang="en-US" sz="15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1016000" y="24892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WHAT PROBLEM DOES IT BUILD?</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7" name="AutoShape 7"/>
          <p:cNvSpPr txBox="1"/>
          <p:nvPr/>
        </p:nvSpPr>
        <p:spPr>
          <a:xfrm>
            <a:off x="1016000" y="28702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Mandarin is framed as a skill for British pupils, to help the UK win in the global economy.</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8" name="Connector 8"/>
          <p:cNvCxnSpPr/>
          <p:nvPr/>
        </p:nvCxnSpPr>
        <p:spPr>
          <a:xfrm rot="-4297">
            <a:off x="1016004" y="34988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9" name="AutoShape 9"/>
          <p:cNvSpPr txBox="1"/>
          <p:nvPr/>
        </p:nvSpPr>
        <p:spPr>
          <a:xfrm>
            <a:off x="1016000" y="37084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WHAT DOES IT LEAVE OUT? (THE SILENCES)</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0" name="AutoShape 10"/>
          <p:cNvSpPr txBox="1"/>
          <p:nvPr/>
        </p:nvSpPr>
        <p:spPr>
          <a:xfrm>
            <a:off x="1016000" y="40894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No word about heritage learners, Saturday community schools, or migrant Chinese teachers.</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11" name="Connector 11"/>
          <p:cNvCxnSpPr/>
          <p:nvPr/>
        </p:nvCxnSpPr>
        <p:spPr>
          <a:xfrm rot="-4297">
            <a:off x="1016004" y="47180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2" name="AutoShape 12"/>
          <p:cNvSpPr txBox="1"/>
          <p:nvPr/>
        </p:nvSpPr>
        <p:spPr>
          <a:xfrm>
            <a:off x="1016000" y="4927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WHY THIS MATTERS</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3" name="AutoShape 13"/>
          <p:cNvSpPr txBox="1"/>
          <p:nvPr/>
        </p:nvSpPr>
        <p:spPr>
          <a:xfrm>
            <a:off x="1016000" y="5308600"/>
            <a:ext cx="10414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The silences show who policy imagines as 'the learner' — and who it forgets.</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14" name="AutoShape 14"/>
          <p:cNvSpPr txBox="1"/>
          <p:nvPr/>
        </p:nvSpPr>
        <p:spPr>
          <a:xfrm>
            <a:off x="1016000" y="6045200"/>
            <a:ext cx="10668000" cy="406400"/>
          </a:xfrm>
          <a:prstGeom prst="rect">
            <a:avLst/>
          </a:prstGeom>
          <a:noFill/>
          <a:ln w="12700" cap="flat" cmpd="sng">
            <a:noFill/>
            <a:prstDash val="solid"/>
            <a:round/>
          </a:ln>
        </p:spPr>
        <p:txBody>
          <a:bodyPr vert="horz" wrap="square" lIns="0" tIns="0" rIns="0" bIns="0" rtlCol="0" anchor="ctr" anchorCtr="0"/>
          <a:lstStyle/>
          <a:p>
            <a:pPr marL="0" indent="0" algn="l">
              <a:lnSpc>
                <a:spcPct val="100000"/>
              </a:lnSpc>
              <a:defRPr/>
            </a:pPr>
            <a:r>
              <a:rPr lang="en-US" sz="1400" u="none" strike="noStrike">
                <a:solidFill>
                  <a:srgbClr val="2A2D30"/>
                </a:solidFill>
                <a:latin typeface="Arial" panose="020B0604020202090204" pitchFamily="34" charset="0"/>
                <a:ea typeface="Inter"/>
                <a:cs typeface="Arial" panose="020B0604020202090204" pitchFamily="34" charset="0"/>
                <a:sym typeface="Inter"/>
              </a:rPr>
              <a:t>Ozga (2000): policy texts are not neutral — they build problems and leave some voices out.</a:t>
            </a:r>
            <a:endParaRPr lang="en-US" sz="1400" u="none" strike="noStrike">
              <a:solidFill>
                <a:srgbClr val="2A2D30"/>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7112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MEDIA TREATMENT · INTERNATIONAL CONTEXT</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What the media says — and what the data shows</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905000"/>
            <a:ext cx="4826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THE MEDIA SAYS</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1016000" y="2336800"/>
            <a:ext cx="4826000" cy="8382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'Mandarin is the language of the future.' — BBC, The Guardian, 2015–2025</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7" name="AutoShape 7"/>
          <p:cNvSpPr txBox="1"/>
          <p:nvPr/>
        </p:nvSpPr>
        <p:spPr>
          <a:xfrm>
            <a:off x="1016000" y="3352800"/>
            <a:ext cx="4826000" cy="1143000"/>
          </a:xfrm>
          <a:prstGeom prst="rect">
            <a:avLst/>
          </a:prstGeom>
          <a:noFill/>
          <a:ln w="12700" cap="flat" cmpd="sng">
            <a:noFill/>
            <a:prstDash val="solid"/>
            <a:round/>
          </a:ln>
        </p:spPr>
        <p:txBody>
          <a:bodyPr vert="horz" wrap="square" lIns="0" tIns="0" rIns="0" bIns="0" rtlCol="0" anchor="ctr" anchorCtr="0"/>
          <a:lstStyle/>
          <a:p>
            <a:pPr marL="0" indent="0" algn="l">
              <a:lnSpc>
                <a:spcPct val="113000"/>
              </a:lnSpc>
              <a:defRPr/>
            </a:pPr>
            <a:r>
              <a:rPr lang="en-US" sz="1300" u="none" strike="noStrike">
                <a:solidFill>
                  <a:srgbClr val="2A2D30"/>
                </a:solidFill>
                <a:latin typeface="Arial" panose="020B0604020202090204" pitchFamily="34" charset="0"/>
                <a:ea typeface="Inter"/>
                <a:cs typeface="Arial" panose="020B0604020202090204" pitchFamily="34" charset="0"/>
                <a:sym typeface="Inter"/>
              </a:rPr>
              <a:t>Check before you believe: who wrote this? When? Why? What evidence is behind it?</a:t>
            </a:r>
            <a:endParaRPr lang="en-US" sz="1300" u="none" strike="noStrike">
              <a:solidFill>
                <a:srgbClr val="2A2D30"/>
              </a:solidFill>
              <a:latin typeface="Arial" panose="020B0604020202090204" pitchFamily="34" charset="0"/>
              <a:ea typeface="Inter"/>
              <a:cs typeface="Arial" panose="020B0604020202090204" pitchFamily="34" charset="0"/>
              <a:sym typeface="Inter"/>
            </a:endParaRPr>
          </a:p>
        </p:txBody>
      </p:sp>
      <p:cxnSp>
        <p:nvCxnSpPr>
          <p:cNvPr id="8" name="Connector 8"/>
          <p:cNvCxnSpPr/>
          <p:nvPr/>
        </p:nvCxnSpPr>
        <p:spPr>
          <a:xfrm rot="5386777">
            <a:off x="4445000" y="3549662"/>
            <a:ext cx="3302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9" name="AutoShape 9"/>
          <p:cNvSpPr txBox="1"/>
          <p:nvPr/>
        </p:nvSpPr>
        <p:spPr>
          <a:xfrm>
            <a:off x="6604000" y="1905000"/>
            <a:ext cx="5080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THE DATA SHOWS</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0" name="AutoShape 10"/>
          <p:cNvSpPr txBox="1"/>
          <p:nvPr/>
        </p:nvSpPr>
        <p:spPr>
          <a:xfrm>
            <a:off x="6604000" y="2336800"/>
            <a:ext cx="5080000" cy="1524000"/>
          </a:xfrm>
          <a:prstGeom prst="rect">
            <a:avLst/>
          </a:prstGeom>
          <a:noFill/>
          <a:ln w="12700" cap="flat" cmpd="sng">
            <a:noFill/>
            <a:prstDash val="solid"/>
            <a:round/>
          </a:ln>
        </p:spPr>
        <p:txBody>
          <a:bodyPr vert="horz" wrap="square" lIns="0" tIns="0" rIns="0" bIns="0" rtlCol="0" anchor="ctr" anchorCtr="0"/>
          <a:lstStyle/>
          <a:p>
            <a:pPr marL="0" indent="0" algn="l">
              <a:lnSpc>
                <a:spcPct val="117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71% of A-level Mandarin entries come from private schools (Alcantara, 2014).</a:t>
            </a:r>
            <a:endParaRPr lang="en-US" sz="1100">
              <a:latin typeface="Arial" panose="020B0604020202090204" pitchFamily="34" charset="0"/>
              <a:cs typeface="Arial" panose="020B0604020202090204" pitchFamily="34" charset="0"/>
            </a:endParaRPr>
          </a:p>
          <a:p>
            <a:pPr marL="0" indent="0" algn="l">
              <a:lnSpc>
                <a:spcPct val="117000"/>
              </a:lnSpc>
            </a:pPr>
            <a:r>
              <a:rPr lang="en-US" sz="1500" u="none" strike="noStrike">
                <a:solidFill>
                  <a:srgbClr val="4D5A53"/>
                </a:solidFill>
                <a:latin typeface="Arial" panose="020B0604020202090204" pitchFamily="34" charset="0"/>
                <a:ea typeface="Inter"/>
                <a:cs typeface="Arial" panose="020B0604020202090204" pitchFamily="34" charset="0"/>
                <a:sym typeface="Inter"/>
              </a:rPr>
              <a:t>A-level Mandarin entries fell by about half from 2012 to 2024 (British Council, 2025).</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11" name="AutoShape 11"/>
          <p:cNvSpPr txBox="1"/>
          <p:nvPr/>
        </p:nvSpPr>
        <p:spPr>
          <a:xfrm>
            <a:off x="6604000" y="4013200"/>
            <a:ext cx="5080000" cy="1143000"/>
          </a:xfrm>
          <a:prstGeom prst="rect">
            <a:avLst/>
          </a:prstGeom>
          <a:noFill/>
          <a:ln w="12700" cap="flat" cmpd="sng">
            <a:noFill/>
            <a:prstDash val="solid"/>
            <a:round/>
          </a:ln>
        </p:spPr>
        <p:txBody>
          <a:bodyPr vert="horz" wrap="square" lIns="0" tIns="0" rIns="0" bIns="0" rtlCol="0" anchor="ctr" anchorCtr="0"/>
          <a:lstStyle/>
          <a:p>
            <a:pPr marL="0" indent="0" algn="l">
              <a:lnSpc>
                <a:spcPct val="113000"/>
              </a:lnSpc>
              <a:defRPr/>
            </a:pPr>
            <a:r>
              <a:rPr lang="en-US" sz="1300" u="none" strike="noStrike">
                <a:solidFill>
                  <a:srgbClr val="2A2D30"/>
                </a:solidFill>
                <a:latin typeface="Arial" panose="020B0604020202090204" pitchFamily="34" charset="0"/>
                <a:ea typeface="Inter"/>
                <a:cs typeface="Arial" panose="020B0604020202090204" pitchFamily="34" charset="0"/>
                <a:sym typeface="Inter"/>
              </a:rPr>
              <a:t>Some schools only offer progression to native speakers — the exam is seen as too hard for non-native learners.</a:t>
            </a:r>
            <a:endParaRPr lang="en-US" sz="13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12" name="AutoShape 12"/>
          <p:cNvSpPr txBox="1"/>
          <p:nvPr/>
        </p:nvSpPr>
        <p:spPr>
          <a:xfrm>
            <a:off x="1016000" y="5461000"/>
            <a:ext cx="5080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u="none" strike="noStrike">
                <a:solidFill>
                  <a:srgbClr val="4C7A5A"/>
                </a:solidFill>
                <a:latin typeface="Arial" panose="020B0604020202090204" pitchFamily="34" charset="0"/>
                <a:ea typeface="Inter"/>
                <a:cs typeface="Arial" panose="020B0604020202090204" pitchFamily="34" charset="0"/>
                <a:sym typeface="Inter"/>
              </a:rPr>
              <a:t>INTERNATIONAL CONTEXT</a:t>
            </a:r>
            <a:endParaRPr lang="en-US" sz="14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3" name="AutoShape 13"/>
          <p:cNvSpPr txBox="1"/>
          <p:nvPr/>
        </p:nvSpPr>
        <p:spPr>
          <a:xfrm>
            <a:off x="1016000" y="5842000"/>
            <a:ext cx="10414000" cy="5588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1500" u="none" strike="noStrike">
                <a:solidFill>
                  <a:srgbClr val="4D5A53"/>
                </a:solidFill>
                <a:latin typeface="Arial" panose="020B0604020202090204" pitchFamily="34" charset="0"/>
                <a:ea typeface="Inter"/>
                <a:cs typeface="Arial" panose="020B0604020202090204" pitchFamily="34" charset="0"/>
                <a:sym typeface="Inter"/>
              </a:rPr>
              <a:t>Australia has funded community language schools since the 1990s. The UK has no such plan — this is a choice, not a lack of resources.</a:t>
            </a:r>
            <a:endParaRPr lang="en-US" sz="1500" u="none" strike="noStrike">
              <a:solidFill>
                <a:srgbClr val="4D5A53"/>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STAKEHOLDERS</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Who cares about this issue? Four groups, four views</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5080000" y="3111500"/>
            <a:ext cx="2032000" cy="660400"/>
          </a:xfrm>
          <a:prstGeom prst="rect">
            <a:avLst/>
          </a:prstGeom>
          <a:noFill/>
          <a:ln w="12700" cap="flat" cmpd="sng">
            <a:noFill/>
            <a:prstDash val="solid"/>
            <a:round/>
          </a:ln>
        </p:spPr>
        <p:txBody>
          <a:bodyPr vert="horz" wrap="square" lIns="0" tIns="0" rIns="0" bIns="0" rtlCol="0" anchor="ctr" anchorCtr="0"/>
          <a:lstStyle/>
          <a:p>
            <a:pPr marL="0" indent="0" algn="ctr">
              <a:lnSpc>
                <a:spcPct val="100000"/>
              </a:lnSpc>
              <a:defRPr/>
            </a:pPr>
            <a:r>
              <a:rPr lang="en-US" sz="1600" u="none" strike="noStrike">
                <a:solidFill>
                  <a:srgbClr val="2A2D30"/>
                </a:solidFill>
                <a:latin typeface="Arial" panose="020B0604020202090204" pitchFamily="34" charset="0"/>
                <a:ea typeface="Inter"/>
                <a:cs typeface="Arial" panose="020B0604020202090204" pitchFamily="34" charset="0"/>
                <a:sym typeface="Inter"/>
              </a:rPr>
              <a:t>Chinese learning in the UK</a:t>
            </a:r>
            <a:endParaRPr lang="en-US" sz="1600" u="none" strike="noStrike">
              <a:solidFill>
                <a:srgbClr val="2A2D30"/>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4572000" y="1524000"/>
            <a:ext cx="3048000" cy="457200"/>
          </a:xfrm>
          <a:prstGeom prst="rect">
            <a:avLst/>
          </a:prstGeom>
          <a:noFill/>
          <a:ln w="12700" cap="flat" cmpd="sng">
            <a:noFill/>
            <a:prstDash val="solid"/>
            <a:round/>
          </a:ln>
        </p:spPr>
        <p:txBody>
          <a:bodyPr vert="horz" wrap="square" lIns="0" tIns="0" rIns="0" bIns="0" rtlCol="0" anchor="ctr" anchorCtr="0"/>
          <a:lstStyle/>
          <a:p>
            <a:pPr marL="0" indent="0" algn="ctr">
              <a:lnSpc>
                <a:spcPct val="100000"/>
              </a:lnSpc>
              <a:defRPr/>
            </a:pPr>
            <a:r>
              <a:rPr lang="en-US" sz="1400" u="none" strike="noStrike">
                <a:solidFill>
                  <a:srgbClr val="4D5A53"/>
                </a:solidFill>
                <a:latin typeface="Arial" panose="020B0604020202090204" pitchFamily="34" charset="0"/>
                <a:ea typeface="Inter"/>
                <a:cs typeface="Arial" panose="020B0604020202090204" pitchFamily="34" charset="0"/>
                <a:sym typeface="Inter"/>
              </a:rPr>
              <a:t>Government: economic advantage</a:t>
            </a:r>
            <a:endParaRPr lang="en-US" sz="14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7" name="AutoShape 7"/>
          <p:cNvSpPr txBox="1"/>
          <p:nvPr/>
        </p:nvSpPr>
        <p:spPr>
          <a:xfrm>
            <a:off x="7874000" y="3175000"/>
            <a:ext cx="3810000" cy="508000"/>
          </a:xfrm>
          <a:prstGeom prst="rect">
            <a:avLst/>
          </a:prstGeom>
          <a:noFill/>
          <a:ln w="12700" cap="flat" cmpd="sng">
            <a:noFill/>
            <a:prstDash val="solid"/>
            <a:round/>
          </a:ln>
        </p:spPr>
        <p:txBody>
          <a:bodyPr vert="horz" wrap="square" lIns="0" tIns="0" rIns="0" bIns="0" rtlCol="0" anchor="ctr" anchorCtr="0"/>
          <a:lstStyle/>
          <a:p>
            <a:pPr marL="0" indent="0" algn="l">
              <a:lnSpc>
                <a:spcPct val="100000"/>
              </a:lnSpc>
              <a:defRPr/>
            </a:pPr>
            <a:r>
              <a:rPr lang="en-US" sz="1400" u="none" strike="noStrike">
                <a:solidFill>
                  <a:srgbClr val="4D5A53"/>
                </a:solidFill>
                <a:latin typeface="Arial" panose="020B0604020202090204" pitchFamily="34" charset="0"/>
                <a:ea typeface="Inter"/>
                <a:cs typeface="Arial" panose="020B0604020202090204" pitchFamily="34" charset="0"/>
                <a:sym typeface="Inter"/>
              </a:rPr>
              <a:t>School leaders: a prestige subject for parents</a:t>
            </a:r>
            <a:endParaRPr lang="en-US" sz="14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8" name="AutoShape 8"/>
          <p:cNvSpPr txBox="1"/>
          <p:nvPr/>
        </p:nvSpPr>
        <p:spPr>
          <a:xfrm>
            <a:off x="4572000" y="5207000"/>
            <a:ext cx="3048000" cy="457200"/>
          </a:xfrm>
          <a:prstGeom prst="rect">
            <a:avLst/>
          </a:prstGeom>
          <a:noFill/>
          <a:ln w="12700" cap="flat" cmpd="sng">
            <a:noFill/>
            <a:prstDash val="solid"/>
            <a:round/>
          </a:ln>
        </p:spPr>
        <p:txBody>
          <a:bodyPr vert="horz" wrap="square" lIns="0" tIns="0" rIns="0" bIns="0" rtlCol="0" anchor="ctr" anchorCtr="0"/>
          <a:lstStyle/>
          <a:p>
            <a:pPr marL="0" indent="0" algn="ctr">
              <a:lnSpc>
                <a:spcPct val="100000"/>
              </a:lnSpc>
              <a:defRPr/>
            </a:pPr>
            <a:r>
              <a:rPr lang="en-US" sz="1400" u="none" strike="noStrike">
                <a:solidFill>
                  <a:srgbClr val="4D5A53"/>
                </a:solidFill>
                <a:latin typeface="Arial" panose="020B0604020202090204" pitchFamily="34" charset="0"/>
                <a:ea typeface="Inter"/>
                <a:cs typeface="Arial" panose="020B0604020202090204" pitchFamily="34" charset="0"/>
                <a:sym typeface="Inter"/>
              </a:rPr>
              <a:t>Heritage families: identity and family ties</a:t>
            </a:r>
            <a:endParaRPr lang="en-US" sz="14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9" name="AutoShape 9"/>
          <p:cNvSpPr txBox="1"/>
          <p:nvPr/>
        </p:nvSpPr>
        <p:spPr>
          <a:xfrm>
            <a:off x="762000" y="3175000"/>
            <a:ext cx="3810000" cy="508000"/>
          </a:xfrm>
          <a:prstGeom prst="rect">
            <a:avLst/>
          </a:prstGeom>
          <a:noFill/>
          <a:ln w="12700" cap="flat" cmpd="sng">
            <a:noFill/>
            <a:prstDash val="solid"/>
            <a:round/>
          </a:ln>
        </p:spPr>
        <p:txBody>
          <a:bodyPr vert="horz" wrap="square" lIns="0" tIns="0" rIns="0" bIns="0" rtlCol="0" anchor="ctr" anchorCtr="0"/>
          <a:lstStyle/>
          <a:p>
            <a:pPr marL="0" indent="0" algn="r">
              <a:lnSpc>
                <a:spcPct val="100000"/>
              </a:lnSpc>
              <a:defRPr/>
            </a:pPr>
            <a:r>
              <a:rPr lang="en-US" sz="1400" u="none" strike="noStrike">
                <a:solidFill>
                  <a:srgbClr val="4D5A53"/>
                </a:solidFill>
                <a:latin typeface="Arial" panose="020B0604020202090204" pitchFamily="34" charset="0"/>
                <a:ea typeface="Inter"/>
                <a:cs typeface="Arial" panose="020B0604020202090204" pitchFamily="34" charset="0"/>
                <a:sym typeface="Inter"/>
              </a:rPr>
              <a:t>Migrant teachers: recognition and work rights</a:t>
            </a:r>
            <a:endParaRPr lang="en-US" sz="1400" u="none" strike="noStrike">
              <a:solidFill>
                <a:srgbClr val="4D5A53"/>
              </a:solidFill>
              <a:latin typeface="Arial" panose="020B0604020202090204" pitchFamily="34" charset="0"/>
              <a:ea typeface="Inter"/>
              <a:cs typeface="Arial" panose="020B0604020202090204" pitchFamily="34" charset="0"/>
              <a:sym typeface="Inter"/>
            </a:endParaRPr>
          </a:p>
        </p:txBody>
      </p:sp>
      <p:cxnSp>
        <p:nvCxnSpPr>
          <p:cNvPr id="10" name="Connector 10"/>
          <p:cNvCxnSpPr/>
          <p:nvPr/>
        </p:nvCxnSpPr>
        <p:spPr>
          <a:xfrm rot="-5441921">
            <a:off x="5575300" y="2546311"/>
            <a:ext cx="10414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cxnSp>
        <p:nvCxnSpPr>
          <p:cNvPr id="11" name="Connector 11"/>
          <p:cNvCxnSpPr/>
          <p:nvPr/>
        </p:nvCxnSpPr>
        <p:spPr>
          <a:xfrm rot="-63654">
            <a:off x="7137459" y="3422650"/>
            <a:ext cx="6858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cxnSp>
        <p:nvCxnSpPr>
          <p:cNvPr id="12" name="Connector 12"/>
          <p:cNvCxnSpPr/>
          <p:nvPr/>
        </p:nvCxnSpPr>
        <p:spPr>
          <a:xfrm rot="5367872">
            <a:off x="5416550" y="4470430"/>
            <a:ext cx="13589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cxnSp>
        <p:nvCxnSpPr>
          <p:cNvPr id="13" name="Connector 13"/>
          <p:cNvCxnSpPr/>
          <p:nvPr/>
        </p:nvCxnSpPr>
        <p:spPr>
          <a:xfrm rot="10698918">
            <a:off x="4622707" y="3422650"/>
            <a:ext cx="4318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14" name="AutoShape 14"/>
          <p:cNvSpPr txBox="1"/>
          <p:nvPr/>
        </p:nvSpPr>
        <p:spPr>
          <a:xfrm>
            <a:off x="1016000" y="6070600"/>
            <a:ext cx="10414000" cy="381000"/>
          </a:xfrm>
          <a:prstGeom prst="rect">
            <a:avLst/>
          </a:prstGeom>
          <a:noFill/>
          <a:ln w="12700" cap="flat" cmpd="sng">
            <a:noFill/>
            <a:prstDash val="solid"/>
            <a:round/>
          </a:ln>
        </p:spPr>
        <p:txBody>
          <a:bodyPr vert="horz" wrap="square" lIns="0" tIns="0" rIns="0" bIns="0" rtlCol="0" anchor="ctr" anchorCtr="0"/>
          <a:lstStyle/>
          <a:p>
            <a:pPr marL="0" indent="0" algn="l">
              <a:lnSpc>
                <a:spcPct val="100000"/>
              </a:lnSpc>
              <a:defRPr/>
            </a:pPr>
            <a:r>
              <a:rPr lang="en-US" sz="1400" u="none" strike="noStrike">
                <a:solidFill>
                  <a:srgbClr val="2A2D30"/>
                </a:solidFill>
                <a:latin typeface="Arial" panose="020B0604020202090204" pitchFamily="34" charset="0"/>
                <a:ea typeface="Inter"/>
                <a:cs typeface="Arial" panose="020B0604020202090204" pitchFamily="34" charset="0"/>
                <a:sym typeface="Inter"/>
              </a:rPr>
              <a:t>The four groups do not want the same things — that conflict is part of the problem.</a:t>
            </a:r>
            <a:endParaRPr lang="en-US" sz="1400" u="none" strike="noStrike">
              <a:solidFill>
                <a:srgbClr val="2A2D30"/>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7112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QUESTIONS I HAVE STARTED TO ASK</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Three questions for my study</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905000"/>
            <a:ext cx="762000" cy="5080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01</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2032000" y="1905000"/>
            <a:ext cx="9652000" cy="635000"/>
          </a:xfrm>
          <a:prstGeom prst="rect">
            <a:avLst/>
          </a:prstGeom>
          <a:noFill/>
          <a:ln w="12700" cap="flat" cmpd="sng">
            <a:noFill/>
            <a:prstDash val="solid"/>
            <a:round/>
          </a:ln>
        </p:spPr>
        <p:txBody>
          <a:bodyPr vert="horz" wrap="square" lIns="0" tIns="0" rIns="0" bIns="0" rtlCol="0" anchor="ctr" anchorCtr="0"/>
          <a:lstStyle/>
          <a:p>
            <a:pPr marL="0" indent="0" algn="l">
              <a:lnSpc>
                <a:spcPct val="104000"/>
              </a:lnSpc>
              <a:defRPr/>
            </a:pPr>
            <a:r>
              <a:rPr lang="en-US" sz="1700" u="none" strike="noStrike">
                <a:solidFill>
                  <a:srgbClr val="2A2D30"/>
                </a:solidFill>
                <a:latin typeface="Arial" panose="020B0604020202090204" pitchFamily="34" charset="0"/>
                <a:ea typeface="Inter"/>
                <a:cs typeface="Arial" panose="020B0604020202090204" pitchFamily="34" charset="0"/>
                <a:sym typeface="Inter"/>
              </a:rPr>
              <a:t>How do UK and Welsh policy texts build an 'ideal' Mandarin learner — and who is left out?</a:t>
            </a:r>
            <a:endParaRPr lang="en-US" sz="1700" u="none" strike="noStrike">
              <a:solidFill>
                <a:srgbClr val="2A2D30"/>
              </a:solidFill>
              <a:latin typeface="Arial" panose="020B0604020202090204" pitchFamily="34" charset="0"/>
              <a:ea typeface="Inter"/>
              <a:cs typeface="Arial" panose="020B0604020202090204" pitchFamily="34" charset="0"/>
              <a:sym typeface="Inter"/>
            </a:endParaRPr>
          </a:p>
        </p:txBody>
      </p:sp>
      <p:cxnSp>
        <p:nvCxnSpPr>
          <p:cNvPr id="7" name="Connector 7"/>
          <p:cNvCxnSpPr/>
          <p:nvPr/>
        </p:nvCxnSpPr>
        <p:spPr>
          <a:xfrm rot="-4297">
            <a:off x="1016004" y="26860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8" name="AutoShape 8"/>
          <p:cNvSpPr txBox="1"/>
          <p:nvPr/>
        </p:nvSpPr>
        <p:spPr>
          <a:xfrm>
            <a:off x="1016000" y="2844800"/>
            <a:ext cx="762000" cy="5080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02</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9" name="AutoShape 9"/>
          <p:cNvSpPr txBox="1"/>
          <p:nvPr/>
        </p:nvSpPr>
        <p:spPr>
          <a:xfrm>
            <a:off x="2032000" y="2844800"/>
            <a:ext cx="9652000" cy="635000"/>
          </a:xfrm>
          <a:prstGeom prst="rect">
            <a:avLst/>
          </a:prstGeom>
          <a:noFill/>
          <a:ln w="12700" cap="flat" cmpd="sng">
            <a:noFill/>
            <a:prstDash val="solid"/>
            <a:round/>
          </a:ln>
        </p:spPr>
        <p:txBody>
          <a:bodyPr vert="horz" wrap="square" lIns="0" tIns="0" rIns="0" bIns="0" rtlCol="0" anchor="ctr" anchorCtr="0"/>
          <a:lstStyle/>
          <a:p>
            <a:pPr marL="0" indent="0" algn="l">
              <a:lnSpc>
                <a:spcPct val="104000"/>
              </a:lnSpc>
              <a:defRPr/>
            </a:pPr>
            <a:r>
              <a:rPr lang="en-US" sz="1700" u="none" strike="noStrike">
                <a:solidFill>
                  <a:srgbClr val="2A2D30"/>
                </a:solidFill>
                <a:latin typeface="Arial" panose="020B0604020202090204" pitchFamily="34" charset="0"/>
                <a:ea typeface="Inter"/>
                <a:cs typeface="Arial" panose="020B0604020202090204" pitchFamily="34" charset="0"/>
                <a:sym typeface="Inter"/>
              </a:rPr>
              <a:t>What gaps do we see between policy talk and the real lives of heritage students and migrant teachers?</a:t>
            </a:r>
            <a:endParaRPr lang="en-US" sz="1700" u="none" strike="noStrike">
              <a:solidFill>
                <a:srgbClr val="2A2D30"/>
              </a:solidFill>
              <a:latin typeface="Arial" panose="020B0604020202090204" pitchFamily="34" charset="0"/>
              <a:ea typeface="Inter"/>
              <a:cs typeface="Arial" panose="020B0604020202090204" pitchFamily="34" charset="0"/>
              <a:sym typeface="Inter"/>
            </a:endParaRPr>
          </a:p>
        </p:txBody>
      </p:sp>
      <p:cxnSp>
        <p:nvCxnSpPr>
          <p:cNvPr id="10" name="Connector 10"/>
          <p:cNvCxnSpPr/>
          <p:nvPr/>
        </p:nvCxnSpPr>
        <p:spPr>
          <a:xfrm rot="-4297">
            <a:off x="1016004" y="36258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1" name="AutoShape 11"/>
          <p:cNvSpPr txBox="1"/>
          <p:nvPr/>
        </p:nvSpPr>
        <p:spPr>
          <a:xfrm>
            <a:off x="1016000" y="3784600"/>
            <a:ext cx="762000" cy="5080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2000" u="none" strike="noStrike">
                <a:solidFill>
                  <a:srgbClr val="4C7A5A"/>
                </a:solidFill>
                <a:latin typeface="Arial" panose="020B0604020202090204" pitchFamily="34" charset="0"/>
                <a:ea typeface="Inter"/>
                <a:cs typeface="Arial" panose="020B0604020202090204" pitchFamily="34" charset="0"/>
                <a:sym typeface="Inter"/>
              </a:rPr>
              <a:t>03</a:t>
            </a:r>
            <a:endParaRPr lang="en-US" sz="20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2" name="AutoShape 12"/>
          <p:cNvSpPr txBox="1"/>
          <p:nvPr/>
        </p:nvSpPr>
        <p:spPr>
          <a:xfrm>
            <a:off x="2032000" y="3784600"/>
            <a:ext cx="9652000" cy="635000"/>
          </a:xfrm>
          <a:prstGeom prst="rect">
            <a:avLst/>
          </a:prstGeom>
          <a:noFill/>
          <a:ln w="12700" cap="flat" cmpd="sng">
            <a:noFill/>
            <a:prstDash val="solid"/>
            <a:round/>
          </a:ln>
        </p:spPr>
        <p:txBody>
          <a:bodyPr vert="horz" wrap="square" lIns="0" tIns="0" rIns="0" bIns="0" rtlCol="0" anchor="ctr" anchorCtr="0"/>
          <a:lstStyle/>
          <a:p>
            <a:pPr marL="0" indent="0" algn="l">
              <a:lnSpc>
                <a:spcPct val="104000"/>
              </a:lnSpc>
              <a:defRPr/>
            </a:pPr>
            <a:r>
              <a:rPr lang="en-US" sz="1700" u="none" strike="noStrike">
                <a:solidFill>
                  <a:srgbClr val="2A2D30"/>
                </a:solidFill>
                <a:latin typeface="Arial" panose="020B0604020202090204" pitchFamily="34" charset="0"/>
                <a:ea typeface="Inter"/>
                <a:cs typeface="Arial" panose="020B0604020202090204" pitchFamily="34" charset="0"/>
                <a:sym typeface="Inter"/>
              </a:rPr>
              <a:t>What would fairer policy look like, so more people can learn — and teach — Chinese?</a:t>
            </a:r>
            <a:endParaRPr lang="en-US" sz="1700" u="none" strike="noStrike">
              <a:solidFill>
                <a:srgbClr val="2A2D30"/>
              </a:solidFill>
              <a:latin typeface="Arial" panose="020B0604020202090204" pitchFamily="34" charset="0"/>
              <a:ea typeface="Inter"/>
              <a:cs typeface="Arial" panose="020B0604020202090204" pitchFamily="34" charset="0"/>
              <a:sym typeface="Inter"/>
            </a:endParaRPr>
          </a:p>
        </p:txBody>
      </p:sp>
      <p:cxnSp>
        <p:nvCxnSpPr>
          <p:cNvPr id="13" name="Connector 13"/>
          <p:cNvCxnSpPr/>
          <p:nvPr/>
        </p:nvCxnSpPr>
        <p:spPr>
          <a:xfrm rot="-4297">
            <a:off x="1016004" y="45656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14" name="AutoShape 14"/>
          <p:cNvSpPr txBox="1"/>
          <p:nvPr/>
        </p:nvSpPr>
        <p:spPr>
          <a:xfrm>
            <a:off x="1016000" y="4851400"/>
            <a:ext cx="10668000" cy="1016000"/>
          </a:xfrm>
          <a:prstGeom prst="rect">
            <a:avLst/>
          </a:prstGeom>
          <a:noFill/>
          <a:ln w="12700" cap="flat" cmpd="sng">
            <a:noFill/>
            <a:prstDash val="solid"/>
            <a:round/>
          </a:ln>
        </p:spPr>
        <p:txBody>
          <a:bodyPr vert="horz" wrap="square" lIns="0" tIns="0" rIns="0" bIns="0" rtlCol="0" anchor="ctr" anchorCtr="0"/>
          <a:lstStyle/>
          <a:p>
            <a:pPr marL="0" indent="0" algn="l">
              <a:lnSpc>
                <a:spcPct val="113000"/>
              </a:lnSpc>
              <a:defRPr/>
            </a:pPr>
            <a:r>
              <a:rPr lang="en-US" sz="1400" u="none" strike="noStrike">
                <a:solidFill>
                  <a:srgbClr val="2A2D30"/>
                </a:solidFill>
                <a:latin typeface="Arial" panose="020B0604020202090204" pitchFamily="34" charset="0"/>
                <a:ea typeface="Inter"/>
                <a:cs typeface="Arial" panose="020B0604020202090204" pitchFamily="34" charset="0"/>
                <a:sym typeface="Inter"/>
              </a:rPr>
              <a:t>Research I can build on: Alcantara (2014) on Chinese teaching in the UK; Li Wei (2011) on community schools; British Council (2025) on A-level Mandarin.</a:t>
            </a:r>
            <a:endParaRPr lang="en-US" sz="1400" u="none" strike="noStrike">
              <a:solidFill>
                <a:srgbClr val="2A2D30"/>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i="0" u="none" strike="noStrike">
                <a:solidFill>
                  <a:srgbClr val="4C7A5A"/>
                </a:solidFill>
                <a:latin typeface="Arial" panose="020B0604020202090204" pitchFamily="34" charset="0"/>
                <a:ea typeface="Inter"/>
                <a:cs typeface="Arial" panose="020B0604020202090204" pitchFamily="34" charset="0"/>
                <a:sym typeface="Inter"/>
              </a:rPr>
              <a:t>SAY WHAT YOU HAVE SAID</a:t>
            </a:r>
            <a:endParaRPr lang="en-US" sz="1300" i="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i="0" u="none" strike="noStrike">
                <a:solidFill>
                  <a:srgbClr val="2A2D30"/>
                </a:solidFill>
                <a:latin typeface="Arial" panose="020B0604020202090204" pitchFamily="34" charset="0"/>
                <a:ea typeface="Merriweather"/>
                <a:cs typeface="Arial" panose="020B0604020202090204" pitchFamily="34" charset="0"/>
                <a:sym typeface="Merriweather"/>
              </a:rPr>
              <a:t>Conclusion</a:t>
            </a:r>
            <a:endParaRPr lang="en-US" sz="3000" i="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981200"/>
            <a:ext cx="10414000" cy="1168400"/>
          </a:xfrm>
          <a:prstGeom prst="rect">
            <a:avLst/>
          </a:prstGeom>
          <a:noFill/>
          <a:ln w="12700" cap="flat" cmpd="sng">
            <a:noFill/>
            <a:prstDash val="solid"/>
            <a:round/>
          </a:ln>
        </p:spPr>
        <p:txBody>
          <a:bodyPr vert="horz" wrap="square" lIns="0" tIns="0" rIns="0" bIns="0" rtlCol="0" anchor="ctr" anchorCtr="0"/>
          <a:lstStyle/>
          <a:p>
            <a:pPr marL="0" indent="0" algn="l">
              <a:lnSpc>
                <a:spcPct val="108000"/>
              </a:lnSpc>
              <a:defRPr/>
            </a:pPr>
            <a:r>
              <a:rPr lang="en-US" sz="2600" i="0" u="none" strike="noStrike">
                <a:solidFill>
                  <a:srgbClr val="2A2D30"/>
                </a:solidFill>
                <a:latin typeface="Arial" panose="020B0604020202090204" pitchFamily="34" charset="0"/>
                <a:ea typeface="Merriweather"/>
                <a:cs typeface="Arial" panose="020B0604020202090204" pitchFamily="34" charset="0"/>
                <a:sym typeface="Merriweather"/>
              </a:rPr>
              <a:t>UK Mandarin policy is not neutral. It writes some people in — and others out.</a:t>
            </a:r>
            <a:endParaRPr lang="en-US" sz="2600" i="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6" name="Connector 6"/>
          <p:cNvCxnSpPr/>
          <p:nvPr/>
        </p:nvCxnSpPr>
        <p:spPr>
          <a:xfrm rot="-4297">
            <a:off x="1016004" y="3371850"/>
            <a:ext cx="10160000" cy="12700"/>
          </a:xfrm>
          <a:prstGeom prst="straightConnector1">
            <a:avLst/>
          </a:prstGeom>
          <a:solidFill>
            <a:srgbClr val="DEE0E3">
              <a:alpha val="100000"/>
            </a:srgbClr>
          </a:solidFill>
          <a:ln w="12700" cap="flat" cmpd="sng">
            <a:solidFill>
              <a:srgbClr val="D2DACD">
                <a:alpha val="100000"/>
              </a:srgbClr>
            </a:solidFill>
            <a:prstDash val="solid"/>
            <a:round/>
            <a:headEnd type="none" w="med" len="med"/>
            <a:tailEnd type="none" w="med" len="med"/>
          </a:ln>
        </p:spPr>
      </p:cxnSp>
      <p:sp>
        <p:nvSpPr>
          <p:cNvPr id="7" name="AutoShape 7"/>
          <p:cNvSpPr txBox="1"/>
          <p:nvPr/>
        </p:nvSpPr>
        <p:spPr>
          <a:xfrm>
            <a:off x="1016000" y="3632200"/>
            <a:ext cx="5080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i="0" u="none" strike="noStrike">
                <a:solidFill>
                  <a:srgbClr val="4C7A5A"/>
                </a:solidFill>
                <a:latin typeface="Arial" panose="020B0604020202090204" pitchFamily="34" charset="0"/>
                <a:ea typeface="Inter"/>
                <a:cs typeface="Arial" panose="020B0604020202090204" pitchFamily="34" charset="0"/>
                <a:sym typeface="Inter"/>
              </a:rPr>
              <a:t>WHAT I SAID</a:t>
            </a:r>
            <a:endParaRPr lang="en-US" sz="1400" i="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8" name="AutoShape 8"/>
          <p:cNvSpPr txBox="1"/>
          <p:nvPr/>
        </p:nvSpPr>
        <p:spPr>
          <a:xfrm>
            <a:off x="1016000" y="4038600"/>
            <a:ext cx="10414000" cy="838200"/>
          </a:xfrm>
          <a:prstGeom prst="rect">
            <a:avLst/>
          </a:prstGeom>
          <a:noFill/>
          <a:ln w="12700" cap="flat" cmpd="sng">
            <a:noFill/>
            <a:prstDash val="solid"/>
            <a:round/>
          </a:ln>
        </p:spPr>
        <p:txBody>
          <a:bodyPr vert="horz" wrap="square" lIns="0" tIns="0" rIns="0" bIns="0" rtlCol="0" anchor="ctr" anchorCtr="0"/>
          <a:lstStyle/>
          <a:p>
            <a:pPr marL="0" indent="0" algn="l">
              <a:lnSpc>
                <a:spcPct val="117000"/>
              </a:lnSpc>
              <a:defRPr/>
            </a:pPr>
            <a:r>
              <a:rPr lang="en-US" sz="1500" i="0" u="none" strike="noStrike">
                <a:solidFill>
                  <a:srgbClr val="4D5A53"/>
                </a:solidFill>
                <a:latin typeface="Arial" panose="020B0604020202090204" pitchFamily="34" charset="0"/>
                <a:ea typeface="Inter"/>
                <a:cs typeface="Arial" panose="020B0604020202090204" pitchFamily="34" charset="0"/>
                <a:sym typeface="Inter"/>
              </a:rPr>
              <a:t>Aim: to look at Mandarin policy with a critical eye — who it helps, and who it leaves out.</a:t>
            </a:r>
            <a:endParaRPr lang="en-US" sz="1100">
              <a:latin typeface="Arial" panose="020B0604020202090204" pitchFamily="34" charset="0"/>
              <a:cs typeface="Arial" panose="020B0604020202090204" pitchFamily="34" charset="0"/>
            </a:endParaRPr>
          </a:p>
          <a:p>
            <a:pPr marL="0" indent="0" algn="l">
              <a:lnSpc>
                <a:spcPct val="117000"/>
              </a:lnSpc>
            </a:pPr>
            <a:r>
              <a:rPr lang="en-US" sz="1500" i="0" u="none" strike="noStrike">
                <a:solidFill>
                  <a:srgbClr val="4D5A53"/>
                </a:solidFill>
                <a:latin typeface="Arial" panose="020B0604020202090204" pitchFamily="34" charset="0"/>
                <a:ea typeface="Inter"/>
                <a:cs typeface="Arial" panose="020B0604020202090204" pitchFamily="34" charset="0"/>
                <a:sym typeface="Inter"/>
              </a:rPr>
              <a:t>Questions asked: who is the 'ideal' learner? What is left out? What would fairer policy look like?</a:t>
            </a:r>
            <a:endParaRPr lang="en-US" sz="1500" i="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9" name="AutoShape 9"/>
          <p:cNvSpPr txBox="1"/>
          <p:nvPr/>
        </p:nvSpPr>
        <p:spPr>
          <a:xfrm>
            <a:off x="1016000" y="5105400"/>
            <a:ext cx="5080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400" i="0" u="none" strike="noStrike">
                <a:solidFill>
                  <a:srgbClr val="4C7A5A"/>
                </a:solidFill>
                <a:latin typeface="Arial" panose="020B0604020202090204" pitchFamily="34" charset="0"/>
                <a:ea typeface="Inter"/>
                <a:cs typeface="Arial" panose="020B0604020202090204" pitchFamily="34" charset="0"/>
                <a:sym typeface="Inter"/>
              </a:rPr>
              <a:t>NEXT STEPS</a:t>
            </a:r>
            <a:endParaRPr lang="en-US" sz="1400" i="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10" name="AutoShape 10"/>
          <p:cNvSpPr txBox="1"/>
          <p:nvPr/>
        </p:nvSpPr>
        <p:spPr>
          <a:xfrm>
            <a:off x="1016000" y="5511800"/>
            <a:ext cx="10414000" cy="558800"/>
          </a:xfrm>
          <a:prstGeom prst="rect">
            <a:avLst/>
          </a:prstGeom>
          <a:noFill/>
          <a:ln w="12700" cap="flat" cmpd="sng">
            <a:noFill/>
            <a:prstDash val="solid"/>
            <a:round/>
          </a:ln>
        </p:spPr>
        <p:txBody>
          <a:bodyPr vert="horz" wrap="square" lIns="0" tIns="0" rIns="0" bIns="0" rtlCol="0" anchor="ctr" anchorCtr="0"/>
          <a:lstStyle/>
          <a:p>
            <a:pPr marL="0" indent="0" algn="l">
              <a:lnSpc>
                <a:spcPct val="117000"/>
              </a:lnSpc>
              <a:defRPr/>
            </a:pPr>
            <a:r>
              <a:rPr lang="en-US" sz="1500" i="0" u="none" strike="noStrike">
                <a:solidFill>
                  <a:srgbClr val="4D5A53"/>
                </a:solidFill>
                <a:latin typeface="Arial" panose="020B0604020202090204" pitchFamily="34" charset="0"/>
                <a:ea typeface="Inter"/>
                <a:cs typeface="Arial" panose="020B0604020202090204" pitchFamily="34" charset="0"/>
                <a:sym typeface="Inter"/>
              </a:rPr>
              <a:t>Read more policy texts with Ozga (2000). Talk to heritage students and migrant Chinese teachers.</a:t>
            </a:r>
            <a:endParaRPr lang="en-US" sz="1500" i="0" u="none" strike="noStrike">
              <a:solidFill>
                <a:srgbClr val="4D5A53"/>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6F1">
            <a:alpha val="100000"/>
          </a:srgbClr>
        </a:solidFill>
        <a:effectLst/>
      </p:bgPr>
    </p:bg>
    <p:spTree>
      <p:nvGrpSpPr>
        <p:cNvPr id="1" name=""/>
        <p:cNvGrpSpPr/>
        <p:nvPr/>
      </p:nvGrpSpPr>
      <p:grpSpPr>
        <a:xfrm>
          <a:off x="0" y="0"/>
          <a:ext cx="0" cy="0"/>
          <a:chOff x="0" y="0"/>
          <a:chExt cx="0" cy="0"/>
        </a:xfrm>
      </p:grpSpPr>
      <p:sp>
        <p:nvSpPr>
          <p:cNvPr id="2" name="AutoShape 2"/>
          <p:cNvSpPr txBox="1"/>
          <p:nvPr/>
        </p:nvSpPr>
        <p:spPr>
          <a:xfrm>
            <a:off x="1016000" y="355600"/>
            <a:ext cx="6604000" cy="3302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1300" u="none" strike="noStrike">
                <a:solidFill>
                  <a:srgbClr val="4C7A5A"/>
                </a:solidFill>
                <a:latin typeface="Arial" panose="020B0604020202090204" pitchFamily="34" charset="0"/>
                <a:ea typeface="Inter"/>
                <a:cs typeface="Arial" panose="020B0604020202090204" pitchFamily="34" charset="0"/>
                <a:sym typeface="Inter"/>
              </a:rPr>
              <a:t>REFERENCES</a:t>
            </a:r>
            <a:endParaRPr lang="en-US" sz="1300" u="none" strike="noStrike">
              <a:solidFill>
                <a:srgbClr val="4C7A5A"/>
              </a:solidFill>
              <a:latin typeface="Arial" panose="020B0604020202090204" pitchFamily="34" charset="0"/>
              <a:ea typeface="Inter"/>
              <a:cs typeface="Arial" panose="020B0604020202090204" pitchFamily="34" charset="0"/>
              <a:sym typeface="Inter"/>
            </a:endParaRPr>
          </a:p>
        </p:txBody>
      </p:sp>
      <p:sp>
        <p:nvSpPr>
          <p:cNvPr id="3" name="AutoShape 3"/>
          <p:cNvSpPr txBox="1"/>
          <p:nvPr/>
        </p:nvSpPr>
        <p:spPr>
          <a:xfrm>
            <a:off x="1016000" y="711200"/>
            <a:ext cx="10414000" cy="609600"/>
          </a:xfrm>
          <a:prstGeom prst="rect">
            <a:avLst/>
          </a:prstGeom>
          <a:noFill/>
          <a:ln w="12700" cap="flat" cmpd="sng">
            <a:noFill/>
            <a:prstDash val="solid"/>
            <a:round/>
          </a:ln>
        </p:spPr>
        <p:txBody>
          <a:bodyPr vert="horz" wrap="none" lIns="0" tIns="0" rIns="0" bIns="0" rtlCol="0" anchor="ctr" anchorCtr="0"/>
          <a:lstStyle/>
          <a:p>
            <a:pPr marL="0" indent="0" algn="l">
              <a:lnSpc>
                <a:spcPct val="125000"/>
              </a:lnSpc>
              <a:defRPr/>
            </a:pPr>
            <a:r>
              <a:rPr lang="en-US" sz="3000" u="none" strike="noStrike">
                <a:solidFill>
                  <a:srgbClr val="2A2D30"/>
                </a:solidFill>
                <a:latin typeface="Arial" panose="020B0604020202090204" pitchFamily="34" charset="0"/>
                <a:ea typeface="Merriweather"/>
                <a:cs typeface="Arial" panose="020B0604020202090204" pitchFamily="34" charset="0"/>
                <a:sym typeface="Merriweather"/>
              </a:rPr>
              <a:t>References (UWTSD Harvard)</a:t>
            </a:r>
            <a:endParaRPr lang="en-US" sz="3000" u="none" strike="noStrike">
              <a:solidFill>
                <a:srgbClr val="2A2D30"/>
              </a:solidFill>
              <a:latin typeface="Arial" panose="020B0604020202090204" pitchFamily="34" charset="0"/>
              <a:ea typeface="Merriweather"/>
              <a:cs typeface="Arial" panose="020B0604020202090204" pitchFamily="34" charset="0"/>
              <a:sym typeface="Merriweather"/>
            </a:endParaRPr>
          </a:p>
        </p:txBody>
      </p:sp>
      <p:cxnSp>
        <p:nvCxnSpPr>
          <p:cNvPr id="4" name="Connector 4"/>
          <p:cNvCxnSpPr/>
          <p:nvPr/>
        </p:nvCxnSpPr>
        <p:spPr>
          <a:xfrm rot="-4297">
            <a:off x="1016004" y="1492250"/>
            <a:ext cx="10160000" cy="12700"/>
          </a:xfrm>
          <a:prstGeom prst="straightConnector1">
            <a:avLst/>
          </a:prstGeom>
          <a:solidFill>
            <a:srgbClr val="DEE0E3">
              <a:alpha val="100000"/>
            </a:srgbClr>
          </a:solidFill>
          <a:ln w="12700" cap="flat" cmpd="sng">
            <a:solidFill>
              <a:srgbClr val="4C7A5A">
                <a:alpha val="100000"/>
              </a:srgbClr>
            </a:solidFill>
            <a:prstDash val="solid"/>
            <a:round/>
            <a:headEnd type="none" w="med" len="med"/>
            <a:tailEnd type="none" w="med" len="med"/>
          </a:ln>
        </p:spPr>
      </p:cxnSp>
      <p:sp>
        <p:nvSpPr>
          <p:cNvPr id="5" name="AutoShape 5"/>
          <p:cNvSpPr txBox="1"/>
          <p:nvPr/>
        </p:nvSpPr>
        <p:spPr>
          <a:xfrm>
            <a:off x="1016000" y="1778000"/>
            <a:ext cx="5334000" cy="4572000"/>
          </a:xfrm>
          <a:prstGeom prst="rect">
            <a:avLst/>
          </a:prstGeom>
          <a:noFill/>
          <a:ln w="12700" cap="flat" cmpd="sng">
            <a:noFill/>
            <a:prstDash val="solid"/>
            <a:round/>
          </a:ln>
        </p:spPr>
        <p:txBody>
          <a:bodyPr vert="horz" wrap="square" lIns="0" tIns="0" rIns="0" bIns="0" rtlCol="0" anchor="ctr" anchorCtr="0"/>
          <a:lstStyle/>
          <a:p>
            <a:pPr marL="0" indent="0" algn="l">
              <a:lnSpc>
                <a:spcPct val="113000"/>
              </a:lnSpc>
              <a:defRPr/>
            </a:pPr>
            <a:r>
              <a:rPr lang="en-US" sz="1200" u="none" strike="noStrike">
                <a:solidFill>
                  <a:srgbClr val="4D5A53"/>
                </a:solidFill>
                <a:latin typeface="Arial" panose="020B0604020202090204" pitchFamily="34" charset="0"/>
                <a:ea typeface="Inter"/>
                <a:cs typeface="Arial" panose="020B0604020202090204" pitchFamily="34" charset="0"/>
                <a:sym typeface="Inter"/>
              </a:rPr>
              <a:t>Alcantara Communications (2014) </a:t>
            </a:r>
            <a:r>
              <a:rPr lang="en-US" sz="1200" u="none" strike="noStrike">
                <a:solidFill>
                  <a:srgbClr val="4D5A53"/>
                </a:solidFill>
                <a:latin typeface="Arial" panose="020B0604020202090204" pitchFamily="34" charset="0"/>
                <a:ea typeface="Inter"/>
                <a:cs typeface="Arial" panose="020B0604020202090204" pitchFamily="34" charset="0"/>
                <a:sym typeface="Inter"/>
              </a:rPr>
              <a:t>The teaching of Chinese in the UK. London: British Council.</a:t>
            </a:r>
            <a:endParaRPr lang="en-US" sz="1100">
              <a:latin typeface="Arial" panose="020B0604020202090204" pitchFamily="34" charset="0"/>
              <a:cs typeface="Arial" panose="020B0604020202090204" pitchFamily="34" charset="0"/>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Ball, S.J. (1994) </a:t>
            </a:r>
            <a:r>
              <a:rPr lang="en-US" sz="1200" u="none" strike="noStrike">
                <a:solidFill>
                  <a:srgbClr val="4D5A53"/>
                </a:solidFill>
                <a:latin typeface="Arial" panose="020B0604020202090204" pitchFamily="34" charset="0"/>
                <a:ea typeface="Inter"/>
                <a:cs typeface="Arial" panose="020B0604020202090204" pitchFamily="34" charset="0"/>
                <a:sym typeface="Inter"/>
              </a:rPr>
              <a:t>Education reform: a critical and post-structural approach. Buckingham: Open University Press.</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Bowe, R., Ball, S.J. and Gold, A. (1992) </a:t>
            </a:r>
            <a:r>
              <a:rPr lang="en-US" sz="1200" u="none" strike="noStrike">
                <a:solidFill>
                  <a:srgbClr val="4D5A53"/>
                </a:solidFill>
                <a:latin typeface="Arial" panose="020B0604020202090204" pitchFamily="34" charset="0"/>
                <a:ea typeface="Inter"/>
                <a:cs typeface="Arial" panose="020B0604020202090204" pitchFamily="34" charset="0"/>
                <a:sym typeface="Inter"/>
              </a:rPr>
              <a:t>Reforming education and changing schools. London: Routledge.</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British Council (2025) </a:t>
            </a:r>
            <a:r>
              <a:rPr lang="en-US" sz="1200" u="none" strike="noStrike">
                <a:solidFill>
                  <a:srgbClr val="4D5A53"/>
                </a:solidFill>
                <a:latin typeface="Arial" panose="020B0604020202090204" pitchFamily="34" charset="0"/>
                <a:ea typeface="Inter"/>
                <a:cs typeface="Arial" panose="020B0604020202090204" pitchFamily="34" charset="0"/>
                <a:sym typeface="Inter"/>
              </a:rPr>
              <a:t>China capability in the education context. London: British Council.</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Department for Education (2016) </a:t>
            </a:r>
            <a:r>
              <a:rPr lang="en-US" sz="1200" u="none" strike="noStrike">
                <a:solidFill>
                  <a:srgbClr val="4D5A53"/>
                </a:solidFill>
                <a:latin typeface="Arial" panose="020B0604020202090204" pitchFamily="34" charset="0"/>
                <a:ea typeface="Inter"/>
                <a:cs typeface="Arial" panose="020B0604020202090204" pitchFamily="34" charset="0"/>
                <a:sym typeface="Inter"/>
              </a:rPr>
              <a:t>Pupils across England start intensive lessons in Mandarin. London: DfE.</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p:txBody>
      </p:sp>
      <p:sp>
        <p:nvSpPr>
          <p:cNvPr id="6" name="AutoShape 6"/>
          <p:cNvSpPr txBox="1"/>
          <p:nvPr/>
        </p:nvSpPr>
        <p:spPr>
          <a:xfrm>
            <a:off x="6604000" y="1778000"/>
            <a:ext cx="5334000" cy="4572000"/>
          </a:xfrm>
          <a:prstGeom prst="rect">
            <a:avLst/>
          </a:prstGeom>
          <a:noFill/>
          <a:ln w="12700" cap="flat" cmpd="sng">
            <a:noFill/>
            <a:prstDash val="solid"/>
            <a:round/>
          </a:ln>
        </p:spPr>
        <p:txBody>
          <a:bodyPr vert="horz" wrap="square" lIns="0" tIns="0" rIns="0" bIns="0" rtlCol="0" anchor="ctr" anchorCtr="0"/>
          <a:lstStyle/>
          <a:p>
            <a:pPr marL="0" indent="0" algn="l">
              <a:lnSpc>
                <a:spcPct val="113000"/>
              </a:lnSpc>
              <a:defRPr/>
            </a:pPr>
            <a:r>
              <a:rPr lang="en-US" sz="1200" u="none" strike="noStrike">
                <a:solidFill>
                  <a:srgbClr val="4D5A53"/>
                </a:solidFill>
                <a:latin typeface="Arial" panose="020B0604020202090204" pitchFamily="34" charset="0"/>
                <a:ea typeface="Inter"/>
                <a:cs typeface="Arial" panose="020B0604020202090204" pitchFamily="34" charset="0"/>
                <a:sym typeface="Inter"/>
              </a:rPr>
              <a:t>Home Office (2024) </a:t>
            </a:r>
            <a:r>
              <a:rPr lang="en-US" sz="1200" u="none" strike="noStrike">
                <a:solidFill>
                  <a:srgbClr val="4D5A53"/>
                </a:solidFill>
                <a:latin typeface="Arial" panose="020B0604020202090204" pitchFamily="34" charset="0"/>
                <a:ea typeface="Inter"/>
                <a:cs typeface="Arial" panose="020B0604020202090204" pitchFamily="34" charset="0"/>
                <a:sym typeface="Inter"/>
              </a:rPr>
              <a:t>Immigration rules: appendix skilled occupations. London: Home Office.</a:t>
            </a:r>
            <a:endParaRPr lang="en-US" sz="1100">
              <a:latin typeface="Arial" panose="020B0604020202090204" pitchFamily="34" charset="0"/>
              <a:cs typeface="Arial" panose="020B0604020202090204" pitchFamily="34" charset="0"/>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Li, W. (2011) 'Multilingualism in complementary schools', </a:t>
            </a:r>
            <a:r>
              <a:rPr lang="en-US" sz="1200" u="none" strike="noStrike">
                <a:solidFill>
                  <a:srgbClr val="4D5A53"/>
                </a:solidFill>
                <a:latin typeface="Arial" panose="020B0604020202090204" pitchFamily="34" charset="0"/>
                <a:ea typeface="Inter"/>
                <a:cs typeface="Arial" panose="020B0604020202090204" pitchFamily="34" charset="0"/>
                <a:sym typeface="Inter"/>
              </a:rPr>
              <a:t>Momentum: A Monograph on Multilingualism.</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Ozga, J. (2000) </a:t>
            </a:r>
            <a:r>
              <a:rPr lang="en-US" sz="1200" u="none" strike="noStrike">
                <a:solidFill>
                  <a:srgbClr val="4D5A53"/>
                </a:solidFill>
                <a:latin typeface="Arial" panose="020B0604020202090204" pitchFamily="34" charset="0"/>
                <a:ea typeface="Inter"/>
                <a:cs typeface="Arial" panose="020B0604020202090204" pitchFamily="34" charset="0"/>
                <a:sym typeface="Inter"/>
              </a:rPr>
              <a:t>Policy research in educational settings: contested terrain. Buckingham: Open University Press.</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Taylor, S., Rizvi, F., Lingard, B. and Henry, M. (1997) </a:t>
            </a:r>
            <a:r>
              <a:rPr lang="en-US" sz="1200" u="none" strike="noStrike">
                <a:solidFill>
                  <a:srgbClr val="4D5A53"/>
                </a:solidFill>
                <a:latin typeface="Arial" panose="020B0604020202090204" pitchFamily="34" charset="0"/>
                <a:ea typeface="Inter"/>
                <a:cs typeface="Arial" panose="020B0604020202090204" pitchFamily="34" charset="0"/>
                <a:sym typeface="Inter"/>
              </a:rPr>
              <a:t>Educational policy and the politics of change. London: Routledge.</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a:p>
            <a:pPr marL="0" indent="0" algn="l">
              <a:lnSpc>
                <a:spcPct val="113000"/>
              </a:lnSpc>
            </a:pPr>
            <a:r>
              <a:rPr lang="en-US" sz="1200" u="none" strike="noStrike">
                <a:solidFill>
                  <a:srgbClr val="4D5A53"/>
                </a:solidFill>
                <a:latin typeface="Arial" panose="020B0604020202090204" pitchFamily="34" charset="0"/>
                <a:ea typeface="Inter"/>
                <a:cs typeface="Arial" panose="020B0604020202090204" pitchFamily="34" charset="0"/>
                <a:sym typeface="Inter"/>
              </a:rPr>
              <a:t>Welsh Government (2022) </a:t>
            </a:r>
            <a:r>
              <a:rPr lang="en-US" sz="1200" u="none" strike="noStrike">
                <a:solidFill>
                  <a:srgbClr val="4D5A53"/>
                </a:solidFill>
                <a:latin typeface="Arial" panose="020B0604020202090204" pitchFamily="34" charset="0"/>
                <a:ea typeface="Inter"/>
                <a:cs typeface="Arial" panose="020B0604020202090204" pitchFamily="34" charset="0"/>
                <a:sym typeface="Inter"/>
              </a:rPr>
              <a:t>Global futures: our languages. Cardiff: Welsh Government.</a:t>
            </a:r>
            <a:endParaRPr lang="en-US" sz="1200" u="none" strike="noStrike">
              <a:solidFill>
                <a:srgbClr val="4D5A53"/>
              </a:solidFill>
              <a:latin typeface="Arial" panose="020B0604020202090204" pitchFamily="34" charset="0"/>
              <a:ea typeface="Inter"/>
              <a:cs typeface="Arial" panose="020B0604020202090204" pitchFamily="34" charset="0"/>
              <a:sym typeface="Inter"/>
            </a:endParaRPr>
          </a:p>
        </p:txBody>
      </p:sp>
    </p:spTree>
  </p:cSld>
  <p:clrMapOvr>
    <a:masterClrMapping/>
  </p:clrMapOvr>
</p:sld>
</file>

<file path=ppt/theme/theme1.xml><?xml version="1.0" encoding="utf-8"?>
<a:theme xmlns:a="http://schemas.openxmlformats.org/drawingml/2006/main"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默认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5255</Words>
  <Application>WPS 演示</Application>
  <PresentationFormat/>
  <Paragraphs>172</Paragraphs>
  <Slides>10</Slides>
  <Notes>0</Notes>
  <HiddenSlides>0</HiddenSlides>
  <MMClips>0</MMClips>
  <ScaleCrop>false</ScaleCrop>
  <HeadingPairs>
    <vt:vector size="6" baseType="variant">
      <vt:variant>
        <vt:lpstr>已用的字体</vt:lpstr>
      </vt:variant>
      <vt:variant>
        <vt:i4>20</vt:i4>
      </vt:variant>
      <vt:variant>
        <vt:lpstr>主题</vt:lpstr>
      </vt:variant>
      <vt:variant>
        <vt:i4>2</vt:i4>
      </vt:variant>
      <vt:variant>
        <vt:lpstr>幻灯片标题</vt:lpstr>
      </vt:variant>
      <vt:variant>
        <vt:i4>10</vt:i4>
      </vt:variant>
    </vt:vector>
  </HeadingPairs>
  <TitlesOfParts>
    <vt:vector size="32" baseType="lpstr">
      <vt:lpstr>Arial</vt:lpstr>
      <vt:lpstr>宋体</vt:lpstr>
      <vt:lpstr>Wingdings</vt:lpstr>
      <vt:lpstr>Arial</vt:lpstr>
      <vt:lpstr>Inter</vt:lpstr>
      <vt:lpstr>Thonburi</vt:lpstr>
      <vt:lpstr>Merriweather</vt:lpstr>
      <vt:lpstr>微软雅黑</vt:lpstr>
      <vt:lpstr>方正雅意黑 GB18030L2</vt:lpstr>
      <vt:lpstr>汉仪书宋二KW</vt:lpstr>
      <vt:lpstr>宋体</vt:lpstr>
      <vt:lpstr>Arial Unicode MS</vt:lpstr>
      <vt:lpstr>Inter</vt:lpstr>
      <vt:lpstr>Merriweather</vt:lpstr>
      <vt:lpstr>苹方-简</vt:lpstr>
      <vt:lpstr>Helvetica Neue Regular</vt:lpstr>
      <vt:lpstr>Arial Regular</vt:lpstr>
      <vt:lpstr>Helvetica Neue</vt:lpstr>
      <vt:lpstr>STHeiti Light</vt:lpstr>
      <vt:lpstr>Calibri</vt:lpstr>
      <vt:lpstr>Office 主题​​</vt:lpstr>
      <vt:lpstr>默认主题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yilongxiao</cp:lastModifiedBy>
  <cp:revision>9</cp:revision>
  <dcterms:created xsi:type="dcterms:W3CDTF">2026-10-12T22:23:31Z</dcterms:created>
  <dcterms:modified xsi:type="dcterms:W3CDTF">2026-10-12T22:23:31Z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{"Label":"1","ContentProducer":"001191110102MACQD9K64010000","ProduceID":"7695898420004047853","ReservedCode1":"","ContentPropagator":"","PropagateID":"","ReservedCode2":""}</vt:lpwstr>
  </property>
  <property fmtid="{D5CDD505-2E9C-101B-9397-08002B2CF9AE}" pid="3" name="KSOProductBuildVer">
    <vt:lpwstr>2052-12.1.28496.28496</vt:lpwstr>
  </property>
  <property fmtid="{D5CDD505-2E9C-101B-9397-08002B2CF9AE}" pid="4" name="ICV">
    <vt:lpwstr>F7A967CE1778C78DC65DCD6A0E808572_43</vt:lpwstr>
  </property>
</Properties>
</file>