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Lst>
  <p:sldSz cx="42803763" cy="3171666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47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52ACED-1566-4D52-9200-A8100EBA9DB6}" v="1" dt="2026-07-11T03:23:14.1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033" autoAdjust="0"/>
  </p:normalViewPr>
  <p:slideViewPr>
    <p:cSldViewPr snapToGrid="0">
      <p:cViewPr>
        <p:scale>
          <a:sx n="33" d="100"/>
          <a:sy n="33" d="100"/>
        </p:scale>
        <p:origin x="-40" y="-2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jona kovaci" userId="c3261822eb1685a4" providerId="LiveId" clId="{7AFFB5E0-7348-47EB-8DE0-77EC89401C9D}"/>
    <pc:docChg chg="custSel modSld">
      <pc:chgData name="misjona kovaci" userId="c3261822eb1685a4" providerId="LiveId" clId="{7AFFB5E0-7348-47EB-8DE0-77EC89401C9D}" dt="2026-07-11T03:23:46.355" v="74" actId="20577"/>
      <pc:docMkLst>
        <pc:docMk/>
      </pc:docMkLst>
      <pc:sldChg chg="modSp mod">
        <pc:chgData name="misjona kovaci" userId="c3261822eb1685a4" providerId="LiveId" clId="{7AFFB5E0-7348-47EB-8DE0-77EC89401C9D}" dt="2026-07-11T03:23:46.355" v="74" actId="20577"/>
        <pc:sldMkLst>
          <pc:docMk/>
          <pc:sldMk cId="3351818182" sldId="256"/>
        </pc:sldMkLst>
        <pc:spChg chg="mod">
          <ac:chgData name="misjona kovaci" userId="c3261822eb1685a4" providerId="LiveId" clId="{7AFFB5E0-7348-47EB-8DE0-77EC89401C9D}" dt="2026-07-11T03:23:46.355" v="74" actId="20577"/>
          <ac:spMkLst>
            <pc:docMk/>
            <pc:sldMk cId="3351818182" sldId="256"/>
            <ac:spMk id="3" creationId="{E3A53531-784A-1C67-2DB1-EB3A18B9A6A2}"/>
          </ac:spMkLst>
        </pc:spChg>
      </pc:sldChg>
      <pc:sldChg chg="modSp mod">
        <pc:chgData name="misjona kovaci" userId="c3261822eb1685a4" providerId="LiveId" clId="{7AFFB5E0-7348-47EB-8DE0-77EC89401C9D}" dt="2026-07-09T16:27:36.172" v="67" actId="1076"/>
        <pc:sldMkLst>
          <pc:docMk/>
          <pc:sldMk cId="3044739021" sldId="257"/>
        </pc:sldMkLst>
        <pc:spChg chg="mod">
          <ac:chgData name="misjona kovaci" userId="c3261822eb1685a4" providerId="LiveId" clId="{7AFFB5E0-7348-47EB-8DE0-77EC89401C9D}" dt="2026-07-09T16:27:36.172" v="67" actId="1076"/>
          <ac:spMkLst>
            <pc:docMk/>
            <pc:sldMk cId="3044739021" sldId="257"/>
            <ac:spMk id="20" creationId="{9DC90377-DA5E-8FE1-D386-A28372B3BE6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10282" y="5190669"/>
            <a:ext cx="36383199" cy="11042097"/>
          </a:xfrm>
        </p:spPr>
        <p:txBody>
          <a:bodyPr anchor="b"/>
          <a:lstStyle>
            <a:lvl1pPr algn="ctr">
              <a:defRPr sz="27749"/>
            </a:lvl1pPr>
          </a:lstStyle>
          <a:p>
            <a:r>
              <a:rPr lang="en-US"/>
              <a:t>Click to edit Master title style</a:t>
            </a:r>
            <a:endParaRPr lang="en-US" dirty="0"/>
          </a:p>
        </p:txBody>
      </p:sp>
      <p:sp>
        <p:nvSpPr>
          <p:cNvPr id="3" name="Subtitle 2"/>
          <p:cNvSpPr>
            <a:spLocks noGrp="1"/>
          </p:cNvSpPr>
          <p:nvPr>
            <p:ph type="subTitle" idx="1"/>
          </p:nvPr>
        </p:nvSpPr>
        <p:spPr>
          <a:xfrm>
            <a:off x="5350471" y="16658592"/>
            <a:ext cx="32102822" cy="7657516"/>
          </a:xfrm>
        </p:spPr>
        <p:txBody>
          <a:bodyPr/>
          <a:lstStyle>
            <a:lvl1pPr marL="0" indent="0" algn="ctr">
              <a:buNone/>
              <a:defRPr sz="11100"/>
            </a:lvl1pPr>
            <a:lvl2pPr marL="2114459" indent="0" algn="ctr">
              <a:buNone/>
              <a:defRPr sz="9250"/>
            </a:lvl2pPr>
            <a:lvl3pPr marL="4228917" indent="0" algn="ctr">
              <a:buNone/>
              <a:defRPr sz="8325"/>
            </a:lvl3pPr>
            <a:lvl4pPr marL="6343376" indent="0" algn="ctr">
              <a:buNone/>
              <a:defRPr sz="7400"/>
            </a:lvl4pPr>
            <a:lvl5pPr marL="8457834" indent="0" algn="ctr">
              <a:buNone/>
              <a:defRPr sz="7400"/>
            </a:lvl5pPr>
            <a:lvl6pPr marL="10572293" indent="0" algn="ctr">
              <a:buNone/>
              <a:defRPr sz="7400"/>
            </a:lvl6pPr>
            <a:lvl7pPr marL="12686751" indent="0" algn="ctr">
              <a:buNone/>
              <a:defRPr sz="7400"/>
            </a:lvl7pPr>
            <a:lvl8pPr marL="14801210" indent="0" algn="ctr">
              <a:buNone/>
              <a:defRPr sz="7400"/>
            </a:lvl8pPr>
            <a:lvl9pPr marL="16915668" indent="0" algn="ctr">
              <a:buNone/>
              <a:defRPr sz="7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D5D221-F482-4240-86E7-C948245F8FA3}" type="datetimeFigureOut">
              <a:rPr lang="el-GR" smtClean="0"/>
              <a:t>11/7/2026</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3737923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5D221-F482-4240-86E7-C948245F8FA3}" type="datetimeFigureOut">
              <a:rPr lang="el-GR" smtClean="0"/>
              <a:t>11/7/2026</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150977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20467" y="7907150"/>
            <a:ext cx="36918246" cy="13193248"/>
          </a:xfrm>
        </p:spPr>
        <p:txBody>
          <a:bodyPr anchor="b"/>
          <a:lstStyle>
            <a:lvl1pPr>
              <a:defRPr sz="27749"/>
            </a:lvl1pPr>
          </a:lstStyle>
          <a:p>
            <a:r>
              <a:rPr lang="en-US"/>
              <a:t>Click to edit Master title style</a:t>
            </a:r>
            <a:endParaRPr lang="en-US" dirty="0"/>
          </a:p>
        </p:txBody>
      </p:sp>
      <p:sp>
        <p:nvSpPr>
          <p:cNvPr id="3" name="Text Placeholder 2"/>
          <p:cNvSpPr>
            <a:spLocks noGrp="1"/>
          </p:cNvSpPr>
          <p:nvPr>
            <p:ph type="body" idx="1"/>
          </p:nvPr>
        </p:nvSpPr>
        <p:spPr>
          <a:xfrm>
            <a:off x="2920467" y="21225211"/>
            <a:ext cx="36918246" cy="6938018"/>
          </a:xfrm>
        </p:spPr>
        <p:txBody>
          <a:bodyPr/>
          <a:lstStyle>
            <a:lvl1pPr marL="0" indent="0">
              <a:buNone/>
              <a:defRPr sz="11100">
                <a:solidFill>
                  <a:schemeClr val="tx1">
                    <a:tint val="82000"/>
                  </a:schemeClr>
                </a:solidFill>
              </a:defRPr>
            </a:lvl1pPr>
            <a:lvl2pPr marL="2114459" indent="0">
              <a:buNone/>
              <a:defRPr sz="9250">
                <a:solidFill>
                  <a:schemeClr val="tx1">
                    <a:tint val="82000"/>
                  </a:schemeClr>
                </a:solidFill>
              </a:defRPr>
            </a:lvl2pPr>
            <a:lvl3pPr marL="4228917" indent="0">
              <a:buNone/>
              <a:defRPr sz="8325">
                <a:solidFill>
                  <a:schemeClr val="tx1">
                    <a:tint val="82000"/>
                  </a:schemeClr>
                </a:solidFill>
              </a:defRPr>
            </a:lvl3pPr>
            <a:lvl4pPr marL="6343376" indent="0">
              <a:buNone/>
              <a:defRPr sz="7400">
                <a:solidFill>
                  <a:schemeClr val="tx1">
                    <a:tint val="82000"/>
                  </a:schemeClr>
                </a:solidFill>
              </a:defRPr>
            </a:lvl4pPr>
            <a:lvl5pPr marL="8457834" indent="0">
              <a:buNone/>
              <a:defRPr sz="7400">
                <a:solidFill>
                  <a:schemeClr val="tx1">
                    <a:tint val="82000"/>
                  </a:schemeClr>
                </a:solidFill>
              </a:defRPr>
            </a:lvl5pPr>
            <a:lvl6pPr marL="10572293" indent="0">
              <a:buNone/>
              <a:defRPr sz="7400">
                <a:solidFill>
                  <a:schemeClr val="tx1">
                    <a:tint val="82000"/>
                  </a:schemeClr>
                </a:solidFill>
              </a:defRPr>
            </a:lvl6pPr>
            <a:lvl7pPr marL="12686751" indent="0">
              <a:buNone/>
              <a:defRPr sz="7400">
                <a:solidFill>
                  <a:schemeClr val="tx1">
                    <a:tint val="82000"/>
                  </a:schemeClr>
                </a:solidFill>
              </a:defRPr>
            </a:lvl7pPr>
            <a:lvl8pPr marL="14801210" indent="0">
              <a:buNone/>
              <a:defRPr sz="7400">
                <a:solidFill>
                  <a:schemeClr val="tx1">
                    <a:tint val="82000"/>
                  </a:schemeClr>
                </a:solidFill>
              </a:defRPr>
            </a:lvl8pPr>
            <a:lvl9pPr marL="16915668" indent="0">
              <a:buNone/>
              <a:defRPr sz="74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D5D221-F482-4240-86E7-C948245F8FA3}" type="datetimeFigureOut">
              <a:rPr lang="el-GR" smtClean="0"/>
              <a:t>11/7/2026</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2123356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42759" y="8443093"/>
            <a:ext cx="18191599" cy="20123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1669405" y="8443093"/>
            <a:ext cx="18191599" cy="20123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D5D221-F482-4240-86E7-C948245F8FA3}" type="datetimeFigureOut">
              <a:rPr lang="el-GR" smtClean="0"/>
              <a:t>11/7/2026</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3796844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48334" y="1688626"/>
            <a:ext cx="36918246" cy="613042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48339" y="7774990"/>
            <a:ext cx="18107995" cy="3810402"/>
          </a:xfrm>
        </p:spPr>
        <p:txBody>
          <a:bodyPr anchor="b"/>
          <a:lstStyle>
            <a:lvl1pPr marL="0" indent="0">
              <a:buNone/>
              <a:defRPr sz="11100" b="1"/>
            </a:lvl1pPr>
            <a:lvl2pPr marL="2114459" indent="0">
              <a:buNone/>
              <a:defRPr sz="9250" b="1"/>
            </a:lvl2pPr>
            <a:lvl3pPr marL="4228917" indent="0">
              <a:buNone/>
              <a:defRPr sz="8325" b="1"/>
            </a:lvl3pPr>
            <a:lvl4pPr marL="6343376" indent="0">
              <a:buNone/>
              <a:defRPr sz="7400" b="1"/>
            </a:lvl4pPr>
            <a:lvl5pPr marL="8457834" indent="0">
              <a:buNone/>
              <a:defRPr sz="7400" b="1"/>
            </a:lvl5pPr>
            <a:lvl6pPr marL="10572293" indent="0">
              <a:buNone/>
              <a:defRPr sz="7400" b="1"/>
            </a:lvl6pPr>
            <a:lvl7pPr marL="12686751" indent="0">
              <a:buNone/>
              <a:defRPr sz="7400" b="1"/>
            </a:lvl7pPr>
            <a:lvl8pPr marL="14801210" indent="0">
              <a:buNone/>
              <a:defRPr sz="7400" b="1"/>
            </a:lvl8pPr>
            <a:lvl9pPr marL="16915668" indent="0">
              <a:buNone/>
              <a:defRPr sz="7400" b="1"/>
            </a:lvl9pPr>
          </a:lstStyle>
          <a:p>
            <a:pPr lvl="0"/>
            <a:r>
              <a:rPr lang="en-US"/>
              <a:t>Click to edit Master text styles</a:t>
            </a:r>
          </a:p>
        </p:txBody>
      </p:sp>
      <p:sp>
        <p:nvSpPr>
          <p:cNvPr id="4" name="Content Placeholder 3"/>
          <p:cNvSpPr>
            <a:spLocks noGrp="1"/>
          </p:cNvSpPr>
          <p:nvPr>
            <p:ph sz="half" idx="2"/>
          </p:nvPr>
        </p:nvSpPr>
        <p:spPr>
          <a:xfrm>
            <a:off x="2948339" y="11585392"/>
            <a:ext cx="18107995" cy="170403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1669408" y="7774990"/>
            <a:ext cx="18197174" cy="3810402"/>
          </a:xfrm>
        </p:spPr>
        <p:txBody>
          <a:bodyPr anchor="b"/>
          <a:lstStyle>
            <a:lvl1pPr marL="0" indent="0">
              <a:buNone/>
              <a:defRPr sz="11100" b="1"/>
            </a:lvl1pPr>
            <a:lvl2pPr marL="2114459" indent="0">
              <a:buNone/>
              <a:defRPr sz="9250" b="1"/>
            </a:lvl2pPr>
            <a:lvl3pPr marL="4228917" indent="0">
              <a:buNone/>
              <a:defRPr sz="8325" b="1"/>
            </a:lvl3pPr>
            <a:lvl4pPr marL="6343376" indent="0">
              <a:buNone/>
              <a:defRPr sz="7400" b="1"/>
            </a:lvl4pPr>
            <a:lvl5pPr marL="8457834" indent="0">
              <a:buNone/>
              <a:defRPr sz="7400" b="1"/>
            </a:lvl5pPr>
            <a:lvl6pPr marL="10572293" indent="0">
              <a:buNone/>
              <a:defRPr sz="7400" b="1"/>
            </a:lvl6pPr>
            <a:lvl7pPr marL="12686751" indent="0">
              <a:buNone/>
              <a:defRPr sz="7400" b="1"/>
            </a:lvl7pPr>
            <a:lvl8pPr marL="14801210" indent="0">
              <a:buNone/>
              <a:defRPr sz="7400" b="1"/>
            </a:lvl8pPr>
            <a:lvl9pPr marL="16915668" indent="0">
              <a:buNone/>
              <a:defRPr sz="7400" b="1"/>
            </a:lvl9pPr>
          </a:lstStyle>
          <a:p>
            <a:pPr lvl="0"/>
            <a:r>
              <a:rPr lang="en-US"/>
              <a:t>Click to edit Master text styles</a:t>
            </a:r>
          </a:p>
        </p:txBody>
      </p:sp>
      <p:sp>
        <p:nvSpPr>
          <p:cNvPr id="6" name="Content Placeholder 5"/>
          <p:cNvSpPr>
            <a:spLocks noGrp="1"/>
          </p:cNvSpPr>
          <p:nvPr>
            <p:ph sz="quarter" idx="4"/>
          </p:nvPr>
        </p:nvSpPr>
        <p:spPr>
          <a:xfrm>
            <a:off x="21669408" y="11585392"/>
            <a:ext cx="18197174" cy="170403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D5D221-F482-4240-86E7-C948245F8FA3}" type="datetimeFigureOut">
              <a:rPr lang="el-GR" smtClean="0"/>
              <a:t>11/7/2026</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3701880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D5D221-F482-4240-86E7-C948245F8FA3}" type="datetimeFigureOut">
              <a:rPr lang="el-GR" smtClean="0"/>
              <a:t>11/7/2026</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2971475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5D221-F482-4240-86E7-C948245F8FA3}" type="datetimeFigureOut">
              <a:rPr lang="el-GR" smtClean="0"/>
              <a:t>11/7/2026</a:t>
            </a:fld>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4293388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48334" y="2114444"/>
            <a:ext cx="13805328" cy="7400555"/>
          </a:xfrm>
        </p:spPr>
        <p:txBody>
          <a:bodyPr anchor="b"/>
          <a:lstStyle>
            <a:lvl1pPr>
              <a:defRPr sz="14799"/>
            </a:lvl1pPr>
          </a:lstStyle>
          <a:p>
            <a:r>
              <a:rPr lang="en-US"/>
              <a:t>Click to edit Master title style</a:t>
            </a:r>
            <a:endParaRPr lang="en-US" dirty="0"/>
          </a:p>
        </p:txBody>
      </p:sp>
      <p:sp>
        <p:nvSpPr>
          <p:cNvPr id="3" name="Content Placeholder 2"/>
          <p:cNvSpPr>
            <a:spLocks noGrp="1"/>
          </p:cNvSpPr>
          <p:nvPr>
            <p:ph idx="1"/>
          </p:nvPr>
        </p:nvSpPr>
        <p:spPr>
          <a:xfrm>
            <a:off x="18197174" y="4566619"/>
            <a:ext cx="21669405" cy="22539388"/>
          </a:xfrm>
        </p:spPr>
        <p:txBody>
          <a:bodyPr/>
          <a:lstStyle>
            <a:lvl1pPr>
              <a:defRPr sz="14799"/>
            </a:lvl1pPr>
            <a:lvl2pPr>
              <a:defRPr sz="12949"/>
            </a:lvl2pPr>
            <a:lvl3pPr>
              <a:defRPr sz="11100"/>
            </a:lvl3pPr>
            <a:lvl4pPr>
              <a:defRPr sz="9250"/>
            </a:lvl4pPr>
            <a:lvl5pPr>
              <a:defRPr sz="9250"/>
            </a:lvl5pPr>
            <a:lvl6pPr>
              <a:defRPr sz="9250"/>
            </a:lvl6pPr>
            <a:lvl7pPr>
              <a:defRPr sz="9250"/>
            </a:lvl7pPr>
            <a:lvl8pPr>
              <a:defRPr sz="9250"/>
            </a:lvl8pPr>
            <a:lvl9pPr>
              <a:defRPr sz="92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948334" y="9514999"/>
            <a:ext cx="13805328" cy="17627712"/>
          </a:xfrm>
        </p:spPr>
        <p:txBody>
          <a:bodyPr/>
          <a:lstStyle>
            <a:lvl1pPr marL="0" indent="0">
              <a:buNone/>
              <a:defRPr sz="7400"/>
            </a:lvl1pPr>
            <a:lvl2pPr marL="2114459" indent="0">
              <a:buNone/>
              <a:defRPr sz="6475"/>
            </a:lvl2pPr>
            <a:lvl3pPr marL="4228917" indent="0">
              <a:buNone/>
              <a:defRPr sz="5550"/>
            </a:lvl3pPr>
            <a:lvl4pPr marL="6343376" indent="0">
              <a:buNone/>
              <a:defRPr sz="4625"/>
            </a:lvl4pPr>
            <a:lvl5pPr marL="8457834" indent="0">
              <a:buNone/>
              <a:defRPr sz="4625"/>
            </a:lvl5pPr>
            <a:lvl6pPr marL="10572293" indent="0">
              <a:buNone/>
              <a:defRPr sz="4625"/>
            </a:lvl6pPr>
            <a:lvl7pPr marL="12686751" indent="0">
              <a:buNone/>
              <a:defRPr sz="4625"/>
            </a:lvl7pPr>
            <a:lvl8pPr marL="14801210" indent="0">
              <a:buNone/>
              <a:defRPr sz="4625"/>
            </a:lvl8pPr>
            <a:lvl9pPr marL="16915668" indent="0">
              <a:buNone/>
              <a:defRPr sz="4625"/>
            </a:lvl9pPr>
          </a:lstStyle>
          <a:p>
            <a:pPr lvl="0"/>
            <a:r>
              <a:rPr lang="en-US"/>
              <a:t>Click to edit Master text styles</a:t>
            </a:r>
          </a:p>
        </p:txBody>
      </p:sp>
      <p:sp>
        <p:nvSpPr>
          <p:cNvPr id="5" name="Date Placeholder 4"/>
          <p:cNvSpPr>
            <a:spLocks noGrp="1"/>
          </p:cNvSpPr>
          <p:nvPr>
            <p:ph type="dt" sz="half" idx="10"/>
          </p:nvPr>
        </p:nvSpPr>
        <p:spPr/>
        <p:txBody>
          <a:bodyPr/>
          <a:lstStyle/>
          <a:p>
            <a:fld id="{93D5D221-F482-4240-86E7-C948245F8FA3}" type="datetimeFigureOut">
              <a:rPr lang="el-GR" smtClean="0"/>
              <a:t>11/7/2026</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3979255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48334" y="2114444"/>
            <a:ext cx="13805328" cy="7400555"/>
          </a:xfrm>
        </p:spPr>
        <p:txBody>
          <a:bodyPr anchor="b"/>
          <a:lstStyle>
            <a:lvl1pPr>
              <a:defRPr sz="14799"/>
            </a:lvl1pPr>
          </a:lstStyle>
          <a:p>
            <a:r>
              <a:rPr lang="en-US"/>
              <a:t>Click to edit Master title style</a:t>
            </a:r>
            <a:endParaRPr lang="en-US" dirty="0"/>
          </a:p>
        </p:txBody>
      </p:sp>
      <p:sp>
        <p:nvSpPr>
          <p:cNvPr id="3" name="Picture Placeholder 2"/>
          <p:cNvSpPr>
            <a:spLocks noGrp="1" noChangeAspect="1"/>
          </p:cNvSpPr>
          <p:nvPr>
            <p:ph type="pic" idx="1"/>
          </p:nvPr>
        </p:nvSpPr>
        <p:spPr>
          <a:xfrm>
            <a:off x="18197174" y="4566619"/>
            <a:ext cx="21669405" cy="22539388"/>
          </a:xfrm>
        </p:spPr>
        <p:txBody>
          <a:bodyPr anchor="t"/>
          <a:lstStyle>
            <a:lvl1pPr marL="0" indent="0">
              <a:buNone/>
              <a:defRPr sz="14799"/>
            </a:lvl1pPr>
            <a:lvl2pPr marL="2114459" indent="0">
              <a:buNone/>
              <a:defRPr sz="12949"/>
            </a:lvl2pPr>
            <a:lvl3pPr marL="4228917" indent="0">
              <a:buNone/>
              <a:defRPr sz="11100"/>
            </a:lvl3pPr>
            <a:lvl4pPr marL="6343376" indent="0">
              <a:buNone/>
              <a:defRPr sz="9250"/>
            </a:lvl4pPr>
            <a:lvl5pPr marL="8457834" indent="0">
              <a:buNone/>
              <a:defRPr sz="9250"/>
            </a:lvl5pPr>
            <a:lvl6pPr marL="10572293" indent="0">
              <a:buNone/>
              <a:defRPr sz="9250"/>
            </a:lvl6pPr>
            <a:lvl7pPr marL="12686751" indent="0">
              <a:buNone/>
              <a:defRPr sz="9250"/>
            </a:lvl7pPr>
            <a:lvl8pPr marL="14801210" indent="0">
              <a:buNone/>
              <a:defRPr sz="9250"/>
            </a:lvl8pPr>
            <a:lvl9pPr marL="16915668" indent="0">
              <a:buNone/>
              <a:defRPr sz="9250"/>
            </a:lvl9pPr>
          </a:lstStyle>
          <a:p>
            <a:r>
              <a:rPr lang="en-US"/>
              <a:t>Click icon to add picture</a:t>
            </a:r>
            <a:endParaRPr lang="en-US" dirty="0"/>
          </a:p>
        </p:txBody>
      </p:sp>
      <p:sp>
        <p:nvSpPr>
          <p:cNvPr id="4" name="Text Placeholder 3"/>
          <p:cNvSpPr>
            <a:spLocks noGrp="1"/>
          </p:cNvSpPr>
          <p:nvPr>
            <p:ph type="body" sz="half" idx="2"/>
          </p:nvPr>
        </p:nvSpPr>
        <p:spPr>
          <a:xfrm>
            <a:off x="2948334" y="9514999"/>
            <a:ext cx="13805328" cy="17627712"/>
          </a:xfrm>
        </p:spPr>
        <p:txBody>
          <a:bodyPr/>
          <a:lstStyle>
            <a:lvl1pPr marL="0" indent="0">
              <a:buNone/>
              <a:defRPr sz="7400"/>
            </a:lvl1pPr>
            <a:lvl2pPr marL="2114459" indent="0">
              <a:buNone/>
              <a:defRPr sz="6475"/>
            </a:lvl2pPr>
            <a:lvl3pPr marL="4228917" indent="0">
              <a:buNone/>
              <a:defRPr sz="5550"/>
            </a:lvl3pPr>
            <a:lvl4pPr marL="6343376" indent="0">
              <a:buNone/>
              <a:defRPr sz="4625"/>
            </a:lvl4pPr>
            <a:lvl5pPr marL="8457834" indent="0">
              <a:buNone/>
              <a:defRPr sz="4625"/>
            </a:lvl5pPr>
            <a:lvl6pPr marL="10572293" indent="0">
              <a:buNone/>
              <a:defRPr sz="4625"/>
            </a:lvl6pPr>
            <a:lvl7pPr marL="12686751" indent="0">
              <a:buNone/>
              <a:defRPr sz="4625"/>
            </a:lvl7pPr>
            <a:lvl8pPr marL="14801210" indent="0">
              <a:buNone/>
              <a:defRPr sz="4625"/>
            </a:lvl8pPr>
            <a:lvl9pPr marL="16915668" indent="0">
              <a:buNone/>
              <a:defRPr sz="4625"/>
            </a:lvl9pPr>
          </a:lstStyle>
          <a:p>
            <a:pPr lvl="0"/>
            <a:r>
              <a:rPr lang="en-US"/>
              <a:t>Click to edit Master text styles</a:t>
            </a:r>
          </a:p>
        </p:txBody>
      </p:sp>
      <p:sp>
        <p:nvSpPr>
          <p:cNvPr id="5" name="Date Placeholder 4"/>
          <p:cNvSpPr>
            <a:spLocks noGrp="1"/>
          </p:cNvSpPr>
          <p:nvPr>
            <p:ph type="dt" sz="half" idx="10"/>
          </p:nvPr>
        </p:nvSpPr>
        <p:spPr/>
        <p:txBody>
          <a:bodyPr/>
          <a:lstStyle/>
          <a:p>
            <a:fld id="{93D5D221-F482-4240-86E7-C948245F8FA3}" type="datetimeFigureOut">
              <a:rPr lang="el-GR" smtClean="0"/>
              <a:t>11/7/2026</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2976497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5D221-F482-4240-86E7-C948245F8FA3}" type="datetimeFigureOut">
              <a:rPr lang="el-GR" smtClean="0"/>
              <a:t>11/7/2026</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3954289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631445" y="1688619"/>
            <a:ext cx="9229561" cy="2687840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42761" y="1688619"/>
            <a:ext cx="27153637" cy="268784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5D221-F482-4240-86E7-C948245F8FA3}" type="datetimeFigureOut">
              <a:rPr lang="el-GR" smtClean="0"/>
              <a:t>11/7/2026</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D8F9E55-6052-497A-A7BE-A41849F3E973}" type="slidenum">
              <a:rPr lang="el-GR" smtClean="0"/>
              <a:t>‹#›</a:t>
            </a:fld>
            <a:endParaRPr lang="el-GR"/>
          </a:p>
        </p:txBody>
      </p:sp>
    </p:spTree>
    <p:extLst>
      <p:ext uri="{BB962C8B-B14F-4D97-AF65-F5344CB8AC3E}">
        <p14:creationId xmlns:p14="http://schemas.microsoft.com/office/powerpoint/2010/main" val="2740727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942759" y="1688626"/>
            <a:ext cx="36918246" cy="613042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942759" y="8443093"/>
            <a:ext cx="36918246" cy="2012393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42759" y="29396655"/>
            <a:ext cx="9630847" cy="1688619"/>
          </a:xfrm>
          <a:prstGeom prst="rect">
            <a:avLst/>
          </a:prstGeom>
        </p:spPr>
        <p:txBody>
          <a:bodyPr vert="horz" lIns="91440" tIns="45720" rIns="91440" bIns="45720" rtlCol="0" anchor="ctr"/>
          <a:lstStyle>
            <a:lvl1pPr algn="l">
              <a:defRPr sz="5550">
                <a:solidFill>
                  <a:schemeClr val="tx1">
                    <a:tint val="82000"/>
                  </a:schemeClr>
                </a:solidFill>
              </a:defRPr>
            </a:lvl1pPr>
          </a:lstStyle>
          <a:p>
            <a:fld id="{93D5D221-F482-4240-86E7-C948245F8FA3}" type="datetimeFigureOut">
              <a:rPr lang="el-GR" smtClean="0"/>
              <a:t>11/7/2026</a:t>
            </a:fld>
            <a:endParaRPr lang="el-GR"/>
          </a:p>
        </p:txBody>
      </p:sp>
      <p:sp>
        <p:nvSpPr>
          <p:cNvPr id="5" name="Footer Placeholder 4"/>
          <p:cNvSpPr>
            <a:spLocks noGrp="1"/>
          </p:cNvSpPr>
          <p:nvPr>
            <p:ph type="ftr" sz="quarter" idx="3"/>
          </p:nvPr>
        </p:nvSpPr>
        <p:spPr>
          <a:xfrm>
            <a:off x="14178747" y="29396655"/>
            <a:ext cx="14446270" cy="1688619"/>
          </a:xfrm>
          <a:prstGeom prst="rect">
            <a:avLst/>
          </a:prstGeom>
        </p:spPr>
        <p:txBody>
          <a:bodyPr vert="horz" lIns="91440" tIns="45720" rIns="91440" bIns="45720" rtlCol="0" anchor="ctr"/>
          <a:lstStyle>
            <a:lvl1pPr algn="ctr">
              <a:defRPr sz="5550">
                <a:solidFill>
                  <a:schemeClr val="tx1">
                    <a:tint val="82000"/>
                  </a:schemeClr>
                </a:solidFill>
              </a:defRPr>
            </a:lvl1pPr>
          </a:lstStyle>
          <a:p>
            <a:endParaRPr lang="el-GR"/>
          </a:p>
        </p:txBody>
      </p:sp>
      <p:sp>
        <p:nvSpPr>
          <p:cNvPr id="6" name="Slide Number Placeholder 5"/>
          <p:cNvSpPr>
            <a:spLocks noGrp="1"/>
          </p:cNvSpPr>
          <p:nvPr>
            <p:ph type="sldNum" sz="quarter" idx="4"/>
          </p:nvPr>
        </p:nvSpPr>
        <p:spPr>
          <a:xfrm>
            <a:off x="30230157" y="29396655"/>
            <a:ext cx="9630847" cy="1688619"/>
          </a:xfrm>
          <a:prstGeom prst="rect">
            <a:avLst/>
          </a:prstGeom>
        </p:spPr>
        <p:txBody>
          <a:bodyPr vert="horz" lIns="91440" tIns="45720" rIns="91440" bIns="45720" rtlCol="0" anchor="ctr"/>
          <a:lstStyle>
            <a:lvl1pPr algn="r">
              <a:defRPr sz="5550">
                <a:solidFill>
                  <a:schemeClr val="tx1">
                    <a:tint val="82000"/>
                  </a:schemeClr>
                </a:solidFill>
              </a:defRPr>
            </a:lvl1pPr>
          </a:lstStyle>
          <a:p>
            <a:fld id="{0D8F9E55-6052-497A-A7BE-A41849F3E973}" type="slidenum">
              <a:rPr lang="el-GR" smtClean="0"/>
              <a:t>‹#›</a:t>
            </a:fld>
            <a:endParaRPr lang="el-GR"/>
          </a:p>
        </p:txBody>
      </p:sp>
    </p:spTree>
    <p:extLst>
      <p:ext uri="{BB962C8B-B14F-4D97-AF65-F5344CB8AC3E}">
        <p14:creationId xmlns:p14="http://schemas.microsoft.com/office/powerpoint/2010/main" val="392169650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228917" rtl="0" eaLnBrk="1" latinLnBrk="0" hangingPunct="1">
        <a:lnSpc>
          <a:spcPct val="90000"/>
        </a:lnSpc>
        <a:spcBef>
          <a:spcPct val="0"/>
        </a:spcBef>
        <a:buNone/>
        <a:defRPr sz="20349" kern="1200">
          <a:solidFill>
            <a:schemeClr val="tx1"/>
          </a:solidFill>
          <a:latin typeface="+mj-lt"/>
          <a:ea typeface="+mj-ea"/>
          <a:cs typeface="+mj-cs"/>
        </a:defRPr>
      </a:lvl1pPr>
    </p:titleStyle>
    <p:bodyStyle>
      <a:lvl1pPr marL="1057229" indent="-1057229" algn="l" defTabSz="4228917" rtl="0" eaLnBrk="1" latinLnBrk="0" hangingPunct="1">
        <a:lnSpc>
          <a:spcPct val="90000"/>
        </a:lnSpc>
        <a:spcBef>
          <a:spcPts val="4625"/>
        </a:spcBef>
        <a:buFont typeface="Arial" panose="020B0604020202020204" pitchFamily="34" charset="0"/>
        <a:buChar char="•"/>
        <a:defRPr sz="12949" kern="1200">
          <a:solidFill>
            <a:schemeClr val="tx1"/>
          </a:solidFill>
          <a:latin typeface="+mn-lt"/>
          <a:ea typeface="+mn-ea"/>
          <a:cs typeface="+mn-cs"/>
        </a:defRPr>
      </a:lvl1pPr>
      <a:lvl2pPr marL="3171688" indent="-1057229" algn="l" defTabSz="4228917" rtl="0" eaLnBrk="1" latinLnBrk="0" hangingPunct="1">
        <a:lnSpc>
          <a:spcPct val="90000"/>
        </a:lnSpc>
        <a:spcBef>
          <a:spcPts val="2312"/>
        </a:spcBef>
        <a:buFont typeface="Arial" panose="020B0604020202020204" pitchFamily="34" charset="0"/>
        <a:buChar char="•"/>
        <a:defRPr sz="11100" kern="1200">
          <a:solidFill>
            <a:schemeClr val="tx1"/>
          </a:solidFill>
          <a:latin typeface="+mn-lt"/>
          <a:ea typeface="+mn-ea"/>
          <a:cs typeface="+mn-cs"/>
        </a:defRPr>
      </a:lvl2pPr>
      <a:lvl3pPr marL="5286146" indent="-1057229" algn="l" defTabSz="4228917" rtl="0" eaLnBrk="1" latinLnBrk="0" hangingPunct="1">
        <a:lnSpc>
          <a:spcPct val="90000"/>
        </a:lnSpc>
        <a:spcBef>
          <a:spcPts val="2312"/>
        </a:spcBef>
        <a:buFont typeface="Arial" panose="020B0604020202020204" pitchFamily="34" charset="0"/>
        <a:buChar char="•"/>
        <a:defRPr sz="9250" kern="1200">
          <a:solidFill>
            <a:schemeClr val="tx1"/>
          </a:solidFill>
          <a:latin typeface="+mn-lt"/>
          <a:ea typeface="+mn-ea"/>
          <a:cs typeface="+mn-cs"/>
        </a:defRPr>
      </a:lvl3pPr>
      <a:lvl4pPr marL="7400605" indent="-1057229" algn="l" defTabSz="4228917" rtl="0" eaLnBrk="1" latinLnBrk="0" hangingPunct="1">
        <a:lnSpc>
          <a:spcPct val="90000"/>
        </a:lnSpc>
        <a:spcBef>
          <a:spcPts val="2312"/>
        </a:spcBef>
        <a:buFont typeface="Arial" panose="020B0604020202020204" pitchFamily="34" charset="0"/>
        <a:buChar char="•"/>
        <a:defRPr sz="8325" kern="1200">
          <a:solidFill>
            <a:schemeClr val="tx1"/>
          </a:solidFill>
          <a:latin typeface="+mn-lt"/>
          <a:ea typeface="+mn-ea"/>
          <a:cs typeface="+mn-cs"/>
        </a:defRPr>
      </a:lvl4pPr>
      <a:lvl5pPr marL="9515064" indent="-1057229" algn="l" defTabSz="4228917" rtl="0" eaLnBrk="1" latinLnBrk="0" hangingPunct="1">
        <a:lnSpc>
          <a:spcPct val="90000"/>
        </a:lnSpc>
        <a:spcBef>
          <a:spcPts val="2312"/>
        </a:spcBef>
        <a:buFont typeface="Arial" panose="020B0604020202020204" pitchFamily="34" charset="0"/>
        <a:buChar char="•"/>
        <a:defRPr sz="8325" kern="1200">
          <a:solidFill>
            <a:schemeClr val="tx1"/>
          </a:solidFill>
          <a:latin typeface="+mn-lt"/>
          <a:ea typeface="+mn-ea"/>
          <a:cs typeface="+mn-cs"/>
        </a:defRPr>
      </a:lvl5pPr>
      <a:lvl6pPr marL="11629522" indent="-1057229" algn="l" defTabSz="4228917" rtl="0" eaLnBrk="1" latinLnBrk="0" hangingPunct="1">
        <a:lnSpc>
          <a:spcPct val="90000"/>
        </a:lnSpc>
        <a:spcBef>
          <a:spcPts val="2312"/>
        </a:spcBef>
        <a:buFont typeface="Arial" panose="020B0604020202020204" pitchFamily="34" charset="0"/>
        <a:buChar char="•"/>
        <a:defRPr sz="8325" kern="1200">
          <a:solidFill>
            <a:schemeClr val="tx1"/>
          </a:solidFill>
          <a:latin typeface="+mn-lt"/>
          <a:ea typeface="+mn-ea"/>
          <a:cs typeface="+mn-cs"/>
        </a:defRPr>
      </a:lvl6pPr>
      <a:lvl7pPr marL="13743981" indent="-1057229" algn="l" defTabSz="4228917" rtl="0" eaLnBrk="1" latinLnBrk="0" hangingPunct="1">
        <a:lnSpc>
          <a:spcPct val="90000"/>
        </a:lnSpc>
        <a:spcBef>
          <a:spcPts val="2312"/>
        </a:spcBef>
        <a:buFont typeface="Arial" panose="020B0604020202020204" pitchFamily="34" charset="0"/>
        <a:buChar char="•"/>
        <a:defRPr sz="8325" kern="1200">
          <a:solidFill>
            <a:schemeClr val="tx1"/>
          </a:solidFill>
          <a:latin typeface="+mn-lt"/>
          <a:ea typeface="+mn-ea"/>
          <a:cs typeface="+mn-cs"/>
        </a:defRPr>
      </a:lvl7pPr>
      <a:lvl8pPr marL="15858439" indent="-1057229" algn="l" defTabSz="4228917" rtl="0" eaLnBrk="1" latinLnBrk="0" hangingPunct="1">
        <a:lnSpc>
          <a:spcPct val="90000"/>
        </a:lnSpc>
        <a:spcBef>
          <a:spcPts val="2312"/>
        </a:spcBef>
        <a:buFont typeface="Arial" panose="020B0604020202020204" pitchFamily="34" charset="0"/>
        <a:buChar char="•"/>
        <a:defRPr sz="8325" kern="1200">
          <a:solidFill>
            <a:schemeClr val="tx1"/>
          </a:solidFill>
          <a:latin typeface="+mn-lt"/>
          <a:ea typeface="+mn-ea"/>
          <a:cs typeface="+mn-cs"/>
        </a:defRPr>
      </a:lvl8pPr>
      <a:lvl9pPr marL="17972898" indent="-1057229" algn="l" defTabSz="4228917" rtl="0" eaLnBrk="1" latinLnBrk="0" hangingPunct="1">
        <a:lnSpc>
          <a:spcPct val="90000"/>
        </a:lnSpc>
        <a:spcBef>
          <a:spcPts val="2312"/>
        </a:spcBef>
        <a:buFont typeface="Arial" panose="020B0604020202020204" pitchFamily="34" charset="0"/>
        <a:buChar char="•"/>
        <a:defRPr sz="8325" kern="1200">
          <a:solidFill>
            <a:schemeClr val="tx1"/>
          </a:solidFill>
          <a:latin typeface="+mn-lt"/>
          <a:ea typeface="+mn-ea"/>
          <a:cs typeface="+mn-cs"/>
        </a:defRPr>
      </a:lvl9pPr>
    </p:bodyStyle>
    <p:otherStyle>
      <a:defPPr>
        <a:defRPr lang="en-US"/>
      </a:defPPr>
      <a:lvl1pPr marL="0" algn="l" defTabSz="4228917" rtl="0" eaLnBrk="1" latinLnBrk="0" hangingPunct="1">
        <a:defRPr sz="8325" kern="1200">
          <a:solidFill>
            <a:schemeClr val="tx1"/>
          </a:solidFill>
          <a:latin typeface="+mn-lt"/>
          <a:ea typeface="+mn-ea"/>
          <a:cs typeface="+mn-cs"/>
        </a:defRPr>
      </a:lvl1pPr>
      <a:lvl2pPr marL="2114459" algn="l" defTabSz="4228917" rtl="0" eaLnBrk="1" latinLnBrk="0" hangingPunct="1">
        <a:defRPr sz="8325" kern="1200">
          <a:solidFill>
            <a:schemeClr val="tx1"/>
          </a:solidFill>
          <a:latin typeface="+mn-lt"/>
          <a:ea typeface="+mn-ea"/>
          <a:cs typeface="+mn-cs"/>
        </a:defRPr>
      </a:lvl2pPr>
      <a:lvl3pPr marL="4228917" algn="l" defTabSz="4228917" rtl="0" eaLnBrk="1" latinLnBrk="0" hangingPunct="1">
        <a:defRPr sz="8325" kern="1200">
          <a:solidFill>
            <a:schemeClr val="tx1"/>
          </a:solidFill>
          <a:latin typeface="+mn-lt"/>
          <a:ea typeface="+mn-ea"/>
          <a:cs typeface="+mn-cs"/>
        </a:defRPr>
      </a:lvl3pPr>
      <a:lvl4pPr marL="6343376" algn="l" defTabSz="4228917" rtl="0" eaLnBrk="1" latinLnBrk="0" hangingPunct="1">
        <a:defRPr sz="8325" kern="1200">
          <a:solidFill>
            <a:schemeClr val="tx1"/>
          </a:solidFill>
          <a:latin typeface="+mn-lt"/>
          <a:ea typeface="+mn-ea"/>
          <a:cs typeface="+mn-cs"/>
        </a:defRPr>
      </a:lvl4pPr>
      <a:lvl5pPr marL="8457834" algn="l" defTabSz="4228917" rtl="0" eaLnBrk="1" latinLnBrk="0" hangingPunct="1">
        <a:defRPr sz="8325" kern="1200">
          <a:solidFill>
            <a:schemeClr val="tx1"/>
          </a:solidFill>
          <a:latin typeface="+mn-lt"/>
          <a:ea typeface="+mn-ea"/>
          <a:cs typeface="+mn-cs"/>
        </a:defRPr>
      </a:lvl5pPr>
      <a:lvl6pPr marL="10572293" algn="l" defTabSz="4228917" rtl="0" eaLnBrk="1" latinLnBrk="0" hangingPunct="1">
        <a:defRPr sz="8325" kern="1200">
          <a:solidFill>
            <a:schemeClr val="tx1"/>
          </a:solidFill>
          <a:latin typeface="+mn-lt"/>
          <a:ea typeface="+mn-ea"/>
          <a:cs typeface="+mn-cs"/>
        </a:defRPr>
      </a:lvl6pPr>
      <a:lvl7pPr marL="12686751" algn="l" defTabSz="4228917" rtl="0" eaLnBrk="1" latinLnBrk="0" hangingPunct="1">
        <a:defRPr sz="8325" kern="1200">
          <a:solidFill>
            <a:schemeClr val="tx1"/>
          </a:solidFill>
          <a:latin typeface="+mn-lt"/>
          <a:ea typeface="+mn-ea"/>
          <a:cs typeface="+mn-cs"/>
        </a:defRPr>
      </a:lvl7pPr>
      <a:lvl8pPr marL="14801210" algn="l" defTabSz="4228917" rtl="0" eaLnBrk="1" latinLnBrk="0" hangingPunct="1">
        <a:defRPr sz="8325" kern="1200">
          <a:solidFill>
            <a:schemeClr val="tx1"/>
          </a:solidFill>
          <a:latin typeface="+mn-lt"/>
          <a:ea typeface="+mn-ea"/>
          <a:cs typeface="+mn-cs"/>
        </a:defRPr>
      </a:lvl8pPr>
      <a:lvl9pPr marL="16915668" algn="l" defTabSz="4228917" rtl="0" eaLnBrk="1" latinLnBrk="0" hangingPunct="1">
        <a:defRPr sz="83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1.png@01D0EA4A.2BD679A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186/s41043-025-00986-0" TargetMode="External"/><Relationship Id="rId3" Type="http://schemas.openxmlformats.org/officeDocument/2006/relationships/hyperlink" Target="https://www.legislation.gov.uk/ukpga/2014/23/contents/enacted" TargetMode="External"/><Relationship Id="rId7" Type="http://schemas.openxmlformats.org/officeDocument/2006/relationships/hyperlink" Target="https://www.gov.uk/government/publications/future-of-an-ageing-population?utm_source=chatgpt.com" TargetMode="External"/><Relationship Id="rId12" Type="http://schemas.openxmlformats.org/officeDocument/2006/relationships/hyperlink" Target="https://apps.who.int/iris/handle/10665/43755" TargetMode="External"/><Relationship Id="rId2" Type="http://schemas.openxmlformats.org/officeDocument/2006/relationships/hyperlink" Target="https://www.ageuk.org.uk/information-advice/work-learning/discrimination-rights/ageism/" TargetMode="External"/><Relationship Id="rId1" Type="http://schemas.openxmlformats.org/officeDocument/2006/relationships/slideLayout" Target="../slideLayouts/slideLayout2.xml"/><Relationship Id="rId6" Type="http://schemas.openxmlformats.org/officeDocument/2006/relationships/hyperlink" Target="https://doi.org/10.1134/S0006297916120026" TargetMode="External"/><Relationship Id="rId11" Type="http://schemas.openxmlformats.org/officeDocument/2006/relationships/hyperlink" Target="https://royalopencollege.org/blog/healthcare/how-to-promote-empowerment-in-health-and-social-care/?utm_source=chatgpt.com" TargetMode="External"/><Relationship Id="rId5" Type="http://schemas.openxmlformats.org/officeDocument/2006/relationships/hyperlink" Target="https://www.routledge.com/Teaching-and-Learning-in-Later-Life-Theoretical-Implications/Glendenning/p/book/9781138721890?utm_source=chatgpt.com" TargetMode="External"/><Relationship Id="rId10" Type="http://schemas.openxmlformats.org/officeDocument/2006/relationships/hyperlink" Target="https://www.england.nhs.uk/wp-content/uploads/2019/01/shared-decision-making-summary-guide-v1.pdf" TargetMode="External"/><Relationship Id="rId4" Type="http://schemas.openxmlformats.org/officeDocument/2006/relationships/hyperlink" Target="https://ageing-better.org.uk/sites/default/files/2023-02/Ageism-harms.pdf" TargetMode="External"/><Relationship Id="rId9" Type="http://schemas.openxmlformats.org/officeDocument/2006/relationships/hyperlink" Target="https://doi.org/10.1016/j.maturitas.2015.05.0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3A53531-784A-1C67-2DB1-EB3A18B9A6A2}"/>
              </a:ext>
            </a:extLst>
          </p:cNvPr>
          <p:cNvSpPr>
            <a:spLocks noGrp="1"/>
          </p:cNvSpPr>
          <p:nvPr>
            <p:ph type="subTitle" idx="1"/>
          </p:nvPr>
        </p:nvSpPr>
        <p:spPr>
          <a:xfrm>
            <a:off x="3558234" y="8733061"/>
            <a:ext cx="23787497" cy="4991956"/>
          </a:xfrm>
        </p:spPr>
        <p:txBody>
          <a:bodyPr>
            <a:normAutofit fontScale="25000" lnSpcReduction="20000"/>
          </a:bodyPr>
          <a:lstStyle/>
          <a:p>
            <a:pPr algn="l"/>
            <a:r>
              <a:rPr lang="nl-NL" sz="14000" b="1" dirty="0"/>
              <a:t>Student name</a:t>
            </a:r>
            <a:r>
              <a:rPr lang="nl-NL" sz="14000" dirty="0"/>
              <a:t>:Misjona Kovaci</a:t>
            </a:r>
            <a:endParaRPr lang="el-GR" sz="14000" dirty="0"/>
          </a:p>
          <a:p>
            <a:pPr algn="l"/>
            <a:r>
              <a:rPr lang="nl-NL" sz="14000" b="1" dirty="0"/>
              <a:t>Student ID</a:t>
            </a:r>
            <a:r>
              <a:rPr lang="nl-NL" sz="14000" dirty="0"/>
              <a:t>:2226356</a:t>
            </a:r>
            <a:endParaRPr lang="el-GR" sz="14000" dirty="0"/>
          </a:p>
          <a:p>
            <a:pPr algn="l"/>
            <a:r>
              <a:rPr lang="nl-NL" sz="14000" b="1" dirty="0"/>
              <a:t>Module name</a:t>
            </a:r>
            <a:r>
              <a:rPr lang="nl-NL" sz="14000" dirty="0"/>
              <a:t>: </a:t>
            </a:r>
            <a:r>
              <a:rPr lang="en-US" sz="14000" dirty="0"/>
              <a:t>Empowering the Older Person</a:t>
            </a:r>
            <a:endParaRPr lang="el-GR" sz="14000" dirty="0"/>
          </a:p>
          <a:p>
            <a:pPr algn="l"/>
            <a:r>
              <a:rPr lang="en-US" sz="14000" b="1" dirty="0"/>
              <a:t>Module code</a:t>
            </a:r>
            <a:r>
              <a:rPr lang="en-US" sz="14000" dirty="0"/>
              <a:t>: BMHP6027-LONDON</a:t>
            </a:r>
            <a:endParaRPr lang="el-GR" sz="14000" dirty="0"/>
          </a:p>
          <a:p>
            <a:pPr algn="l"/>
            <a:r>
              <a:rPr lang="en-US" sz="14000" b="1" dirty="0"/>
              <a:t>Lecturer’s name</a:t>
            </a:r>
            <a:r>
              <a:rPr lang="en-US" sz="14000" dirty="0"/>
              <a:t>: Christopher </a:t>
            </a:r>
            <a:r>
              <a:rPr lang="en-US" sz="14000" dirty="0" err="1"/>
              <a:t>Mafuva</a:t>
            </a:r>
            <a:endParaRPr lang="en-US" sz="14000" dirty="0"/>
          </a:p>
          <a:p>
            <a:pPr algn="l"/>
            <a:endParaRPr lang="en-US" sz="14000" dirty="0"/>
          </a:p>
          <a:p>
            <a:pPr algn="l"/>
            <a:endParaRPr lang="en-US" sz="14000" dirty="0"/>
          </a:p>
          <a:p>
            <a:pPr algn="l"/>
            <a:endParaRPr lang="en-US" sz="14000" dirty="0"/>
          </a:p>
          <a:p>
            <a:pPr algn="l"/>
            <a:r>
              <a:rPr lang="en-GB" sz="14000" dirty="0">
                <a:latin typeface="Arial" panose="020B0604020202020204" pitchFamily="34" charset="0"/>
                <a:cs typeface="Arial" panose="020B0604020202020204" pitchFamily="34" charset="0"/>
              </a:rPr>
              <a:t>No AI was used in the creation of my poster.</a:t>
            </a:r>
            <a:endParaRPr lang="el-GR" sz="14000" dirty="0"/>
          </a:p>
          <a:p>
            <a:endParaRPr lang="el-GR" dirty="0"/>
          </a:p>
        </p:txBody>
      </p:sp>
      <p:pic>
        <p:nvPicPr>
          <p:cNvPr id="2052" name="Picture 1" descr="Discover University of Wales Trinity Saint David">
            <a:extLst>
              <a:ext uri="{FF2B5EF4-FFF2-40B4-BE49-F238E27FC236}">
                <a16:creationId xmlns:a16="http://schemas.microsoft.com/office/drawing/2014/main" id="{A14A3E65-7422-D144-DD52-3D6A92E3E620}"/>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558234" y="2354205"/>
            <a:ext cx="10224566" cy="359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1818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391AD-0376-373A-668E-8ECE87A679E3}"/>
            </a:ext>
          </a:extLst>
        </p:cNvPr>
        <p:cNvGrpSpPr/>
        <p:nvPr/>
      </p:nvGrpSpPr>
      <p:grpSpPr>
        <a:xfrm>
          <a:off x="0" y="0"/>
          <a:ext cx="0" cy="0"/>
          <a:chOff x="0" y="0"/>
          <a:chExt cx="0" cy="0"/>
        </a:xfrm>
      </p:grpSpPr>
      <p:pic>
        <p:nvPicPr>
          <p:cNvPr id="3074" name="Picture 1">
            <a:extLst>
              <a:ext uri="{FF2B5EF4-FFF2-40B4-BE49-F238E27FC236}">
                <a16:creationId xmlns:a16="http://schemas.microsoft.com/office/drawing/2014/main" id="{E54B2617-20C2-D7ED-B06E-1D5A63C81C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92" t="2359"/>
          <a:stretch>
            <a:fillRect/>
          </a:stretch>
        </p:blipFill>
        <p:spPr bwMode="auto">
          <a:xfrm>
            <a:off x="2870200" y="1101360"/>
            <a:ext cx="7469224" cy="701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1EB45D24-6846-62C9-1DE8-4EAC0402024D}"/>
              </a:ext>
            </a:extLst>
          </p:cNvPr>
          <p:cNvSpPr txBox="1"/>
          <p:nvPr/>
        </p:nvSpPr>
        <p:spPr>
          <a:xfrm>
            <a:off x="716233" y="8335819"/>
            <a:ext cx="11905101" cy="646331"/>
          </a:xfrm>
          <a:prstGeom prst="rect">
            <a:avLst/>
          </a:prstGeom>
          <a:noFill/>
        </p:spPr>
        <p:txBody>
          <a:bodyPr wrap="square" rtlCol="0">
            <a:spAutoFit/>
          </a:bodyPr>
          <a:lstStyle/>
          <a:p>
            <a:pPr lvl="1"/>
            <a:r>
              <a:rPr lang="en-US" b="1" dirty="0"/>
              <a:t>Figure 1. </a:t>
            </a:r>
            <a:r>
              <a:rPr lang="en-US" dirty="0"/>
              <a:t>WHO Age-Friendly Cities Framework showing the eight domains that support healthy and active ageing (World Health Organization, 2007)</a:t>
            </a:r>
            <a:endParaRPr lang="el-GR" dirty="0"/>
          </a:p>
        </p:txBody>
      </p:sp>
      <p:sp>
        <p:nvSpPr>
          <p:cNvPr id="6" name="TextBox 5">
            <a:extLst>
              <a:ext uri="{FF2B5EF4-FFF2-40B4-BE49-F238E27FC236}">
                <a16:creationId xmlns:a16="http://schemas.microsoft.com/office/drawing/2014/main" id="{8A14D6B5-6481-FA54-0ADF-B44B151030B2}"/>
              </a:ext>
            </a:extLst>
          </p:cNvPr>
          <p:cNvSpPr txBox="1"/>
          <p:nvPr/>
        </p:nvSpPr>
        <p:spPr>
          <a:xfrm>
            <a:off x="716232" y="9176162"/>
            <a:ext cx="11905104" cy="923330"/>
          </a:xfrm>
          <a:prstGeom prst="rect">
            <a:avLst/>
          </a:prstGeom>
          <a:noFill/>
        </p:spPr>
        <p:txBody>
          <a:bodyPr wrap="square" rtlCol="0">
            <a:spAutoFit/>
          </a:bodyPr>
          <a:lstStyle/>
          <a:p>
            <a:pPr algn="ctr"/>
            <a:r>
              <a:rPr lang="en-US" sz="5400" b="1" dirty="0"/>
              <a:t>Introduction</a:t>
            </a:r>
            <a:endParaRPr lang="el-GR" sz="5400" dirty="0"/>
          </a:p>
        </p:txBody>
      </p:sp>
      <p:sp>
        <p:nvSpPr>
          <p:cNvPr id="7" name="TextBox 6">
            <a:extLst>
              <a:ext uri="{FF2B5EF4-FFF2-40B4-BE49-F238E27FC236}">
                <a16:creationId xmlns:a16="http://schemas.microsoft.com/office/drawing/2014/main" id="{99C4BFAF-3D38-A99C-C46D-38591D0C6C6F}"/>
              </a:ext>
            </a:extLst>
          </p:cNvPr>
          <p:cNvSpPr txBox="1"/>
          <p:nvPr/>
        </p:nvSpPr>
        <p:spPr>
          <a:xfrm>
            <a:off x="716231" y="10224538"/>
            <a:ext cx="11905106" cy="10002738"/>
          </a:xfrm>
          <a:prstGeom prst="rect">
            <a:avLst/>
          </a:prstGeom>
          <a:noFill/>
        </p:spPr>
        <p:txBody>
          <a:bodyPr wrap="square" rtlCol="0">
            <a:spAutoFit/>
          </a:bodyPr>
          <a:lstStyle/>
          <a:p>
            <a:pPr marL="342900" indent="-342900" algn="just">
              <a:buFont typeface="Arial" panose="020B0604020202020204" pitchFamily="34" charset="0"/>
              <a:buChar char="•"/>
            </a:pPr>
            <a:r>
              <a:rPr lang="en-US" sz="2800" dirty="0"/>
              <a:t>The UK has an ageing population, with people living longer than previous generations. This creates new challenges for health and social care services (Government Office for Science, 2016).</a:t>
            </a:r>
          </a:p>
          <a:p>
            <a:pPr algn="just"/>
            <a:endParaRPr lang="en-US" sz="2800" dirty="0"/>
          </a:p>
          <a:p>
            <a:pPr marL="342900" indent="-342900" algn="just">
              <a:buFont typeface="Arial" panose="020B0604020202020204" pitchFamily="34" charset="0"/>
              <a:buChar char="•"/>
            </a:pPr>
            <a:r>
              <a:rPr lang="en-US" sz="2800" dirty="0"/>
              <a:t>As people age, they are more likely to develop long-term conditions, frailty and dementia, increasing the need for health and social care support (Wittenberg et al., 2020).</a:t>
            </a:r>
          </a:p>
          <a:p>
            <a:pPr algn="just"/>
            <a:endParaRPr lang="en-US" sz="2800" dirty="0"/>
          </a:p>
          <a:p>
            <a:pPr marL="342900" indent="-342900" algn="just">
              <a:buFont typeface="Arial" panose="020B0604020202020204" pitchFamily="34" charset="0"/>
              <a:buChar char="•"/>
            </a:pPr>
            <a:r>
              <a:rPr lang="en-US" sz="2800" dirty="0"/>
              <a:t>Healthy ageing is not only about living longer; it also involves maintaining good physical health, mental wellbeing, independence and social participation (Whitely et al., 2016).</a:t>
            </a:r>
          </a:p>
          <a:p>
            <a:pPr algn="just"/>
            <a:endParaRPr lang="en-US" sz="2800" dirty="0"/>
          </a:p>
          <a:p>
            <a:pPr marL="342900" indent="-342900" algn="just">
              <a:buFont typeface="Arial" panose="020B0604020202020204" pitchFamily="34" charset="0"/>
              <a:buChar char="•"/>
            </a:pPr>
            <a:r>
              <a:rPr lang="en-US" sz="2800" dirty="0"/>
              <a:t>Healthy ageing also focuses on enabling older people to remain active, independent and engaged in their communities (World Health Organization, 2007).</a:t>
            </a:r>
          </a:p>
          <a:p>
            <a:pPr algn="just"/>
            <a:endParaRPr lang="en-US" sz="2800" dirty="0"/>
          </a:p>
          <a:p>
            <a:pPr marL="342900" indent="-342900" algn="just">
              <a:buFont typeface="Arial" panose="020B0604020202020204" pitchFamily="34" charset="0"/>
              <a:buChar char="•"/>
            </a:pPr>
            <a:r>
              <a:rPr lang="en-US" sz="2800" dirty="0"/>
              <a:t>Empowering older people through person-</a:t>
            </a:r>
            <a:r>
              <a:rPr lang="en-US" sz="2800" dirty="0" err="1"/>
              <a:t>centred</a:t>
            </a:r>
            <a:r>
              <a:rPr lang="en-US" sz="2800" dirty="0"/>
              <a:t> care helps them make informed choices, remain independent and improve their quality of life (Government Office for Science, 2016).</a:t>
            </a:r>
          </a:p>
          <a:p>
            <a:pPr algn="just"/>
            <a:endParaRPr lang="en-US" sz="2800" dirty="0"/>
          </a:p>
          <a:p>
            <a:pPr marL="342900" indent="-342900" algn="just">
              <a:buFont typeface="Arial" panose="020B0604020202020204" pitchFamily="34" charset="0"/>
              <a:buChar char="•"/>
            </a:pPr>
            <a:r>
              <a:rPr lang="en-US" sz="2800" dirty="0"/>
              <a:t>This poster critically evaluates the care, empowerment and support needs of older people and explores evidence-based approaches used in the UK to promote healthy ageing and independence. </a:t>
            </a:r>
            <a:endParaRPr lang="el-GR" sz="2800" dirty="0"/>
          </a:p>
        </p:txBody>
      </p:sp>
      <p:pic>
        <p:nvPicPr>
          <p:cNvPr id="3078" name="Picture 1">
            <a:extLst>
              <a:ext uri="{FF2B5EF4-FFF2-40B4-BE49-F238E27FC236}">
                <a16:creationId xmlns:a16="http://schemas.microsoft.com/office/drawing/2014/main" id="{3BF87A23-4D13-EC8A-D96B-D6D18D25D5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52" t="4887" r="12016" b="24007"/>
          <a:stretch>
            <a:fillRect/>
          </a:stretch>
        </p:blipFill>
        <p:spPr bwMode="auto">
          <a:xfrm>
            <a:off x="1364667" y="20469852"/>
            <a:ext cx="10608231" cy="9704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286CE61A-ABD0-6722-B852-4F03DECC3EB2}"/>
              </a:ext>
            </a:extLst>
          </p:cNvPr>
          <p:cNvSpPr txBox="1"/>
          <p:nvPr/>
        </p:nvSpPr>
        <p:spPr>
          <a:xfrm>
            <a:off x="716231" y="30416919"/>
            <a:ext cx="11905104" cy="646331"/>
          </a:xfrm>
          <a:prstGeom prst="rect">
            <a:avLst/>
          </a:prstGeom>
          <a:noFill/>
        </p:spPr>
        <p:txBody>
          <a:bodyPr wrap="square" rtlCol="0">
            <a:spAutoFit/>
          </a:bodyPr>
          <a:lstStyle/>
          <a:p>
            <a:pPr lvl="1"/>
            <a:r>
              <a:rPr lang="en-US" b="1" dirty="0"/>
              <a:t>Figure 2. </a:t>
            </a:r>
            <a:r>
              <a:rPr lang="en-US" dirty="0"/>
              <a:t>UK population estimates and projections by age group (Government Office for Science, 2016, based on ONS population projections).</a:t>
            </a:r>
            <a:endParaRPr lang="el-GR" dirty="0"/>
          </a:p>
        </p:txBody>
      </p:sp>
      <p:sp>
        <p:nvSpPr>
          <p:cNvPr id="11" name="TextBox 10">
            <a:extLst>
              <a:ext uri="{FF2B5EF4-FFF2-40B4-BE49-F238E27FC236}">
                <a16:creationId xmlns:a16="http://schemas.microsoft.com/office/drawing/2014/main" id="{1F3EA52C-FA23-52FC-E092-AA71883860DD}"/>
              </a:ext>
            </a:extLst>
          </p:cNvPr>
          <p:cNvSpPr txBox="1"/>
          <p:nvPr/>
        </p:nvSpPr>
        <p:spPr>
          <a:xfrm>
            <a:off x="13323583" y="1289538"/>
            <a:ext cx="13851742" cy="1754326"/>
          </a:xfrm>
          <a:prstGeom prst="rect">
            <a:avLst/>
          </a:prstGeom>
          <a:noFill/>
        </p:spPr>
        <p:txBody>
          <a:bodyPr wrap="square" rtlCol="0">
            <a:spAutoFit/>
          </a:bodyPr>
          <a:lstStyle/>
          <a:p>
            <a:pPr algn="ctr"/>
            <a:r>
              <a:rPr lang="en-US" sz="5400" b="1" dirty="0"/>
              <a:t>Evaluating the Care and Support Needs of Older People</a:t>
            </a:r>
            <a:endParaRPr lang="el-GR" sz="5400" dirty="0"/>
          </a:p>
        </p:txBody>
      </p:sp>
      <p:sp>
        <p:nvSpPr>
          <p:cNvPr id="13" name="TextBox 12">
            <a:extLst>
              <a:ext uri="{FF2B5EF4-FFF2-40B4-BE49-F238E27FC236}">
                <a16:creationId xmlns:a16="http://schemas.microsoft.com/office/drawing/2014/main" id="{392C0E84-83FC-594A-1F51-B4B3D2C92D47}"/>
              </a:ext>
            </a:extLst>
          </p:cNvPr>
          <p:cNvSpPr txBox="1"/>
          <p:nvPr/>
        </p:nvSpPr>
        <p:spPr>
          <a:xfrm>
            <a:off x="13323583" y="3282465"/>
            <a:ext cx="13851743" cy="19236035"/>
          </a:xfrm>
          <a:prstGeom prst="rect">
            <a:avLst/>
          </a:prstGeom>
          <a:noFill/>
        </p:spPr>
        <p:txBody>
          <a:bodyPr wrap="square" rtlCol="0">
            <a:spAutoFit/>
          </a:bodyPr>
          <a:lstStyle/>
          <a:p>
            <a:pPr algn="just"/>
            <a:r>
              <a:rPr lang="en-GB" sz="3200" b="1" dirty="0"/>
              <a:t>1. </a:t>
            </a:r>
            <a:r>
              <a:rPr lang="en-GB" sz="3200" b="1" u="sng" dirty="0"/>
              <a:t>Functional Ability</a:t>
            </a:r>
          </a:p>
          <a:p>
            <a:pPr algn="just"/>
            <a:endParaRPr lang="en-GB" sz="2000" b="1" u="sng" dirty="0"/>
          </a:p>
          <a:p>
            <a:pPr marL="457200" lvl="0" indent="-457200" algn="just">
              <a:buFont typeface="Arial" panose="020B0604020202020204" pitchFamily="34" charset="0"/>
              <a:buChar char="•"/>
            </a:pPr>
            <a:r>
              <a:rPr lang="en-GB" sz="2800" dirty="0"/>
              <a:t>Functional ability enables older people to carry out daily activities, maintain independence and improve their quality of life. It is influenced by both personal health and the surrounding environment (Woo, 2017; Welch et al., 2021). </a:t>
            </a:r>
            <a:endParaRPr lang="el-GR" sz="2400" dirty="0"/>
          </a:p>
          <a:p>
            <a:pPr marL="457200" lvl="0" indent="-457200" algn="just">
              <a:buFont typeface="Arial" panose="020B0604020202020204" pitchFamily="34" charset="0"/>
              <a:buChar char="•"/>
            </a:pPr>
            <a:r>
              <a:rPr lang="en-GB" sz="2800" dirty="0"/>
              <a:t>Evidence suggests that rehabilitation, assistive technology and community-based services can help maintain physical and cognitive function, allowing older adults to remain active for longer (Welch et al., 2021). </a:t>
            </a:r>
            <a:endParaRPr lang="el-GR" sz="2800" dirty="0"/>
          </a:p>
          <a:p>
            <a:pPr marL="457200" lvl="0" indent="-457200" algn="just">
              <a:buFont typeface="Arial" panose="020B0604020202020204" pitchFamily="34" charset="0"/>
              <a:buChar char="•"/>
            </a:pPr>
            <a:r>
              <a:rPr lang="en-GB" sz="2800" dirty="0"/>
              <a:t>A supportive environment, including appropriate lighting and reduced noise, can improve wellbeing and encourage participation in everyday activities, although individual needs may vary (Mu et al., 2025). </a:t>
            </a:r>
            <a:endParaRPr lang="el-GR" sz="2800" dirty="0"/>
          </a:p>
          <a:p>
            <a:pPr algn="just"/>
            <a:endParaRPr lang="en-US" sz="2800" dirty="0"/>
          </a:p>
          <a:p>
            <a:pPr algn="just"/>
            <a:r>
              <a:rPr lang="en-GB" sz="3200" b="1" dirty="0"/>
              <a:t>2. </a:t>
            </a:r>
            <a:r>
              <a:rPr lang="en-GB" sz="3200" b="1" u="sng" dirty="0"/>
              <a:t>Independence</a:t>
            </a:r>
          </a:p>
          <a:p>
            <a:pPr algn="just"/>
            <a:endParaRPr lang="en-US" sz="2000" dirty="0"/>
          </a:p>
          <a:p>
            <a:pPr marL="457200" lvl="0" indent="-457200" algn="just">
              <a:buFont typeface="Arial" panose="020B0604020202020204" pitchFamily="34" charset="0"/>
              <a:buChar char="•"/>
            </a:pPr>
            <a:r>
              <a:rPr lang="en-GB" sz="2800" dirty="0"/>
              <a:t>Independence is important for maintaining dignity, confidence and overall wellbeing in later life. Many older people prefer to remain living safely in their own homes for as long as possible (Nivestam et al., 2025). </a:t>
            </a:r>
            <a:endParaRPr lang="el-GR" sz="2800" dirty="0"/>
          </a:p>
          <a:p>
            <a:pPr marL="457200" lvl="0" indent="-457200" algn="just">
              <a:buFont typeface="Arial" panose="020B0604020202020204" pitchFamily="34" charset="0"/>
              <a:buChar char="•"/>
            </a:pPr>
            <a:r>
              <a:rPr lang="en-GB" sz="2800" dirty="0"/>
              <a:t>Preventive home visits, health education and community support can help identify risks early and reduce avoidable hospital admissions, promoting independent living (Nivestam et al., 2025). </a:t>
            </a:r>
            <a:endParaRPr lang="el-GR" sz="2800" dirty="0"/>
          </a:p>
          <a:p>
            <a:pPr marL="457200" lvl="0" indent="-457200" algn="just">
              <a:buFont typeface="Arial" panose="020B0604020202020204" pitchFamily="34" charset="0"/>
              <a:buChar char="•"/>
            </a:pPr>
            <a:r>
              <a:rPr lang="en-US" sz="2800" dirty="0"/>
              <a:t>Independence should be supported through personalized services that balance safety with individual preferences and promote confidence (Taylor et al., 2025).</a:t>
            </a:r>
            <a:endParaRPr lang="el-GR" sz="2800" dirty="0"/>
          </a:p>
          <a:p>
            <a:pPr algn="just"/>
            <a:endParaRPr lang="el-GR" sz="2800" dirty="0"/>
          </a:p>
          <a:p>
            <a:pPr algn="just"/>
            <a:r>
              <a:rPr lang="en-GB" sz="3200" b="1" dirty="0"/>
              <a:t>3. </a:t>
            </a:r>
            <a:r>
              <a:rPr lang="en-GB" sz="3200" b="1" u="sng" dirty="0"/>
              <a:t>Freedom and Choice</a:t>
            </a:r>
            <a:endParaRPr lang="el-GR" sz="3200" dirty="0"/>
          </a:p>
          <a:p>
            <a:pPr algn="just"/>
            <a:endParaRPr lang="en-US" sz="2000" dirty="0"/>
          </a:p>
          <a:p>
            <a:pPr marL="457200" indent="-457200" algn="just">
              <a:buFont typeface="Arial" panose="020B0604020202020204" pitchFamily="34" charset="0"/>
              <a:buChar char="•"/>
            </a:pPr>
            <a:r>
              <a:rPr lang="en-GB" sz="2800" dirty="0"/>
              <a:t>Older people should be involved in decisions about their care and treatment, ensuring that their values, preferences and personal goals are respected (NHS England, 2019). </a:t>
            </a:r>
          </a:p>
          <a:p>
            <a:pPr marL="457200" indent="-457200" algn="just">
              <a:buFont typeface="Arial" panose="020B0604020202020204" pitchFamily="34" charset="0"/>
              <a:buChar char="•"/>
            </a:pPr>
            <a:r>
              <a:rPr lang="en-US" sz="2800" dirty="0"/>
              <a:t>Shared decision-making helps individuals understand available options and make informed choices, leading to greater satisfaction and better engagement with care (NHS England, 2019). </a:t>
            </a:r>
          </a:p>
          <a:p>
            <a:pPr marL="457200" indent="-457200" algn="just">
              <a:buFont typeface="Arial" panose="020B0604020202020204" pitchFamily="34" charset="0"/>
              <a:buChar char="•"/>
            </a:pPr>
            <a:r>
              <a:rPr lang="en-US" sz="2800" dirty="0"/>
              <a:t>Promoting freedom and choice empowers older people and supports person-</a:t>
            </a:r>
            <a:r>
              <a:rPr lang="en-US" sz="2800" dirty="0" err="1"/>
              <a:t>centred</a:t>
            </a:r>
            <a:r>
              <a:rPr lang="en-US" sz="2800" dirty="0"/>
              <a:t> care, although healthcare professionals should provide appropriate guidance when complex decisions are required (NHS England, 2019). </a:t>
            </a:r>
          </a:p>
          <a:p>
            <a:pPr algn="just"/>
            <a:endParaRPr lang="en-US" sz="2800" dirty="0"/>
          </a:p>
          <a:p>
            <a:pPr algn="just"/>
            <a:r>
              <a:rPr lang="en-GB" sz="3200" b="1" dirty="0"/>
              <a:t>4. </a:t>
            </a:r>
            <a:r>
              <a:rPr lang="en-GB" sz="3200" b="1" u="sng" dirty="0"/>
              <a:t>Person-Centred Support</a:t>
            </a:r>
          </a:p>
          <a:p>
            <a:pPr algn="just"/>
            <a:endParaRPr lang="en-US" sz="2000" dirty="0"/>
          </a:p>
          <a:p>
            <a:pPr marL="457200" lvl="0" indent="-457200" algn="just">
              <a:buFont typeface="Arial" panose="020B0604020202020204" pitchFamily="34" charset="0"/>
              <a:buChar char="•"/>
            </a:pPr>
            <a:r>
              <a:rPr lang="en-GB" sz="2800" dirty="0"/>
              <a:t>Person-centred support focuses on understanding each person's individual needs, preferences and life goals rather than concentrating only on medical conditions (Persson Kylén et al., 2025). </a:t>
            </a:r>
            <a:endParaRPr lang="el-GR" sz="2800" dirty="0"/>
          </a:p>
          <a:p>
            <a:pPr marL="457200" lvl="0" indent="-457200" algn="just">
              <a:buFont typeface="Arial" panose="020B0604020202020204" pitchFamily="34" charset="0"/>
              <a:buChar char="•"/>
            </a:pPr>
            <a:r>
              <a:rPr lang="en-GB" sz="2800" dirty="0"/>
              <a:t>Collaborative care planning encourages older people, families and healthcare professionals to work together, improving communication and continuity of care (Persson Kylén et al., 2025). </a:t>
            </a:r>
            <a:endParaRPr lang="el-GR" sz="2800" dirty="0"/>
          </a:p>
          <a:p>
            <a:pPr marL="457200" lvl="0" indent="-457200" algn="just">
              <a:buFont typeface="Arial" panose="020B0604020202020204" pitchFamily="34" charset="0"/>
              <a:buChar char="•"/>
            </a:pPr>
            <a:r>
              <a:rPr lang="en-GB" sz="2800" dirty="0"/>
              <a:t>Integrating personalised care with shared decision-making can improve health outcomes and empower older people to take an active role in managing their own health (NHS England, 2019).</a:t>
            </a:r>
            <a:endParaRPr lang="el-GR" sz="2800" dirty="0"/>
          </a:p>
        </p:txBody>
      </p:sp>
      <p:sp>
        <p:nvSpPr>
          <p:cNvPr id="14" name="TextBox 13">
            <a:extLst>
              <a:ext uri="{FF2B5EF4-FFF2-40B4-BE49-F238E27FC236}">
                <a16:creationId xmlns:a16="http://schemas.microsoft.com/office/drawing/2014/main" id="{680B32FA-984D-8BEE-AF4A-D8F230CB410B}"/>
              </a:ext>
            </a:extLst>
          </p:cNvPr>
          <p:cNvSpPr txBox="1"/>
          <p:nvPr/>
        </p:nvSpPr>
        <p:spPr>
          <a:xfrm>
            <a:off x="13069975" y="22890486"/>
            <a:ext cx="13851742" cy="954107"/>
          </a:xfrm>
          <a:prstGeom prst="rect">
            <a:avLst/>
          </a:prstGeom>
          <a:noFill/>
        </p:spPr>
        <p:txBody>
          <a:bodyPr wrap="square" rtlCol="0">
            <a:spAutoFit/>
          </a:bodyPr>
          <a:lstStyle/>
          <a:p>
            <a:pPr algn="ctr"/>
            <a:r>
              <a:rPr lang="en-US" sz="5400" b="1" dirty="0"/>
              <a:t>Theoretical and Policy Approaches</a:t>
            </a:r>
            <a:endParaRPr lang="el-GR" sz="5400" dirty="0"/>
          </a:p>
        </p:txBody>
      </p:sp>
      <p:sp>
        <p:nvSpPr>
          <p:cNvPr id="15" name="TextBox 14">
            <a:extLst>
              <a:ext uri="{FF2B5EF4-FFF2-40B4-BE49-F238E27FC236}">
                <a16:creationId xmlns:a16="http://schemas.microsoft.com/office/drawing/2014/main" id="{B3181ADC-6A24-5EDB-1D76-821EF70E8069}"/>
              </a:ext>
            </a:extLst>
          </p:cNvPr>
          <p:cNvSpPr txBox="1"/>
          <p:nvPr/>
        </p:nvSpPr>
        <p:spPr>
          <a:xfrm>
            <a:off x="13239047" y="24169055"/>
            <a:ext cx="13851742" cy="6894195"/>
          </a:xfrm>
          <a:prstGeom prst="rect">
            <a:avLst/>
          </a:prstGeom>
          <a:noFill/>
        </p:spPr>
        <p:txBody>
          <a:bodyPr wrap="square" rtlCol="0">
            <a:spAutoFit/>
          </a:bodyPr>
          <a:lstStyle/>
          <a:p>
            <a:pPr algn="just"/>
            <a:r>
              <a:rPr lang="en-GB" sz="3200" b="1" dirty="0"/>
              <a:t>Activity Theory (1963)</a:t>
            </a:r>
            <a:endParaRPr lang="el-GR" sz="3200" dirty="0"/>
          </a:p>
          <a:p>
            <a:pPr marL="457200" lvl="0" indent="-457200" algn="just">
              <a:buFont typeface="Arial" panose="020B0604020202020204" pitchFamily="34" charset="0"/>
              <a:buChar char="•"/>
            </a:pPr>
            <a:r>
              <a:rPr lang="en-GB" sz="2800" dirty="0"/>
              <a:t>Remaining physically, socially and mentally active supports healthy ageing, improves wellbeing and helps older people maintain independence (Morgan and Kunkel, 2011).</a:t>
            </a:r>
          </a:p>
          <a:p>
            <a:pPr lvl="0" algn="just"/>
            <a:endParaRPr lang="el-GR" sz="2000" dirty="0"/>
          </a:p>
          <a:p>
            <a:pPr algn="just"/>
            <a:r>
              <a:rPr lang="en-GB" sz="3200" b="1" dirty="0"/>
              <a:t>Continuity Theory (1968)</a:t>
            </a:r>
            <a:endParaRPr lang="el-GR" sz="3200" dirty="0"/>
          </a:p>
          <a:p>
            <a:pPr marL="457200" lvl="0" indent="-457200" algn="just">
              <a:buFont typeface="Arial" panose="020B0604020202020204" pitchFamily="34" charset="0"/>
              <a:buChar char="•"/>
            </a:pPr>
            <a:r>
              <a:rPr lang="en-GB" sz="2800" dirty="0"/>
              <a:t>Maintaining familiar routines, relationships and personal values helps older adults adapt to ageing and supports person-centred care (Morgan and Kunkel, 2011). </a:t>
            </a:r>
          </a:p>
          <a:p>
            <a:pPr lvl="0" algn="just"/>
            <a:endParaRPr lang="en-GB" sz="2000" dirty="0"/>
          </a:p>
          <a:p>
            <a:pPr algn="just"/>
            <a:r>
              <a:rPr lang="en-GB" sz="3200" b="1" dirty="0"/>
              <a:t>Care Act 2014</a:t>
            </a:r>
            <a:endParaRPr lang="el-GR" sz="3200" dirty="0"/>
          </a:p>
          <a:p>
            <a:pPr marL="342900" lvl="0" indent="-342900" algn="just">
              <a:buFont typeface="Arial" panose="020B0604020202020204" pitchFamily="34" charset="0"/>
              <a:buChar char="•"/>
            </a:pPr>
            <a:r>
              <a:rPr lang="en-GB" sz="2800" dirty="0"/>
              <a:t>Promotes wellbeing, prevention and personalised care, helping older people remain independent through individual needs assessments and tailored support (Care Act 2014). </a:t>
            </a:r>
          </a:p>
          <a:p>
            <a:pPr lvl="0" algn="just"/>
            <a:endParaRPr lang="el-GR" sz="2000" dirty="0"/>
          </a:p>
          <a:p>
            <a:pPr algn="just"/>
            <a:r>
              <a:rPr lang="en-GB" sz="3200" b="1" dirty="0"/>
              <a:t>NHS Shared Decision Making (2019)</a:t>
            </a:r>
            <a:endParaRPr lang="el-GR" sz="3200" dirty="0"/>
          </a:p>
          <a:p>
            <a:pPr marL="342900" lvl="0" indent="-342900" algn="just">
              <a:buFont typeface="Arial" panose="020B0604020202020204" pitchFamily="34" charset="0"/>
              <a:buChar char="•"/>
            </a:pPr>
            <a:r>
              <a:rPr lang="en-GB" sz="2800" dirty="0"/>
              <a:t>Encourages older people to take part in decisions about their care, improving autonomy, choice and personalised support (NHS England, 2019).</a:t>
            </a:r>
            <a:endParaRPr lang="el-GR" sz="2800" dirty="0"/>
          </a:p>
        </p:txBody>
      </p:sp>
      <p:pic>
        <p:nvPicPr>
          <p:cNvPr id="3079" name="Picture 1">
            <a:extLst>
              <a:ext uri="{FF2B5EF4-FFF2-40B4-BE49-F238E27FC236}">
                <a16:creationId xmlns:a16="http://schemas.microsoft.com/office/drawing/2014/main" id="{D0DC094D-3C65-85D8-767F-3D709D6148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47844" y="1432441"/>
            <a:ext cx="11946192" cy="7491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7841F5A4-CDFC-B891-E2F5-8A5044D8DA23}"/>
              </a:ext>
            </a:extLst>
          </p:cNvPr>
          <p:cNvSpPr txBox="1"/>
          <p:nvPr/>
        </p:nvSpPr>
        <p:spPr>
          <a:xfrm>
            <a:off x="28074302" y="9283361"/>
            <a:ext cx="13851742" cy="369332"/>
          </a:xfrm>
          <a:prstGeom prst="rect">
            <a:avLst/>
          </a:prstGeom>
          <a:noFill/>
        </p:spPr>
        <p:txBody>
          <a:bodyPr wrap="square" rtlCol="0">
            <a:spAutoFit/>
          </a:bodyPr>
          <a:lstStyle/>
          <a:p>
            <a:pPr algn="ctr"/>
            <a:r>
              <a:rPr lang="en-US" b="1" dirty="0"/>
              <a:t>Figure 3. </a:t>
            </a:r>
            <a:r>
              <a:rPr lang="en-US" dirty="0"/>
              <a:t>Illustration of person-</a:t>
            </a:r>
            <a:r>
              <a:rPr lang="en-US" dirty="0" err="1"/>
              <a:t>centred</a:t>
            </a:r>
            <a:r>
              <a:rPr lang="en-US" dirty="0"/>
              <a:t> care and shared decision-making to support older people (Royal Open College, 2026).</a:t>
            </a:r>
            <a:endParaRPr lang="el-GR" dirty="0"/>
          </a:p>
        </p:txBody>
      </p:sp>
      <p:sp>
        <p:nvSpPr>
          <p:cNvPr id="19" name="TextBox 18">
            <a:extLst>
              <a:ext uri="{FF2B5EF4-FFF2-40B4-BE49-F238E27FC236}">
                <a16:creationId xmlns:a16="http://schemas.microsoft.com/office/drawing/2014/main" id="{28623549-73D9-4E6C-3C6A-E35D089B43DA}"/>
              </a:ext>
            </a:extLst>
          </p:cNvPr>
          <p:cNvSpPr txBox="1"/>
          <p:nvPr/>
        </p:nvSpPr>
        <p:spPr>
          <a:xfrm>
            <a:off x="27921903" y="10319984"/>
            <a:ext cx="13851742" cy="2585323"/>
          </a:xfrm>
          <a:prstGeom prst="rect">
            <a:avLst/>
          </a:prstGeom>
          <a:noFill/>
        </p:spPr>
        <p:txBody>
          <a:bodyPr wrap="square" rtlCol="0">
            <a:spAutoFit/>
          </a:bodyPr>
          <a:lstStyle/>
          <a:p>
            <a:pPr algn="ctr"/>
            <a:r>
              <a:rPr lang="en-GB" sz="5400" b="1" dirty="0"/>
              <a:t>Challenges Encountered by Older People in Maintaining Independence and Functional Ability</a:t>
            </a:r>
            <a:endParaRPr lang="el-GR" sz="5400" dirty="0"/>
          </a:p>
        </p:txBody>
      </p:sp>
      <p:sp>
        <p:nvSpPr>
          <p:cNvPr id="20" name="TextBox 19">
            <a:extLst>
              <a:ext uri="{FF2B5EF4-FFF2-40B4-BE49-F238E27FC236}">
                <a16:creationId xmlns:a16="http://schemas.microsoft.com/office/drawing/2014/main" id="{9DC90377-DA5E-8FE1-D386-A28372B3BE64}"/>
              </a:ext>
            </a:extLst>
          </p:cNvPr>
          <p:cNvSpPr txBox="1"/>
          <p:nvPr/>
        </p:nvSpPr>
        <p:spPr>
          <a:xfrm>
            <a:off x="27877572" y="12502329"/>
            <a:ext cx="13851743" cy="8556188"/>
          </a:xfrm>
          <a:prstGeom prst="rect">
            <a:avLst/>
          </a:prstGeom>
          <a:noFill/>
        </p:spPr>
        <p:txBody>
          <a:bodyPr wrap="square" rtlCol="0">
            <a:spAutoFit/>
          </a:bodyPr>
          <a:lstStyle/>
          <a:p>
            <a:pPr marL="457200" lvl="0" indent="-457200" algn="just">
              <a:buFont typeface="Wingdings" panose="05000000000000000000" pitchFamily="2" charset="2"/>
              <a:buChar char="ü"/>
            </a:pPr>
            <a:r>
              <a:rPr lang="en-GB" sz="3200" b="1" dirty="0"/>
              <a:t>Frailty and Physical Decline</a:t>
            </a:r>
            <a:endParaRPr lang="el-GR" sz="3200" dirty="0"/>
          </a:p>
          <a:p>
            <a:pPr lvl="1" algn="just"/>
            <a:r>
              <a:rPr lang="en-GB" sz="2800" dirty="0"/>
              <a:t>Frailty can reduce strength, balance and mobility, making everyday activities more difficult. This increases the need for health and social care support while reducing independence (Hojjati Kermani </a:t>
            </a:r>
            <a:r>
              <a:rPr lang="en-GB" sz="2800" i="1" dirty="0"/>
              <a:t>et al.</a:t>
            </a:r>
            <a:r>
              <a:rPr lang="en-GB" sz="2800" dirty="0"/>
              <a:t>, 2025). </a:t>
            </a:r>
            <a:endParaRPr lang="el-GR" sz="2800" dirty="0"/>
          </a:p>
          <a:p>
            <a:pPr algn="just"/>
            <a:endParaRPr lang="el-GR" dirty="0"/>
          </a:p>
          <a:p>
            <a:pPr marL="457200" lvl="0" indent="-457200" algn="just">
              <a:buFont typeface="Wingdings" panose="05000000000000000000" pitchFamily="2" charset="2"/>
              <a:buChar char="ü"/>
            </a:pPr>
            <a:r>
              <a:rPr lang="en-GB" sz="3200" b="1" dirty="0"/>
              <a:t>Social Isolation and Loneliness</a:t>
            </a:r>
            <a:endParaRPr lang="el-GR" sz="3200" dirty="0"/>
          </a:p>
          <a:p>
            <a:pPr lvl="1" algn="just"/>
            <a:r>
              <a:rPr lang="en-GB" sz="2800" dirty="0"/>
              <a:t>Limited social contact may affect both physical and mental wellbeing. Loneliness has been linked with poorer health outcomes, lower quality of life and a greater risk of losing independence (Hawthorne, 2006). </a:t>
            </a:r>
            <a:endParaRPr lang="el-GR" sz="2800" dirty="0"/>
          </a:p>
          <a:p>
            <a:pPr algn="just"/>
            <a:endParaRPr lang="el-GR" dirty="0"/>
          </a:p>
          <a:p>
            <a:pPr marL="457200" lvl="0" indent="-457200" algn="just">
              <a:buFont typeface="Wingdings" panose="05000000000000000000" pitchFamily="2" charset="2"/>
              <a:buChar char="ü"/>
            </a:pPr>
            <a:r>
              <a:rPr lang="en-GB" sz="3200" b="1" dirty="0"/>
              <a:t>Ageism and Inequality</a:t>
            </a:r>
            <a:endParaRPr lang="el-GR" sz="3200" dirty="0"/>
          </a:p>
          <a:p>
            <a:pPr lvl="1" algn="just"/>
            <a:r>
              <a:rPr lang="en-GB" sz="2800" dirty="0"/>
              <a:t>Negative attitudes towards ageing can influence access to healthcare and social support. Older adults may experience discrimination, reducing opportunities to make choices and participate fully in society (Kydd and Fleming, 2015; Centre for Ageing Better, 2023). </a:t>
            </a:r>
          </a:p>
          <a:p>
            <a:pPr marL="285750" indent="-285750" algn="just">
              <a:buFont typeface="Wingdings" panose="05000000000000000000" pitchFamily="2" charset="2"/>
              <a:buChar char="ü"/>
            </a:pPr>
            <a:endParaRPr lang="en-GB" dirty="0"/>
          </a:p>
          <a:p>
            <a:pPr marL="571500" lvl="0" indent="-571500" algn="just">
              <a:buFont typeface="Wingdings" panose="05000000000000000000" pitchFamily="2" charset="2"/>
              <a:buChar char="ü"/>
            </a:pPr>
            <a:r>
              <a:rPr lang="en-GB" sz="3600" b="1" dirty="0"/>
              <a:t>Poor </a:t>
            </a:r>
            <a:r>
              <a:rPr lang="en-GB" sz="3200" b="1" dirty="0"/>
              <a:t>Nutrition</a:t>
            </a:r>
            <a:endParaRPr lang="el-GR" sz="3600" dirty="0"/>
          </a:p>
          <a:p>
            <a:pPr lvl="1" algn="just"/>
            <a:r>
              <a:rPr lang="en-GB" sz="2800" dirty="0"/>
              <a:t>Poor dietary habits may increase the risk of frailty and muscle weakness, making it more difficult for older people to remain active and independent. Early nutritional support can help maintain physical function (Hojjati Kermani </a:t>
            </a:r>
            <a:r>
              <a:rPr lang="en-GB" sz="2800" i="1" dirty="0"/>
              <a:t>et al.</a:t>
            </a:r>
            <a:r>
              <a:rPr lang="en-GB" sz="2800" dirty="0"/>
              <a:t>, 2025). </a:t>
            </a:r>
          </a:p>
        </p:txBody>
      </p:sp>
      <p:sp>
        <p:nvSpPr>
          <p:cNvPr id="22" name="TextBox 21">
            <a:extLst>
              <a:ext uri="{FF2B5EF4-FFF2-40B4-BE49-F238E27FC236}">
                <a16:creationId xmlns:a16="http://schemas.microsoft.com/office/drawing/2014/main" id="{F7E7D054-4266-C9B7-3347-6EFC12150CDA}"/>
              </a:ext>
            </a:extLst>
          </p:cNvPr>
          <p:cNvSpPr txBox="1"/>
          <p:nvPr/>
        </p:nvSpPr>
        <p:spPr>
          <a:xfrm>
            <a:off x="28167174" y="22250220"/>
            <a:ext cx="13665998" cy="923330"/>
          </a:xfrm>
          <a:prstGeom prst="rect">
            <a:avLst/>
          </a:prstGeom>
          <a:noFill/>
        </p:spPr>
        <p:txBody>
          <a:bodyPr wrap="square" rtlCol="0">
            <a:spAutoFit/>
          </a:bodyPr>
          <a:lstStyle/>
          <a:p>
            <a:pPr algn="ctr"/>
            <a:r>
              <a:rPr lang="en-GB" sz="5400" b="1" dirty="0"/>
              <a:t>Recommendations and Conclusion</a:t>
            </a:r>
            <a:endParaRPr lang="el-GR" sz="5400" dirty="0"/>
          </a:p>
        </p:txBody>
      </p:sp>
      <p:sp>
        <p:nvSpPr>
          <p:cNvPr id="23" name="TextBox 22">
            <a:extLst>
              <a:ext uri="{FF2B5EF4-FFF2-40B4-BE49-F238E27FC236}">
                <a16:creationId xmlns:a16="http://schemas.microsoft.com/office/drawing/2014/main" id="{B880AFAC-42E5-D8E5-7FCD-E7C2734D7F72}"/>
              </a:ext>
            </a:extLst>
          </p:cNvPr>
          <p:cNvSpPr txBox="1"/>
          <p:nvPr/>
        </p:nvSpPr>
        <p:spPr>
          <a:xfrm>
            <a:off x="28167174" y="23645835"/>
            <a:ext cx="13665998" cy="7417415"/>
          </a:xfrm>
          <a:prstGeom prst="rect">
            <a:avLst/>
          </a:prstGeom>
          <a:noFill/>
        </p:spPr>
        <p:txBody>
          <a:bodyPr wrap="square" rtlCol="0">
            <a:spAutoFit/>
          </a:bodyPr>
          <a:lstStyle/>
          <a:p>
            <a:pPr marL="342900" lvl="0" indent="-342900" algn="just">
              <a:buFont typeface="Arial" panose="020B0604020202020204" pitchFamily="34" charset="0"/>
              <a:buChar char="•"/>
            </a:pPr>
            <a:r>
              <a:rPr lang="en-GB" sz="2800" dirty="0"/>
              <a:t>Increase access to person-centred and community-based care to help older people remain independent and active (Welch </a:t>
            </a:r>
            <a:r>
              <a:rPr lang="en-GB" sz="2800" i="1" dirty="0"/>
              <a:t>et al.</a:t>
            </a:r>
            <a:r>
              <a:rPr lang="en-GB" sz="2800" dirty="0"/>
              <a:t>, 2021; NHS England, 2019). </a:t>
            </a:r>
          </a:p>
          <a:p>
            <a:pPr lvl="0" algn="just"/>
            <a:endParaRPr lang="el-GR" sz="2800" dirty="0"/>
          </a:p>
          <a:p>
            <a:pPr marL="342900" lvl="0" indent="-342900" algn="just">
              <a:buFont typeface="Arial" panose="020B0604020202020204" pitchFamily="34" charset="0"/>
              <a:buChar char="•"/>
            </a:pPr>
            <a:r>
              <a:rPr lang="en-GB" sz="2800" dirty="0"/>
              <a:t>Promote shared decision-making so that older people are involved in planning and making choices about their own care (NHS England, 2019). </a:t>
            </a:r>
          </a:p>
          <a:p>
            <a:pPr lvl="0" algn="just"/>
            <a:endParaRPr lang="el-GR" sz="2800" dirty="0"/>
          </a:p>
          <a:p>
            <a:pPr marL="342900" lvl="0" indent="-342900" algn="just">
              <a:buFont typeface="Arial" panose="020B0604020202020204" pitchFamily="34" charset="0"/>
              <a:buChar char="•"/>
            </a:pPr>
            <a:r>
              <a:rPr lang="en-GB" sz="2800" dirty="0"/>
              <a:t>Improve preventive services, including home visits, rehabilitation and health promotion, to maintain functional ability and reduce avoidable hospital admissions (Nivestam </a:t>
            </a:r>
            <a:r>
              <a:rPr lang="en-GB" sz="2800" i="1" dirty="0"/>
              <a:t>et al.</a:t>
            </a:r>
            <a:r>
              <a:rPr lang="en-GB" sz="2800" dirty="0"/>
              <a:t>, 2025). </a:t>
            </a:r>
          </a:p>
          <a:p>
            <a:pPr lvl="0" algn="just"/>
            <a:endParaRPr lang="el-GR" sz="2800" dirty="0"/>
          </a:p>
          <a:p>
            <a:pPr marL="342900" lvl="0" indent="-342900" algn="just">
              <a:buFont typeface="Arial" panose="020B0604020202020204" pitchFamily="34" charset="0"/>
              <a:buChar char="•"/>
            </a:pPr>
            <a:r>
              <a:rPr lang="en-GB" sz="2800" dirty="0"/>
              <a:t>Provide training for health and social care professionals to reduce ageism and deliver respectful, personalised care (Kydd and Fleming, 2015). </a:t>
            </a:r>
          </a:p>
          <a:p>
            <a:pPr marL="342900" lvl="0" indent="-342900" algn="just">
              <a:buFont typeface="Arial" panose="020B0604020202020204" pitchFamily="34" charset="0"/>
              <a:buChar char="•"/>
            </a:pPr>
            <a:endParaRPr lang="en-GB" sz="2800" dirty="0"/>
          </a:p>
          <a:p>
            <a:pPr marL="342900" indent="-342900" algn="just">
              <a:buFont typeface="Arial" panose="020B0604020202020204" pitchFamily="34" charset="0"/>
              <a:buChar char="•"/>
            </a:pPr>
            <a:r>
              <a:rPr lang="en-GB" sz="2800" dirty="0"/>
              <a:t>Empowering older people requires person-centred care, early support and active participation in decision-making. By promoting independence, functional ability and personalised services, health and social care providers can improve wellbeing and quality of life for older adults. </a:t>
            </a:r>
            <a:endParaRPr lang="el-GR" sz="2800" dirty="0"/>
          </a:p>
        </p:txBody>
      </p:sp>
    </p:spTree>
    <p:extLst>
      <p:ext uri="{BB962C8B-B14F-4D97-AF65-F5344CB8AC3E}">
        <p14:creationId xmlns:p14="http://schemas.microsoft.com/office/powerpoint/2010/main" val="3044739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4E8781-93FF-1D2E-FB44-A5082F6344BB}"/>
              </a:ext>
            </a:extLst>
          </p:cNvPr>
          <p:cNvSpPr txBox="1"/>
          <p:nvPr/>
        </p:nvSpPr>
        <p:spPr>
          <a:xfrm>
            <a:off x="1533831" y="2418735"/>
            <a:ext cx="13450529" cy="954107"/>
          </a:xfrm>
          <a:prstGeom prst="rect">
            <a:avLst/>
          </a:prstGeom>
          <a:noFill/>
        </p:spPr>
        <p:txBody>
          <a:bodyPr wrap="square" rtlCol="0">
            <a:spAutoFit/>
          </a:bodyPr>
          <a:lstStyle/>
          <a:p>
            <a:r>
              <a:rPr lang="en-US" sz="5600" b="1" dirty="0"/>
              <a:t>References</a:t>
            </a:r>
            <a:endParaRPr lang="el-GR" sz="5600" dirty="0"/>
          </a:p>
        </p:txBody>
      </p:sp>
      <p:sp>
        <p:nvSpPr>
          <p:cNvPr id="6" name="TextBox 5">
            <a:extLst>
              <a:ext uri="{FF2B5EF4-FFF2-40B4-BE49-F238E27FC236}">
                <a16:creationId xmlns:a16="http://schemas.microsoft.com/office/drawing/2014/main" id="{6053756B-A11D-B5C5-5825-8475F9D64557}"/>
              </a:ext>
            </a:extLst>
          </p:cNvPr>
          <p:cNvSpPr txBox="1"/>
          <p:nvPr/>
        </p:nvSpPr>
        <p:spPr>
          <a:xfrm>
            <a:off x="1686231" y="4193458"/>
            <a:ext cx="39196298" cy="23729573"/>
          </a:xfrm>
          <a:prstGeom prst="rect">
            <a:avLst/>
          </a:prstGeom>
          <a:noFill/>
        </p:spPr>
        <p:txBody>
          <a:bodyPr wrap="square" rtlCol="0">
            <a:spAutoFit/>
          </a:bodyPr>
          <a:lstStyle/>
          <a:p>
            <a:r>
              <a:rPr lang="en-GB" sz="3200" b="1" dirty="0"/>
              <a:t>Age Uk</a:t>
            </a:r>
            <a:r>
              <a:rPr lang="en-GB" sz="3200" dirty="0"/>
              <a:t> (2017). </a:t>
            </a:r>
            <a:r>
              <a:rPr lang="en-GB" sz="3200" i="1" dirty="0"/>
              <a:t>What Is ageism? | Discrimination &amp; Rights | Age UK</a:t>
            </a:r>
            <a:r>
              <a:rPr lang="en-GB" sz="3200" dirty="0"/>
              <a:t>. [online] </a:t>
            </a:r>
            <a:r>
              <a:rPr lang="en-GB" sz="3200" dirty="0" err="1"/>
              <a:t>AgeUK</a:t>
            </a:r>
            <a:r>
              <a:rPr lang="en-GB" sz="3200" dirty="0"/>
              <a:t>. Available at: </a:t>
            </a:r>
            <a:r>
              <a:rPr lang="en-GB" sz="3200" u="sng" dirty="0">
                <a:hlinkClick r:id="rId2"/>
              </a:rPr>
              <a:t>https://www.ageuk.org.uk/information-advice/work-learning/discrimination-rights/ageism/</a:t>
            </a:r>
            <a:r>
              <a:rPr lang="en-GB" sz="3200" dirty="0"/>
              <a:t>.(Accessed: 29 August 2026).</a:t>
            </a:r>
          </a:p>
          <a:p>
            <a:endParaRPr lang="el-GR" sz="3200" dirty="0"/>
          </a:p>
          <a:p>
            <a:r>
              <a:rPr lang="en-US" sz="3200" dirty="0"/>
              <a:t>Care Act 2014 (2014) </a:t>
            </a:r>
            <a:r>
              <a:rPr lang="en-US" sz="3200" i="1" dirty="0"/>
              <a:t>Care Act 2014</a:t>
            </a:r>
            <a:r>
              <a:rPr lang="en-US" sz="3200" dirty="0"/>
              <a:t>. Available at: </a:t>
            </a:r>
            <a:r>
              <a:rPr lang="en-US" sz="3200" u="sng" dirty="0">
                <a:hlinkClick r:id="rId3"/>
              </a:rPr>
              <a:t>legislation.gov.uk</a:t>
            </a:r>
            <a:r>
              <a:rPr lang="en-US" sz="3200" dirty="0"/>
              <a:t> (Accessed: 29 August 2026).</a:t>
            </a:r>
          </a:p>
          <a:p>
            <a:endParaRPr lang="el-GR" sz="3200" dirty="0"/>
          </a:p>
          <a:p>
            <a:r>
              <a:rPr lang="en-GB" sz="3200" dirty="0"/>
              <a:t>Centre for Ageing Better (2023) </a:t>
            </a:r>
            <a:r>
              <a:rPr lang="en-GB" sz="3200" i="1" dirty="0"/>
              <a:t>Ageism: What's the harm?</a:t>
            </a:r>
            <a:r>
              <a:rPr lang="en-GB" sz="3200" dirty="0"/>
              <a:t> Available at: </a:t>
            </a:r>
            <a:r>
              <a:rPr lang="en-GB" sz="3200" u="sng" dirty="0">
                <a:hlinkClick r:id="rId4"/>
              </a:rPr>
              <a:t>https://ageing-better.org.uk/sites/default/files/2023-02/Ageism-harms.pdf</a:t>
            </a:r>
            <a:r>
              <a:rPr lang="en-GB" sz="3200" dirty="0"/>
              <a:t> (Accessed: 26 August 2026).</a:t>
            </a:r>
          </a:p>
          <a:p>
            <a:endParaRPr lang="el-GR" sz="3200" dirty="0"/>
          </a:p>
          <a:p>
            <a:r>
              <a:rPr lang="en-US" sz="3200" dirty="0"/>
              <a:t>Glendenning, F. (ed.) (2018) </a:t>
            </a:r>
            <a:r>
              <a:rPr lang="en-US" sz="3200" i="1" dirty="0"/>
              <a:t>Teaching and Learning in Later Life: Theoretical Implications</a:t>
            </a:r>
            <a:r>
              <a:rPr lang="en-US" sz="3200" dirty="0"/>
              <a:t>. Abingdon, Oxon: Routledge. Available at: </a:t>
            </a:r>
            <a:r>
              <a:rPr lang="en-US" sz="3200" u="sng" dirty="0">
                <a:hlinkClick r:id="rId5"/>
              </a:rPr>
              <a:t>Routledge</a:t>
            </a:r>
            <a:r>
              <a:rPr lang="en-US" sz="3200" dirty="0"/>
              <a:t> (Accessed: 29 August 2026).</a:t>
            </a:r>
          </a:p>
          <a:p>
            <a:endParaRPr lang="el-GR" sz="3200" dirty="0"/>
          </a:p>
          <a:p>
            <a:r>
              <a:rPr lang="en-US" sz="3200" dirty="0"/>
              <a:t>Goldsmith, T.C. (2016) ‘Evolution of aging theories: Why modern programmed aging concepts are transforming medical research’, </a:t>
            </a:r>
            <a:r>
              <a:rPr lang="en-US" sz="3200" i="1" dirty="0"/>
              <a:t>Biochemistry (Moscow)</a:t>
            </a:r>
            <a:r>
              <a:rPr lang="en-US" sz="3200" dirty="0"/>
              <a:t>, </a:t>
            </a:r>
            <a:r>
              <a:rPr lang="en-US" sz="3200" b="1" dirty="0"/>
              <a:t>81</a:t>
            </a:r>
            <a:r>
              <a:rPr lang="en-US" sz="3200" dirty="0"/>
              <a:t>(12), pp. 1406–1412. Available at: </a:t>
            </a:r>
            <a:r>
              <a:rPr lang="en-US" sz="3200" u="sng" dirty="0">
                <a:hlinkClick r:id="rId6"/>
              </a:rPr>
              <a:t>https://doi.org/10.1134/S0006297916120026</a:t>
            </a:r>
            <a:r>
              <a:rPr lang="en-US" sz="3200" dirty="0"/>
              <a:t> (Accessed: 29 August 2026).</a:t>
            </a:r>
          </a:p>
          <a:p>
            <a:endParaRPr lang="el-GR" sz="3200" dirty="0"/>
          </a:p>
          <a:p>
            <a:r>
              <a:rPr lang="en-US" sz="3200" dirty="0"/>
              <a:t>Government Office for Science (2016) </a:t>
            </a:r>
            <a:r>
              <a:rPr lang="en-US" sz="3200" i="1" dirty="0"/>
              <a:t>Future of an Ageing Population</a:t>
            </a:r>
            <a:r>
              <a:rPr lang="en-US" sz="3200" dirty="0"/>
              <a:t>. London: Government Office for Science. Available at: </a:t>
            </a:r>
            <a:r>
              <a:rPr lang="en-US" sz="3200" u="sng" dirty="0">
                <a:hlinkClick r:id="rId7"/>
              </a:rPr>
              <a:t>GOV.UK</a:t>
            </a:r>
            <a:r>
              <a:rPr lang="en-US" sz="3200" dirty="0"/>
              <a:t> (Accessed: 29 August 2026).</a:t>
            </a:r>
          </a:p>
          <a:p>
            <a:endParaRPr lang="el-GR" sz="3200" dirty="0"/>
          </a:p>
          <a:p>
            <a:r>
              <a:rPr lang="en-US" sz="3200" dirty="0" err="1"/>
              <a:t>Hojjati</a:t>
            </a:r>
            <a:r>
              <a:rPr lang="en-US" sz="3200" dirty="0"/>
              <a:t> Kermani, M.A., </a:t>
            </a:r>
            <a:r>
              <a:rPr lang="en-US" sz="3200" dirty="0" err="1"/>
              <a:t>Awlqadr</a:t>
            </a:r>
            <a:r>
              <a:rPr lang="en-US" sz="3200" dirty="0"/>
              <a:t>, F.H., Talebi, S., </a:t>
            </a:r>
            <a:r>
              <a:rPr lang="en-US" sz="3200" i="1" dirty="0"/>
              <a:t>et al.</a:t>
            </a:r>
            <a:r>
              <a:rPr lang="en-US" sz="3200" dirty="0"/>
              <a:t> (2025) ‘The association of ultra-processed food intake on age-related muscle conditions: a systematic review and dose–response meta-analysis with meta-regression’, </a:t>
            </a:r>
            <a:r>
              <a:rPr lang="en-US" sz="3200" i="1" dirty="0"/>
              <a:t>Journal of Health, Population and Nutrition</a:t>
            </a:r>
            <a:r>
              <a:rPr lang="en-US" sz="3200" dirty="0"/>
              <a:t>, </a:t>
            </a:r>
            <a:r>
              <a:rPr lang="en-US" sz="3200" b="1" dirty="0"/>
              <a:t>44</a:t>
            </a:r>
            <a:r>
              <a:rPr lang="en-US" sz="3200" dirty="0"/>
              <a:t>, article 271. Available at: </a:t>
            </a:r>
            <a:r>
              <a:rPr lang="en-US" sz="3200" u="sng" dirty="0">
                <a:hlinkClick r:id="rId8"/>
              </a:rPr>
              <a:t>https://doi.org/10.1186/s41043-025-00986-0</a:t>
            </a:r>
            <a:r>
              <a:rPr lang="en-US" sz="3200" dirty="0"/>
              <a:t> (Accessed: 29 August 2026).</a:t>
            </a:r>
          </a:p>
          <a:p>
            <a:endParaRPr lang="el-GR" sz="3200" dirty="0"/>
          </a:p>
          <a:p>
            <a:r>
              <a:rPr lang="en-US" sz="3200" dirty="0"/>
              <a:t>Kydd, A. and Fleming, A. (2015) Ageism and age discrimination in health care: Fact or fiction? A narrative review of the literature’, </a:t>
            </a:r>
            <a:r>
              <a:rPr lang="en-US" sz="3200" i="1" dirty="0" err="1"/>
              <a:t>Maturitas</a:t>
            </a:r>
            <a:r>
              <a:rPr lang="en-US" sz="3200" dirty="0"/>
              <a:t>, </a:t>
            </a:r>
            <a:r>
              <a:rPr lang="en-US" sz="3200" b="1" dirty="0"/>
              <a:t>81</a:t>
            </a:r>
            <a:r>
              <a:rPr lang="en-US" sz="3200" dirty="0"/>
              <a:t>(4), pp. 432–438. Available at: </a:t>
            </a:r>
            <a:r>
              <a:rPr lang="en-US" sz="3200" u="sng" dirty="0">
                <a:hlinkClick r:id="rId9"/>
              </a:rPr>
              <a:t>https://doi.org/10.1016/j.maturitas.2015.05.002</a:t>
            </a:r>
            <a:r>
              <a:rPr lang="en-US" sz="3200" dirty="0"/>
              <a:t> (Accessed: 29 August 2026).</a:t>
            </a:r>
          </a:p>
          <a:p>
            <a:endParaRPr lang="en-US" sz="3200" dirty="0"/>
          </a:p>
          <a:p>
            <a:r>
              <a:rPr lang="en-US" sz="3200" dirty="0"/>
              <a:t>Lester, B. (2024) Combating ageism: Evaluating the impact of age-positive training in healthcare’, </a:t>
            </a:r>
            <a:r>
              <a:rPr lang="en-US" sz="3200" i="1" dirty="0"/>
              <a:t>Innovation in Aging</a:t>
            </a:r>
            <a:r>
              <a:rPr lang="en-US" sz="3200" dirty="0"/>
              <a:t>, 8(Supplement_1), p. 1196.</a:t>
            </a:r>
          </a:p>
          <a:p>
            <a:endParaRPr lang="el-GR" sz="3200" dirty="0"/>
          </a:p>
          <a:p>
            <a:r>
              <a:rPr lang="en-US" sz="3200" dirty="0"/>
              <a:t>Morgan, L.A. and Kunkel, S.R. (2011) </a:t>
            </a:r>
            <a:r>
              <a:rPr lang="en-US" sz="3200" i="1" dirty="0"/>
              <a:t>Aging, Society, and the Life Course</a:t>
            </a:r>
            <a:r>
              <a:rPr lang="en-US" sz="3200" dirty="0"/>
              <a:t>. 4th </a:t>
            </a:r>
            <a:r>
              <a:rPr lang="en-US" sz="3200" dirty="0" err="1"/>
              <a:t>edn</a:t>
            </a:r>
            <a:r>
              <a:rPr lang="en-US" sz="3200" dirty="0"/>
              <a:t>. New York: Springer Publishing Company.</a:t>
            </a:r>
          </a:p>
          <a:p>
            <a:endParaRPr lang="el-GR" sz="3200" dirty="0"/>
          </a:p>
          <a:p>
            <a:r>
              <a:rPr lang="en-GB" sz="3200" dirty="0"/>
              <a:t>Mu, X., </a:t>
            </a:r>
            <a:r>
              <a:rPr lang="en-GB" sz="3200" i="1" dirty="0"/>
              <a:t>et al.</a:t>
            </a:r>
            <a:r>
              <a:rPr lang="en-GB" sz="3200" dirty="0"/>
              <a:t> (2025) </a:t>
            </a:r>
            <a:r>
              <a:rPr lang="en-GB" sz="3200" i="1" dirty="0"/>
              <a:t>The Effects of Indoor Acoustic and Visual Environments on the Mental Health of Older Adults: A Systematic Review.</a:t>
            </a:r>
          </a:p>
          <a:p>
            <a:endParaRPr lang="el-GR" sz="3200" dirty="0"/>
          </a:p>
          <a:p>
            <a:r>
              <a:rPr lang="en-GB" sz="3200" dirty="0"/>
              <a:t>NHS England (2019) </a:t>
            </a:r>
            <a:r>
              <a:rPr lang="en-GB" sz="3200" i="1" dirty="0"/>
              <a:t>Shared Decision Making: Summary Guide</a:t>
            </a:r>
            <a:r>
              <a:rPr lang="en-GB" sz="3200" dirty="0"/>
              <a:t>. NHS England. </a:t>
            </a:r>
            <a:r>
              <a:rPr lang="en-US" sz="3200" dirty="0"/>
              <a:t>Available at: </a:t>
            </a:r>
            <a:r>
              <a:rPr lang="en-US" sz="3200" u="sng" dirty="0">
                <a:hlinkClick r:id="rId10"/>
              </a:rPr>
              <a:t>https://www.england.nhs.uk/wp-content/uploads/2019/01/shared-decision-making-summary-guide-v1.pdf</a:t>
            </a:r>
            <a:r>
              <a:rPr lang="en-US" sz="3200" dirty="0"/>
              <a:t>. (Accessed: 29 August 2026).</a:t>
            </a:r>
          </a:p>
          <a:p>
            <a:endParaRPr lang="el-GR" sz="3200" dirty="0"/>
          </a:p>
          <a:p>
            <a:r>
              <a:rPr lang="en-GB" sz="3200" dirty="0"/>
              <a:t>Nivestam, A., </a:t>
            </a:r>
            <a:r>
              <a:rPr lang="en-GB" sz="3200" i="1" dirty="0"/>
              <a:t>et al.</a:t>
            </a:r>
            <a:r>
              <a:rPr lang="en-GB" sz="3200" dirty="0"/>
              <a:t> (2025) </a:t>
            </a:r>
            <a:r>
              <a:rPr lang="en-GB" sz="3200" i="1" dirty="0"/>
              <a:t>Key Areas of Preventive Home Visits and Their Importance for Older Adults: A Scoping Review.</a:t>
            </a:r>
          </a:p>
          <a:p>
            <a:endParaRPr lang="el-GR" sz="3200" dirty="0"/>
          </a:p>
          <a:p>
            <a:r>
              <a:rPr lang="en-GB" sz="3200" dirty="0"/>
              <a:t>Persson Kylén, S., </a:t>
            </a:r>
            <a:r>
              <a:rPr lang="en-GB" sz="3200" i="1" dirty="0"/>
              <a:t>et al.</a:t>
            </a:r>
            <a:r>
              <a:rPr lang="en-GB" sz="3200" dirty="0"/>
              <a:t> (2025) </a:t>
            </a:r>
            <a:r>
              <a:rPr lang="en-GB" sz="3200" i="1" dirty="0"/>
              <a:t>Evaluation of Collaborative Oral Health Care Planning to Promote Healthy Ageing.</a:t>
            </a:r>
          </a:p>
          <a:p>
            <a:endParaRPr lang="el-GR" sz="3200" dirty="0"/>
          </a:p>
          <a:p>
            <a:r>
              <a:rPr lang="en-US" sz="3200" dirty="0"/>
              <a:t>Royal Open College (2026) </a:t>
            </a:r>
            <a:r>
              <a:rPr lang="en-US" sz="3200" i="1" dirty="0"/>
              <a:t>How to Promote Empowerment in Health and Social Care</a:t>
            </a:r>
            <a:r>
              <a:rPr lang="en-US" sz="3200" dirty="0"/>
              <a:t>. Available at: </a:t>
            </a:r>
            <a:r>
              <a:rPr lang="en-US" sz="3200" u="sng" dirty="0">
                <a:hlinkClick r:id="rId11"/>
              </a:rPr>
              <a:t>Royal Open College</a:t>
            </a:r>
            <a:r>
              <a:rPr lang="en-US" sz="3200" dirty="0"/>
              <a:t> (Accessed: 29 August 2026).</a:t>
            </a:r>
          </a:p>
          <a:p>
            <a:endParaRPr lang="el-GR" sz="3200" dirty="0"/>
          </a:p>
          <a:p>
            <a:r>
              <a:rPr lang="en-GB" sz="3200" dirty="0"/>
              <a:t>Taylor, J., </a:t>
            </a:r>
            <a:r>
              <a:rPr lang="en-GB" sz="3200" i="1" dirty="0"/>
              <a:t>et al.</a:t>
            </a:r>
            <a:r>
              <a:rPr lang="en-GB" sz="3200" dirty="0"/>
              <a:t> (2025) </a:t>
            </a:r>
            <a:r>
              <a:rPr lang="en-GB" sz="3200" i="1" dirty="0"/>
              <a:t>Participation, Autonomy and Control are Shared Concepts within Older People's Interpretations of Independence.</a:t>
            </a:r>
          </a:p>
          <a:p>
            <a:endParaRPr lang="el-GR" sz="3200" dirty="0"/>
          </a:p>
          <a:p>
            <a:r>
              <a:rPr lang="en-GB" sz="3200" dirty="0"/>
              <a:t>Welch, V., </a:t>
            </a:r>
            <a:r>
              <a:rPr lang="en-GB" sz="3200" i="1" dirty="0"/>
              <a:t>et al.</a:t>
            </a:r>
            <a:r>
              <a:rPr lang="en-GB" sz="3200" dirty="0"/>
              <a:t> (2021) </a:t>
            </a:r>
            <a:r>
              <a:rPr lang="en-GB" sz="3200" i="1" dirty="0"/>
              <a:t>Health, Social Care and Technological Interventions to Improve Functional Ability of Older Adults Living at Home.</a:t>
            </a:r>
          </a:p>
          <a:p>
            <a:endParaRPr lang="el-GR" sz="3200" dirty="0"/>
          </a:p>
          <a:p>
            <a:r>
              <a:rPr lang="en-GB" sz="3200" dirty="0"/>
              <a:t>Whitely, E., Popham, F. and </a:t>
            </a:r>
            <a:r>
              <a:rPr lang="en-GB" sz="3200" dirty="0" err="1"/>
              <a:t>Benzeval</a:t>
            </a:r>
            <a:r>
              <a:rPr lang="en-GB" sz="3200" dirty="0"/>
              <a:t>, M. (2016) ‘Comparison of the Rowe–Kahn Model of Successful Ageing with Self-Rated Health and Life Satisfaction: The West of Scotland Twenty-07 Prospective Cohort Study’, </a:t>
            </a:r>
            <a:r>
              <a:rPr lang="en-GB" sz="3200" i="1" dirty="0"/>
              <a:t>The Gerontologist</a:t>
            </a:r>
            <a:r>
              <a:rPr lang="en-GB" sz="3200" dirty="0"/>
              <a:t>, </a:t>
            </a:r>
            <a:r>
              <a:rPr lang="en-GB" sz="3200" b="1" dirty="0"/>
              <a:t>56</a:t>
            </a:r>
            <a:r>
              <a:rPr lang="en-GB" sz="3200" dirty="0"/>
              <a:t>(6), pp. 1082–1092.</a:t>
            </a:r>
          </a:p>
          <a:p>
            <a:endParaRPr lang="el-GR" sz="3200" dirty="0"/>
          </a:p>
          <a:p>
            <a:r>
              <a:rPr lang="en-GB" sz="3200" dirty="0"/>
              <a:t>Wittenberg, R., Hu, B., Jagger, C., Kingston, A., Knapp, M., Comas-Herrera, A., King, D., Rehill, A. and Banerjee, S. (2020) ‘Projections of Care for Older People with Dementia in England: 2015 to 2040’, </a:t>
            </a:r>
            <a:r>
              <a:rPr lang="en-GB" sz="3200" i="1" dirty="0"/>
              <a:t>Age and Ageing</a:t>
            </a:r>
            <a:r>
              <a:rPr lang="en-GB" sz="3200" dirty="0"/>
              <a:t>, </a:t>
            </a:r>
            <a:r>
              <a:rPr lang="en-GB" sz="3200" b="1" dirty="0"/>
              <a:t>49</a:t>
            </a:r>
            <a:r>
              <a:rPr lang="en-GB" sz="3200" dirty="0"/>
              <a:t>(2), pp. 264–269.</a:t>
            </a:r>
          </a:p>
          <a:p>
            <a:endParaRPr lang="el-GR" sz="3200" dirty="0"/>
          </a:p>
          <a:p>
            <a:r>
              <a:rPr lang="en-GB" sz="3200" dirty="0"/>
              <a:t>Woo, J. (2017) </a:t>
            </a:r>
            <a:r>
              <a:rPr lang="en-GB" sz="3200" i="1" dirty="0"/>
              <a:t>Concepts and Frameworks of Healthy Ageing.</a:t>
            </a:r>
          </a:p>
          <a:p>
            <a:endParaRPr lang="el-GR" sz="3200" dirty="0"/>
          </a:p>
          <a:p>
            <a:r>
              <a:rPr lang="en-GB" sz="3200" dirty="0"/>
              <a:t>World Health Organization (2007) </a:t>
            </a:r>
            <a:r>
              <a:rPr lang="en-GB" sz="3200" i="1" dirty="0"/>
              <a:t>Global Age-Friendly Cities: A Guide</a:t>
            </a:r>
            <a:r>
              <a:rPr lang="en-GB" sz="3200" dirty="0"/>
              <a:t>. Geneva: World Health Organization. Available at: </a:t>
            </a:r>
            <a:r>
              <a:rPr lang="en-GB" sz="3200" u="sng" dirty="0">
                <a:hlinkClick r:id="rId12"/>
              </a:rPr>
              <a:t>https://apps.who.int/iris/handle/10665/43755</a:t>
            </a:r>
            <a:r>
              <a:rPr lang="en-GB" sz="3200" dirty="0"/>
              <a:t> (Accessed: 26 June 2026).</a:t>
            </a:r>
            <a:endParaRPr lang="el-GR" sz="3200" dirty="0"/>
          </a:p>
        </p:txBody>
      </p:sp>
    </p:spTree>
    <p:extLst>
      <p:ext uri="{BB962C8B-B14F-4D97-AF65-F5344CB8AC3E}">
        <p14:creationId xmlns:p14="http://schemas.microsoft.com/office/powerpoint/2010/main" val="17161385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265</TotalTime>
  <Words>1970</Words>
  <Application>Microsoft Office PowerPoint</Application>
  <PresentationFormat>Custom</PresentationFormat>
  <Paragraphs>124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Aptos Display</vt:lpstr>
      <vt:lpstr>Arial</vt:lpstr>
      <vt:lpstr>Wingdings</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Kostanca Kovaci</dc:creator>
  <cp:lastModifiedBy>misjona kovaci</cp:lastModifiedBy>
  <cp:revision>3</cp:revision>
  <dcterms:created xsi:type="dcterms:W3CDTF">2026-06-29T13:44:44Z</dcterms:created>
  <dcterms:modified xsi:type="dcterms:W3CDTF">2026-07-11T03:24:26Z</dcterms:modified>
</cp:coreProperties>
</file>