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6" r:id="rId2"/>
  </p:sldMasterIdLst>
  <p:notesMasterIdLst>
    <p:notesMasterId r:id="rId27"/>
  </p:notesMasterIdLst>
  <p:sldIdLst>
    <p:sldId id="256" r:id="rId3"/>
    <p:sldId id="257" r:id="rId4"/>
    <p:sldId id="258" r:id="rId5"/>
    <p:sldId id="269" r:id="rId6"/>
    <p:sldId id="280" r:id="rId7"/>
    <p:sldId id="283" r:id="rId8"/>
    <p:sldId id="272" r:id="rId9"/>
    <p:sldId id="267" r:id="rId10"/>
    <p:sldId id="259" r:id="rId11"/>
    <p:sldId id="273" r:id="rId12"/>
    <p:sldId id="274" r:id="rId13"/>
    <p:sldId id="275" r:id="rId14"/>
    <p:sldId id="268" r:id="rId15"/>
    <p:sldId id="279" r:id="rId16"/>
    <p:sldId id="270" r:id="rId17"/>
    <p:sldId id="271" r:id="rId18"/>
    <p:sldId id="260" r:id="rId19"/>
    <p:sldId id="278" r:id="rId20"/>
    <p:sldId id="277" r:id="rId21"/>
    <p:sldId id="281" r:id="rId22"/>
    <p:sldId id="265" r:id="rId23"/>
    <p:sldId id="276" r:id="rId24"/>
    <p:sldId id="282" r:id="rId25"/>
    <p:sldId id="266" r:id="rId26"/>
  </p:sldIdLst>
  <p:sldSz cx="9144000" cy="6858000" type="screen4x3"/>
  <p:notesSz cx="6858000" cy="9144000"/>
  <p:defaultTextStyle>
    <a:defPPr>
      <a:defRPr lang="en-US"/>
    </a:defPPr>
    <a:lvl1pPr marL="0" algn="l" defTabSz="914400" rtl="0" latinLnBrk="0">
      <a:defRPr sz="1800" kern="1200">
        <a:solidFill>
          <a:schemeClr val="tx1"/>
        </a:solidFill>
        <a:latin typeface="+mn-lt"/>
        <a:ea typeface="+mn-ea"/>
        <a:cs typeface="+mn-cs"/>
      </a:defRPr>
    </a:lvl1pPr>
    <a:lvl2pPr marL="457200" algn="l" defTabSz="914400" rtl="0" latinLnBrk="0">
      <a:defRPr sz="1800" kern="1200">
        <a:solidFill>
          <a:schemeClr val="tx1"/>
        </a:solidFill>
        <a:latin typeface="+mn-lt"/>
        <a:ea typeface="+mn-ea"/>
        <a:cs typeface="+mn-cs"/>
      </a:defRPr>
    </a:lvl2pPr>
    <a:lvl3pPr marL="914400" algn="l" defTabSz="914400" rtl="0" latinLnBrk="0">
      <a:defRPr sz="1800" kern="1200">
        <a:solidFill>
          <a:schemeClr val="tx1"/>
        </a:solidFill>
        <a:latin typeface="+mn-lt"/>
        <a:ea typeface="+mn-ea"/>
        <a:cs typeface="+mn-cs"/>
      </a:defRPr>
    </a:lvl3pPr>
    <a:lvl4pPr marL="1371600" algn="l" defTabSz="914400" rtl="0" latinLnBrk="0">
      <a:defRPr sz="1800" kern="1200">
        <a:solidFill>
          <a:schemeClr val="tx1"/>
        </a:solidFill>
        <a:latin typeface="+mn-lt"/>
        <a:ea typeface="+mn-ea"/>
        <a:cs typeface="+mn-cs"/>
      </a:defRPr>
    </a:lvl4pPr>
    <a:lvl5pPr marL="1828800" algn="l" defTabSz="914400" rtl="0" latinLnBrk="0">
      <a:defRPr sz="1800" kern="1200">
        <a:solidFill>
          <a:schemeClr val="tx1"/>
        </a:solidFill>
        <a:latin typeface="+mn-lt"/>
        <a:ea typeface="+mn-ea"/>
        <a:cs typeface="+mn-cs"/>
      </a:defRPr>
    </a:lvl5pPr>
    <a:lvl6pPr marL="2286000" algn="l" defTabSz="914400" rtl="0" latinLnBrk="0">
      <a:defRPr sz="1800" kern="1200">
        <a:solidFill>
          <a:schemeClr val="tx1"/>
        </a:solidFill>
        <a:latin typeface="+mn-lt"/>
        <a:ea typeface="+mn-ea"/>
        <a:cs typeface="+mn-cs"/>
      </a:defRPr>
    </a:lvl6pPr>
    <a:lvl7pPr marL="2743200" algn="l" defTabSz="914400" rtl="0" latinLnBrk="0">
      <a:defRPr sz="1800" kern="1200">
        <a:solidFill>
          <a:schemeClr val="tx1"/>
        </a:solidFill>
        <a:latin typeface="+mn-lt"/>
        <a:ea typeface="+mn-ea"/>
        <a:cs typeface="+mn-cs"/>
      </a:defRPr>
    </a:lvl7pPr>
    <a:lvl8pPr marL="3200400" algn="l" defTabSz="914400" rtl="0" latinLnBrk="0">
      <a:defRPr sz="1800" kern="1200">
        <a:solidFill>
          <a:schemeClr val="tx1"/>
        </a:solidFill>
        <a:latin typeface="+mn-lt"/>
        <a:ea typeface="+mn-ea"/>
        <a:cs typeface="+mn-cs"/>
      </a:defRPr>
    </a:lvl8pPr>
    <a:lvl9pPr marL="3657600" algn="l" defTabSz="914400" rtl="0" latinLnBrk="0">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p:cViewPr varScale="1">
        <p:scale>
          <a:sx n="125" d="100"/>
          <a:sy n="125" d="100"/>
        </p:scale>
        <p:origin x="812"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Average UDP packet delay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564955696327433"/>
          <c:y val="0.14566512634445761"/>
          <c:w val="0.83928778639512169"/>
          <c:h val="0.67823902918571966"/>
        </c:manualLayout>
      </c:layout>
      <c:barChart>
        <c:barDir val="col"/>
        <c:grouping val="clustered"/>
        <c:varyColors val="0"/>
        <c:ser>
          <c:idx val="0"/>
          <c:order val="0"/>
          <c:tx>
            <c:v>No Fade Model</c:v>
          </c:tx>
          <c:spPr>
            <a:solidFill>
              <a:schemeClr val="accent1"/>
            </a:solidFill>
            <a:ln>
              <a:noFill/>
            </a:ln>
            <a:effectLst/>
          </c:spPr>
          <c:invertIfNegative val="0"/>
          <c:cat>
            <c:numRef>
              <c:f>'End to End - No Fade Model'!$B$5:$E$5</c:f>
              <c:numCache>
                <c:formatCode>General</c:formatCode>
                <c:ptCount val="4"/>
                <c:pt idx="0">
                  <c:v>4</c:v>
                </c:pt>
                <c:pt idx="1">
                  <c:v>16</c:v>
                </c:pt>
                <c:pt idx="2">
                  <c:v>21</c:v>
                </c:pt>
                <c:pt idx="3">
                  <c:v>30</c:v>
                </c:pt>
              </c:numCache>
            </c:numRef>
          </c:cat>
          <c:val>
            <c:numRef>
              <c:f>'End to End - No Fade Model'!$B$6:$E$6</c:f>
              <c:numCache>
                <c:formatCode>General</c:formatCode>
                <c:ptCount val="4"/>
                <c:pt idx="0">
                  <c:v>1.1517100000000001E-2</c:v>
                </c:pt>
                <c:pt idx="1">
                  <c:v>9.8505599999999995E-3</c:v>
                </c:pt>
                <c:pt idx="2">
                  <c:v>1.14772E-2</c:v>
                </c:pt>
                <c:pt idx="3">
                  <c:v>9.8710099999999995E-3</c:v>
                </c:pt>
              </c:numCache>
            </c:numRef>
          </c:val>
          <c:extLst>
            <c:ext xmlns:c16="http://schemas.microsoft.com/office/drawing/2014/chart" uri="{C3380CC4-5D6E-409C-BE32-E72D297353CC}">
              <c16:uniqueId val="{00000000-D8D8-43CC-B276-E2A8AAA8D525}"/>
            </c:ext>
          </c:extLst>
        </c:ser>
        <c:ser>
          <c:idx val="1"/>
          <c:order val="1"/>
          <c:tx>
            <c:v>With Fade Model</c:v>
          </c:tx>
          <c:spPr>
            <a:solidFill>
              <a:schemeClr val="accent2"/>
            </a:solidFill>
            <a:ln>
              <a:noFill/>
            </a:ln>
            <a:effectLst/>
          </c:spPr>
          <c:invertIfNegative val="0"/>
          <c:cat>
            <c:numRef>
              <c:f>'End to End - No Fade Model'!$B$5:$E$5</c:f>
              <c:numCache>
                <c:formatCode>General</c:formatCode>
                <c:ptCount val="4"/>
                <c:pt idx="0">
                  <c:v>4</c:v>
                </c:pt>
                <c:pt idx="1">
                  <c:v>16</c:v>
                </c:pt>
                <c:pt idx="2">
                  <c:v>21</c:v>
                </c:pt>
                <c:pt idx="3">
                  <c:v>30</c:v>
                </c:pt>
              </c:numCache>
            </c:numRef>
          </c:cat>
          <c:val>
            <c:numRef>
              <c:f>'End to End - No Fade Model'!$B$7:$E$7</c:f>
              <c:numCache>
                <c:formatCode>General</c:formatCode>
                <c:ptCount val="4"/>
                <c:pt idx="0">
                  <c:v>2.7771199999999999E-2</c:v>
                </c:pt>
                <c:pt idx="1">
                  <c:v>1.38482E-2</c:v>
                </c:pt>
                <c:pt idx="2">
                  <c:v>1.36615E-2</c:v>
                </c:pt>
                <c:pt idx="3">
                  <c:v>1.08063E-2</c:v>
                </c:pt>
              </c:numCache>
            </c:numRef>
          </c:val>
          <c:extLst>
            <c:ext xmlns:c16="http://schemas.microsoft.com/office/drawing/2014/chart" uri="{C3380CC4-5D6E-409C-BE32-E72D297353CC}">
              <c16:uniqueId val="{00000001-D8D8-43CC-B276-E2A8AAA8D525}"/>
            </c:ext>
          </c:extLst>
        </c:ser>
        <c:dLbls>
          <c:showLegendKey val="0"/>
          <c:showVal val="0"/>
          <c:showCatName val="0"/>
          <c:showSerName val="0"/>
          <c:showPercent val="0"/>
          <c:showBubbleSize val="0"/>
        </c:dLbls>
        <c:gapWidth val="219"/>
        <c:overlap val="-27"/>
        <c:axId val="-1350105392"/>
        <c:axId val="-1350099952"/>
      </c:barChart>
      <c:catAx>
        <c:axId val="-1350105392"/>
        <c:scaling>
          <c:orientation val="minMax"/>
        </c:scaling>
        <c:delete val="0"/>
        <c:axPos val="b"/>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sz="900"/>
                  <a:t>Node</a:t>
                </a:r>
                <a:r>
                  <a:rPr lang="en-GB" sz="900" baseline="0"/>
                  <a:t> ID</a:t>
                </a:r>
                <a:endParaRPr lang="en-GB" sz="900"/>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0099952"/>
        <c:crosses val="autoZero"/>
        <c:auto val="1"/>
        <c:lblAlgn val="ctr"/>
        <c:lblOffset val="100"/>
        <c:noMultiLvlLbl val="0"/>
      </c:catAx>
      <c:valAx>
        <c:axId val="-13500999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r>
                  <a:rPr lang="en-GB" sz="900"/>
                  <a:t>Average</a:t>
                </a:r>
                <a:r>
                  <a:rPr lang="en-GB" sz="900" baseline="0"/>
                  <a:t> Unicast End-to-End Delay (Seconds)</a:t>
                </a:r>
              </a:p>
              <a:p>
                <a:pPr>
                  <a:defRPr sz="800"/>
                </a:pPr>
                <a:endParaRPr lang="en-GB" sz="400" baseline="0"/>
              </a:p>
            </c:rich>
          </c:tx>
          <c:overlay val="0"/>
          <c:spPr>
            <a:noFill/>
            <a:ln>
              <a:noFill/>
            </a:ln>
            <a:effectLst/>
          </c:spPr>
          <c:txPr>
            <a:bodyPr rot="-5400000" spcFirstLastPara="1" vertOverflow="ellipsis" vert="horz"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0105392"/>
        <c:crosses val="autoZero"/>
        <c:crossBetween val="between"/>
      </c:valAx>
      <c:spPr>
        <a:noFill/>
        <a:ln>
          <a:noFill/>
        </a:ln>
        <a:effectLst/>
      </c:spPr>
    </c:plotArea>
    <c:legend>
      <c:legendPos val="b"/>
      <c:layout>
        <c:manualLayout>
          <c:xMode val="edge"/>
          <c:yMode val="edge"/>
          <c:x val="0.70698182464034098"/>
          <c:y val="0.20166387986419854"/>
          <c:w val="0.22012136640814631"/>
          <c:h val="0.144395937054750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rtlCol="0"/>
          <a:lstStyle>
            <a:lvl1pPr algn="r">
              <a:defRPr sz="1200"/>
            </a:lvl1pPr>
          </a:lstStyle>
          <a:p>
            <a:fld id="{2447E72A-D913-4DC2-9E0A-E520CE8FCC86}" type="datetimeFigureOut">
              <a:rPr lang="en-US" smtClean="0"/>
              <a:pPr/>
              <a:t>5/18/2016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rtlCol="0" anchor="b"/>
          <a:lstStyle>
            <a:lvl1pPr algn="r">
              <a:defRPr sz="1200"/>
            </a:lvl1pPr>
          </a:lstStyle>
          <a:p>
            <a:fld id="{A5D78FC6-CE17-4259-A63C-DDFC12E048FC}" type="slidenum">
              <a:rPr lang="en-US" smtClean="0"/>
              <a:pPr/>
              <a:t>‹#›</a:t>
            </a:fld>
            <a:endParaRPr lang="en-US"/>
          </a:p>
        </p:txBody>
      </p:sp>
    </p:spTree>
    <p:extLst>
      <p:ext uri="{BB962C8B-B14F-4D97-AF65-F5344CB8AC3E}">
        <p14:creationId xmlns:p14="http://schemas.microsoft.com/office/powerpoint/2010/main" val="2070868326"/>
      </p:ext>
    </p:extLst>
  </p:cSld>
  <p:clrMap bg1="lt1" tx1="dk1" bg2="lt2" tx2="dk2" accent1="accent1" accent2="accent2" accent3="accent3" accent4="accent4" accent5="accent5" accent6="accent6" hlink="hlink" folHlink="folHlink"/>
  <p:notesStyle>
    <a:lvl1pPr marL="0" algn="l" rtl="0">
      <a:defRPr sz="1200" kern="1200">
        <a:solidFill>
          <a:schemeClr val="tx1"/>
        </a:solidFill>
        <a:latin typeface="+mn-lt"/>
        <a:ea typeface="+mn-ea"/>
        <a:cs typeface="+mn-cs"/>
      </a:defRPr>
    </a:lvl1pPr>
    <a:lvl2pPr marL="457200" algn="l" rtl="0">
      <a:defRPr sz="1200" kern="1200">
        <a:solidFill>
          <a:schemeClr val="tx1"/>
        </a:solidFill>
        <a:latin typeface="+mn-lt"/>
        <a:ea typeface="+mn-ea"/>
        <a:cs typeface="+mn-cs"/>
      </a:defRPr>
    </a:lvl2pPr>
    <a:lvl3pPr marL="914400" algn="l" rtl="0">
      <a:defRPr sz="1200" kern="1200">
        <a:solidFill>
          <a:schemeClr val="tx1"/>
        </a:solidFill>
        <a:latin typeface="+mn-lt"/>
        <a:ea typeface="+mn-ea"/>
        <a:cs typeface="+mn-cs"/>
      </a:defRPr>
    </a:lvl3pPr>
    <a:lvl4pPr marL="1371600" algn="l" rtl="0">
      <a:defRPr sz="1200" kern="1200">
        <a:solidFill>
          <a:schemeClr val="tx1"/>
        </a:solidFill>
        <a:latin typeface="+mn-lt"/>
        <a:ea typeface="+mn-ea"/>
        <a:cs typeface="+mn-cs"/>
      </a:defRPr>
    </a:lvl4pPr>
    <a:lvl5pPr marL="1828800" algn="l" rtl="0">
      <a:defRPr sz="1200" kern="1200">
        <a:solidFill>
          <a:schemeClr val="tx1"/>
        </a:solidFill>
        <a:latin typeface="+mn-lt"/>
        <a:ea typeface="+mn-ea"/>
        <a:cs typeface="+mn-cs"/>
      </a:defRPr>
    </a:lvl5pPr>
    <a:lvl6pPr marL="2286000" algn="l" rtl="0">
      <a:defRPr sz="1200" kern="1200">
        <a:solidFill>
          <a:schemeClr val="tx1"/>
        </a:solidFill>
        <a:latin typeface="+mn-lt"/>
        <a:ea typeface="+mn-ea"/>
        <a:cs typeface="+mn-cs"/>
      </a:defRPr>
    </a:lvl6pPr>
    <a:lvl7pPr marL="2743200" algn="l" rtl="0">
      <a:defRPr sz="1200" kern="1200">
        <a:solidFill>
          <a:schemeClr val="tx1"/>
        </a:solidFill>
        <a:latin typeface="+mn-lt"/>
        <a:ea typeface="+mn-ea"/>
        <a:cs typeface="+mn-cs"/>
      </a:defRPr>
    </a:lvl7pPr>
    <a:lvl8pPr marL="3200400" algn="l" rtl="0">
      <a:defRPr sz="1200" kern="1200">
        <a:solidFill>
          <a:schemeClr val="tx1"/>
        </a:solidFill>
        <a:latin typeface="+mn-lt"/>
        <a:ea typeface="+mn-ea"/>
        <a:cs typeface="+mn-cs"/>
      </a:defRPr>
    </a:lvl8pPr>
    <a:lvl9pPr marL="3657600" algn="l"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1</a:t>
            </a:fld>
            <a:endParaRPr lang="en-US"/>
          </a:p>
        </p:txBody>
      </p:sp>
    </p:spTree>
    <p:extLst>
      <p:ext uri="{BB962C8B-B14F-4D97-AF65-F5344CB8AC3E}">
        <p14:creationId xmlns:p14="http://schemas.microsoft.com/office/powerpoint/2010/main" val="438908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2</a:t>
            </a:fld>
            <a:endParaRPr lang="en-US"/>
          </a:p>
        </p:txBody>
      </p:sp>
    </p:spTree>
    <p:extLst>
      <p:ext uri="{BB962C8B-B14F-4D97-AF65-F5344CB8AC3E}">
        <p14:creationId xmlns:p14="http://schemas.microsoft.com/office/powerpoint/2010/main" val="1310780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3</a:t>
            </a:fld>
            <a:endParaRPr lang="en-US"/>
          </a:p>
        </p:txBody>
      </p:sp>
    </p:spTree>
    <p:extLst>
      <p:ext uri="{BB962C8B-B14F-4D97-AF65-F5344CB8AC3E}">
        <p14:creationId xmlns:p14="http://schemas.microsoft.com/office/powerpoint/2010/main" val="1483685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4</a:t>
            </a:fld>
            <a:endParaRPr lang="en-US"/>
          </a:p>
        </p:txBody>
      </p:sp>
    </p:spTree>
    <p:extLst>
      <p:ext uri="{BB962C8B-B14F-4D97-AF65-F5344CB8AC3E}">
        <p14:creationId xmlns:p14="http://schemas.microsoft.com/office/powerpoint/2010/main" val="1158983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8</a:t>
            </a:fld>
            <a:endParaRPr lang="en-US"/>
          </a:p>
        </p:txBody>
      </p:sp>
    </p:spTree>
    <p:extLst>
      <p:ext uri="{BB962C8B-B14F-4D97-AF65-F5344CB8AC3E}">
        <p14:creationId xmlns:p14="http://schemas.microsoft.com/office/powerpoint/2010/main" val="2068529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9</a:t>
            </a:fld>
            <a:endParaRPr lang="en-US"/>
          </a:p>
        </p:txBody>
      </p:sp>
    </p:spTree>
    <p:extLst>
      <p:ext uri="{BB962C8B-B14F-4D97-AF65-F5344CB8AC3E}">
        <p14:creationId xmlns:p14="http://schemas.microsoft.com/office/powerpoint/2010/main" val="2134542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13</a:t>
            </a:fld>
            <a:endParaRPr lang="en-US"/>
          </a:p>
        </p:txBody>
      </p:sp>
    </p:spTree>
    <p:extLst>
      <p:ext uri="{BB962C8B-B14F-4D97-AF65-F5344CB8AC3E}">
        <p14:creationId xmlns:p14="http://schemas.microsoft.com/office/powerpoint/2010/main" val="696867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rPr>
              <a:t>User Data Protocol - alternative to (TCP) Transmission Control Protocol</a:t>
            </a:r>
          </a:p>
          <a:p>
            <a:r>
              <a:rPr lang="en-US">
                <a:latin typeface="Calibri"/>
              </a:rPr>
              <a:t>Constant Bit Rate -Quality of Service</a:t>
            </a:r>
          </a:p>
        </p:txBody>
      </p:sp>
      <p:sp>
        <p:nvSpPr>
          <p:cNvPr id="4" name="Slide Number Placeholder 3"/>
          <p:cNvSpPr>
            <a:spLocks noGrp="1"/>
          </p:cNvSpPr>
          <p:nvPr>
            <p:ph type="sldNum" sz="quarter" idx="10"/>
          </p:nvPr>
        </p:nvSpPr>
        <p:spPr/>
        <p:txBody>
          <a:bodyPr/>
          <a:lstStyle/>
          <a:p>
            <a:fld id="{A5D78FC6-CE17-4259-A63C-DDFC12E048FC}" type="slidenum">
              <a:rPr lang="en-US" smtClean="0"/>
              <a:pPr/>
              <a:t>‹#›</a:t>
            </a:fld>
            <a:endParaRPr lang="en-US"/>
          </a:p>
        </p:txBody>
      </p:sp>
    </p:spTree>
    <p:extLst>
      <p:ext uri="{BB962C8B-B14F-4D97-AF65-F5344CB8AC3E}">
        <p14:creationId xmlns:p14="http://schemas.microsoft.com/office/powerpoint/2010/main" val="1192233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15</a:t>
            </a:fld>
            <a:endParaRPr lang="en-US"/>
          </a:p>
        </p:txBody>
      </p:sp>
    </p:spTree>
    <p:extLst>
      <p:ext uri="{BB962C8B-B14F-4D97-AF65-F5344CB8AC3E}">
        <p14:creationId xmlns:p14="http://schemas.microsoft.com/office/powerpoint/2010/main" val="3438655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16</a:t>
            </a:fld>
            <a:endParaRPr lang="en-US"/>
          </a:p>
        </p:txBody>
      </p:sp>
    </p:spTree>
    <p:extLst>
      <p:ext uri="{BB962C8B-B14F-4D97-AF65-F5344CB8AC3E}">
        <p14:creationId xmlns:p14="http://schemas.microsoft.com/office/powerpoint/2010/main" val="1184963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17</a:t>
            </a:fld>
            <a:endParaRPr lang="en-US"/>
          </a:p>
        </p:txBody>
      </p:sp>
    </p:spTree>
    <p:extLst>
      <p:ext uri="{BB962C8B-B14F-4D97-AF65-F5344CB8AC3E}">
        <p14:creationId xmlns:p14="http://schemas.microsoft.com/office/powerpoint/2010/main" val="3474575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rPr>
              <a:t>Node - Set with a 5 second delay in start</a:t>
            </a:r>
          </a:p>
          <a:p>
            <a:r>
              <a:rPr lang="en-US">
                <a:latin typeface="Calibri"/>
              </a:rPr>
              <a:t>Sync Node - sends a burst of information every 3 minutes</a:t>
            </a:r>
          </a:p>
        </p:txBody>
      </p:sp>
      <p:sp>
        <p:nvSpPr>
          <p:cNvPr id="4" name="Slide Number Placeholder 3"/>
          <p:cNvSpPr>
            <a:spLocks noGrp="1"/>
          </p:cNvSpPr>
          <p:nvPr>
            <p:ph type="sldNum" sz="quarter" idx="10"/>
          </p:nvPr>
        </p:nvSpPr>
        <p:spPr/>
        <p:txBody>
          <a:bodyPr/>
          <a:lstStyle/>
          <a:p>
            <a:fld id="{A5D78FC6-CE17-4259-A63C-DDFC12E048FC}" type="slidenum">
              <a:rPr lang="en-US" smtClean="0"/>
              <a:pPr/>
              <a:t>‹#›</a:t>
            </a:fld>
            <a:endParaRPr lang="en-US"/>
          </a:p>
        </p:txBody>
      </p:sp>
    </p:spTree>
    <p:extLst>
      <p:ext uri="{BB962C8B-B14F-4D97-AF65-F5344CB8AC3E}">
        <p14:creationId xmlns:p14="http://schemas.microsoft.com/office/powerpoint/2010/main" val="451124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rPr>
              <a:t>Zone 'B' - effected by weather</a:t>
            </a:r>
          </a:p>
          <a:p>
            <a:r>
              <a:rPr lang="en-US">
                <a:latin typeface="Calibri"/>
              </a:rPr>
              <a:t>On both simulations via QualNet unfortunatly there is no facility for QPSK, QAM or BPSK</a:t>
            </a:r>
          </a:p>
        </p:txBody>
      </p:sp>
      <p:sp>
        <p:nvSpPr>
          <p:cNvPr id="4" name="Slide Number Placeholder 3"/>
          <p:cNvSpPr>
            <a:spLocks noGrp="1"/>
          </p:cNvSpPr>
          <p:nvPr>
            <p:ph type="sldNum" sz="quarter" idx="10"/>
          </p:nvPr>
        </p:nvSpPr>
        <p:spPr/>
        <p:txBody>
          <a:bodyPr/>
          <a:lstStyle/>
          <a:p>
            <a:fld id="{A5D78FC6-CE17-4259-A63C-DDFC12E048FC}" type="slidenum">
              <a:rPr lang="en-US" smtClean="0"/>
              <a:pPr/>
              <a:t>‹#›</a:t>
            </a:fld>
            <a:endParaRPr lang="en-US"/>
          </a:p>
        </p:txBody>
      </p:sp>
    </p:spTree>
    <p:extLst>
      <p:ext uri="{BB962C8B-B14F-4D97-AF65-F5344CB8AC3E}">
        <p14:creationId xmlns:p14="http://schemas.microsoft.com/office/powerpoint/2010/main" val="23443168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5D78FC6-CE17-4259-A63C-DDFC12E048FC}" type="slidenum">
              <a:rPr lang="en-US" smtClean="0"/>
              <a:pPr/>
              <a:t>21</a:t>
            </a:fld>
            <a:endParaRPr lang="en-US"/>
          </a:p>
        </p:txBody>
      </p:sp>
    </p:spTree>
    <p:extLst>
      <p:ext uri="{BB962C8B-B14F-4D97-AF65-F5344CB8AC3E}">
        <p14:creationId xmlns:p14="http://schemas.microsoft.com/office/powerpoint/2010/main" val="2247125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a:solidFill>
                  <a:srgbClr val="222222"/>
                </a:solidFill>
                <a:latin typeface="arial"/>
              </a:rPr>
              <a:t>ZigBee</a:t>
            </a:r>
            <a:r>
              <a:rPr lang="en-US">
                <a:solidFill>
                  <a:srgbClr val="222222"/>
                </a:solidFill>
                <a:latin typeface="arial"/>
              </a:rPr>
              <a:t> is an open global standard for wireless technology designed to use low-power digital radio signals for personal area networks.</a:t>
            </a:r>
          </a:p>
          <a:p>
            <a:r>
              <a:rPr lang="en-US" b="1">
                <a:solidFill>
                  <a:srgbClr val="222222"/>
                </a:solidFill>
                <a:latin typeface="arial"/>
              </a:rPr>
              <a:t>ZigBee </a:t>
            </a:r>
            <a:r>
              <a:rPr lang="en-US">
                <a:solidFill>
                  <a:srgbClr val="222222"/>
                </a:solidFill>
                <a:latin typeface="arial"/>
              </a:rPr>
              <a:t>operates on the IEEE 802.15.4 specification and is used to create networks that require a low data transfer rate, energy efficiency and secure networking</a:t>
            </a:r>
          </a:p>
          <a:p>
            <a:br>
              <a:rPr lang="en-US">
                <a:solidFill>
                  <a:srgbClr val="222222"/>
                </a:solidFill>
                <a:latin typeface="arial"/>
              </a:rPr>
            </a:br>
            <a:endParaRPr lang="en-US">
              <a:solidFill>
                <a:srgbClr val="222222"/>
              </a:solidFill>
              <a:latin typeface="arial"/>
            </a:endParaRPr>
          </a:p>
        </p:txBody>
      </p:sp>
      <p:sp>
        <p:nvSpPr>
          <p:cNvPr id="4" name="Slide Number Placeholder 3"/>
          <p:cNvSpPr>
            <a:spLocks noGrp="1"/>
          </p:cNvSpPr>
          <p:nvPr>
            <p:ph type="sldNum" sz="quarter" idx="10"/>
          </p:nvPr>
        </p:nvSpPr>
        <p:spPr/>
        <p:txBody>
          <a:bodyPr/>
          <a:lstStyle/>
          <a:p>
            <a:fld id="{A5D78FC6-CE17-4259-A63C-DDFC12E048FC}" type="slidenum">
              <a:rPr lang="en-US" smtClean="0"/>
              <a:pPr/>
              <a:t>24</a:t>
            </a:fld>
            <a:endParaRPr lang="en-US"/>
          </a:p>
        </p:txBody>
      </p:sp>
    </p:spTree>
    <p:extLst>
      <p:ext uri="{BB962C8B-B14F-4D97-AF65-F5344CB8AC3E}">
        <p14:creationId xmlns:p14="http://schemas.microsoft.com/office/powerpoint/2010/main" val="32386134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ctr"/>
            <a:fld id="{743653DA-8BF4-4869-96FE-9BCF43372D46}" type="datetime8">
              <a:rPr lang="en-US" smtClean="0"/>
              <a:pPr algn="ctr"/>
              <a:t>5/18/2016 10:27 AM</a:t>
            </a:fld>
            <a:endParaRPr lang="en-US" sz="2000" dirty="0">
              <a:solidFill>
                <a:srgbClr val="FFFFFF"/>
              </a:solidFill>
            </a:endParaRPr>
          </a:p>
        </p:txBody>
      </p:sp>
      <p:sp>
        <p:nvSpPr>
          <p:cNvPr id="5" name="Footer Placeholder 4"/>
          <p:cNvSpPr>
            <a:spLocks noGrp="1"/>
          </p:cNvSpPr>
          <p:nvPr>
            <p:ph type="ftr" sz="quarter" idx="11"/>
          </p:nvPr>
        </p:nvSpPr>
        <p:spPr/>
        <p:txBody>
          <a:bodyPr/>
          <a:lstStyle/>
          <a:p>
            <a:pPr algn="r"/>
            <a:endParaRPr lang="en-US" dirty="0">
              <a:solidFill>
                <a:schemeClr val="tx2"/>
              </a:solidFill>
            </a:endParaRPr>
          </a:p>
        </p:txBody>
      </p:sp>
      <p:sp>
        <p:nvSpPr>
          <p:cNvPr id="6" name="Slide Number Placeholder 5"/>
          <p:cNvSpPr>
            <a:spLocks noGrp="1"/>
          </p:cNvSpPr>
          <p:nvPr>
            <p:ph type="sldNum" sz="quarter" idx="12"/>
          </p:nvPr>
        </p:nvSpPr>
        <p:spPr/>
        <p:txBody>
          <a:bodyPr/>
          <a:lstStyle/>
          <a:p>
            <a:fld id="{72AC53DF-4216-466D-99A7-94400E6C2A25}" type="slidenum">
              <a:rPr lang="en-US" smtClean="0"/>
              <a:pPr/>
              <a:t>‹#›</a:t>
            </a:fld>
            <a:endParaRPr lang="en-US" dirty="0">
              <a:solidFill>
                <a:schemeClr val="tx2"/>
              </a:solidFill>
            </a:endParaRPr>
          </a:p>
        </p:txBody>
      </p:sp>
    </p:spTree>
    <p:extLst>
      <p:ext uri="{BB962C8B-B14F-4D97-AF65-F5344CB8AC3E}">
        <p14:creationId xmlns:p14="http://schemas.microsoft.com/office/powerpoint/2010/main" val="34885272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129108-AC8D-4212-9283-60D9E99BF07A}" type="datetime8">
              <a:rPr lang="en-US" smtClean="0"/>
              <a:pPr/>
              <a:t>5/18/2016 10:27 AM</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52078176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ED3D3-6235-4F4C-B439-DF277FB555A7}" type="datetime8">
              <a:rPr lang="en-US" smtClean="0"/>
              <a:pPr/>
              <a:t>5/18/2016 10:27 AM</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lgn="ctr"/>
            <a:fld id="{1AD93096-5B34-4342-9326-69289CEAE4C2}" type="slidenum">
              <a:rPr lang="en-US" smtClean="0"/>
              <a:pPr algn="ctr"/>
              <a:t>‹#›</a:t>
            </a:fld>
            <a:endParaRPr lang="en-US" sz="2400" dirty="0">
              <a:solidFill>
                <a:srgbClr val="FFFFFF"/>
              </a:solidFill>
            </a:endParaRPr>
          </a:p>
        </p:txBody>
      </p:sp>
    </p:spTree>
    <p:extLst>
      <p:ext uri="{BB962C8B-B14F-4D97-AF65-F5344CB8AC3E}">
        <p14:creationId xmlns:p14="http://schemas.microsoft.com/office/powerpoint/2010/main" val="32402086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5F1E3E-4B2F-4895-B65E-28B2E64F39F6}" type="datetime8">
              <a:rPr lang="en-US" smtClean="0"/>
              <a:pPr/>
              <a:t>5/18/2016 10:27 AM</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162505498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085435-8225-4333-BFFA-0096413F0D76}" type="datetime8">
              <a:rPr lang="en-US" smtClean="0"/>
              <a:pPr/>
              <a:t>5/18/2016 10:27 AM</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33334192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83C494-2A87-468C-A21B-CB14FB9ABB00}" type="datetime8">
              <a:rPr lang="en-US" smtClean="0"/>
              <a:pPr/>
              <a:t>5/18/2016 10:27 AM</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205363506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9A180FA0-5B31-4864-A2BB-719EA5A679C6}" type="datetime8">
              <a:rPr lang="en-US" smtClean="0"/>
              <a:pPr/>
              <a:t>5/18/2016 10:27 AM</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AD93096-5B34-4342-9326-69289CEAE4C2}" type="slidenum">
              <a:rPr lang="en-US" smtClean="0"/>
              <a:pPr/>
              <a:t>‹#›</a:t>
            </a:fld>
            <a:endParaRPr lang="en-US" dirty="0">
              <a:solidFill>
                <a:schemeClr val="tx2"/>
              </a:solidFill>
            </a:endParaRPr>
          </a:p>
        </p:txBody>
      </p:sp>
    </p:spTree>
    <p:extLst>
      <p:ext uri="{BB962C8B-B14F-4D97-AF65-F5344CB8AC3E}">
        <p14:creationId xmlns:p14="http://schemas.microsoft.com/office/powerpoint/2010/main" val="42716903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ECC0C8-36B8-442A-833D-B6AACE86BB77}" type="datetime8">
              <a:rPr lang="en-US" smtClean="0"/>
              <a:pPr/>
              <a:t>5/18/2016 10:27 AM</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208300790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E20EC5-AC53-4169-941E-EDF10CD23748}" type="datetime8">
              <a:rPr lang="en-US" smtClean="0"/>
              <a:pPr/>
              <a:t>5/18/2016 10:27 AM</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ctr"/>
            <a:fld id="{1AD93096-5B34-4342-9326-69289CEAE4C2}" type="slidenum">
              <a:rPr lang="en-US" smtClean="0"/>
              <a:pPr algn="ctr"/>
              <a:t>‹#›</a:t>
            </a:fld>
            <a:endParaRPr lang="en-US" sz="2800" dirty="0"/>
          </a:p>
        </p:txBody>
      </p:sp>
    </p:spTree>
    <p:extLst>
      <p:ext uri="{BB962C8B-B14F-4D97-AF65-F5344CB8AC3E}">
        <p14:creationId xmlns:p14="http://schemas.microsoft.com/office/powerpoint/2010/main" val="96151405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6" name="Footer Placeholder 5"/>
          <p:cNvSpPr>
            <a:spLocks noGrp="1"/>
          </p:cNvSpPr>
          <p:nvPr>
            <p:ph type="ftr" sz="quarter" idx="11"/>
          </p:nvPr>
        </p:nvSpPr>
        <p:spPr/>
        <p:txBody>
          <a:bodyPr/>
          <a:lstStyle/>
          <a:p>
            <a:pPr algn="r"/>
            <a:endParaRPr lang="en-US" sz="1400" dirty="0">
              <a:solidFill>
                <a:schemeClr val="tx2"/>
              </a:solidFill>
            </a:endParaRPr>
          </a:p>
        </p:txBody>
      </p:sp>
      <p:sp>
        <p:nvSpPr>
          <p:cNvPr id="7" name="Slide Number Placeholder 6"/>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192941872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6" name="Footer Placeholder 5"/>
          <p:cNvSpPr>
            <a:spLocks noGrp="1"/>
          </p:cNvSpPr>
          <p:nvPr>
            <p:ph type="ftr" sz="quarter" idx="11"/>
          </p:nvPr>
        </p:nvSpPr>
        <p:spPr/>
        <p:txBody>
          <a:bodyPr/>
          <a:lstStyle/>
          <a:p>
            <a:pPr algn="r"/>
            <a:endParaRPr lang="en-US" sz="1400" dirty="0">
              <a:solidFill>
                <a:schemeClr val="tx2"/>
              </a:solidFill>
            </a:endParaRPr>
          </a:p>
        </p:txBody>
      </p:sp>
      <p:sp>
        <p:nvSpPr>
          <p:cNvPr id="7" name="Slide Number Placeholder 6"/>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2455941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6" name="Footer Placeholder 5"/>
          <p:cNvSpPr>
            <a:spLocks noGrp="1"/>
          </p:cNvSpPr>
          <p:nvPr>
            <p:ph type="ftr" sz="quarter" idx="11"/>
          </p:nvPr>
        </p:nvSpPr>
        <p:spPr/>
        <p:txBody>
          <a:bodyPr/>
          <a:lstStyle/>
          <a:p>
            <a:pPr algn="r"/>
            <a:endParaRPr lang="en-US" sz="1400" dirty="0">
              <a:solidFill>
                <a:schemeClr val="tx2"/>
              </a:solidFill>
            </a:endParaRPr>
          </a:p>
        </p:txBody>
      </p:sp>
      <p:sp>
        <p:nvSpPr>
          <p:cNvPr id="7" name="Slide Number Placeholder 6"/>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598944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6" name="Footer Placeholder 5"/>
          <p:cNvSpPr>
            <a:spLocks noGrp="1"/>
          </p:cNvSpPr>
          <p:nvPr>
            <p:ph type="ftr" sz="quarter" idx="11"/>
          </p:nvPr>
        </p:nvSpPr>
        <p:spPr/>
        <p:txBody>
          <a:bodyPr/>
          <a:lstStyle/>
          <a:p>
            <a:pPr algn="r"/>
            <a:endParaRPr lang="en-US" sz="1400" dirty="0">
              <a:solidFill>
                <a:schemeClr val="tx2"/>
              </a:solidFill>
            </a:endParaRPr>
          </a:p>
        </p:txBody>
      </p:sp>
      <p:sp>
        <p:nvSpPr>
          <p:cNvPr id="7" name="Slide Number Placeholder 6"/>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40877416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4" name="Footer Placeholder 3"/>
          <p:cNvSpPr>
            <a:spLocks noGrp="1"/>
          </p:cNvSpPr>
          <p:nvPr>
            <p:ph type="ftr" sz="quarter" idx="11"/>
          </p:nvPr>
        </p:nvSpPr>
        <p:spPr/>
        <p:txBody>
          <a:bodyPr/>
          <a:lstStyle/>
          <a:p>
            <a:pPr algn="r"/>
            <a:endParaRPr lang="en-US" sz="1400" dirty="0">
              <a:solidFill>
                <a:schemeClr val="tx2"/>
              </a:solidFill>
            </a:endParaRPr>
          </a:p>
        </p:txBody>
      </p:sp>
      <p:sp>
        <p:nvSpPr>
          <p:cNvPr id="5" name="Slide Number Placeholder 4"/>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246049945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4" name="Footer Placeholder 3"/>
          <p:cNvSpPr>
            <a:spLocks noGrp="1"/>
          </p:cNvSpPr>
          <p:nvPr>
            <p:ph type="ftr" sz="quarter" idx="11"/>
          </p:nvPr>
        </p:nvSpPr>
        <p:spPr/>
        <p:txBody>
          <a:bodyPr/>
          <a:lstStyle/>
          <a:p>
            <a:pPr algn="r"/>
            <a:endParaRPr lang="en-US" sz="1400" dirty="0">
              <a:solidFill>
                <a:schemeClr val="tx2"/>
              </a:solidFill>
            </a:endParaRPr>
          </a:p>
        </p:txBody>
      </p:sp>
      <p:sp>
        <p:nvSpPr>
          <p:cNvPr id="5" name="Slide Number Placeholder 4"/>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34846377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31327737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3816DF-213E-421B-92D3-C068DBB023D6}" type="datetime8">
              <a:rPr lang="en-US" smtClean="0">
                <a:solidFill>
                  <a:schemeClr val="tx2"/>
                </a:solidFill>
              </a:rPr>
              <a:pPr/>
              <a:t>5/18/2016 10:27 AM</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dirty="0"/>
          </a:p>
        </p:txBody>
      </p:sp>
    </p:spTree>
    <p:extLst>
      <p:ext uri="{BB962C8B-B14F-4D97-AF65-F5344CB8AC3E}">
        <p14:creationId xmlns:p14="http://schemas.microsoft.com/office/powerpoint/2010/main" val="43574626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8D3816DF-213E-421B-92D3-C068DBB023D6}" type="datetime8">
              <a:rPr lang="en-US" smtClean="0">
                <a:solidFill>
                  <a:schemeClr val="tx2"/>
                </a:solidFill>
              </a:rPr>
              <a:pPr/>
              <a:t>5/18/2016 10:27 AM</a:t>
            </a:fld>
            <a:endParaRPr lang="en-US" sz="1400" dirty="0">
              <a:solidFill>
                <a:schemeClr val="tx2"/>
              </a:solidFill>
            </a:endParaRPr>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pPr algn="r"/>
            <a:endParaRPr lang="en-US" sz="1400" dirty="0">
              <a:solidFill>
                <a:schemeClr val="tx2"/>
              </a:solidFill>
            </a:endParaRPr>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373816056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ctrTitle"/>
          </p:nvPr>
        </p:nvSpPr>
        <p:spPr>
          <a:xfrm>
            <a:off x="683568" y="1988840"/>
            <a:ext cx="8136904" cy="1465313"/>
          </a:xfrm>
        </p:spPr>
        <p:txBody>
          <a:bodyPr>
            <a:normAutofit/>
          </a:bodyPr>
          <a:lstStyle/>
          <a:p>
            <a:r>
              <a:rPr lang="en-GB" dirty="0"/>
              <a:t>Wireless Sensor Networks</a:t>
            </a:r>
            <a:br>
              <a:rPr lang="en-GB" dirty="0"/>
            </a:br>
            <a:r>
              <a:rPr lang="en-GB" dirty="0"/>
              <a:t>Educational Application</a:t>
            </a:r>
            <a:endParaRPr lang="en-US" dirty="0"/>
          </a:p>
        </p:txBody>
      </p:sp>
      <p:sp>
        <p:nvSpPr>
          <p:cNvPr id="3" name="Rectangle 2"/>
          <p:cNvSpPr>
            <a:spLocks noGrp="1"/>
          </p:cNvSpPr>
          <p:nvPr>
            <p:ph type="subTitle" idx="1"/>
          </p:nvPr>
        </p:nvSpPr>
        <p:spPr>
          <a:xfrm>
            <a:off x="1313259" y="4073625"/>
            <a:ext cx="6517482" cy="1731639"/>
          </a:xfrm>
        </p:spPr>
        <p:txBody>
          <a:bodyPr>
            <a:noAutofit/>
          </a:bodyPr>
          <a:lstStyle/>
          <a:p>
            <a:r>
              <a:rPr lang="en-US" sz="2400" dirty="0"/>
              <a:t>Simon downes</a:t>
            </a:r>
          </a:p>
          <a:p>
            <a:r>
              <a:rPr lang="en-US" sz="2400" dirty="0"/>
              <a:t>Undergraduate Student,</a:t>
            </a:r>
          </a:p>
          <a:p>
            <a:r>
              <a:rPr lang="en-US" sz="2400" dirty="0"/>
              <a:t>Mcomp Computer Networks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7125" y="3454153"/>
            <a:ext cx="1809750" cy="7239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618519"/>
            <a:ext cx="7773338" cy="938274"/>
          </a:xfrm>
        </p:spPr>
        <p:txBody>
          <a:bodyPr/>
          <a:lstStyle/>
          <a:p>
            <a:r>
              <a:rPr lang="en-US" dirty="0"/>
              <a:t>Overview</a:t>
            </a:r>
          </a:p>
        </p:txBody>
      </p:sp>
      <p:sp>
        <p:nvSpPr>
          <p:cNvPr id="3" name="Rectangle 2"/>
          <p:cNvSpPr>
            <a:spLocks noGrp="1"/>
          </p:cNvSpPr>
          <p:nvPr>
            <p:ph sz="quarter" idx="13"/>
          </p:nvPr>
        </p:nvSpPr>
        <p:spPr>
          <a:xfrm>
            <a:off x="685332" y="1628800"/>
            <a:ext cx="7772870" cy="4536504"/>
          </a:xfrm>
        </p:spPr>
        <p:txBody>
          <a:bodyPr>
            <a:normAutofit fontScale="92500" lnSpcReduction="10000"/>
          </a:bodyPr>
          <a:lstStyle/>
          <a:p>
            <a:r>
              <a:rPr lang="en-US" sz="2400" dirty="0"/>
              <a:t>What is a Wireless sensor network?</a:t>
            </a:r>
          </a:p>
          <a:p>
            <a:pPr lvl="1"/>
            <a:r>
              <a:rPr lang="en-US" sz="2000" dirty="0"/>
              <a:t>Internet of things (IoT)</a:t>
            </a:r>
          </a:p>
          <a:p>
            <a:pPr lvl="1"/>
            <a:r>
              <a:rPr lang="en-US" sz="2000" dirty="0"/>
              <a:t>Definition of a Wireless Senor Network</a:t>
            </a:r>
          </a:p>
          <a:p>
            <a:r>
              <a:rPr lang="en-US" sz="2400" dirty="0"/>
              <a:t>Related works</a:t>
            </a:r>
          </a:p>
          <a:p>
            <a:r>
              <a:rPr lang="en-US" sz="2400" dirty="0"/>
              <a:t>Scenario based simulations – (QualNet software)</a:t>
            </a:r>
          </a:p>
          <a:p>
            <a:pPr lvl="1"/>
            <a:r>
              <a:rPr lang="en-US" sz="2000" dirty="0"/>
              <a:t>Blueprint network architecture model – Smart room</a:t>
            </a:r>
          </a:p>
          <a:p>
            <a:pPr lvl="1"/>
            <a:r>
              <a:rPr lang="en-US" sz="2000" dirty="0"/>
              <a:t>Blueprint Network architecture model – smart car park</a:t>
            </a:r>
          </a:p>
          <a:p>
            <a:pPr lvl="1"/>
            <a:r>
              <a:rPr lang="en-US" sz="2000" dirty="0"/>
              <a:t>Wireless sensors within these networks</a:t>
            </a:r>
          </a:p>
          <a:p>
            <a:r>
              <a:rPr lang="en-US" sz="2400" dirty="0"/>
              <a:t>Key findings</a:t>
            </a:r>
          </a:p>
          <a:p>
            <a:r>
              <a:rPr lang="en-US" sz="2400" dirty="0"/>
              <a:t>Conclusion</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20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20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4000"/>
                            </p:stCondLst>
                            <p:childTnLst>
                              <p:par>
                                <p:cTn id="14" presetID="1" presetClass="entr" presetSubtype="0" fill="hold" nodeType="afterEffect">
                                  <p:stCondLst>
                                    <p:cond delay="20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6000"/>
                            </p:stCondLst>
                            <p:childTnLst>
                              <p:par>
                                <p:cTn id="17" presetID="1" presetClass="entr" presetSubtype="0" fill="hold" nodeType="afterEffect">
                                  <p:stCondLst>
                                    <p:cond delay="20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8000"/>
                            </p:stCondLst>
                            <p:childTnLst>
                              <p:par>
                                <p:cTn id="20" presetID="1" presetClass="entr" presetSubtype="0" fill="hold" nodeType="afterEffect">
                                  <p:stCondLst>
                                    <p:cond delay="200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10000"/>
                            </p:stCondLst>
                            <p:childTnLst>
                              <p:par>
                                <p:cTn id="23" presetID="1" presetClass="entr" presetSubtype="0" fill="hold" nodeType="afterEffect">
                                  <p:stCondLst>
                                    <p:cond delay="200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par>
                          <p:cTn id="25" fill="hold">
                            <p:stCondLst>
                              <p:cond delay="12000"/>
                            </p:stCondLst>
                            <p:childTnLst>
                              <p:par>
                                <p:cTn id="26" presetID="1" presetClass="entr" presetSubtype="0" fill="hold" nodeType="afterEffect">
                                  <p:stCondLst>
                                    <p:cond delay="200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par>
                          <p:cTn id="28" fill="hold">
                            <p:stCondLst>
                              <p:cond delay="14000"/>
                            </p:stCondLst>
                            <p:childTnLst>
                              <p:par>
                                <p:cTn id="29" presetID="1" presetClass="entr" presetSubtype="0" fill="hold" nodeType="afterEffect">
                                  <p:stCondLst>
                                    <p:cond delay="200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par>
                          <p:cTn id="31" fill="hold">
                            <p:stCondLst>
                              <p:cond delay="16000"/>
                            </p:stCondLst>
                            <p:childTnLst>
                              <p:par>
                                <p:cTn id="32" presetID="1" presetClass="entr" presetSubtype="0" fill="hold" nodeType="afterEffect">
                                  <p:stCondLst>
                                    <p:cond delay="200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en-US" dirty="0"/>
              <a:t>Internet of things (IoT)?</a:t>
            </a:r>
          </a:p>
        </p:txBody>
      </p:sp>
      <p:sp>
        <p:nvSpPr>
          <p:cNvPr id="3" name="Rectangle 2"/>
          <p:cNvSpPr>
            <a:spLocks noGrp="1"/>
          </p:cNvSpPr>
          <p:nvPr>
            <p:ph sz="quarter" idx="13"/>
          </p:nvPr>
        </p:nvSpPr>
        <p:spPr>
          <a:xfrm>
            <a:off x="685330" y="2060848"/>
            <a:ext cx="7772870" cy="3600399"/>
          </a:xfrm>
        </p:spPr>
        <p:txBody>
          <a:bodyPr>
            <a:normAutofit fontScale="92500" lnSpcReduction="20000"/>
          </a:bodyPr>
          <a:lstStyle/>
          <a:p>
            <a:pPr marL="0" indent="0" algn="ctr">
              <a:buNone/>
            </a:pPr>
            <a:r>
              <a:rPr lang="en-GB" sz="3000" i="1" dirty="0"/>
              <a:t>“The ”Internet of Things”, or IoT, is made up of ”smart” objects such as today’s mobile phones, tablets, alarm systems, home appliances and industrial machines that are always connected to the internet. In the near future they will all be always connected to each other through an internet of networks” </a:t>
            </a:r>
            <a:r>
              <a:rPr lang="en-GB" sz="1700" i="1" dirty="0"/>
              <a:t>[3]</a:t>
            </a:r>
            <a:endParaRPr lang="en-GB" sz="2200" i="1"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en-US" dirty="0"/>
              <a:t>What is a Wireless Senor Network</a:t>
            </a:r>
          </a:p>
        </p:txBody>
      </p:sp>
      <p:sp>
        <p:nvSpPr>
          <p:cNvPr id="3" name="Rectangle 2"/>
          <p:cNvSpPr>
            <a:spLocks noGrp="1"/>
          </p:cNvSpPr>
          <p:nvPr>
            <p:ph sz="quarter" idx="13"/>
          </p:nvPr>
        </p:nvSpPr>
        <p:spPr>
          <a:xfrm>
            <a:off x="1296518" y="2132856"/>
            <a:ext cx="6550966" cy="2808312"/>
          </a:xfrm>
        </p:spPr>
        <p:txBody>
          <a:bodyPr>
            <a:normAutofit fontScale="77500" lnSpcReduction="20000"/>
          </a:bodyPr>
          <a:lstStyle/>
          <a:p>
            <a:pPr marL="457200" lvl="1" indent="0" algn="ctr">
              <a:buNone/>
            </a:pPr>
            <a:r>
              <a:rPr lang="en-GB" sz="3600" i="1" dirty="0"/>
              <a:t>“A wireless sensor network (WSN) is a wireless network consisting of spatially distributed autonomous devices using sensors to monitor physical or environmental conditions” </a:t>
            </a:r>
            <a:r>
              <a:rPr lang="en-GB" sz="2100" i="1" dirty="0"/>
              <a:t>[2]</a:t>
            </a:r>
            <a:endParaRPr lang="en-US" sz="2200" i="1" dirty="0"/>
          </a:p>
        </p:txBody>
      </p:sp>
    </p:spTree>
    <p:extLst>
      <p:ext uri="{BB962C8B-B14F-4D97-AF65-F5344CB8AC3E}">
        <p14:creationId xmlns:p14="http://schemas.microsoft.com/office/powerpoint/2010/main" val="2918718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764704"/>
            <a:ext cx="7773338" cy="650242"/>
          </a:xfrm>
        </p:spPr>
        <p:txBody>
          <a:bodyPr/>
          <a:lstStyle/>
          <a:p>
            <a:r>
              <a:rPr lang="en-GB" dirty="0"/>
              <a:t>Related work smart classroom</a:t>
            </a:r>
          </a:p>
        </p:txBody>
      </p:sp>
      <p:sp>
        <p:nvSpPr>
          <p:cNvPr id="3" name="Content Placeholder 2"/>
          <p:cNvSpPr>
            <a:spLocks noGrp="1"/>
          </p:cNvSpPr>
          <p:nvPr>
            <p:ph sz="quarter" idx="13"/>
          </p:nvPr>
        </p:nvSpPr>
        <p:spPr>
          <a:xfrm>
            <a:off x="685800" y="1556792"/>
            <a:ext cx="7772870" cy="4378424"/>
          </a:xfrm>
        </p:spPr>
        <p:txBody>
          <a:bodyPr>
            <a:normAutofit lnSpcReduction="10000"/>
          </a:bodyPr>
          <a:lstStyle/>
          <a:p>
            <a:r>
              <a:rPr lang="en-GB" dirty="0"/>
              <a:t>A Scalable Intelligent Room Based on Wireless Sensor Networks and RFIDs - Altamirano and Henriquez </a:t>
            </a:r>
            <a:r>
              <a:rPr lang="en-GB" sz="1600" dirty="0"/>
              <a:t>[1]</a:t>
            </a:r>
          </a:p>
          <a:p>
            <a:pPr lvl="1"/>
            <a:r>
              <a:rPr lang="en-GB" dirty="0"/>
              <a:t>Access to room – RFID reader and tags</a:t>
            </a:r>
          </a:p>
          <a:p>
            <a:pPr lvl="1"/>
            <a:r>
              <a:rPr lang="en-GB" dirty="0"/>
              <a:t>Environment – lighting and humidity</a:t>
            </a:r>
          </a:p>
          <a:p>
            <a:endParaRPr lang="en-GB" sz="1600" dirty="0"/>
          </a:p>
          <a:p>
            <a:r>
              <a:rPr lang="en-GB" dirty="0"/>
              <a:t>An Intelligent Classroom Management System based on Wireless Sensor Networks - Chiou and Tseng </a:t>
            </a:r>
            <a:r>
              <a:rPr lang="en-GB" sz="1600" dirty="0"/>
              <a:t>[2]</a:t>
            </a:r>
          </a:p>
          <a:p>
            <a:pPr lvl="1"/>
            <a:r>
              <a:rPr lang="en-GB" dirty="0"/>
              <a:t>Learning environment – humidity and air conditioning</a:t>
            </a:r>
          </a:p>
          <a:p>
            <a:pPr lvl="1"/>
            <a:r>
              <a:rPr lang="en-GB" dirty="0"/>
              <a:t>Student behaviour – attention or inattentive</a:t>
            </a:r>
          </a:p>
          <a:p>
            <a:pPr lvl="1"/>
            <a:r>
              <a:rPr lang="en-GB" dirty="0"/>
              <a:t>Camera detection – facial recognition camera attached to desk</a:t>
            </a:r>
          </a:p>
          <a:p>
            <a:endParaRPr lang="en-GB" dirty="0"/>
          </a:p>
        </p:txBody>
      </p:sp>
    </p:spTree>
    <p:extLst>
      <p:ext uri="{BB962C8B-B14F-4D97-AF65-F5344CB8AC3E}">
        <p14:creationId xmlns:p14="http://schemas.microsoft.com/office/powerpoint/2010/main" val="35496291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0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2000"/>
                            </p:stCondLst>
                            <p:childTnLst>
                              <p:par>
                                <p:cTn id="8" presetID="10" presetClass="entr" presetSubtype="0" fill="hold" nodeType="afterEffect">
                                  <p:stCondLst>
                                    <p:cond delay="200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par>
                          <p:cTn id="11" fill="hold">
                            <p:stCondLst>
                              <p:cond delay="6000"/>
                            </p:stCondLst>
                            <p:childTnLst>
                              <p:par>
                                <p:cTn id="12" presetID="10"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0"/>
                            </p:stCondLst>
                            <p:childTnLst>
                              <p:par>
                                <p:cTn id="20" presetID="10" presetClass="entr" presetSubtype="0" fill="hold" nodeType="afterEffect">
                                  <p:stCondLst>
                                    <p:cond delay="200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par>
                          <p:cTn id="23" fill="hold">
                            <p:stCondLst>
                              <p:cond delay="4000"/>
                            </p:stCondLst>
                            <p:childTnLst>
                              <p:par>
                                <p:cTn id="24" presetID="10" presetClass="entr" presetSubtype="0" fill="hold" nodeType="afterEffect">
                                  <p:stCondLst>
                                    <p:cond delay="200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2000"/>
                                        <p:tgtEl>
                                          <p:spTgt spid="3">
                                            <p:txEl>
                                              <p:pRg st="6" end="6"/>
                                            </p:txEl>
                                          </p:spTgt>
                                        </p:tgtEl>
                                      </p:cBhvr>
                                    </p:animEffect>
                                  </p:childTnLst>
                                </p:cTn>
                              </p:par>
                            </p:childTnLst>
                          </p:cTn>
                        </p:par>
                        <p:par>
                          <p:cTn id="27" fill="hold">
                            <p:stCondLst>
                              <p:cond delay="8000"/>
                            </p:stCondLst>
                            <p:childTnLst>
                              <p:par>
                                <p:cTn id="28" presetID="10" presetClass="entr" presetSubtype="0" fill="hold" nodeType="afterEffect">
                                  <p:stCondLst>
                                    <p:cond delay="200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862" y="764704"/>
            <a:ext cx="7773338" cy="722250"/>
          </a:xfrm>
        </p:spPr>
        <p:txBody>
          <a:bodyPr/>
          <a:lstStyle/>
          <a:p>
            <a:r>
              <a:rPr lang="en-GB" dirty="0"/>
              <a:t>Related work smart car park</a:t>
            </a:r>
          </a:p>
        </p:txBody>
      </p:sp>
      <p:sp>
        <p:nvSpPr>
          <p:cNvPr id="3" name="Content Placeholder 2"/>
          <p:cNvSpPr>
            <a:spLocks noGrp="1"/>
          </p:cNvSpPr>
          <p:nvPr>
            <p:ph sz="quarter" idx="13"/>
          </p:nvPr>
        </p:nvSpPr>
        <p:spPr>
          <a:xfrm>
            <a:off x="685330" y="1700808"/>
            <a:ext cx="7772870" cy="4090392"/>
          </a:xfrm>
        </p:spPr>
        <p:txBody>
          <a:bodyPr/>
          <a:lstStyle/>
          <a:p>
            <a:r>
              <a:rPr lang="en-GB" dirty="0"/>
              <a:t>A plant-and-play wireless sensor network system for gate monitoring - R. Sudhaakar </a:t>
            </a:r>
            <a:r>
              <a:rPr lang="en-GB" sz="1800" i="1" dirty="0"/>
              <a:t>et al </a:t>
            </a:r>
            <a:r>
              <a:rPr lang="en-GB" sz="1600" dirty="0"/>
              <a:t>[4]</a:t>
            </a:r>
          </a:p>
          <a:p>
            <a:pPr lvl="1"/>
            <a:r>
              <a:rPr lang="en-GB" dirty="0"/>
              <a:t>9000 car parking spaces – </a:t>
            </a:r>
            <a:r>
              <a:rPr lang="en-GB" i="1" dirty="0"/>
              <a:t>(30000 students and faculty staff)</a:t>
            </a:r>
          </a:p>
          <a:p>
            <a:pPr lvl="1"/>
            <a:r>
              <a:rPr lang="en-GB" dirty="0"/>
              <a:t>Monitoring of cars in and out</a:t>
            </a:r>
          </a:p>
          <a:p>
            <a:pPr lvl="1"/>
            <a:r>
              <a:rPr lang="en-GB" dirty="0"/>
              <a:t>Use of motion detectors</a:t>
            </a:r>
          </a:p>
          <a:p>
            <a:pPr lvl="1"/>
            <a:r>
              <a:rPr lang="en-GB" dirty="0"/>
              <a:t>Sms technology</a:t>
            </a:r>
          </a:p>
          <a:p>
            <a:pPr lvl="1"/>
            <a:r>
              <a:rPr lang="en-GB" dirty="0"/>
              <a:t>Gate monitoring only</a:t>
            </a:r>
          </a:p>
        </p:txBody>
      </p:sp>
    </p:spTree>
    <p:extLst>
      <p:ext uri="{BB962C8B-B14F-4D97-AF65-F5344CB8AC3E}">
        <p14:creationId xmlns:p14="http://schemas.microsoft.com/office/powerpoint/2010/main" val="180995481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20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2000"/>
                            </p:stCondLst>
                            <p:childTnLst>
                              <p:par>
                                <p:cTn id="8" presetID="10" presetClass="entr" presetSubtype="0" fill="hold" nodeType="afterEffect">
                                  <p:stCondLst>
                                    <p:cond delay="200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par>
                          <p:cTn id="11" fill="hold">
                            <p:stCondLst>
                              <p:cond delay="6000"/>
                            </p:stCondLst>
                            <p:childTnLst>
                              <p:par>
                                <p:cTn id="12" presetID="10" presetClass="entr" presetSubtype="0" fill="hold" nodeType="afterEffect">
                                  <p:stCondLst>
                                    <p:cond delay="200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childTnLst>
                                </p:cTn>
                              </p:par>
                            </p:childTnLst>
                          </p:cTn>
                        </p:par>
                        <p:par>
                          <p:cTn id="15" fill="hold">
                            <p:stCondLst>
                              <p:cond delay="10000"/>
                            </p:stCondLst>
                            <p:childTnLst>
                              <p:par>
                                <p:cTn id="16" presetID="10" presetClass="entr" presetSubtype="0" fill="hold" nodeType="afterEffect">
                                  <p:stCondLst>
                                    <p:cond delay="200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par>
                          <p:cTn id="19" fill="hold">
                            <p:stCondLst>
                              <p:cond delay="14000"/>
                            </p:stCondLst>
                            <p:childTnLst>
                              <p:par>
                                <p:cTn id="20" presetID="10" presetClass="entr" presetSubtype="0" fill="hold" nodeType="afterEffect">
                                  <p:stCondLst>
                                    <p:cond delay="200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par>
                          <p:cTn id="23" fill="hold">
                            <p:stCondLst>
                              <p:cond delay="18000"/>
                            </p:stCondLst>
                            <p:childTnLst>
                              <p:par>
                                <p:cTn id="24" presetID="10" presetClass="entr" presetSubtype="0" fill="hold" nodeType="afterEffect">
                                  <p:stCondLst>
                                    <p:cond delay="200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90526"/>
            <a:ext cx="7773338" cy="722250"/>
          </a:xfrm>
        </p:spPr>
        <p:txBody>
          <a:bodyPr>
            <a:normAutofit/>
          </a:bodyPr>
          <a:lstStyle/>
          <a:p>
            <a:r>
              <a:rPr lang="en-GB" dirty="0"/>
              <a:t>Concept of classroom &amp; car park</a:t>
            </a:r>
          </a:p>
        </p:txBody>
      </p:sp>
      <p:sp>
        <p:nvSpPr>
          <p:cNvPr id="3" name="Content Placeholder 2"/>
          <p:cNvSpPr>
            <a:spLocks noGrp="1"/>
          </p:cNvSpPr>
          <p:nvPr>
            <p:ph sz="quarter" idx="13"/>
          </p:nvPr>
        </p:nvSpPr>
        <p:spPr>
          <a:xfrm>
            <a:off x="685330" y="1412777"/>
            <a:ext cx="7772870" cy="4378424"/>
          </a:xfrm>
        </p:spPr>
        <p:txBody>
          <a:bodyPr>
            <a:normAutofit lnSpcReduction="10000"/>
          </a:bodyPr>
          <a:lstStyle/>
          <a:p>
            <a:pPr marL="0" indent="0">
              <a:buNone/>
            </a:pPr>
            <a:r>
              <a:rPr lang="en-GB" sz="2200" dirty="0"/>
              <a:t>Classroom</a:t>
            </a:r>
          </a:p>
          <a:p>
            <a:pPr lvl="1"/>
            <a:r>
              <a:rPr lang="en-GB" sz="2000" dirty="0"/>
              <a:t>Ability to record students attendance</a:t>
            </a:r>
          </a:p>
          <a:p>
            <a:pPr lvl="1"/>
            <a:r>
              <a:rPr lang="en-GB" sz="2000" dirty="0"/>
              <a:t>Collate data for luminance, humidity and temperature</a:t>
            </a:r>
          </a:p>
          <a:p>
            <a:pPr lvl="1"/>
            <a:r>
              <a:rPr lang="en-GB" sz="2000" dirty="0"/>
              <a:t>Automation on lights and windows</a:t>
            </a:r>
          </a:p>
          <a:p>
            <a:pPr lvl="1"/>
            <a:r>
              <a:rPr lang="en-GB" sz="2000" dirty="0"/>
              <a:t>Identify movement and students</a:t>
            </a:r>
          </a:p>
          <a:p>
            <a:pPr marL="0" indent="0">
              <a:buNone/>
            </a:pPr>
            <a:r>
              <a:rPr lang="en-GB" sz="2200" dirty="0"/>
              <a:t>Car park</a:t>
            </a:r>
          </a:p>
          <a:p>
            <a:pPr lvl="1"/>
            <a:r>
              <a:rPr lang="en-GB" sz="2000" dirty="0"/>
              <a:t>Record vehicles in and out</a:t>
            </a:r>
          </a:p>
          <a:p>
            <a:pPr lvl="1"/>
            <a:r>
              <a:rPr lang="en-GB" sz="2000" dirty="0"/>
              <a:t>Parking spaces remaining</a:t>
            </a:r>
          </a:p>
          <a:p>
            <a:pPr lvl="1"/>
            <a:r>
              <a:rPr lang="en-GB" sz="2000" dirty="0"/>
              <a:t>Display parking information at main entrance</a:t>
            </a:r>
          </a:p>
          <a:p>
            <a:pPr lvl="1"/>
            <a:r>
              <a:rPr lang="en-GB" sz="2000" dirty="0"/>
              <a:t>Allow reception to monitor car park</a:t>
            </a:r>
          </a:p>
        </p:txBody>
      </p:sp>
    </p:spTree>
    <p:extLst>
      <p:ext uri="{BB962C8B-B14F-4D97-AF65-F5344CB8AC3E}">
        <p14:creationId xmlns:p14="http://schemas.microsoft.com/office/powerpoint/2010/main" val="374256956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20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4000"/>
                            </p:stCondLst>
                            <p:childTnLst>
                              <p:par>
                                <p:cTn id="9" presetID="10" presetClass="entr" presetSubtype="0" fill="hold" nodeType="afterEffect">
                                  <p:stCondLst>
                                    <p:cond delay="2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8000"/>
                            </p:stCondLst>
                            <p:childTnLst>
                              <p:par>
                                <p:cTn id="13" presetID="10" presetClass="entr" presetSubtype="0" fill="hold" nodeType="afterEffect">
                                  <p:stCondLst>
                                    <p:cond delay="20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childTnLst>
                          </p:cTn>
                        </p:par>
                        <p:par>
                          <p:cTn id="16" fill="hold">
                            <p:stCondLst>
                              <p:cond delay="12000"/>
                            </p:stCondLst>
                            <p:childTnLst>
                              <p:par>
                                <p:cTn id="17" presetID="10" presetClass="entr" presetSubtype="0" fill="hold" nodeType="afterEffect">
                                  <p:stCondLst>
                                    <p:cond delay="200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par>
                          <p:cTn id="20" fill="hold">
                            <p:stCondLst>
                              <p:cond delay="16000"/>
                            </p:stCondLst>
                            <p:childTnLst>
                              <p:par>
                                <p:cTn id="21" presetID="10" presetClass="entr" presetSubtype="0" fill="hold" nodeType="afterEffect">
                                  <p:stCondLst>
                                    <p:cond delay="1000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2000"/>
                                        <p:tgtEl>
                                          <p:spTgt spid="3">
                                            <p:txEl>
                                              <p:pRg st="6" end="6"/>
                                            </p:txEl>
                                          </p:spTgt>
                                        </p:tgtEl>
                                      </p:cBhvr>
                                    </p:animEffect>
                                  </p:childTnLst>
                                </p:cTn>
                              </p:par>
                            </p:childTnLst>
                          </p:cTn>
                        </p:par>
                        <p:par>
                          <p:cTn id="24" fill="hold">
                            <p:stCondLst>
                              <p:cond delay="28000"/>
                            </p:stCondLst>
                            <p:childTnLst>
                              <p:par>
                                <p:cTn id="25" presetID="10" presetClass="entr" presetSubtype="0" fill="hold" nodeType="after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2000"/>
                                        <p:tgtEl>
                                          <p:spTgt spid="3">
                                            <p:txEl>
                                              <p:pRg st="7" end="7"/>
                                            </p:txEl>
                                          </p:spTgt>
                                        </p:tgtEl>
                                      </p:cBhvr>
                                    </p:animEffect>
                                  </p:childTnLst>
                                </p:cTn>
                              </p:par>
                            </p:childTnLst>
                          </p:cTn>
                        </p:par>
                        <p:par>
                          <p:cTn id="28" fill="hold">
                            <p:stCondLst>
                              <p:cond delay="30000"/>
                            </p:stCondLst>
                            <p:childTnLst>
                              <p:par>
                                <p:cTn id="29" presetID="10" presetClass="entr" presetSubtype="0" fill="hold" nodeType="after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2000"/>
                                        <p:tgtEl>
                                          <p:spTgt spid="3">
                                            <p:txEl>
                                              <p:pRg st="8" end="8"/>
                                            </p:txEl>
                                          </p:spTgt>
                                        </p:tgtEl>
                                      </p:cBhvr>
                                    </p:animEffect>
                                  </p:childTnLst>
                                </p:cTn>
                              </p:par>
                            </p:childTnLst>
                          </p:cTn>
                        </p:par>
                        <p:par>
                          <p:cTn id="32" fill="hold">
                            <p:stCondLst>
                              <p:cond delay="32000"/>
                            </p:stCondLst>
                            <p:childTnLst>
                              <p:par>
                                <p:cTn id="33" presetID="10" presetClass="entr" presetSubtype="0" fill="hold" nodeType="after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394833"/>
            <a:ext cx="7773338" cy="1305975"/>
          </a:xfrm>
        </p:spPr>
        <p:txBody>
          <a:bodyPr/>
          <a:lstStyle/>
          <a:p>
            <a:r>
              <a:rPr lang="en-US" dirty="0"/>
              <a:t>smart university - Classroom</a:t>
            </a:r>
          </a:p>
        </p:txBody>
      </p:sp>
      <p:sp>
        <p:nvSpPr>
          <p:cNvPr id="3" name="Rectangle 2"/>
          <p:cNvSpPr>
            <a:spLocks noGrp="1"/>
          </p:cNvSpPr>
          <p:nvPr>
            <p:ph sz="quarter" idx="13"/>
          </p:nvPr>
        </p:nvSpPr>
        <p:spPr>
          <a:xfrm>
            <a:off x="685332" y="1340768"/>
            <a:ext cx="7772870" cy="557851"/>
          </a:xfrm>
        </p:spPr>
        <p:txBody>
          <a:bodyPr>
            <a:normAutofit/>
          </a:bodyPr>
          <a:lstStyle/>
          <a:p>
            <a:pPr marL="0" indent="0" algn="ctr">
              <a:buNone/>
            </a:pPr>
            <a:r>
              <a:rPr lang="en-US" sz="2400" dirty="0"/>
              <a:t>Conceptual blueprint diagram</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616" y="1898619"/>
            <a:ext cx="6907436" cy="4248472"/>
          </a:xfrm>
          <a:prstGeom prst="rect">
            <a:avLst/>
          </a:prstGeom>
        </p:spPr>
      </p:pic>
    </p:spTree>
    <p:extLst>
      <p:ext uri="{BB962C8B-B14F-4D97-AF65-F5344CB8AC3E}">
        <p14:creationId xmlns:p14="http://schemas.microsoft.com/office/powerpoint/2010/main" val="33044083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332656"/>
            <a:ext cx="7773338" cy="1596177"/>
          </a:xfrm>
        </p:spPr>
        <p:txBody>
          <a:bodyPr/>
          <a:lstStyle/>
          <a:p>
            <a:r>
              <a:rPr lang="en-US" dirty="0"/>
              <a:t>Smart university - classroom</a:t>
            </a:r>
          </a:p>
        </p:txBody>
      </p:sp>
      <p:sp>
        <p:nvSpPr>
          <p:cNvPr id="3" name="Rectangle 2"/>
          <p:cNvSpPr>
            <a:spLocks noGrp="1"/>
          </p:cNvSpPr>
          <p:nvPr>
            <p:ph sz="quarter" idx="13"/>
          </p:nvPr>
        </p:nvSpPr>
        <p:spPr>
          <a:xfrm>
            <a:off x="685330" y="1556792"/>
            <a:ext cx="7772870" cy="557851"/>
          </a:xfrm>
        </p:spPr>
        <p:txBody>
          <a:bodyPr>
            <a:normAutofit/>
          </a:bodyPr>
          <a:lstStyle/>
          <a:p>
            <a:pPr marL="0" indent="0" algn="ctr">
              <a:buNone/>
            </a:pPr>
            <a:r>
              <a:rPr lang="en-US" sz="2400" dirty="0"/>
              <a:t>Blueprint network architecture model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0375" y="2132856"/>
            <a:ext cx="7182779" cy="439856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92696"/>
            <a:ext cx="7773338" cy="657903"/>
          </a:xfrm>
        </p:spPr>
        <p:txBody>
          <a:bodyPr/>
          <a:lstStyle/>
          <a:p>
            <a:r>
              <a:rPr lang="en-US" dirty="0">
                <a:solidFill>
                  <a:prstClr val="black"/>
                </a:solidFill>
              </a:rPr>
              <a:t>smart university - Car park</a:t>
            </a:r>
            <a:endParaRPr lang="en-GB" dirty="0"/>
          </a:p>
        </p:txBody>
      </p:sp>
      <p:pic>
        <p:nvPicPr>
          <p:cNvPr id="4" name="Content Placeholder 3"/>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795138" y="1926663"/>
            <a:ext cx="5553725" cy="3986226"/>
          </a:xfrm>
        </p:spPr>
      </p:pic>
      <p:sp>
        <p:nvSpPr>
          <p:cNvPr id="5" name="Rectangle 2"/>
          <p:cNvSpPr txBox="1">
            <a:spLocks/>
          </p:cNvSpPr>
          <p:nvPr/>
        </p:nvSpPr>
        <p:spPr>
          <a:xfrm>
            <a:off x="685800" y="1268760"/>
            <a:ext cx="7772870" cy="557851"/>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US" sz="2400" dirty="0"/>
              <a:t>Conceptual blueprint diagram</a:t>
            </a:r>
          </a:p>
        </p:txBody>
      </p:sp>
    </p:spTree>
    <p:extLst>
      <p:ext uri="{BB962C8B-B14F-4D97-AF65-F5344CB8AC3E}">
        <p14:creationId xmlns:p14="http://schemas.microsoft.com/office/powerpoint/2010/main" val="42237336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620688"/>
            <a:ext cx="7773338" cy="585895"/>
          </a:xfrm>
        </p:spPr>
        <p:txBody>
          <a:bodyPr/>
          <a:lstStyle/>
          <a:p>
            <a:r>
              <a:rPr lang="en-US" dirty="0">
                <a:solidFill>
                  <a:prstClr val="black"/>
                </a:solidFill>
              </a:rPr>
              <a:t>smart university Car park</a:t>
            </a:r>
            <a:endParaRPr lang="en-GB" dirty="0"/>
          </a:p>
        </p:txBody>
      </p:sp>
      <p:pic>
        <p:nvPicPr>
          <p:cNvPr id="4" name="Content Placeholder 3"/>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115616" y="1844824"/>
            <a:ext cx="6920291" cy="3700751"/>
          </a:xfrm>
        </p:spPr>
      </p:pic>
      <p:sp>
        <p:nvSpPr>
          <p:cNvPr id="5" name="Rectangle 2"/>
          <p:cNvSpPr txBox="1">
            <a:spLocks/>
          </p:cNvSpPr>
          <p:nvPr/>
        </p:nvSpPr>
        <p:spPr>
          <a:xfrm>
            <a:off x="685564" y="1206583"/>
            <a:ext cx="7772870" cy="557851"/>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US" sz="2400" dirty="0"/>
              <a:t>Backbone Blueprint network architecture model</a:t>
            </a:r>
          </a:p>
        </p:txBody>
      </p:sp>
    </p:spTree>
    <p:extLst>
      <p:ext uri="{BB962C8B-B14F-4D97-AF65-F5344CB8AC3E}">
        <p14:creationId xmlns:p14="http://schemas.microsoft.com/office/powerpoint/2010/main" val="313523268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862" y="759598"/>
            <a:ext cx="7773338" cy="585895"/>
          </a:xfrm>
        </p:spPr>
        <p:txBody>
          <a:bodyPr/>
          <a:lstStyle/>
          <a:p>
            <a:r>
              <a:rPr lang="en-US" dirty="0">
                <a:solidFill>
                  <a:prstClr val="black"/>
                </a:solidFill>
              </a:rPr>
              <a:t>smart university Car park</a:t>
            </a:r>
            <a:endParaRPr lang="en-GB" dirty="0"/>
          </a:p>
        </p:txBody>
      </p:sp>
      <p:pic>
        <p:nvPicPr>
          <p:cNvPr id="5" name="Content Placeholder 4"/>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662429" y="1916832"/>
            <a:ext cx="7818204" cy="3920113"/>
          </a:xfrm>
        </p:spPr>
      </p:pic>
      <p:sp>
        <p:nvSpPr>
          <p:cNvPr id="4" name="Rectangle 2"/>
          <p:cNvSpPr txBox="1">
            <a:spLocks/>
          </p:cNvSpPr>
          <p:nvPr/>
        </p:nvSpPr>
        <p:spPr>
          <a:xfrm>
            <a:off x="685330" y="1268760"/>
            <a:ext cx="7772870" cy="557851"/>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US" sz="2400" dirty="0"/>
              <a:t>Car park Blueprint network architecture model</a:t>
            </a:r>
          </a:p>
        </p:txBody>
      </p:sp>
    </p:spTree>
    <p:extLst>
      <p:ext uri="{BB962C8B-B14F-4D97-AF65-F5344CB8AC3E}">
        <p14:creationId xmlns:p14="http://schemas.microsoft.com/office/powerpoint/2010/main" val="75063781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680695"/>
            <a:ext cx="7773338" cy="1596177"/>
          </a:xfrm>
        </p:spPr>
        <p:txBody>
          <a:bodyPr/>
          <a:lstStyle/>
          <a:p>
            <a:r>
              <a:rPr lang="en-US" dirty="0"/>
              <a:t>Scenario based simulation</a:t>
            </a:r>
            <a:br>
              <a:rPr lang="en-US" dirty="0"/>
            </a:br>
            <a:r>
              <a:rPr lang="en-US" dirty="0"/>
              <a:t>(QualNet software)</a:t>
            </a:r>
          </a:p>
        </p:txBody>
      </p:sp>
      <p:sp>
        <p:nvSpPr>
          <p:cNvPr id="3" name="Rectangle 2"/>
          <p:cNvSpPr>
            <a:spLocks noGrp="1"/>
          </p:cNvSpPr>
          <p:nvPr>
            <p:ph sz="quarter" idx="13"/>
          </p:nvPr>
        </p:nvSpPr>
        <p:spPr>
          <a:xfrm>
            <a:off x="685330" y="2276872"/>
            <a:ext cx="7772870" cy="3744416"/>
          </a:xfrm>
        </p:spPr>
        <p:txBody>
          <a:bodyPr>
            <a:normAutofit/>
          </a:bodyPr>
          <a:lstStyle/>
          <a:p>
            <a:pPr marL="0" indent="0" algn="ctr">
              <a:buNone/>
            </a:pPr>
            <a:r>
              <a:rPr lang="en-US" sz="2600" dirty="0"/>
              <a:t>Wireless sensors within the network</a:t>
            </a:r>
          </a:p>
          <a:p>
            <a:pPr marL="0" indent="0" algn="ctr">
              <a:buNone/>
            </a:pPr>
            <a:r>
              <a:rPr lang="en-US" dirty="0"/>
              <a:t>Rfid – radio frequency identification</a:t>
            </a:r>
          </a:p>
          <a:p>
            <a:pPr marL="0" indent="0" algn="ctr">
              <a:buNone/>
            </a:pPr>
            <a:r>
              <a:rPr lang="en-US" dirty="0"/>
              <a:t>Motion detection</a:t>
            </a:r>
          </a:p>
          <a:p>
            <a:pPr marL="0" indent="0" algn="ctr">
              <a:buNone/>
            </a:pPr>
            <a:r>
              <a:rPr lang="en-US" dirty="0"/>
              <a:t>Face detection</a:t>
            </a:r>
          </a:p>
          <a:p>
            <a:pPr marL="0" indent="0" algn="ctr">
              <a:buNone/>
            </a:pPr>
            <a:r>
              <a:rPr lang="en-US" dirty="0"/>
              <a:t>Temperature and humidity sensors</a:t>
            </a:r>
          </a:p>
          <a:p>
            <a:pPr marL="0" indent="0" algn="ctr">
              <a:buNone/>
            </a:pPr>
            <a:r>
              <a:rPr lang="en-US" dirty="0"/>
              <a:t>Light and pressure sensors</a:t>
            </a:r>
          </a:p>
          <a:p>
            <a:pPr marL="0" indent="0" algn="ctr">
              <a:buNone/>
            </a:pPr>
            <a:r>
              <a:rPr lang="en-US" dirty="0"/>
              <a:t>Car parking space embedded sensor</a:t>
            </a:r>
          </a:p>
          <a:p>
            <a:endParaRPr lang="en-US" dirty="0"/>
          </a:p>
          <a:p>
            <a:endParaRPr lang="en-US" dirty="0"/>
          </a:p>
          <a:p>
            <a:endParaRPr lang="en-US" dirty="0"/>
          </a:p>
        </p:txBody>
      </p:sp>
      <p:cxnSp>
        <p:nvCxnSpPr>
          <p:cNvPr id="5" name="Straight Connector 4"/>
          <p:cNvCxnSpPr/>
          <p:nvPr/>
        </p:nvCxnSpPr>
        <p:spPr>
          <a:xfrm>
            <a:off x="685332" y="2852936"/>
            <a:ext cx="7773338"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24382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20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3000"/>
                                        <p:tgtEl>
                                          <p:spTgt spid="3">
                                            <p:txEl>
                                              <p:pRg st="1" end="1"/>
                                            </p:txEl>
                                          </p:spTgt>
                                        </p:tgtEl>
                                      </p:cBhvr>
                                    </p:animEffect>
                                  </p:childTnLst>
                                </p:cTn>
                              </p:par>
                            </p:childTnLst>
                          </p:cTn>
                        </p:par>
                        <p:par>
                          <p:cTn id="8" fill="hold">
                            <p:stCondLst>
                              <p:cond delay="5000"/>
                            </p:stCondLst>
                            <p:childTnLst>
                              <p:par>
                                <p:cTn id="9" presetID="10" presetClass="entr" presetSubtype="0" fill="hold" nodeType="afterEffect">
                                  <p:stCondLst>
                                    <p:cond delay="2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0"/>
                                        <p:tgtEl>
                                          <p:spTgt spid="3">
                                            <p:txEl>
                                              <p:pRg st="2" end="2"/>
                                            </p:txEl>
                                          </p:spTgt>
                                        </p:tgtEl>
                                      </p:cBhvr>
                                    </p:animEffect>
                                  </p:childTnLst>
                                </p:cTn>
                              </p:par>
                            </p:childTnLst>
                          </p:cTn>
                        </p:par>
                        <p:par>
                          <p:cTn id="12" fill="hold">
                            <p:stCondLst>
                              <p:cond delay="10000"/>
                            </p:stCondLst>
                            <p:childTnLst>
                              <p:par>
                                <p:cTn id="13" presetID="10" presetClass="entr" presetSubtype="0" fill="hold" nodeType="afterEffect">
                                  <p:stCondLst>
                                    <p:cond delay="20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3000"/>
                                        <p:tgtEl>
                                          <p:spTgt spid="3">
                                            <p:txEl>
                                              <p:pRg st="3" end="3"/>
                                            </p:txEl>
                                          </p:spTgt>
                                        </p:tgtEl>
                                      </p:cBhvr>
                                    </p:animEffect>
                                  </p:childTnLst>
                                </p:cTn>
                              </p:par>
                            </p:childTnLst>
                          </p:cTn>
                        </p:par>
                        <p:par>
                          <p:cTn id="16" fill="hold">
                            <p:stCondLst>
                              <p:cond delay="15000"/>
                            </p:stCondLst>
                            <p:childTnLst>
                              <p:par>
                                <p:cTn id="17" presetID="10" presetClass="entr" presetSubtype="0" fill="hold" nodeType="afterEffect">
                                  <p:stCondLst>
                                    <p:cond delay="200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3000"/>
                                        <p:tgtEl>
                                          <p:spTgt spid="3">
                                            <p:txEl>
                                              <p:pRg st="4" end="4"/>
                                            </p:txEl>
                                          </p:spTgt>
                                        </p:tgtEl>
                                      </p:cBhvr>
                                    </p:animEffect>
                                  </p:childTnLst>
                                </p:cTn>
                              </p:par>
                            </p:childTnLst>
                          </p:cTn>
                        </p:par>
                        <p:par>
                          <p:cTn id="20" fill="hold">
                            <p:stCondLst>
                              <p:cond delay="20000"/>
                            </p:stCondLst>
                            <p:childTnLst>
                              <p:par>
                                <p:cTn id="21" presetID="10" presetClass="entr" presetSubtype="0" fill="hold" nodeType="afterEffect">
                                  <p:stCondLst>
                                    <p:cond delay="200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3000"/>
                                        <p:tgtEl>
                                          <p:spTgt spid="3">
                                            <p:txEl>
                                              <p:pRg st="5" end="5"/>
                                            </p:txEl>
                                          </p:spTgt>
                                        </p:tgtEl>
                                      </p:cBhvr>
                                    </p:animEffect>
                                  </p:childTnLst>
                                </p:cTn>
                              </p:par>
                            </p:childTnLst>
                          </p:cTn>
                        </p:par>
                        <p:par>
                          <p:cTn id="24" fill="hold">
                            <p:stCondLst>
                              <p:cond delay="25000"/>
                            </p:stCondLst>
                            <p:childTnLst>
                              <p:par>
                                <p:cTn id="25" presetID="10" presetClass="entr" presetSubtype="0" fill="hold" nodeType="afterEffect">
                                  <p:stCondLst>
                                    <p:cond delay="200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3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1154298"/>
          </a:xfrm>
        </p:spPr>
        <p:txBody>
          <a:bodyPr/>
          <a:lstStyle/>
          <a:p>
            <a:r>
              <a:rPr lang="en-US" dirty="0">
                <a:solidFill>
                  <a:prstClr val="black"/>
                </a:solidFill>
              </a:rPr>
              <a:t>Scenario based simulation</a:t>
            </a:r>
            <a:br>
              <a:rPr lang="en-US" dirty="0">
                <a:solidFill>
                  <a:prstClr val="black"/>
                </a:solidFill>
              </a:rPr>
            </a:br>
            <a:r>
              <a:rPr lang="en-US" dirty="0">
                <a:solidFill>
                  <a:prstClr val="black"/>
                </a:solidFill>
              </a:rPr>
              <a:t>(QualNet software)</a:t>
            </a:r>
            <a:endParaRPr lang="en-GB" dirty="0"/>
          </a:p>
        </p:txBody>
      </p:sp>
      <p:sp>
        <p:nvSpPr>
          <p:cNvPr id="3" name="Content Placeholder 2"/>
          <p:cNvSpPr>
            <a:spLocks noGrp="1"/>
          </p:cNvSpPr>
          <p:nvPr>
            <p:ph sz="quarter" idx="13"/>
          </p:nvPr>
        </p:nvSpPr>
        <p:spPr>
          <a:xfrm>
            <a:off x="685330" y="1772817"/>
            <a:ext cx="7772870" cy="4320479"/>
          </a:xfrm>
        </p:spPr>
        <p:txBody>
          <a:bodyPr>
            <a:normAutofit/>
          </a:bodyPr>
          <a:lstStyle/>
          <a:p>
            <a:pPr marL="0" indent="0" algn="ctr">
              <a:buNone/>
            </a:pPr>
            <a:r>
              <a:rPr lang="en-GB" sz="2600" dirty="0"/>
              <a:t>Tests &amp; result Parameters for networks</a:t>
            </a:r>
          </a:p>
          <a:p>
            <a:pPr marL="0" indent="0" algn="ctr">
              <a:buNone/>
            </a:pPr>
            <a:r>
              <a:rPr lang="en-GB" u="sng" dirty="0"/>
              <a:t>Testing</a:t>
            </a:r>
          </a:p>
          <a:p>
            <a:pPr marL="0" indent="0" algn="ctr">
              <a:buNone/>
            </a:pPr>
            <a:r>
              <a:rPr lang="en-GB" dirty="0"/>
              <a:t>Without fade (no noise / interference)</a:t>
            </a:r>
          </a:p>
          <a:p>
            <a:pPr marL="0" indent="0" algn="ctr">
              <a:buNone/>
            </a:pPr>
            <a:r>
              <a:rPr lang="en-GB" dirty="0"/>
              <a:t>With fade (with noise / interference)</a:t>
            </a:r>
          </a:p>
          <a:p>
            <a:pPr marL="0" indent="0" algn="ctr">
              <a:buNone/>
            </a:pPr>
            <a:r>
              <a:rPr lang="en-GB" dirty="0"/>
              <a:t>Weather – moving (car park zone ‘b’)</a:t>
            </a:r>
          </a:p>
          <a:p>
            <a:pPr marL="0" indent="0" algn="ctr">
              <a:buNone/>
            </a:pPr>
            <a:r>
              <a:rPr lang="en-GB" u="sng" dirty="0"/>
              <a:t>Results</a:t>
            </a:r>
          </a:p>
          <a:p>
            <a:pPr marL="0" indent="0" algn="ctr">
              <a:buNone/>
            </a:pPr>
            <a:r>
              <a:rPr lang="en-GB" dirty="0"/>
              <a:t>UDP – Packet Delay</a:t>
            </a:r>
          </a:p>
          <a:p>
            <a:pPr marL="0" indent="0" algn="ctr">
              <a:buNone/>
            </a:pPr>
            <a:r>
              <a:rPr lang="en-GB" dirty="0"/>
              <a:t>Cbr – Average unicast delay</a:t>
            </a:r>
          </a:p>
          <a:p>
            <a:endParaRPr lang="en-GB" dirty="0"/>
          </a:p>
          <a:p>
            <a:endParaRPr lang="en-GB" dirty="0"/>
          </a:p>
        </p:txBody>
      </p:sp>
      <p:cxnSp>
        <p:nvCxnSpPr>
          <p:cNvPr id="4" name="Straight Connector 3"/>
          <p:cNvCxnSpPr/>
          <p:nvPr/>
        </p:nvCxnSpPr>
        <p:spPr>
          <a:xfrm>
            <a:off x="685332" y="2348880"/>
            <a:ext cx="7773338" cy="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75309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200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4000"/>
                            </p:stCondLst>
                            <p:childTnLst>
                              <p:par>
                                <p:cTn id="9" presetID="10" presetClass="entr" presetSubtype="0" fill="hold" nodeType="afterEffect">
                                  <p:stCondLst>
                                    <p:cond delay="2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8000"/>
                            </p:stCondLst>
                            <p:childTnLst>
                              <p:par>
                                <p:cTn id="13" presetID="10" presetClass="entr" presetSubtype="0" fill="hold" nodeType="afterEffect">
                                  <p:stCondLst>
                                    <p:cond delay="20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childTnLst>
                          </p:cTn>
                        </p:par>
                        <p:par>
                          <p:cTn id="16" fill="hold">
                            <p:stCondLst>
                              <p:cond delay="12000"/>
                            </p:stCondLst>
                            <p:childTnLst>
                              <p:par>
                                <p:cTn id="17" presetID="10" presetClass="entr" presetSubtype="0" fill="hold" nodeType="afterEffect">
                                  <p:stCondLst>
                                    <p:cond delay="200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par>
                          <p:cTn id="20" fill="hold">
                            <p:stCondLst>
                              <p:cond delay="16000"/>
                            </p:stCondLst>
                            <p:childTnLst>
                              <p:par>
                                <p:cTn id="21" presetID="10" presetClass="entr" presetSubtype="0" fill="hold" nodeType="afterEffect">
                                  <p:stCondLst>
                                    <p:cond delay="200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2000"/>
                                        <p:tgtEl>
                                          <p:spTgt spid="3">
                                            <p:txEl>
                                              <p:pRg st="5" end="5"/>
                                            </p:txEl>
                                          </p:spTgt>
                                        </p:tgtEl>
                                      </p:cBhvr>
                                    </p:animEffect>
                                  </p:childTnLst>
                                </p:cTn>
                              </p:par>
                            </p:childTnLst>
                          </p:cTn>
                        </p:par>
                        <p:par>
                          <p:cTn id="24" fill="hold">
                            <p:stCondLst>
                              <p:cond delay="20000"/>
                            </p:stCondLst>
                            <p:childTnLst>
                              <p:par>
                                <p:cTn id="25" presetID="10" presetClass="entr" presetSubtype="0" fill="hold" nodeType="afterEffect">
                                  <p:stCondLst>
                                    <p:cond delay="200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par>
                          <p:cTn id="28" fill="hold">
                            <p:stCondLst>
                              <p:cond delay="24000"/>
                            </p:stCondLst>
                            <p:childTnLst>
                              <p:par>
                                <p:cTn id="29" presetID="10" presetClass="entr" presetSubtype="0" fill="hold" nodeType="afterEffect">
                                  <p:stCondLst>
                                    <p:cond delay="200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680695"/>
            <a:ext cx="7773338" cy="1596177"/>
          </a:xfrm>
        </p:spPr>
        <p:txBody>
          <a:bodyPr/>
          <a:lstStyle/>
          <a:p>
            <a:r>
              <a:rPr lang="en-US" dirty="0"/>
              <a:t>Smart classroom - simulation</a:t>
            </a:r>
            <a:br>
              <a:rPr lang="en-US" dirty="0"/>
            </a:br>
            <a:r>
              <a:rPr lang="en-US" dirty="0"/>
              <a:t>(QualNet software)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982" y="2132856"/>
            <a:ext cx="7820038" cy="4248472"/>
          </a:xfrm>
          <a:prstGeom prst="rect">
            <a:avLst/>
          </a:prstGeom>
        </p:spPr>
      </p:pic>
    </p:spTree>
    <p:extLst>
      <p:ext uri="{BB962C8B-B14F-4D97-AF65-F5344CB8AC3E}">
        <p14:creationId xmlns:p14="http://schemas.microsoft.com/office/powerpoint/2010/main" val="7659162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332656"/>
            <a:ext cx="7773338" cy="1596177"/>
          </a:xfrm>
        </p:spPr>
        <p:txBody>
          <a:bodyPr/>
          <a:lstStyle/>
          <a:p>
            <a:r>
              <a:rPr lang="en-US" dirty="0"/>
              <a:t>Smart classroom - simulation</a:t>
            </a:r>
            <a:br>
              <a:rPr lang="en-US" dirty="0"/>
            </a:br>
            <a:r>
              <a:rPr lang="en-US" dirty="0"/>
              <a:t>(QualNet software)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4805" y="1700808"/>
            <a:ext cx="5034392" cy="4922898"/>
          </a:xfrm>
          <a:prstGeom prst="rect">
            <a:avLst/>
          </a:prstGeom>
        </p:spPr>
      </p:pic>
    </p:spTree>
    <p:extLst>
      <p:ext uri="{BB962C8B-B14F-4D97-AF65-F5344CB8AC3E}">
        <p14:creationId xmlns:p14="http://schemas.microsoft.com/office/powerpoint/2010/main" val="190741511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400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685332" y="404664"/>
            <a:ext cx="7773338" cy="794258"/>
          </a:xfrm>
        </p:spPr>
        <p:txBody>
          <a:bodyPr/>
          <a:lstStyle/>
          <a:p>
            <a:r>
              <a:rPr lang="en-US" dirty="0"/>
              <a:t>Key findings</a:t>
            </a:r>
          </a:p>
        </p:txBody>
      </p:sp>
      <p:graphicFrame>
        <p:nvGraphicFramePr>
          <p:cNvPr id="5" name="Chart 4"/>
          <p:cNvGraphicFramePr>
            <a:graphicFrameLocks/>
          </p:cNvGraphicFramePr>
          <p:nvPr>
            <p:extLst>
              <p:ext uri="{D42A27DB-BD31-4B8C-83A1-F6EECF244321}">
                <p14:modId xmlns:p14="http://schemas.microsoft.com/office/powerpoint/2010/main" val="911773639"/>
              </p:ext>
            </p:extLst>
          </p:nvPr>
        </p:nvGraphicFramePr>
        <p:xfrm>
          <a:off x="841470" y="1412777"/>
          <a:ext cx="7461061" cy="4896543"/>
        </p:xfrm>
        <a:graphic>
          <a:graphicData uri="http://schemas.openxmlformats.org/drawingml/2006/chart">
            <c:chart xmlns:c="http://schemas.openxmlformats.org/drawingml/2006/chart" xmlns:r="http://schemas.openxmlformats.org/officeDocument/2006/relationships" r:id="rId3"/>
          </a:graphicData>
        </a:graphic>
      </p:graphicFrame>
      <p:sp>
        <p:nvSpPr>
          <p:cNvPr id="6" name="Rectangle 1"/>
          <p:cNvSpPr txBox="1">
            <a:spLocks/>
          </p:cNvSpPr>
          <p:nvPr/>
        </p:nvSpPr>
        <p:spPr>
          <a:xfrm>
            <a:off x="683568" y="978558"/>
            <a:ext cx="7773338" cy="57823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2400" dirty="0"/>
              <a:t>Cisco classroom simulation results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400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548680"/>
            <a:ext cx="7773338" cy="1017943"/>
          </a:xfrm>
        </p:spPr>
        <p:txBody>
          <a:bodyPr>
            <a:normAutofit fontScale="90000"/>
          </a:bodyPr>
          <a:lstStyle/>
          <a:p>
            <a:r>
              <a:rPr lang="en-US" dirty="0">
                <a:solidFill>
                  <a:prstClr val="black"/>
                </a:solidFill>
              </a:rPr>
              <a:t>Smart car park - simulation</a:t>
            </a:r>
            <a:br>
              <a:rPr lang="en-US" dirty="0">
                <a:solidFill>
                  <a:prstClr val="black"/>
                </a:solidFill>
              </a:rPr>
            </a:br>
            <a:r>
              <a:rPr lang="en-US" dirty="0">
                <a:solidFill>
                  <a:prstClr val="black"/>
                </a:solidFill>
              </a:rPr>
              <a:t>(QualNet software)</a:t>
            </a:r>
            <a:endParaRPr lang="en-GB" dirty="0"/>
          </a:p>
        </p:txBody>
      </p:sp>
      <p:pic>
        <p:nvPicPr>
          <p:cNvPr id="4" name="Content Placeholder 3"/>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2357754" y="1484784"/>
            <a:ext cx="4428491" cy="4680747"/>
          </a:xfrm>
        </p:spPr>
      </p:pic>
    </p:spTree>
    <p:extLst>
      <p:ext uri="{BB962C8B-B14F-4D97-AF65-F5344CB8AC3E}">
        <p14:creationId xmlns:p14="http://schemas.microsoft.com/office/powerpoint/2010/main" val="16495844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538849"/>
            <a:ext cx="7773338" cy="1089951"/>
          </a:xfrm>
        </p:spPr>
        <p:txBody>
          <a:bodyPr/>
          <a:lstStyle/>
          <a:p>
            <a:r>
              <a:rPr lang="en-US" dirty="0">
                <a:solidFill>
                  <a:prstClr val="black"/>
                </a:solidFill>
              </a:rPr>
              <a:t>Smart car park - simulation</a:t>
            </a:r>
            <a:br>
              <a:rPr lang="en-US" dirty="0">
                <a:solidFill>
                  <a:prstClr val="black"/>
                </a:solidFill>
              </a:rPr>
            </a:br>
            <a:r>
              <a:rPr lang="en-US" dirty="0">
                <a:solidFill>
                  <a:prstClr val="black"/>
                </a:solidFill>
              </a:rPr>
              <a:t>(QualNet software)</a:t>
            </a:r>
            <a:endParaRPr lang="en-GB" dirty="0"/>
          </a:p>
        </p:txBody>
      </p:sp>
      <p:pic>
        <p:nvPicPr>
          <p:cNvPr id="4" name="Content Placeholder 3"/>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2332951" y="1556792"/>
            <a:ext cx="4478099" cy="4554517"/>
          </a:xfrm>
        </p:spPr>
      </p:pic>
    </p:spTree>
    <p:extLst>
      <p:ext uri="{BB962C8B-B14F-4D97-AF65-F5344CB8AC3E}">
        <p14:creationId xmlns:p14="http://schemas.microsoft.com/office/powerpoint/2010/main" val="131750717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400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404664"/>
            <a:ext cx="7773338" cy="720081"/>
          </a:xfrm>
        </p:spPr>
        <p:txBody>
          <a:bodyPr>
            <a:normAutofit/>
          </a:bodyPr>
          <a:lstStyle/>
          <a:p>
            <a:r>
              <a:rPr lang="en-US" dirty="0">
                <a:solidFill>
                  <a:prstClr val="black"/>
                </a:solidFill>
              </a:rPr>
              <a:t>Key findings</a:t>
            </a:r>
            <a:endParaRPr lang="en-GB" dirty="0"/>
          </a:p>
        </p:txBody>
      </p:sp>
      <p:pic>
        <p:nvPicPr>
          <p:cNvPr id="5" name="Content Placeholder 4"/>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683568" y="1628800"/>
            <a:ext cx="7792776" cy="4266005"/>
          </a:xfrm>
        </p:spPr>
      </p:pic>
      <p:sp>
        <p:nvSpPr>
          <p:cNvPr id="4" name="Rectangle 1"/>
          <p:cNvSpPr txBox="1">
            <a:spLocks/>
          </p:cNvSpPr>
          <p:nvPr/>
        </p:nvSpPr>
        <p:spPr>
          <a:xfrm>
            <a:off x="683568" y="978558"/>
            <a:ext cx="7773338" cy="57823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2400" dirty="0"/>
              <a:t>Car park simulation results</a:t>
            </a:r>
          </a:p>
        </p:txBody>
      </p:sp>
      <p:sp>
        <p:nvSpPr>
          <p:cNvPr id="6" name="TextBox 5"/>
          <p:cNvSpPr txBox="1"/>
          <p:nvPr/>
        </p:nvSpPr>
        <p:spPr>
          <a:xfrm>
            <a:off x="2195736" y="4797152"/>
            <a:ext cx="1944216" cy="369332"/>
          </a:xfrm>
          <a:prstGeom prst="rect">
            <a:avLst/>
          </a:prstGeom>
          <a:noFill/>
        </p:spPr>
        <p:txBody>
          <a:bodyPr wrap="square" rtlCol="0">
            <a:spAutoFit/>
          </a:bodyPr>
          <a:lstStyle/>
          <a:p>
            <a:pPr algn="ctr"/>
            <a:r>
              <a:rPr lang="en-GB" b="1" dirty="0">
                <a:solidFill>
                  <a:srgbClr val="FF0000"/>
                </a:solidFill>
              </a:rPr>
              <a:t>Zone ‘A’ car park</a:t>
            </a:r>
          </a:p>
        </p:txBody>
      </p:sp>
      <p:sp>
        <p:nvSpPr>
          <p:cNvPr id="7" name="Rectangle 6"/>
          <p:cNvSpPr/>
          <p:nvPr/>
        </p:nvSpPr>
        <p:spPr>
          <a:xfrm>
            <a:off x="5642854" y="4797152"/>
            <a:ext cx="1812356" cy="369332"/>
          </a:xfrm>
          <a:prstGeom prst="rect">
            <a:avLst/>
          </a:prstGeom>
        </p:spPr>
        <p:txBody>
          <a:bodyPr wrap="none">
            <a:spAutoFit/>
          </a:bodyPr>
          <a:lstStyle/>
          <a:p>
            <a:pPr algn="ctr"/>
            <a:r>
              <a:rPr lang="en-GB" b="1" dirty="0">
                <a:solidFill>
                  <a:srgbClr val="FF0000"/>
                </a:solidFill>
              </a:rPr>
              <a:t>Zone ‘B’ car park</a:t>
            </a:r>
          </a:p>
        </p:txBody>
      </p:sp>
    </p:spTree>
    <p:extLst>
      <p:ext uri="{BB962C8B-B14F-4D97-AF65-F5344CB8AC3E}">
        <p14:creationId xmlns:p14="http://schemas.microsoft.com/office/powerpoint/2010/main" val="29846934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400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260648"/>
            <a:ext cx="7773338" cy="938274"/>
          </a:xfrm>
        </p:spPr>
        <p:txBody>
          <a:bodyPr/>
          <a:lstStyle/>
          <a:p>
            <a:r>
              <a:rPr lang="en-US" dirty="0"/>
              <a:t>conclusion</a:t>
            </a:r>
          </a:p>
        </p:txBody>
      </p:sp>
      <p:sp>
        <p:nvSpPr>
          <p:cNvPr id="3" name="Content Placeholder 2"/>
          <p:cNvSpPr>
            <a:spLocks noGrp="1"/>
          </p:cNvSpPr>
          <p:nvPr>
            <p:ph sz="quarter" idx="13"/>
          </p:nvPr>
        </p:nvSpPr>
        <p:spPr>
          <a:xfrm>
            <a:off x="685332" y="1052736"/>
            <a:ext cx="7772870" cy="5184576"/>
          </a:xfrm>
        </p:spPr>
        <p:txBody>
          <a:bodyPr>
            <a:noAutofit/>
          </a:bodyPr>
          <a:lstStyle/>
          <a:p>
            <a:r>
              <a:rPr lang="en-US" dirty="0"/>
              <a:t>wireless networks for a Smart University are achievable</a:t>
            </a:r>
          </a:p>
          <a:p>
            <a:r>
              <a:rPr lang="en-US" dirty="0"/>
              <a:t>further research for applying technology</a:t>
            </a:r>
          </a:p>
          <a:p>
            <a:pPr lvl="1"/>
            <a:r>
              <a:rPr lang="en-US" dirty="0"/>
              <a:t>Building management software</a:t>
            </a:r>
          </a:p>
          <a:p>
            <a:pPr lvl="2"/>
            <a:r>
              <a:rPr lang="en-US" dirty="0"/>
              <a:t>One usable interface</a:t>
            </a:r>
          </a:p>
          <a:p>
            <a:pPr lvl="2"/>
            <a:r>
              <a:rPr lang="en-US" dirty="0"/>
              <a:t>Bespoke design</a:t>
            </a:r>
          </a:p>
          <a:p>
            <a:pPr lvl="1"/>
            <a:r>
              <a:rPr lang="en-US" dirty="0"/>
              <a:t>protocols, algorithm’s and network connectivity</a:t>
            </a:r>
          </a:p>
          <a:p>
            <a:pPr lvl="1"/>
            <a:r>
              <a:rPr lang="en-US" dirty="0"/>
              <a:t>Modulation schemes to improve results (reduction in noise)</a:t>
            </a:r>
          </a:p>
          <a:p>
            <a:r>
              <a:rPr lang="en-US" dirty="0"/>
              <a:t>simulation software</a:t>
            </a:r>
          </a:p>
          <a:p>
            <a:pPr lvl="1"/>
            <a:r>
              <a:rPr lang="en-US" dirty="0"/>
              <a:t>identifies potential issues within the blueprint</a:t>
            </a:r>
          </a:p>
          <a:p>
            <a:pPr lvl="1"/>
            <a:r>
              <a:rPr lang="en-US" dirty="0"/>
              <a:t>cost effective exercise</a:t>
            </a:r>
          </a:p>
          <a:p>
            <a:pPr lvl="1"/>
            <a:r>
              <a:rPr lang="en-US" dirty="0"/>
              <a:t>cannot allow for user error</a:t>
            </a:r>
          </a:p>
          <a:p>
            <a:pPr lvl="1"/>
            <a:r>
              <a:rPr lang="en-GB" dirty="0"/>
              <a:t>Utilises</a:t>
            </a:r>
            <a:r>
              <a:rPr lang="en-US" dirty="0"/>
              <a:t> differing routing protocols</a:t>
            </a:r>
          </a:p>
          <a:p>
            <a:pPr lvl="1"/>
            <a:r>
              <a:rPr lang="en-US" dirty="0"/>
              <a:t>Allows for alternate modulation techniques</a:t>
            </a:r>
          </a:p>
          <a:p>
            <a:pPr lvl="1"/>
            <a:endParaRPr lang="en-US" sz="17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6000"/>
                            </p:stCondLst>
                            <p:childTnLst>
                              <p:par>
                                <p:cTn id="9" presetID="10" presetClass="entr" presetSubtype="0" fill="hold" nodeType="afterEffect">
                                  <p:stCondLst>
                                    <p:cond delay="3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3000"/>
                                        <p:tgtEl>
                                          <p:spTgt spid="3">
                                            <p:txEl>
                                              <p:pRg st="1" end="1"/>
                                            </p:txEl>
                                          </p:spTgt>
                                        </p:tgtEl>
                                      </p:cBhvr>
                                    </p:animEffect>
                                  </p:childTnLst>
                                </p:cTn>
                              </p:par>
                            </p:childTnLst>
                          </p:cTn>
                        </p:par>
                        <p:par>
                          <p:cTn id="12" fill="hold">
                            <p:stCondLst>
                              <p:cond delay="12000"/>
                            </p:stCondLst>
                            <p:childTnLst>
                              <p:par>
                                <p:cTn id="13" presetID="10" presetClass="entr" presetSubtype="0" fill="hold" nodeType="afterEffect">
                                  <p:stCondLst>
                                    <p:cond delay="3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3000"/>
                                        <p:tgtEl>
                                          <p:spTgt spid="3">
                                            <p:txEl>
                                              <p:pRg st="2" end="2"/>
                                            </p:txEl>
                                          </p:spTgt>
                                        </p:tgtEl>
                                      </p:cBhvr>
                                    </p:animEffect>
                                  </p:childTnLst>
                                </p:cTn>
                              </p:par>
                            </p:childTnLst>
                          </p:cTn>
                        </p:par>
                        <p:par>
                          <p:cTn id="16" fill="hold">
                            <p:stCondLst>
                              <p:cond delay="18000"/>
                            </p:stCondLst>
                            <p:childTnLst>
                              <p:par>
                                <p:cTn id="17" presetID="10" presetClass="entr" presetSubtype="0" fill="hold" nodeType="afterEffect">
                                  <p:stCondLst>
                                    <p:cond delay="3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3000"/>
                                        <p:tgtEl>
                                          <p:spTgt spid="3">
                                            <p:txEl>
                                              <p:pRg st="3" end="3"/>
                                            </p:txEl>
                                          </p:spTgt>
                                        </p:tgtEl>
                                      </p:cBhvr>
                                    </p:animEffect>
                                  </p:childTnLst>
                                </p:cTn>
                              </p:par>
                            </p:childTnLst>
                          </p:cTn>
                        </p:par>
                        <p:par>
                          <p:cTn id="20" fill="hold">
                            <p:stCondLst>
                              <p:cond delay="24000"/>
                            </p:stCondLst>
                            <p:childTnLst>
                              <p:par>
                                <p:cTn id="21" presetID="10" presetClass="entr" presetSubtype="0" fill="hold" nodeType="afterEffect">
                                  <p:stCondLst>
                                    <p:cond delay="3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3000"/>
                                        <p:tgtEl>
                                          <p:spTgt spid="3">
                                            <p:txEl>
                                              <p:pRg st="4" end="4"/>
                                            </p:txEl>
                                          </p:spTgt>
                                        </p:tgtEl>
                                      </p:cBhvr>
                                    </p:animEffect>
                                  </p:childTnLst>
                                </p:cTn>
                              </p:par>
                            </p:childTnLst>
                          </p:cTn>
                        </p:par>
                        <p:par>
                          <p:cTn id="24" fill="hold">
                            <p:stCondLst>
                              <p:cond delay="30000"/>
                            </p:stCondLst>
                            <p:childTnLst>
                              <p:par>
                                <p:cTn id="25" presetID="10" presetClass="entr" presetSubtype="0" fill="hold" nodeType="afterEffect">
                                  <p:stCondLst>
                                    <p:cond delay="3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3000"/>
                                        <p:tgtEl>
                                          <p:spTgt spid="3">
                                            <p:txEl>
                                              <p:pRg st="5" end="5"/>
                                            </p:txEl>
                                          </p:spTgt>
                                        </p:tgtEl>
                                      </p:cBhvr>
                                    </p:animEffect>
                                  </p:childTnLst>
                                </p:cTn>
                              </p:par>
                            </p:childTnLst>
                          </p:cTn>
                        </p:par>
                        <p:par>
                          <p:cTn id="28" fill="hold">
                            <p:stCondLst>
                              <p:cond delay="36000"/>
                            </p:stCondLst>
                            <p:childTnLst>
                              <p:par>
                                <p:cTn id="29" presetID="10" presetClass="entr" presetSubtype="0" fill="hold" nodeType="afterEffect">
                                  <p:stCondLst>
                                    <p:cond delay="30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3000"/>
                                        <p:tgtEl>
                                          <p:spTgt spid="3">
                                            <p:txEl>
                                              <p:pRg st="6" end="6"/>
                                            </p:txEl>
                                          </p:spTgt>
                                        </p:tgtEl>
                                      </p:cBhvr>
                                    </p:animEffect>
                                  </p:childTnLst>
                                </p:cTn>
                              </p:par>
                            </p:childTnLst>
                          </p:cTn>
                        </p:par>
                        <p:par>
                          <p:cTn id="32" fill="hold">
                            <p:stCondLst>
                              <p:cond delay="42000"/>
                            </p:stCondLst>
                            <p:childTnLst>
                              <p:par>
                                <p:cTn id="33" presetID="10" presetClass="entr" presetSubtype="0" fill="hold" nodeType="afterEffect">
                                  <p:stCondLst>
                                    <p:cond delay="400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3000"/>
                                        <p:tgtEl>
                                          <p:spTgt spid="3">
                                            <p:txEl>
                                              <p:pRg st="7" end="7"/>
                                            </p:txEl>
                                          </p:spTgt>
                                        </p:tgtEl>
                                      </p:cBhvr>
                                    </p:animEffect>
                                  </p:childTnLst>
                                </p:cTn>
                              </p:par>
                            </p:childTnLst>
                          </p:cTn>
                        </p:par>
                        <p:par>
                          <p:cTn id="36" fill="hold">
                            <p:stCondLst>
                              <p:cond delay="49000"/>
                            </p:stCondLst>
                            <p:childTnLst>
                              <p:par>
                                <p:cTn id="37" presetID="10" presetClass="entr" presetSubtype="0" fill="hold" nodeType="afterEffect">
                                  <p:stCondLst>
                                    <p:cond delay="400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3000"/>
                                        <p:tgtEl>
                                          <p:spTgt spid="3">
                                            <p:txEl>
                                              <p:pRg st="8" end="8"/>
                                            </p:txEl>
                                          </p:spTgt>
                                        </p:tgtEl>
                                      </p:cBhvr>
                                    </p:animEffect>
                                  </p:childTnLst>
                                </p:cTn>
                              </p:par>
                            </p:childTnLst>
                          </p:cTn>
                        </p:par>
                        <p:par>
                          <p:cTn id="40" fill="hold">
                            <p:stCondLst>
                              <p:cond delay="56000"/>
                            </p:stCondLst>
                            <p:childTnLst>
                              <p:par>
                                <p:cTn id="41" presetID="10" presetClass="entr" presetSubtype="0" fill="hold" nodeType="afterEffect">
                                  <p:stCondLst>
                                    <p:cond delay="400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3000"/>
                                        <p:tgtEl>
                                          <p:spTgt spid="3">
                                            <p:txEl>
                                              <p:pRg st="9" end="9"/>
                                            </p:txEl>
                                          </p:spTgt>
                                        </p:tgtEl>
                                      </p:cBhvr>
                                    </p:animEffect>
                                  </p:childTnLst>
                                </p:cTn>
                              </p:par>
                            </p:childTnLst>
                          </p:cTn>
                        </p:par>
                        <p:par>
                          <p:cTn id="44" fill="hold">
                            <p:stCondLst>
                              <p:cond delay="63000"/>
                            </p:stCondLst>
                            <p:childTnLst>
                              <p:par>
                                <p:cTn id="45" presetID="10" presetClass="entr" presetSubtype="0" fill="hold" nodeType="afterEffect">
                                  <p:stCondLst>
                                    <p:cond delay="400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3000"/>
                                        <p:tgtEl>
                                          <p:spTgt spid="3">
                                            <p:txEl>
                                              <p:pRg st="10" end="10"/>
                                            </p:txEl>
                                          </p:spTgt>
                                        </p:tgtEl>
                                      </p:cBhvr>
                                    </p:animEffect>
                                  </p:childTnLst>
                                </p:cTn>
                              </p:par>
                            </p:childTnLst>
                          </p:cTn>
                        </p:par>
                        <p:par>
                          <p:cTn id="48" fill="hold">
                            <p:stCondLst>
                              <p:cond delay="70000"/>
                            </p:stCondLst>
                            <p:childTnLst>
                              <p:par>
                                <p:cTn id="49" presetID="10" presetClass="entr" presetSubtype="0" fill="hold" nodeType="afterEffect">
                                  <p:stCondLst>
                                    <p:cond delay="400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3000"/>
                                        <p:tgtEl>
                                          <p:spTgt spid="3">
                                            <p:txEl>
                                              <p:pRg st="11" end="11"/>
                                            </p:txEl>
                                          </p:spTgt>
                                        </p:tgtEl>
                                      </p:cBhvr>
                                    </p:animEffect>
                                  </p:childTnLst>
                                </p:cTn>
                              </p:par>
                            </p:childTnLst>
                          </p:cTn>
                        </p:par>
                        <p:par>
                          <p:cTn id="52" fill="hold">
                            <p:stCondLst>
                              <p:cond delay="77000"/>
                            </p:stCondLst>
                            <p:childTnLst>
                              <p:par>
                                <p:cTn id="53" presetID="10" presetClass="entr" presetSubtype="0" fill="hold" nodeType="afterEffect">
                                  <p:stCondLst>
                                    <p:cond delay="400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3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thought</a:t>
            </a:r>
          </a:p>
        </p:txBody>
      </p:sp>
      <p:sp>
        <p:nvSpPr>
          <p:cNvPr id="3" name="Content Placeholder 2"/>
          <p:cNvSpPr>
            <a:spLocks noGrp="1"/>
          </p:cNvSpPr>
          <p:nvPr>
            <p:ph sz="quarter" idx="13"/>
          </p:nvPr>
        </p:nvSpPr>
        <p:spPr/>
        <p:txBody>
          <a:bodyPr/>
          <a:lstStyle/>
          <a:p>
            <a:pPr marL="0" lvl="0" indent="0" algn="ctr">
              <a:spcBef>
                <a:spcPts val="600"/>
              </a:spcBef>
              <a:buClr>
                <a:prstClr val="black"/>
              </a:buClr>
              <a:buNone/>
            </a:pPr>
            <a:r>
              <a:rPr lang="en-US" sz="2400" dirty="0">
                <a:solidFill>
                  <a:prstClr val="black"/>
                </a:solidFill>
              </a:rPr>
              <a:t>Smart Universities will fast become a reality. the introduction of the “Internet of Things” will enable far more automation than has been discussed within this report</a:t>
            </a:r>
          </a:p>
          <a:p>
            <a:pPr marL="0" lvl="0" indent="0" algn="ctr">
              <a:spcBef>
                <a:spcPts val="600"/>
              </a:spcBef>
              <a:buClr>
                <a:prstClr val="black"/>
              </a:buClr>
              <a:buNone/>
            </a:pPr>
            <a:endParaRPr lang="en-US" sz="2400" dirty="0">
              <a:solidFill>
                <a:prstClr val="black"/>
              </a:solidFill>
            </a:endParaRPr>
          </a:p>
          <a:p>
            <a:pPr marL="0" lvl="0" indent="0" algn="ctr">
              <a:spcBef>
                <a:spcPts val="600"/>
              </a:spcBef>
              <a:buClr>
                <a:prstClr val="black"/>
              </a:buClr>
              <a:buNone/>
            </a:pPr>
            <a:r>
              <a:rPr lang="en-US" sz="2400" dirty="0">
                <a:solidFill>
                  <a:prstClr val="black"/>
                </a:solidFill>
              </a:rPr>
              <a:t>Watch this space for further research!!</a:t>
            </a:r>
            <a:endParaRPr lang="en-GB" sz="2400" dirty="0">
              <a:solidFill>
                <a:prstClr val="black"/>
              </a:solidFill>
            </a:endParaRPr>
          </a:p>
          <a:p>
            <a:pPr marL="0" indent="0">
              <a:buNone/>
            </a:pPr>
            <a:endParaRPr lang="en-GB" dirty="0"/>
          </a:p>
        </p:txBody>
      </p:sp>
    </p:spTree>
    <p:extLst>
      <p:ext uri="{BB962C8B-B14F-4D97-AF65-F5344CB8AC3E}">
        <p14:creationId xmlns:p14="http://schemas.microsoft.com/office/powerpoint/2010/main" val="25715134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4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6000"/>
                            </p:stCondLst>
                            <p:childTnLst>
                              <p:par>
                                <p:cTn id="9" presetID="10" presetClass="entr" presetSubtype="0" fill="hold" nodeType="afterEffect">
                                  <p:stCondLst>
                                    <p:cond delay="6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618519"/>
            <a:ext cx="7773338" cy="1010282"/>
          </a:xfrm>
        </p:spPr>
        <p:txBody>
          <a:bodyPr/>
          <a:lstStyle/>
          <a:p>
            <a:r>
              <a:rPr lang="en-GB" dirty="0"/>
              <a:t>references</a:t>
            </a:r>
          </a:p>
        </p:txBody>
      </p:sp>
      <p:sp>
        <p:nvSpPr>
          <p:cNvPr id="3" name="Content Placeholder 2"/>
          <p:cNvSpPr>
            <a:spLocks noGrp="1"/>
          </p:cNvSpPr>
          <p:nvPr>
            <p:ph sz="quarter" idx="13"/>
          </p:nvPr>
        </p:nvSpPr>
        <p:spPr>
          <a:xfrm>
            <a:off x="540434" y="1772816"/>
            <a:ext cx="8063134" cy="4018384"/>
          </a:xfrm>
        </p:spPr>
        <p:txBody>
          <a:bodyPr>
            <a:normAutofit fontScale="92500" lnSpcReduction="10000"/>
          </a:bodyPr>
          <a:lstStyle/>
          <a:p>
            <a:pPr marL="452438" indent="-452438" algn="just">
              <a:buNone/>
            </a:pPr>
            <a:r>
              <a:rPr lang="en-GB" sz="1600" dirty="0"/>
              <a:t>[1]	I. Cabrera Altamirano and F. Rodríguez </a:t>
            </a:r>
            <a:r>
              <a:rPr lang="en-GB" sz="1600" dirty="0" err="1"/>
              <a:t>Henríquez</a:t>
            </a:r>
            <a:r>
              <a:rPr lang="en-GB" sz="1600" dirty="0"/>
              <a:t>, “A scalable intelligent room based on wireless sensor networks and RFIDs,” </a:t>
            </a:r>
            <a:r>
              <a:rPr lang="en-GB" sz="1600" i="1" dirty="0" err="1"/>
              <a:t>Progr</a:t>
            </a:r>
            <a:r>
              <a:rPr lang="en-GB" sz="1600" i="1" dirty="0"/>
              <a:t>. </a:t>
            </a:r>
            <a:r>
              <a:rPr lang="en-GB" sz="1600" i="1" dirty="0" err="1"/>
              <a:t>Abstr</a:t>
            </a:r>
            <a:r>
              <a:rPr lang="en-GB" sz="1600" i="1" dirty="0"/>
              <a:t>. B. - 2010 7th Int. Conf. </a:t>
            </a:r>
            <a:r>
              <a:rPr lang="en-GB" sz="1600" i="1" dirty="0" err="1"/>
              <a:t>Electr</a:t>
            </a:r>
            <a:r>
              <a:rPr lang="en-GB" sz="1600" i="1" dirty="0"/>
              <a:t>. Eng. </a:t>
            </a:r>
            <a:r>
              <a:rPr lang="en-GB" sz="1600" i="1" dirty="0" err="1"/>
              <a:t>Comput</a:t>
            </a:r>
            <a:r>
              <a:rPr lang="en-GB" sz="1600" i="1" dirty="0"/>
              <a:t>. Sci. </a:t>
            </a:r>
            <a:r>
              <a:rPr lang="en-GB" sz="1600" i="1" dirty="0" err="1"/>
              <a:t>Autom</a:t>
            </a:r>
            <a:r>
              <a:rPr lang="en-GB" sz="1600" i="1" dirty="0"/>
              <a:t>. Control. CCE 2010</a:t>
            </a:r>
            <a:r>
              <a:rPr lang="en-GB" sz="1600" dirty="0"/>
              <a:t>, no. </a:t>
            </a:r>
            <a:r>
              <a:rPr lang="en-GB" sz="1600" dirty="0" err="1"/>
              <a:t>Cce</a:t>
            </a:r>
            <a:r>
              <a:rPr lang="en-GB" sz="1600" dirty="0"/>
              <a:t>, pp. 434–439, 2010.</a:t>
            </a:r>
          </a:p>
          <a:p>
            <a:pPr marL="452438" indent="-452438" algn="just">
              <a:buNone/>
            </a:pPr>
            <a:r>
              <a:rPr lang="en-GB" sz="1600" dirty="0"/>
              <a:t>[2]	C.-K. Chiou and J. C. R. Tseng, “An intelligent classroom management system based on wireless sensor networks,” in </a:t>
            </a:r>
            <a:r>
              <a:rPr lang="en-GB" sz="1600" i="1" dirty="0"/>
              <a:t>2015 8th International Conference on </a:t>
            </a:r>
            <a:r>
              <a:rPr lang="en-GB" sz="1600" i="1" dirty="0" err="1"/>
              <a:t>Ubi</a:t>
            </a:r>
            <a:r>
              <a:rPr lang="en-GB" sz="1600" i="1" dirty="0"/>
              <a:t>-Media Computing (UMEDIA)</a:t>
            </a:r>
            <a:r>
              <a:rPr lang="en-GB" sz="1600" dirty="0"/>
              <a:t>, 2015, pp. 44–48.</a:t>
            </a:r>
          </a:p>
          <a:p>
            <a:pPr marL="452438" indent="-452438" algn="just">
              <a:buNone/>
            </a:pPr>
            <a:r>
              <a:rPr lang="en-US" sz="1600" dirty="0"/>
              <a:t>[3]	N. Bari, G. Mani, and S. </a:t>
            </a:r>
            <a:r>
              <a:rPr lang="en-US" sz="1600" dirty="0" err="1"/>
              <a:t>Berkovich</a:t>
            </a:r>
            <a:r>
              <a:rPr lang="en-US" sz="1600" dirty="0"/>
              <a:t>, “Internet of Things as a Methodological Concept,” </a:t>
            </a:r>
            <a:r>
              <a:rPr lang="en-US" sz="1600" i="1" dirty="0"/>
              <a:t>2013 Fourth Int. Conf. </a:t>
            </a:r>
            <a:r>
              <a:rPr lang="en-US" sz="1600" i="1" dirty="0" err="1"/>
              <a:t>Comput</a:t>
            </a:r>
            <a:r>
              <a:rPr lang="en-US" sz="1600" i="1" dirty="0"/>
              <a:t>. Geospatial Res. Appl.</a:t>
            </a:r>
            <a:r>
              <a:rPr lang="en-US" sz="1600" dirty="0"/>
              <a:t>, pp. 48–55, 2013.</a:t>
            </a:r>
          </a:p>
          <a:p>
            <a:pPr marL="452438" indent="-452438" algn="just">
              <a:buNone/>
            </a:pPr>
            <a:r>
              <a:rPr lang="en-GB" sz="1600" dirty="0"/>
              <a:t>[4]	R. Sudhaakar, A. </a:t>
            </a:r>
            <a:r>
              <a:rPr lang="en-GB" sz="1600" dirty="0" err="1"/>
              <a:t>Sanzgiri</a:t>
            </a:r>
            <a:r>
              <a:rPr lang="en-GB" sz="1600" dirty="0"/>
              <a:t>, M. </a:t>
            </a:r>
            <a:r>
              <a:rPr lang="en-GB" sz="1600" dirty="0" err="1"/>
              <a:t>Demirbas</a:t>
            </a:r>
            <a:r>
              <a:rPr lang="en-GB" sz="1600" dirty="0"/>
              <a:t>, and C. </a:t>
            </a:r>
            <a:r>
              <a:rPr lang="en-GB" sz="1600" dirty="0" err="1"/>
              <a:t>Qiao</a:t>
            </a:r>
            <a:r>
              <a:rPr lang="en-GB" sz="1600" dirty="0"/>
              <a:t>, “A plant-and-play wireless sensor network system for gate monitoring,” in </a:t>
            </a:r>
            <a:r>
              <a:rPr lang="en-GB" sz="1600" i="1" dirty="0"/>
              <a:t>2009 IEEE International Symposium on a World of Wireless, Mobile and Multimedia Networks &amp; Workshops</a:t>
            </a:r>
            <a:r>
              <a:rPr lang="en-GB" sz="1600" dirty="0"/>
              <a:t>, 2009, pp. 1–9</a:t>
            </a:r>
          </a:p>
          <a:p>
            <a:endParaRPr lang="en-GB" dirty="0"/>
          </a:p>
        </p:txBody>
      </p:sp>
    </p:spTree>
    <p:extLst>
      <p:ext uri="{BB962C8B-B14F-4D97-AF65-F5344CB8AC3E}">
        <p14:creationId xmlns:p14="http://schemas.microsoft.com/office/powerpoint/2010/main" val="121335893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343" y="1776391"/>
            <a:ext cx="7773988" cy="2000229"/>
          </a:xfrm>
        </p:spPr>
        <p:txBody>
          <a:bodyPr>
            <a:normAutofit/>
          </a:bodyPr>
          <a:lstStyle/>
          <a:p>
            <a:r>
              <a:rPr lang="en-US" dirty="0"/>
              <a:t>Thank you for your time</a:t>
            </a:r>
            <a:br>
              <a:rPr lang="en-US" dirty="0"/>
            </a:br>
            <a:br>
              <a:rPr lang="en-US" dirty="0"/>
            </a:br>
            <a:r>
              <a:rPr lang="en-US" dirty="0"/>
              <a:t>Any Questions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7125" y="5297388"/>
            <a:ext cx="1809750" cy="7239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9000B0E-F247-42DE-B4C8-953FA55828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0</TotalTime>
  <Words>643</Words>
  <Application>Microsoft Office PowerPoint</Application>
  <PresentationFormat>On-screen Show (4:3)</PresentationFormat>
  <Paragraphs>123</Paragraphs>
  <Slides>24</Slides>
  <Notes>15</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Droplet</vt:lpstr>
      <vt:lpstr>Wireless Sensor Networks Educational Application</vt:lpstr>
      <vt:lpstr>Overview</vt:lpstr>
      <vt:lpstr>Internet of things (IoT)?</vt:lpstr>
      <vt:lpstr>What is a Wireless Senor Network</vt:lpstr>
      <vt:lpstr>Related work smart classroom</vt:lpstr>
      <vt:lpstr>Related work smart car park</vt:lpstr>
      <vt:lpstr>Concept of classroom &amp; car park</vt:lpstr>
      <vt:lpstr>smart university - Classroom</vt:lpstr>
      <vt:lpstr>Smart university - classroom</vt:lpstr>
      <vt:lpstr>smart university - Car park</vt:lpstr>
      <vt:lpstr>smart university Car park</vt:lpstr>
      <vt:lpstr>smart university Car park</vt:lpstr>
      <vt:lpstr>Scenario based simulation (QualNet software)</vt:lpstr>
      <vt:lpstr>Scenario based simulation (QualNet software)</vt:lpstr>
      <vt:lpstr>Smart classroom - simulation (QualNet software)</vt:lpstr>
      <vt:lpstr>Smart classroom - simulation (QualNet software)</vt:lpstr>
      <vt:lpstr>Key findings</vt:lpstr>
      <vt:lpstr>Smart car park - simulation (QualNet software)</vt:lpstr>
      <vt:lpstr>Smart car park - simulation (QualNet software)</vt:lpstr>
      <vt:lpstr>Key findings</vt:lpstr>
      <vt:lpstr>conclusion</vt:lpstr>
      <vt:lpstr>A final thought</vt:lpstr>
      <vt:lpstr>references</vt:lpstr>
      <vt:lpstr>Thank you for your time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Wireless Sensor Networks Educational Application</dc:title>
  <dc:creator/>
  <cp:keywords/>
  <cp:lastModifiedBy/>
  <cp:revision>3</cp:revision>
  <dcterms:created xsi:type="dcterms:W3CDTF">2016-01-26T15:44:17Z</dcterms:created>
  <dcterms:modified xsi:type="dcterms:W3CDTF">2016-05-18T10:38:38Z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TC101671259990</vt:lpwstr>
  </property>
</Properties>
</file>