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5"/>
  </p:notesMasterIdLst>
  <p:sldIdLst>
    <p:sldId id="256" r:id="rId5"/>
    <p:sldId id="260" r:id="rId6"/>
    <p:sldId id="300" r:id="rId7"/>
    <p:sldId id="330" r:id="rId8"/>
    <p:sldId id="331" r:id="rId9"/>
    <p:sldId id="332" r:id="rId10"/>
    <p:sldId id="333" r:id="rId11"/>
    <p:sldId id="334" r:id="rId12"/>
    <p:sldId id="335" r:id="rId13"/>
    <p:sldId id="336" r:id="rId14"/>
    <p:sldId id="338" r:id="rId15"/>
    <p:sldId id="339" r:id="rId16"/>
    <p:sldId id="337" r:id="rId17"/>
    <p:sldId id="340" r:id="rId18"/>
    <p:sldId id="341" r:id="rId19"/>
    <p:sldId id="342" r:id="rId20"/>
    <p:sldId id="343" r:id="rId21"/>
    <p:sldId id="344" r:id="rId22"/>
    <p:sldId id="322" r:id="rId23"/>
    <p:sldId id="257"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7910C5B-1BA3-4940-9D87-DB89F5073AAE}">
          <p14:sldIdLst>
            <p14:sldId id="256"/>
            <p14:sldId id="260"/>
            <p14:sldId id="300"/>
            <p14:sldId id="330"/>
            <p14:sldId id="331"/>
            <p14:sldId id="332"/>
            <p14:sldId id="333"/>
            <p14:sldId id="334"/>
            <p14:sldId id="335"/>
            <p14:sldId id="336"/>
            <p14:sldId id="338"/>
            <p14:sldId id="339"/>
            <p14:sldId id="337"/>
            <p14:sldId id="340"/>
            <p14:sldId id="341"/>
            <p14:sldId id="342"/>
            <p14:sldId id="343"/>
            <p14:sldId id="344"/>
            <p14:sldId id="322"/>
            <p14:sldId id="25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365A7"/>
    <a:srgbClr val="50B3A7"/>
    <a:srgbClr val="3198D9"/>
    <a:srgbClr val="3997D7"/>
    <a:srgbClr val="957DB7"/>
    <a:srgbClr val="373737"/>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9" autoAdjust="0"/>
    <p:restoredTop sz="75369" autoAdjust="0"/>
  </p:normalViewPr>
  <p:slideViewPr>
    <p:cSldViewPr snapToGrid="0" snapToObjects="1">
      <p:cViewPr varScale="1">
        <p:scale>
          <a:sx n="78" d="100"/>
          <a:sy n="78" d="100"/>
        </p:scale>
        <p:origin x="1197" y="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6BA951-ACAE-4E3A-A6EE-26D530B6A2BD}" type="datetimeFigureOut">
              <a:rPr lang="en-GB" smtClean="0"/>
              <a:t>10/03/2025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84962-87B6-4758-9636-923B97C69C36}" type="slidenum">
              <a:rPr lang="en-GB" smtClean="0"/>
              <a:t>‹#›</a:t>
            </a:fld>
            <a:endParaRPr lang="en-GB"/>
          </a:p>
        </p:txBody>
      </p:sp>
    </p:spTree>
    <p:extLst>
      <p:ext uri="{BB962C8B-B14F-4D97-AF65-F5344CB8AC3E}">
        <p14:creationId xmlns:p14="http://schemas.microsoft.com/office/powerpoint/2010/main" val="779527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a:t>
            </a:r>
            <a:r>
              <a:rPr lang="en-GB" baseline="0" dirty="0"/>
              <a:t> Notes:</a:t>
            </a:r>
          </a:p>
          <a:p>
            <a:r>
              <a:rPr lang="en-GB" baseline="0" dirty="0"/>
              <a:t>Please be mindful that a number of the students may have first hand experience of this, add that we are not stopping people leaving the room during this lesson, but if you do for any reason, please give us a wave or thumbs up on the way out to save us chasing you to the toilet.</a:t>
            </a:r>
          </a:p>
          <a:p>
            <a:r>
              <a:rPr lang="en-GB" baseline="0" dirty="0"/>
              <a:t>Just a note on language here too, Thrive WA is a domestic abuse support service based in Port Talbot, it is currently only offering support to women and their children, however, Thrive WA (and myself) recognises that women are more likely to experience domestic abuse and in a more severe way than men, but it recognises that DA can happen to men too. In my career I have mainly supported women and where possible I will be sharing anonymised anecdotes and to protect confidentiality, I will be using the pronouns she/her to identify a victim and he/him as a perpetrator. </a:t>
            </a:r>
          </a:p>
          <a:p>
            <a:r>
              <a:rPr lang="en-GB" baseline="0" dirty="0"/>
              <a:t>At Thrive we use the term survivor or service user when we discuss the people who use our service, however we use victim or survivor interchangeably, and some of our SU’s have recognised that they are victims while they are going through it, but are survivors when they come out the other end</a:t>
            </a:r>
            <a:endParaRPr lang="en-GB" dirty="0"/>
          </a:p>
        </p:txBody>
      </p:sp>
      <p:sp>
        <p:nvSpPr>
          <p:cNvPr id="4" name="Slide Number Placeholder 3"/>
          <p:cNvSpPr>
            <a:spLocks noGrp="1"/>
          </p:cNvSpPr>
          <p:nvPr>
            <p:ph type="sldNum" sz="quarter" idx="10"/>
          </p:nvPr>
        </p:nvSpPr>
        <p:spPr/>
        <p:txBody>
          <a:bodyPr/>
          <a:lstStyle/>
          <a:p>
            <a:fld id="{FC984962-87B6-4758-9636-923B97C69C36}" type="slidenum">
              <a:rPr lang="en-GB" smtClean="0"/>
              <a:t>3</a:t>
            </a:fld>
            <a:endParaRPr lang="en-GB"/>
          </a:p>
        </p:txBody>
      </p:sp>
    </p:spTree>
    <p:extLst>
      <p:ext uri="{BB962C8B-B14F-4D97-AF65-F5344CB8AC3E}">
        <p14:creationId xmlns:p14="http://schemas.microsoft.com/office/powerpoint/2010/main" val="216393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FC984962-87B6-4758-9636-923B97C69C36}" type="slidenum">
              <a:rPr lang="en-GB" smtClean="0"/>
              <a:t>4</a:t>
            </a:fld>
            <a:endParaRPr lang="en-GB"/>
          </a:p>
        </p:txBody>
      </p:sp>
    </p:spTree>
    <p:extLst>
      <p:ext uri="{BB962C8B-B14F-4D97-AF65-F5344CB8AC3E}">
        <p14:creationId xmlns:p14="http://schemas.microsoft.com/office/powerpoint/2010/main" val="32117890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p:cNvSpPr/>
          <p:nvPr userDrawn="1"/>
        </p:nvSpPr>
        <p:spPr>
          <a:xfrm>
            <a:off x="0" y="0"/>
            <a:ext cx="9144000" cy="685800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pic>
        <p:nvPicPr>
          <p:cNvPr id="8" name="Picture 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2151"/>
            <a:ext cx="9144000" cy="6858000"/>
          </a:xfrm>
          <a:prstGeom prst="rect">
            <a:avLst/>
          </a:prstGeom>
        </p:spPr>
      </p:pic>
      <p:sp>
        <p:nvSpPr>
          <p:cNvPr id="4" name="Title 1"/>
          <p:cNvSpPr>
            <a:spLocks noGrp="1"/>
          </p:cNvSpPr>
          <p:nvPr>
            <p:ph type="ctrTitle"/>
          </p:nvPr>
        </p:nvSpPr>
        <p:spPr>
          <a:xfrm>
            <a:off x="2662560" y="2431026"/>
            <a:ext cx="3953523" cy="940955"/>
          </a:xfrm>
          <a:prstGeom prst="rect">
            <a:avLst/>
          </a:prstGeom>
        </p:spPr>
        <p:txBody>
          <a:bodyPr/>
          <a:lstStyle>
            <a:lvl1pPr algn="ctr">
              <a:defRPr sz="2800" b="1" i="0" baseline="0">
                <a:solidFill>
                  <a:srgbClr val="957DB7"/>
                </a:solidFill>
                <a:latin typeface="Verdana"/>
                <a:cs typeface="Verdana"/>
              </a:defRPr>
            </a:lvl1pPr>
          </a:lstStyle>
          <a:p>
            <a:r>
              <a:rPr lang="en-GB" dirty="0"/>
              <a:t>Click to edit Master title style</a:t>
            </a:r>
            <a:endParaRPr lang="en-US" dirty="0"/>
          </a:p>
        </p:txBody>
      </p:sp>
      <p:sp>
        <p:nvSpPr>
          <p:cNvPr id="5" name="Subtitle 2"/>
          <p:cNvSpPr>
            <a:spLocks noGrp="1"/>
          </p:cNvSpPr>
          <p:nvPr>
            <p:ph type="subTitle" idx="1"/>
          </p:nvPr>
        </p:nvSpPr>
        <p:spPr>
          <a:xfrm>
            <a:off x="2483264" y="3706966"/>
            <a:ext cx="4404617" cy="881531"/>
          </a:xfrm>
          <a:prstGeom prst="rect">
            <a:avLst/>
          </a:prstGeom>
        </p:spPr>
        <p:txBody>
          <a:bodyPr/>
          <a:lstStyle>
            <a:lvl1pPr marL="0" indent="0" algn="l">
              <a:buNone/>
              <a:defRPr sz="2000" b="0" i="0" baseline="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3730255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p:cNvSpPr/>
          <p:nvPr userDrawn="1"/>
        </p:nvSpPr>
        <p:spPr>
          <a:xfrm>
            <a:off x="0" y="0"/>
            <a:ext cx="9144000" cy="685800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pic>
        <p:nvPicPr>
          <p:cNvPr id="8" name="Picture 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36407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lternative Cover">
    <p:spTree>
      <p:nvGrpSpPr>
        <p:cNvPr id="1" name=""/>
        <p:cNvGrpSpPr/>
        <p:nvPr/>
      </p:nvGrpSpPr>
      <p:grpSpPr>
        <a:xfrm>
          <a:off x="0" y="0"/>
          <a:ext cx="0" cy="0"/>
          <a:chOff x="0" y="0"/>
          <a:chExt cx="0" cy="0"/>
        </a:xfrm>
      </p:grpSpPr>
      <p:sp>
        <p:nvSpPr>
          <p:cNvPr id="7" name="Rectangle 6"/>
          <p:cNvSpPr/>
          <p:nvPr userDrawn="1"/>
        </p:nvSpPr>
        <p:spPr>
          <a:xfrm>
            <a:off x="0" y="0"/>
            <a:ext cx="9144000" cy="685800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pic>
        <p:nvPicPr>
          <p:cNvPr id="8" name="Picture 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68457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Alternative Cover">
    <p:spTree>
      <p:nvGrpSpPr>
        <p:cNvPr id="1" name=""/>
        <p:cNvGrpSpPr/>
        <p:nvPr/>
      </p:nvGrpSpPr>
      <p:grpSpPr>
        <a:xfrm>
          <a:off x="0" y="0"/>
          <a:ext cx="0" cy="0"/>
          <a:chOff x="0" y="0"/>
          <a:chExt cx="0" cy="0"/>
        </a:xfrm>
      </p:grpSpPr>
      <p:sp>
        <p:nvSpPr>
          <p:cNvPr id="7" name="Rectangle 6"/>
          <p:cNvSpPr/>
          <p:nvPr userDrawn="1"/>
        </p:nvSpPr>
        <p:spPr>
          <a:xfrm>
            <a:off x="0" y="0"/>
            <a:ext cx="9144000" cy="685800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pic>
        <p:nvPicPr>
          <p:cNvPr id="4" name="Picture 3"/>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8" name="Title 1"/>
          <p:cNvSpPr>
            <a:spLocks noGrp="1"/>
          </p:cNvSpPr>
          <p:nvPr>
            <p:ph type="ctrTitle"/>
          </p:nvPr>
        </p:nvSpPr>
        <p:spPr>
          <a:xfrm>
            <a:off x="2662560" y="2431026"/>
            <a:ext cx="3953523" cy="940955"/>
          </a:xfrm>
          <a:prstGeom prst="rect">
            <a:avLst/>
          </a:prstGeom>
        </p:spPr>
        <p:txBody>
          <a:bodyPr/>
          <a:lstStyle>
            <a:lvl1pPr algn="ctr">
              <a:defRPr sz="2800" b="1" i="0" baseline="0">
                <a:solidFill>
                  <a:schemeClr val="bg1"/>
                </a:solidFill>
                <a:latin typeface="Verdana"/>
                <a:cs typeface="Verdana"/>
              </a:defRPr>
            </a:lvl1pPr>
          </a:lstStyle>
          <a:p>
            <a:r>
              <a:rPr lang="en-GB" dirty="0"/>
              <a:t>Click to edit Master title style</a:t>
            </a:r>
            <a:endParaRPr lang="en-US" dirty="0"/>
          </a:p>
        </p:txBody>
      </p:sp>
      <p:sp>
        <p:nvSpPr>
          <p:cNvPr id="9" name="Subtitle 2"/>
          <p:cNvSpPr>
            <a:spLocks noGrp="1"/>
          </p:cNvSpPr>
          <p:nvPr>
            <p:ph type="subTitle" idx="1"/>
          </p:nvPr>
        </p:nvSpPr>
        <p:spPr>
          <a:xfrm>
            <a:off x="2483264" y="3706966"/>
            <a:ext cx="4404617" cy="881531"/>
          </a:xfrm>
          <a:prstGeom prst="rect">
            <a:avLst/>
          </a:prstGeom>
        </p:spPr>
        <p:txBody>
          <a:bodyPr/>
          <a:lstStyle>
            <a:lvl1pPr marL="0" indent="0" algn="l">
              <a:buNone/>
              <a:defRPr sz="2000" b="0" i="0" baseline="0">
                <a:solidFill>
                  <a:srgbClr val="FFFFFF"/>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4188068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4"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957DB7"/>
                </a:solidFill>
                <a:latin typeface="Verdana"/>
                <a:cs typeface="Verdana"/>
              </a:defRPr>
            </a:lvl1pPr>
          </a:lstStyle>
          <a:p>
            <a:r>
              <a:rPr lang="en-GB" dirty="0"/>
              <a:t>Click to edit Master title style</a:t>
            </a:r>
            <a:endParaRPr lang="en-US" dirty="0"/>
          </a:p>
        </p:txBody>
      </p:sp>
      <p:sp>
        <p:nvSpPr>
          <p:cNvPr id="5" name="Subtitle 2"/>
          <p:cNvSpPr>
            <a:spLocks noGrp="1"/>
          </p:cNvSpPr>
          <p:nvPr>
            <p:ph type="subTitle" idx="1"/>
          </p:nvPr>
        </p:nvSpPr>
        <p:spPr>
          <a:xfrm>
            <a:off x="685799" y="2372591"/>
            <a:ext cx="6400800" cy="3379358"/>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167247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Rectangle 1"/>
          <p:cNvSpPr/>
          <p:nvPr userDrawn="1"/>
        </p:nvSpPr>
        <p:spPr>
          <a:xfrm>
            <a:off x="0" y="0"/>
            <a:ext cx="9144000" cy="6858000"/>
          </a:xfrm>
          <a:prstGeom prst="rect">
            <a:avLst/>
          </a:prstGeom>
          <a:solidFill>
            <a:srgbClr val="3198D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endParaRPr>
          </a:p>
        </p:txBody>
      </p:sp>
      <p:sp>
        <p:nvSpPr>
          <p:cNvPr id="8" name="Title 1"/>
          <p:cNvSpPr>
            <a:spLocks noGrp="1"/>
          </p:cNvSpPr>
          <p:nvPr>
            <p:ph type="ctrTitle"/>
          </p:nvPr>
        </p:nvSpPr>
        <p:spPr>
          <a:xfrm>
            <a:off x="685799" y="1206500"/>
            <a:ext cx="3953523" cy="940955"/>
          </a:xfrm>
          <a:prstGeom prst="rect">
            <a:avLst/>
          </a:prstGeom>
        </p:spPr>
        <p:txBody>
          <a:bodyPr/>
          <a:lstStyle>
            <a:lvl1pPr algn="l">
              <a:defRPr sz="2800" b="1" i="0" baseline="0">
                <a:solidFill>
                  <a:schemeClr val="bg1"/>
                </a:solidFill>
                <a:latin typeface="Verdana"/>
                <a:cs typeface="Verdana"/>
              </a:defRPr>
            </a:lvl1pPr>
          </a:lstStyle>
          <a:p>
            <a:r>
              <a:rPr lang="en-GB" dirty="0"/>
              <a:t>Click to edit Master title style</a:t>
            </a:r>
            <a:endParaRPr lang="en-US" dirty="0"/>
          </a:p>
        </p:txBody>
      </p:sp>
      <p:sp>
        <p:nvSpPr>
          <p:cNvPr id="9" name="Subtitle 2"/>
          <p:cNvSpPr>
            <a:spLocks noGrp="1"/>
          </p:cNvSpPr>
          <p:nvPr>
            <p:ph type="subTitle" idx="1"/>
          </p:nvPr>
        </p:nvSpPr>
        <p:spPr>
          <a:xfrm>
            <a:off x="685799" y="2372591"/>
            <a:ext cx="6400800" cy="3379358"/>
          </a:xfrm>
          <a:prstGeom prst="rect">
            <a:avLst/>
          </a:prstGeom>
        </p:spPr>
        <p:txBody>
          <a:bodyPr/>
          <a:lstStyle>
            <a:lvl1pPr marL="0" indent="0" algn="l">
              <a:buNone/>
              <a:defRPr sz="2000" b="0" i="0">
                <a:solidFill>
                  <a:srgbClr val="FFFFFF"/>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10" name="Picture 9" descr="Thrive Women's Aid - White Logo.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002260" y="415828"/>
            <a:ext cx="1525330" cy="651687"/>
          </a:xfrm>
          <a:prstGeom prst="rect">
            <a:avLst/>
          </a:prstGeom>
        </p:spPr>
      </p:pic>
    </p:spTree>
    <p:extLst>
      <p:ext uri="{BB962C8B-B14F-4D97-AF65-F5344CB8AC3E}">
        <p14:creationId xmlns:p14="http://schemas.microsoft.com/office/powerpoint/2010/main" val="3655118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9" name="Rectangle 8"/>
          <p:cNvSpPr/>
          <p:nvPr userDrawn="1"/>
        </p:nvSpPr>
        <p:spPr>
          <a:xfrm>
            <a:off x="0" y="0"/>
            <a:ext cx="9144000" cy="6858000"/>
          </a:xfrm>
          <a:prstGeom prst="rect">
            <a:avLst/>
          </a:prstGeom>
          <a:solidFill>
            <a:srgbClr val="50B3A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rgbClr val="50B3A7"/>
              </a:solidFill>
            </a:endParaRPr>
          </a:p>
        </p:txBody>
      </p:sp>
      <p:pic>
        <p:nvPicPr>
          <p:cNvPr id="11" name="Picture 10" descr="Thrive Women's Aid - White Logo.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002260" y="415828"/>
            <a:ext cx="1525330" cy="651687"/>
          </a:xfrm>
          <a:prstGeom prst="rect">
            <a:avLst/>
          </a:prstGeom>
        </p:spPr>
      </p:pic>
      <p:sp>
        <p:nvSpPr>
          <p:cNvPr id="7"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FFFFFF"/>
                </a:solidFill>
                <a:latin typeface="Verdana"/>
                <a:cs typeface="Verdana"/>
              </a:defRPr>
            </a:lvl1pPr>
          </a:lstStyle>
          <a:p>
            <a:r>
              <a:rPr lang="en-GB" dirty="0"/>
              <a:t>Click to edit Master title style</a:t>
            </a:r>
            <a:endParaRPr lang="en-US" dirty="0"/>
          </a:p>
        </p:txBody>
      </p:sp>
      <p:sp>
        <p:nvSpPr>
          <p:cNvPr id="8" name="Subtitle 2"/>
          <p:cNvSpPr>
            <a:spLocks noGrp="1"/>
          </p:cNvSpPr>
          <p:nvPr>
            <p:ph type="subTitle" idx="1"/>
          </p:nvPr>
        </p:nvSpPr>
        <p:spPr>
          <a:xfrm>
            <a:off x="685799" y="2372591"/>
            <a:ext cx="6400800" cy="3379358"/>
          </a:xfrm>
          <a:prstGeom prst="rect">
            <a:avLst/>
          </a:prstGeom>
        </p:spPr>
        <p:txBody>
          <a:bodyPr/>
          <a:lstStyle>
            <a:lvl1pPr marL="0" indent="0" algn="l">
              <a:buNone/>
              <a:defRPr sz="2000" b="0" i="0">
                <a:solidFill>
                  <a:srgbClr val="FFFFFF"/>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1246586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6" name="Rectangle 5"/>
          <p:cNvSpPr/>
          <p:nvPr userDrawn="1"/>
        </p:nvSpPr>
        <p:spPr>
          <a:xfrm>
            <a:off x="0" y="0"/>
            <a:ext cx="9144000" cy="6858000"/>
          </a:xfrm>
          <a:prstGeom prst="rect">
            <a:avLst/>
          </a:prstGeom>
          <a:solidFill>
            <a:srgbClr val="8365A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endParaRPr>
          </a:p>
        </p:txBody>
      </p:sp>
      <p:pic>
        <p:nvPicPr>
          <p:cNvPr id="10" name="Picture 9" descr="Thrive Women's Aid - White Logo.eps"/>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002260" y="415828"/>
            <a:ext cx="1525330" cy="651687"/>
          </a:xfrm>
          <a:prstGeom prst="rect">
            <a:avLst/>
          </a:prstGeom>
        </p:spPr>
      </p:pic>
      <p:sp>
        <p:nvSpPr>
          <p:cNvPr id="7"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FFFFFF"/>
                </a:solidFill>
                <a:latin typeface="Verdana"/>
                <a:cs typeface="Verdana"/>
              </a:defRPr>
            </a:lvl1pPr>
          </a:lstStyle>
          <a:p>
            <a:r>
              <a:rPr lang="en-GB" dirty="0"/>
              <a:t>Click to edit Master title style</a:t>
            </a:r>
            <a:endParaRPr lang="en-US" dirty="0"/>
          </a:p>
        </p:txBody>
      </p:sp>
      <p:sp>
        <p:nvSpPr>
          <p:cNvPr id="9" name="Subtitle 2"/>
          <p:cNvSpPr>
            <a:spLocks noGrp="1"/>
          </p:cNvSpPr>
          <p:nvPr>
            <p:ph type="subTitle" idx="1"/>
          </p:nvPr>
        </p:nvSpPr>
        <p:spPr>
          <a:xfrm>
            <a:off x="685799" y="2372591"/>
            <a:ext cx="6400800" cy="3379358"/>
          </a:xfrm>
          <a:prstGeom prst="rect">
            <a:avLst/>
          </a:prstGeom>
        </p:spPr>
        <p:txBody>
          <a:bodyPr/>
          <a:lstStyle>
            <a:lvl1pPr marL="0" indent="0" algn="l">
              <a:buNone/>
              <a:defRPr sz="2000" b="0" i="0">
                <a:solidFill>
                  <a:srgbClr val="FFFFFF"/>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302096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9_Custom Layout">
    <p:spTree>
      <p:nvGrpSpPr>
        <p:cNvPr id="1" name=""/>
        <p:cNvGrpSpPr/>
        <p:nvPr/>
      </p:nvGrpSpPr>
      <p:grpSpPr>
        <a:xfrm>
          <a:off x="0" y="0"/>
          <a:ext cx="0" cy="0"/>
          <a:chOff x="0" y="0"/>
          <a:chExt cx="0" cy="0"/>
        </a:xfrm>
      </p:grpSpPr>
      <p:sp>
        <p:nvSpPr>
          <p:cNvPr id="12"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957DB7"/>
                </a:solidFill>
                <a:latin typeface="Verdana"/>
                <a:cs typeface="Verdana"/>
              </a:defRPr>
            </a:lvl1pPr>
          </a:lstStyle>
          <a:p>
            <a:r>
              <a:rPr lang="en-GB" dirty="0"/>
              <a:t>Click to edit Master title style</a:t>
            </a:r>
            <a:endParaRPr lang="en-US" dirty="0"/>
          </a:p>
        </p:txBody>
      </p:sp>
    </p:spTree>
    <p:extLst>
      <p:ext uri="{BB962C8B-B14F-4D97-AF65-F5344CB8AC3E}">
        <p14:creationId xmlns:p14="http://schemas.microsoft.com/office/powerpoint/2010/main" val="2094049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15"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957DB7"/>
                </a:solidFill>
                <a:latin typeface="Verdana"/>
                <a:cs typeface="Verdana"/>
              </a:defRPr>
            </a:lvl1pPr>
          </a:lstStyle>
          <a:p>
            <a:r>
              <a:rPr lang="en-GB" dirty="0"/>
              <a:t>Click to edit Master title style</a:t>
            </a:r>
            <a:endParaRPr lang="en-US" dirty="0"/>
          </a:p>
        </p:txBody>
      </p:sp>
    </p:spTree>
    <p:extLst>
      <p:ext uri="{BB962C8B-B14F-4D97-AF65-F5344CB8AC3E}">
        <p14:creationId xmlns:p14="http://schemas.microsoft.com/office/powerpoint/2010/main" val="3862013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10"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957DB7"/>
                </a:solidFill>
                <a:latin typeface="Verdana"/>
                <a:cs typeface="Verdana"/>
              </a:defRPr>
            </a:lvl1pPr>
          </a:lstStyle>
          <a:p>
            <a:r>
              <a:rPr lang="en-GB" dirty="0"/>
              <a:t>Click to edit Master title style</a:t>
            </a:r>
            <a:endParaRPr lang="en-US" dirty="0"/>
          </a:p>
        </p:txBody>
      </p:sp>
    </p:spTree>
    <p:extLst>
      <p:ext uri="{BB962C8B-B14F-4D97-AF65-F5344CB8AC3E}">
        <p14:creationId xmlns:p14="http://schemas.microsoft.com/office/powerpoint/2010/main" val="36910168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10"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957DB7"/>
                </a:solidFill>
                <a:latin typeface="Verdana"/>
                <a:cs typeface="Verdana"/>
              </a:defRPr>
            </a:lvl1pPr>
          </a:lstStyle>
          <a:p>
            <a:r>
              <a:rPr lang="en-GB" dirty="0"/>
              <a:t>Click to edit Master title style</a:t>
            </a:r>
            <a:endParaRPr lang="en-US" dirty="0"/>
          </a:p>
        </p:txBody>
      </p:sp>
    </p:spTree>
    <p:extLst>
      <p:ext uri="{BB962C8B-B14F-4D97-AF65-F5344CB8AC3E}">
        <p14:creationId xmlns:p14="http://schemas.microsoft.com/office/powerpoint/2010/main" val="3515841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Male Image">
    <p:spTree>
      <p:nvGrpSpPr>
        <p:cNvPr id="1" name=""/>
        <p:cNvGrpSpPr/>
        <p:nvPr/>
      </p:nvGrpSpPr>
      <p:grpSpPr>
        <a:xfrm>
          <a:off x="0" y="0"/>
          <a:ext cx="0" cy="0"/>
          <a:chOff x="0" y="0"/>
          <a:chExt cx="0" cy="0"/>
        </a:xfrm>
      </p:grpSpPr>
      <p:sp>
        <p:nvSpPr>
          <p:cNvPr id="6"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50B3A7"/>
                </a:solidFill>
                <a:latin typeface="Verdana"/>
                <a:cs typeface="Verdana"/>
              </a:defRPr>
            </a:lvl1pPr>
          </a:lstStyle>
          <a:p>
            <a:r>
              <a:rPr lang="en-GB" dirty="0"/>
              <a:t>Click to edit Master title style</a:t>
            </a:r>
            <a:endParaRPr lang="en-US" dirty="0"/>
          </a:p>
        </p:txBody>
      </p:sp>
      <p:sp>
        <p:nvSpPr>
          <p:cNvPr id="5" name="Content Placeholder 3"/>
          <p:cNvSpPr>
            <a:spLocks noGrp="1"/>
          </p:cNvSpPr>
          <p:nvPr>
            <p:ph sz="half" idx="2" hasCustomPrompt="1"/>
          </p:nvPr>
        </p:nvSpPr>
        <p:spPr>
          <a:xfrm>
            <a:off x="4841666" y="2372591"/>
            <a:ext cx="3664545" cy="2965142"/>
          </a:xfrm>
          <a:prstGeom prst="rect">
            <a:avLst/>
          </a:prstGeom>
        </p:spPr>
        <p:txBody>
          <a:bodyPr/>
          <a:lstStyle>
            <a:lvl1pPr marL="0" indent="0">
              <a:buNone/>
              <a:defRPr sz="2000" baseline="0">
                <a:latin typeface="Verdana"/>
                <a:cs typeface="Verdana"/>
              </a:defRPr>
            </a:lvl1pPr>
          </a:lstStyle>
          <a:p>
            <a:r>
              <a:rPr lang="en-US" dirty="0"/>
              <a:t>Click to add picture or media.</a:t>
            </a:r>
          </a:p>
        </p:txBody>
      </p:sp>
    </p:spTree>
    <p:extLst>
      <p:ext uri="{BB962C8B-B14F-4D97-AF65-F5344CB8AC3E}">
        <p14:creationId xmlns:p14="http://schemas.microsoft.com/office/powerpoint/2010/main" val="3641823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Female Image">
    <p:spTree>
      <p:nvGrpSpPr>
        <p:cNvPr id="1" name=""/>
        <p:cNvGrpSpPr/>
        <p:nvPr/>
      </p:nvGrpSpPr>
      <p:grpSpPr>
        <a:xfrm>
          <a:off x="0" y="0"/>
          <a:ext cx="0" cy="0"/>
          <a:chOff x="0" y="0"/>
          <a:chExt cx="0" cy="0"/>
        </a:xfrm>
      </p:grpSpPr>
      <p:sp>
        <p:nvSpPr>
          <p:cNvPr id="6" name="Title 1"/>
          <p:cNvSpPr>
            <a:spLocks noGrp="1"/>
          </p:cNvSpPr>
          <p:nvPr>
            <p:ph type="ctrTitle"/>
          </p:nvPr>
        </p:nvSpPr>
        <p:spPr>
          <a:xfrm>
            <a:off x="685799" y="1206500"/>
            <a:ext cx="3664545" cy="940955"/>
          </a:xfrm>
          <a:prstGeom prst="rect">
            <a:avLst/>
          </a:prstGeom>
        </p:spPr>
        <p:txBody>
          <a:bodyPr/>
          <a:lstStyle>
            <a:lvl1pPr algn="l">
              <a:defRPr sz="2800" b="1" i="0" baseline="0">
                <a:solidFill>
                  <a:srgbClr val="50B3A7"/>
                </a:solidFill>
                <a:latin typeface="Verdana"/>
                <a:cs typeface="Verdana"/>
              </a:defRPr>
            </a:lvl1pPr>
          </a:lstStyle>
          <a:p>
            <a:r>
              <a:rPr lang="en-GB" dirty="0"/>
              <a:t>Click to edit Master title style</a:t>
            </a:r>
            <a:endParaRPr lang="en-US" dirty="0"/>
          </a:p>
        </p:txBody>
      </p:sp>
      <p:sp>
        <p:nvSpPr>
          <p:cNvPr id="7" name="Content Placeholder 3"/>
          <p:cNvSpPr>
            <a:spLocks noGrp="1"/>
          </p:cNvSpPr>
          <p:nvPr>
            <p:ph sz="half" idx="2" hasCustomPrompt="1"/>
          </p:nvPr>
        </p:nvSpPr>
        <p:spPr>
          <a:xfrm>
            <a:off x="685799" y="2372591"/>
            <a:ext cx="3664545" cy="2965142"/>
          </a:xfrm>
          <a:prstGeom prst="rect">
            <a:avLst/>
          </a:prstGeom>
        </p:spPr>
        <p:txBody>
          <a:bodyPr/>
          <a:lstStyle>
            <a:lvl1pPr marL="0" indent="0">
              <a:buNone/>
              <a:defRPr sz="2000" baseline="0">
                <a:solidFill>
                  <a:srgbClr val="373737"/>
                </a:solidFill>
                <a:latin typeface="Verdana"/>
                <a:cs typeface="Verdana"/>
              </a:defRPr>
            </a:lvl1pPr>
          </a:lstStyle>
          <a:p>
            <a:r>
              <a:rPr lang="en-US" dirty="0"/>
              <a:t>Click to add picture to media.</a:t>
            </a:r>
          </a:p>
        </p:txBody>
      </p:sp>
    </p:spTree>
    <p:extLst>
      <p:ext uri="{BB962C8B-B14F-4D97-AF65-F5344CB8AC3E}">
        <p14:creationId xmlns:p14="http://schemas.microsoft.com/office/powerpoint/2010/main" val="269099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Male">
    <p:spTree>
      <p:nvGrpSpPr>
        <p:cNvPr id="1" name=""/>
        <p:cNvGrpSpPr/>
        <p:nvPr/>
      </p:nvGrpSpPr>
      <p:grpSpPr>
        <a:xfrm>
          <a:off x="0" y="0"/>
          <a:ext cx="0" cy="0"/>
          <a:chOff x="0" y="0"/>
          <a:chExt cx="0" cy="0"/>
        </a:xfrm>
      </p:grpSpPr>
      <p:sp>
        <p:nvSpPr>
          <p:cNvPr id="2"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957DB7"/>
                </a:solidFill>
                <a:latin typeface="Verdana"/>
                <a:cs typeface="Verdana"/>
              </a:defRPr>
            </a:lvl1pPr>
          </a:lstStyle>
          <a:p>
            <a:r>
              <a:rPr lang="en-GB" dirty="0"/>
              <a:t>Click to edit Master title style</a:t>
            </a:r>
            <a:endParaRPr lang="en-US" dirty="0"/>
          </a:p>
        </p:txBody>
      </p:sp>
      <p:sp>
        <p:nvSpPr>
          <p:cNvPr id="3" name="Subtitle 2"/>
          <p:cNvSpPr>
            <a:spLocks noGrp="1"/>
          </p:cNvSpPr>
          <p:nvPr>
            <p:ph type="subTitle" idx="1"/>
          </p:nvPr>
        </p:nvSpPr>
        <p:spPr>
          <a:xfrm>
            <a:off x="685799" y="2372590"/>
            <a:ext cx="6400800" cy="3902679"/>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4" name="Picture 3" descr="Male@300x.pn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326551" y="3824089"/>
            <a:ext cx="945689" cy="2451181"/>
          </a:xfrm>
          <a:prstGeom prst="rect">
            <a:avLst/>
          </a:prstGeom>
        </p:spPr>
      </p:pic>
    </p:spTree>
    <p:extLst>
      <p:ext uri="{BB962C8B-B14F-4D97-AF65-F5344CB8AC3E}">
        <p14:creationId xmlns:p14="http://schemas.microsoft.com/office/powerpoint/2010/main" val="15655088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emal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310013" y="3824089"/>
            <a:ext cx="962227" cy="2410913"/>
          </a:xfrm>
          <a:prstGeom prst="rect">
            <a:avLst/>
          </a:prstGeom>
        </p:spPr>
      </p:pic>
      <p:sp>
        <p:nvSpPr>
          <p:cNvPr id="9"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50B3A7"/>
                </a:solidFill>
                <a:latin typeface="Verdana"/>
                <a:cs typeface="Verdana"/>
              </a:defRPr>
            </a:lvl1pPr>
          </a:lstStyle>
          <a:p>
            <a:r>
              <a:rPr lang="en-GB" dirty="0"/>
              <a:t>Click to edit Master title style</a:t>
            </a:r>
            <a:endParaRPr lang="en-US" dirty="0"/>
          </a:p>
        </p:txBody>
      </p:sp>
      <p:sp>
        <p:nvSpPr>
          <p:cNvPr id="10" name="Subtitle 2"/>
          <p:cNvSpPr>
            <a:spLocks noGrp="1"/>
          </p:cNvSpPr>
          <p:nvPr>
            <p:ph type="subTitle" idx="1"/>
          </p:nvPr>
        </p:nvSpPr>
        <p:spPr>
          <a:xfrm>
            <a:off x="685799" y="2372590"/>
            <a:ext cx="6400800" cy="3862411"/>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1212982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058765" y="3847938"/>
            <a:ext cx="1450235" cy="2387064"/>
          </a:xfrm>
          <a:prstGeom prst="rect">
            <a:avLst/>
          </a:prstGeom>
        </p:spPr>
      </p:pic>
      <p:sp>
        <p:nvSpPr>
          <p:cNvPr id="5"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50B3A7"/>
                </a:solidFill>
                <a:latin typeface="Verdana"/>
                <a:cs typeface="Verdana"/>
              </a:defRPr>
            </a:lvl1pPr>
          </a:lstStyle>
          <a:p>
            <a:r>
              <a:rPr lang="en-GB" dirty="0"/>
              <a:t>Click to edit Master title style</a:t>
            </a:r>
            <a:endParaRPr lang="en-US" dirty="0"/>
          </a:p>
        </p:txBody>
      </p:sp>
      <p:sp>
        <p:nvSpPr>
          <p:cNvPr id="6" name="Subtitle 2"/>
          <p:cNvSpPr>
            <a:spLocks noGrp="1"/>
          </p:cNvSpPr>
          <p:nvPr>
            <p:ph type="subTitle" idx="1"/>
          </p:nvPr>
        </p:nvSpPr>
        <p:spPr>
          <a:xfrm>
            <a:off x="685799" y="2372590"/>
            <a:ext cx="6226566" cy="3862411"/>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1072920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058765" y="3847938"/>
            <a:ext cx="1450234" cy="2387064"/>
          </a:xfrm>
          <a:prstGeom prst="rect">
            <a:avLst/>
          </a:prstGeom>
        </p:spPr>
      </p:pic>
      <p:sp>
        <p:nvSpPr>
          <p:cNvPr id="5"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50B3A7"/>
                </a:solidFill>
                <a:latin typeface="Verdana"/>
                <a:cs typeface="Verdana"/>
              </a:defRPr>
            </a:lvl1pPr>
          </a:lstStyle>
          <a:p>
            <a:r>
              <a:rPr lang="en-GB" dirty="0"/>
              <a:t>Click to edit Master title style</a:t>
            </a:r>
            <a:endParaRPr lang="en-US" dirty="0"/>
          </a:p>
        </p:txBody>
      </p:sp>
      <p:sp>
        <p:nvSpPr>
          <p:cNvPr id="6" name="Subtitle 2"/>
          <p:cNvSpPr>
            <a:spLocks noGrp="1"/>
          </p:cNvSpPr>
          <p:nvPr>
            <p:ph type="subTitle" idx="1"/>
          </p:nvPr>
        </p:nvSpPr>
        <p:spPr>
          <a:xfrm>
            <a:off x="685799" y="2372590"/>
            <a:ext cx="6198659" cy="3862411"/>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31422609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amily">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019371" y="3820962"/>
            <a:ext cx="2340029" cy="2454308"/>
          </a:xfrm>
          <a:prstGeom prst="rect">
            <a:avLst/>
          </a:prstGeom>
        </p:spPr>
      </p:pic>
      <p:sp>
        <p:nvSpPr>
          <p:cNvPr id="7"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3198D9"/>
                </a:solidFill>
                <a:latin typeface="Verdana"/>
                <a:cs typeface="Verdana"/>
              </a:defRPr>
            </a:lvl1pPr>
          </a:lstStyle>
          <a:p>
            <a:r>
              <a:rPr lang="en-GB" dirty="0"/>
              <a:t>Click to edit Master title style</a:t>
            </a:r>
            <a:endParaRPr lang="en-US" dirty="0"/>
          </a:p>
        </p:txBody>
      </p:sp>
      <p:sp>
        <p:nvSpPr>
          <p:cNvPr id="8" name="Subtitle 2"/>
          <p:cNvSpPr>
            <a:spLocks noGrp="1"/>
          </p:cNvSpPr>
          <p:nvPr>
            <p:ph type="subTitle" idx="1"/>
          </p:nvPr>
        </p:nvSpPr>
        <p:spPr>
          <a:xfrm>
            <a:off x="685799" y="2372590"/>
            <a:ext cx="5150909" cy="3902679"/>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12462730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019371" y="3823808"/>
            <a:ext cx="2340029" cy="2448615"/>
          </a:xfrm>
          <a:prstGeom prst="rect">
            <a:avLst/>
          </a:prstGeom>
        </p:spPr>
      </p:pic>
      <p:sp>
        <p:nvSpPr>
          <p:cNvPr id="5"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3198D9"/>
                </a:solidFill>
                <a:latin typeface="Verdana"/>
                <a:cs typeface="Verdana"/>
              </a:defRPr>
            </a:lvl1pPr>
          </a:lstStyle>
          <a:p>
            <a:r>
              <a:rPr lang="en-GB" dirty="0"/>
              <a:t>Click to edit Master title style</a:t>
            </a:r>
            <a:endParaRPr lang="en-US" dirty="0"/>
          </a:p>
        </p:txBody>
      </p:sp>
      <p:sp>
        <p:nvSpPr>
          <p:cNvPr id="6" name="Subtitle 2"/>
          <p:cNvSpPr>
            <a:spLocks noGrp="1"/>
          </p:cNvSpPr>
          <p:nvPr>
            <p:ph type="subTitle" idx="1"/>
          </p:nvPr>
        </p:nvSpPr>
        <p:spPr>
          <a:xfrm>
            <a:off x="685799" y="2372591"/>
            <a:ext cx="5119159" cy="3899832"/>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365802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4"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3198D9"/>
                </a:solidFill>
                <a:latin typeface="Verdana"/>
                <a:cs typeface="Verdana"/>
              </a:defRPr>
            </a:lvl1pPr>
          </a:lstStyle>
          <a:p>
            <a:r>
              <a:rPr lang="en-GB" dirty="0"/>
              <a:t>Click to edit Master title style</a:t>
            </a:r>
            <a:endParaRPr lang="en-US" dirty="0"/>
          </a:p>
        </p:txBody>
      </p:sp>
      <p:sp>
        <p:nvSpPr>
          <p:cNvPr id="5" name="Subtitle 2"/>
          <p:cNvSpPr>
            <a:spLocks noGrp="1"/>
          </p:cNvSpPr>
          <p:nvPr>
            <p:ph type="subTitle" idx="1"/>
          </p:nvPr>
        </p:nvSpPr>
        <p:spPr>
          <a:xfrm>
            <a:off x="685799" y="2372591"/>
            <a:ext cx="5209118" cy="3899832"/>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019371" y="3823808"/>
            <a:ext cx="2340028" cy="2448615"/>
          </a:xfrm>
          <a:prstGeom prst="rect">
            <a:avLst/>
          </a:prstGeom>
        </p:spPr>
      </p:pic>
    </p:spTree>
    <p:extLst>
      <p:ext uri="{BB962C8B-B14F-4D97-AF65-F5344CB8AC3E}">
        <p14:creationId xmlns:p14="http://schemas.microsoft.com/office/powerpoint/2010/main" val="33360866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4"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3198D9"/>
                </a:solidFill>
                <a:latin typeface="Verdana"/>
                <a:cs typeface="Verdana"/>
              </a:defRPr>
            </a:lvl1pPr>
          </a:lstStyle>
          <a:p>
            <a:r>
              <a:rPr lang="en-GB" dirty="0"/>
              <a:t>Click to edit Master title style</a:t>
            </a:r>
            <a:endParaRPr lang="en-US" dirty="0"/>
          </a:p>
        </p:txBody>
      </p:sp>
      <p:sp>
        <p:nvSpPr>
          <p:cNvPr id="5" name="Subtitle 2"/>
          <p:cNvSpPr>
            <a:spLocks noGrp="1"/>
          </p:cNvSpPr>
          <p:nvPr>
            <p:ph type="subTitle" idx="1"/>
          </p:nvPr>
        </p:nvSpPr>
        <p:spPr>
          <a:xfrm>
            <a:off x="685799" y="2372590"/>
            <a:ext cx="5240868" cy="3752809"/>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5981423" y="3784100"/>
            <a:ext cx="2415922" cy="2528029"/>
          </a:xfrm>
          <a:prstGeom prst="rect">
            <a:avLst/>
          </a:prstGeom>
        </p:spPr>
      </p:pic>
    </p:spTree>
    <p:extLst>
      <p:ext uri="{BB962C8B-B14F-4D97-AF65-F5344CB8AC3E}">
        <p14:creationId xmlns:p14="http://schemas.microsoft.com/office/powerpoint/2010/main" val="17155255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peech Bubble">
    <p:spTree>
      <p:nvGrpSpPr>
        <p:cNvPr id="1" name=""/>
        <p:cNvGrpSpPr/>
        <p:nvPr/>
      </p:nvGrpSpPr>
      <p:grpSpPr>
        <a:xfrm>
          <a:off x="0" y="0"/>
          <a:ext cx="0" cy="0"/>
          <a:chOff x="0" y="0"/>
          <a:chExt cx="0" cy="0"/>
        </a:xfrm>
      </p:grpSpPr>
      <p:sp>
        <p:nvSpPr>
          <p:cNvPr id="11"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50B3A7"/>
                </a:solidFill>
                <a:latin typeface="Verdana"/>
                <a:cs typeface="Verdana"/>
              </a:defRPr>
            </a:lvl1pPr>
          </a:lstStyle>
          <a:p>
            <a:r>
              <a:rPr lang="en-GB" dirty="0"/>
              <a:t>Click to edit Master title style</a:t>
            </a:r>
            <a:endParaRPr lang="en-US" dirty="0"/>
          </a:p>
        </p:txBody>
      </p:sp>
      <p:sp>
        <p:nvSpPr>
          <p:cNvPr id="12" name="Subtitle 2"/>
          <p:cNvSpPr>
            <a:spLocks noGrp="1"/>
          </p:cNvSpPr>
          <p:nvPr>
            <p:ph type="subTitle" idx="1"/>
          </p:nvPr>
        </p:nvSpPr>
        <p:spPr>
          <a:xfrm>
            <a:off x="685799" y="2372591"/>
            <a:ext cx="5500159" cy="3732964"/>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481993" y="3991211"/>
            <a:ext cx="1936272" cy="1512249"/>
          </a:xfrm>
          <a:prstGeom prst="rect">
            <a:avLst/>
          </a:prstGeom>
        </p:spPr>
      </p:pic>
    </p:spTree>
    <p:extLst>
      <p:ext uri="{BB962C8B-B14F-4D97-AF65-F5344CB8AC3E}">
        <p14:creationId xmlns:p14="http://schemas.microsoft.com/office/powerpoint/2010/main" val="13106425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Breaking Free">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019371" y="3824089"/>
            <a:ext cx="2340029" cy="1757751"/>
          </a:xfrm>
          <a:prstGeom prst="rect">
            <a:avLst/>
          </a:prstGeom>
        </p:spPr>
      </p:pic>
      <p:sp>
        <p:nvSpPr>
          <p:cNvPr id="7"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3198D9"/>
                </a:solidFill>
                <a:latin typeface="Verdana"/>
                <a:cs typeface="Verdana"/>
              </a:defRPr>
            </a:lvl1pPr>
          </a:lstStyle>
          <a:p>
            <a:r>
              <a:rPr lang="en-GB" dirty="0"/>
              <a:t>Click to edit Master title style</a:t>
            </a:r>
            <a:endParaRPr lang="en-US" dirty="0"/>
          </a:p>
        </p:txBody>
      </p:sp>
      <p:sp>
        <p:nvSpPr>
          <p:cNvPr id="8" name="Subtitle 2"/>
          <p:cNvSpPr>
            <a:spLocks noGrp="1"/>
          </p:cNvSpPr>
          <p:nvPr>
            <p:ph type="subTitle" idx="1"/>
          </p:nvPr>
        </p:nvSpPr>
        <p:spPr>
          <a:xfrm>
            <a:off x="685799" y="2372591"/>
            <a:ext cx="5055659" cy="3951256"/>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6136446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Vocal">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128223" y="3824089"/>
            <a:ext cx="2340029" cy="1609198"/>
          </a:xfrm>
          <a:prstGeom prst="rect">
            <a:avLst/>
          </a:prstGeom>
        </p:spPr>
      </p:pic>
      <p:sp>
        <p:nvSpPr>
          <p:cNvPr id="7"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50B3A7"/>
                </a:solidFill>
                <a:latin typeface="Verdana"/>
                <a:cs typeface="Verdana"/>
              </a:defRPr>
            </a:lvl1pPr>
          </a:lstStyle>
          <a:p>
            <a:r>
              <a:rPr lang="en-GB" dirty="0"/>
              <a:t>Click to edit Master title style</a:t>
            </a:r>
            <a:endParaRPr lang="en-US" dirty="0"/>
          </a:p>
        </p:txBody>
      </p:sp>
      <p:sp>
        <p:nvSpPr>
          <p:cNvPr id="8" name="Subtitle 2"/>
          <p:cNvSpPr>
            <a:spLocks noGrp="1"/>
          </p:cNvSpPr>
          <p:nvPr>
            <p:ph type="subTitle" idx="1"/>
          </p:nvPr>
        </p:nvSpPr>
        <p:spPr>
          <a:xfrm>
            <a:off x="685799" y="2372591"/>
            <a:ext cx="5235256" cy="3379358"/>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26912972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upport">
    <p:spTree>
      <p:nvGrpSpPr>
        <p:cNvPr id="1" name=""/>
        <p:cNvGrpSpPr/>
        <p:nvPr/>
      </p:nvGrpSpPr>
      <p:grpSpPr>
        <a:xfrm>
          <a:off x="0" y="0"/>
          <a:ext cx="0" cy="0"/>
          <a:chOff x="0" y="0"/>
          <a:chExt cx="0" cy="0"/>
        </a:xfrm>
      </p:grpSpPr>
      <p:sp>
        <p:nvSpPr>
          <p:cNvPr id="7"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3198D9"/>
                </a:solidFill>
                <a:latin typeface="Verdana"/>
                <a:cs typeface="Verdana"/>
              </a:defRPr>
            </a:lvl1pPr>
          </a:lstStyle>
          <a:p>
            <a:r>
              <a:rPr lang="en-GB" dirty="0"/>
              <a:t>Click to edit Master title style</a:t>
            </a:r>
            <a:endParaRPr lang="en-US" dirty="0"/>
          </a:p>
        </p:txBody>
      </p:sp>
      <p:sp>
        <p:nvSpPr>
          <p:cNvPr id="8" name="Subtitle 2"/>
          <p:cNvSpPr>
            <a:spLocks noGrp="1"/>
          </p:cNvSpPr>
          <p:nvPr>
            <p:ph type="subTitle" idx="1"/>
          </p:nvPr>
        </p:nvSpPr>
        <p:spPr>
          <a:xfrm>
            <a:off x="685799" y="2372591"/>
            <a:ext cx="5409234" cy="3891722"/>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9" name="Picture 8"/>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633253" y="3824089"/>
            <a:ext cx="1745692" cy="1609198"/>
          </a:xfrm>
          <a:prstGeom prst="rect">
            <a:avLst/>
          </a:prstGeom>
        </p:spPr>
      </p:pic>
    </p:spTree>
    <p:extLst>
      <p:ext uri="{BB962C8B-B14F-4D97-AF65-F5344CB8AC3E}">
        <p14:creationId xmlns:p14="http://schemas.microsoft.com/office/powerpoint/2010/main" val="27551712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Question Mark">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922039" y="3550217"/>
            <a:ext cx="1724541" cy="2414358"/>
          </a:xfrm>
          <a:prstGeom prst="rect">
            <a:avLst/>
          </a:prstGeom>
        </p:spPr>
      </p:pic>
      <p:sp>
        <p:nvSpPr>
          <p:cNvPr id="7"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50B3A7"/>
                </a:solidFill>
                <a:latin typeface="Verdana"/>
                <a:cs typeface="Verdana"/>
              </a:defRPr>
            </a:lvl1pPr>
          </a:lstStyle>
          <a:p>
            <a:r>
              <a:rPr lang="en-GB" dirty="0"/>
              <a:t>Click to edit Master title style</a:t>
            </a:r>
            <a:endParaRPr lang="en-US" dirty="0"/>
          </a:p>
        </p:txBody>
      </p:sp>
      <p:sp>
        <p:nvSpPr>
          <p:cNvPr id="8" name="Subtitle 2"/>
          <p:cNvSpPr>
            <a:spLocks noGrp="1"/>
          </p:cNvSpPr>
          <p:nvPr>
            <p:ph type="subTitle" idx="1"/>
          </p:nvPr>
        </p:nvSpPr>
        <p:spPr>
          <a:xfrm>
            <a:off x="685799" y="2372591"/>
            <a:ext cx="6246410" cy="3984330"/>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758134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6709311" y="3881298"/>
            <a:ext cx="1720679" cy="1697631"/>
          </a:xfrm>
          <a:prstGeom prst="rect">
            <a:avLst/>
          </a:prstGeom>
        </p:spPr>
      </p:pic>
      <p:sp>
        <p:nvSpPr>
          <p:cNvPr id="7"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3997D7"/>
                </a:solidFill>
                <a:latin typeface="Verdana"/>
                <a:cs typeface="Verdana"/>
              </a:defRPr>
            </a:lvl1pPr>
          </a:lstStyle>
          <a:p>
            <a:r>
              <a:rPr lang="en-GB" dirty="0"/>
              <a:t>Click to edit Master title style</a:t>
            </a:r>
            <a:endParaRPr lang="en-US" dirty="0"/>
          </a:p>
        </p:txBody>
      </p:sp>
      <p:sp>
        <p:nvSpPr>
          <p:cNvPr id="8" name="Subtitle 2"/>
          <p:cNvSpPr>
            <a:spLocks noGrp="1"/>
          </p:cNvSpPr>
          <p:nvPr>
            <p:ph type="subTitle" idx="1"/>
          </p:nvPr>
        </p:nvSpPr>
        <p:spPr>
          <a:xfrm>
            <a:off x="685799" y="2372591"/>
            <a:ext cx="5789995" cy="3878492"/>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42849813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Equality">
    <p:spTree>
      <p:nvGrpSpPr>
        <p:cNvPr id="1" name=""/>
        <p:cNvGrpSpPr/>
        <p:nvPr/>
      </p:nvGrpSpPr>
      <p:grpSpPr>
        <a:xfrm>
          <a:off x="0" y="0"/>
          <a:ext cx="0" cy="0"/>
          <a:chOff x="0" y="0"/>
          <a:chExt cx="0" cy="0"/>
        </a:xfrm>
      </p:grpSpPr>
      <p:sp>
        <p:nvSpPr>
          <p:cNvPr id="7"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50B3A7"/>
                </a:solidFill>
                <a:latin typeface="Verdana"/>
                <a:cs typeface="Verdana"/>
              </a:defRPr>
            </a:lvl1pPr>
          </a:lstStyle>
          <a:p>
            <a:r>
              <a:rPr lang="en-GB" dirty="0"/>
              <a:t>Click to edit Master title style</a:t>
            </a:r>
            <a:endParaRPr lang="en-US" dirty="0"/>
          </a:p>
        </p:txBody>
      </p:sp>
      <p:sp>
        <p:nvSpPr>
          <p:cNvPr id="8" name="Subtitle 2"/>
          <p:cNvSpPr>
            <a:spLocks noGrp="1"/>
          </p:cNvSpPr>
          <p:nvPr>
            <p:ph type="subTitle" idx="1"/>
          </p:nvPr>
        </p:nvSpPr>
        <p:spPr>
          <a:xfrm>
            <a:off x="685799" y="2372591"/>
            <a:ext cx="6400800" cy="3170697"/>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9" name="Picture 8"/>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807858" y="5421573"/>
            <a:ext cx="3644346" cy="1164945"/>
          </a:xfrm>
          <a:prstGeom prst="rect">
            <a:avLst/>
          </a:prstGeom>
        </p:spPr>
      </p:pic>
    </p:spTree>
    <p:extLst>
      <p:ext uri="{BB962C8B-B14F-4D97-AF65-F5344CB8AC3E}">
        <p14:creationId xmlns:p14="http://schemas.microsoft.com/office/powerpoint/2010/main" val="35303834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Freedom">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807857" y="5429587"/>
            <a:ext cx="3623581" cy="857599"/>
          </a:xfrm>
          <a:prstGeom prst="rect">
            <a:avLst/>
          </a:prstGeom>
        </p:spPr>
      </p:pic>
      <p:sp>
        <p:nvSpPr>
          <p:cNvPr id="6" name="Title 1"/>
          <p:cNvSpPr>
            <a:spLocks noGrp="1"/>
          </p:cNvSpPr>
          <p:nvPr>
            <p:ph type="ctrTitle"/>
          </p:nvPr>
        </p:nvSpPr>
        <p:spPr>
          <a:xfrm>
            <a:off x="685799" y="1206500"/>
            <a:ext cx="3953523" cy="940955"/>
          </a:xfrm>
          <a:prstGeom prst="rect">
            <a:avLst/>
          </a:prstGeom>
        </p:spPr>
        <p:txBody>
          <a:bodyPr/>
          <a:lstStyle>
            <a:lvl1pPr algn="l">
              <a:defRPr sz="2800" b="1" i="0" baseline="0">
                <a:solidFill>
                  <a:srgbClr val="957DB7"/>
                </a:solidFill>
                <a:latin typeface="Verdana"/>
                <a:cs typeface="Verdana"/>
              </a:defRPr>
            </a:lvl1pPr>
          </a:lstStyle>
          <a:p>
            <a:r>
              <a:rPr lang="en-GB" dirty="0"/>
              <a:t>Click to edit Master title style</a:t>
            </a:r>
            <a:endParaRPr lang="en-US" dirty="0"/>
          </a:p>
        </p:txBody>
      </p:sp>
      <p:sp>
        <p:nvSpPr>
          <p:cNvPr id="7" name="Subtitle 2"/>
          <p:cNvSpPr>
            <a:spLocks noGrp="1"/>
          </p:cNvSpPr>
          <p:nvPr>
            <p:ph type="subTitle" idx="1"/>
          </p:nvPr>
        </p:nvSpPr>
        <p:spPr>
          <a:xfrm>
            <a:off x="685799" y="2372591"/>
            <a:ext cx="6400800" cy="2945790"/>
          </a:xfrm>
          <a:prstGeom prst="rect">
            <a:avLst/>
          </a:prstGeom>
        </p:spPr>
        <p:txBody>
          <a:bodyPr/>
          <a:lstStyle>
            <a:lvl1pPr marL="0" indent="0" algn="l">
              <a:buNone/>
              <a:defRPr sz="2000" b="0" i="0">
                <a:solidFill>
                  <a:srgbClr val="373737"/>
                </a:solidFill>
                <a:latin typeface="Verdana"/>
                <a:cs typeface="Verdana"/>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Tree>
    <p:extLst>
      <p:ext uri="{BB962C8B-B14F-4D97-AF65-F5344CB8AC3E}">
        <p14:creationId xmlns:p14="http://schemas.microsoft.com/office/powerpoint/2010/main" val="4103689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1.emf"/><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Thrive Women's Aid - Normal Logo.eps"/>
          <p:cNvPicPr>
            <a:picLocks noChangeAspect="1"/>
          </p:cNvPicPr>
          <p:nvPr userDrawn="1"/>
        </p:nvPicPr>
        <p:blipFill>
          <a:blip r:embed="rId32">
            <a:extLst>
              <a:ext uri="{28A0092B-C50C-407E-A947-70E740481C1C}">
                <a14:useLocalDpi xmlns:a14="http://schemas.microsoft.com/office/drawing/2010/main"/>
              </a:ext>
            </a:extLst>
          </a:blip>
          <a:stretch>
            <a:fillRect/>
          </a:stretch>
        </p:blipFill>
        <p:spPr>
          <a:xfrm>
            <a:off x="7004976" y="421121"/>
            <a:ext cx="1517321" cy="634290"/>
          </a:xfrm>
          <a:prstGeom prst="rect">
            <a:avLst/>
          </a:prstGeom>
        </p:spPr>
      </p:pic>
    </p:spTree>
    <p:extLst>
      <p:ext uri="{BB962C8B-B14F-4D97-AF65-F5344CB8AC3E}">
        <p14:creationId xmlns:p14="http://schemas.microsoft.com/office/powerpoint/2010/main" val="2937645867"/>
      </p:ext>
    </p:extLst>
  </p:cSld>
  <p:clrMap bg1="lt1" tx1="dk1" bg2="lt2" tx2="dk2" accent1="accent1" accent2="accent2" accent3="accent3" accent4="accent4" accent5="accent5" accent6="accent6" hlink="hlink" folHlink="folHlink"/>
  <p:sldLayoutIdLst>
    <p:sldLayoutId id="2147483669" r:id="rId1"/>
    <p:sldLayoutId id="2147483690" r:id="rId2"/>
    <p:sldLayoutId id="2147483670" r:id="rId3"/>
    <p:sldLayoutId id="2147483692" r:id="rId4"/>
    <p:sldLayoutId id="2147483697" r:id="rId5"/>
    <p:sldLayoutId id="2147483650" r:id="rId6"/>
    <p:sldLayoutId id="2147483653" r:id="rId7"/>
    <p:sldLayoutId id="2147483656" r:id="rId8"/>
    <p:sldLayoutId id="2147483702" r:id="rId9"/>
    <p:sldLayoutId id="2147483703" r:id="rId10"/>
    <p:sldLayoutId id="2147483704" r:id="rId11"/>
    <p:sldLayoutId id="2147483705" r:id="rId12"/>
    <p:sldLayoutId id="2147483671" r:id="rId13"/>
    <p:sldLayoutId id="2147483672" r:id="rId14"/>
    <p:sldLayoutId id="2147483649" r:id="rId15"/>
    <p:sldLayoutId id="2147483659" r:id="rId16"/>
    <p:sldLayoutId id="2147483693" r:id="rId17"/>
    <p:sldLayoutId id="2147483695" r:id="rId18"/>
    <p:sldLayoutId id="2147483660" r:id="rId19"/>
    <p:sldLayoutId id="2147483680" r:id="rId20"/>
    <p:sldLayoutId id="2147483682" r:id="rId21"/>
    <p:sldLayoutId id="2147483688" r:id="rId22"/>
    <p:sldLayoutId id="2147483661" r:id="rId23"/>
    <p:sldLayoutId id="2147483662" r:id="rId24"/>
    <p:sldLayoutId id="2147483663" r:id="rId25"/>
    <p:sldLayoutId id="2147483664" r:id="rId26"/>
    <p:sldLayoutId id="2147483665" r:id="rId27"/>
    <p:sldLayoutId id="2147483666" r:id="rId28"/>
    <p:sldLayoutId id="2147483667" r:id="rId29"/>
    <p:sldLayoutId id="2147483668" r:id="rId30"/>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emf"/><Relationship Id="rId7"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image" Target="../media/image26.png"/><Relationship Id="rId5" Type="http://schemas.openxmlformats.org/officeDocument/2006/relationships/image" Target="../media/image25.emf"/><Relationship Id="rId4" Type="http://schemas.openxmlformats.org/officeDocument/2006/relationships/image" Target="../media/image24.e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0568" y="3170615"/>
            <a:ext cx="5835113" cy="940955"/>
          </a:xfrm>
        </p:spPr>
        <p:txBody>
          <a:bodyPr/>
          <a:lstStyle/>
          <a:p>
            <a:r>
              <a:rPr lang="en-US" dirty="0"/>
              <a:t>Introduction to Thrive WA</a:t>
            </a:r>
          </a:p>
        </p:txBody>
      </p:sp>
      <p:sp>
        <p:nvSpPr>
          <p:cNvPr id="3" name="Subtitle 2"/>
          <p:cNvSpPr>
            <a:spLocks noGrp="1"/>
          </p:cNvSpPr>
          <p:nvPr>
            <p:ph type="subTitle" idx="1"/>
          </p:nvPr>
        </p:nvSpPr>
        <p:spPr>
          <a:xfrm>
            <a:off x="2483264" y="5070817"/>
            <a:ext cx="4404617" cy="881531"/>
          </a:xfrm>
        </p:spPr>
        <p:txBody>
          <a:bodyPr/>
          <a:lstStyle/>
          <a:p>
            <a:pPr algn="ctr"/>
            <a:r>
              <a:rPr lang="en-US" dirty="0"/>
              <a:t>Katy Connelly</a:t>
            </a:r>
          </a:p>
        </p:txBody>
      </p:sp>
    </p:spTree>
    <p:extLst>
      <p:ext uri="{BB962C8B-B14F-4D97-AF65-F5344CB8AC3E}">
        <p14:creationId xmlns:p14="http://schemas.microsoft.com/office/powerpoint/2010/main" val="1922695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Who we are…..</a:t>
            </a:r>
          </a:p>
        </p:txBody>
      </p:sp>
      <p:sp>
        <p:nvSpPr>
          <p:cNvPr id="3" name="Subtitle 2"/>
          <p:cNvSpPr>
            <a:spLocks noGrp="1"/>
          </p:cNvSpPr>
          <p:nvPr>
            <p:ph type="subTitle" idx="1"/>
          </p:nvPr>
        </p:nvSpPr>
        <p:spPr>
          <a:xfrm>
            <a:off x="681442" y="2265014"/>
            <a:ext cx="7915760" cy="2543654"/>
          </a:xfrm>
        </p:spPr>
        <p:txBody>
          <a:bodyPr/>
          <a:lstStyle/>
          <a:p>
            <a:r>
              <a:rPr lang="en-US" b="1" dirty="0"/>
              <a:t>Katy Connelly – </a:t>
            </a:r>
            <a:r>
              <a:rPr lang="en-US" dirty="0"/>
              <a:t>has worked in the VAWDASV sector for over 10 years. After the first 7 years, I took a career break to complete the MA in Criminal Justice and Policing, returning to the sector in the last 2 years while pursuing a PGCE/PCET qualification.</a:t>
            </a:r>
          </a:p>
          <a:p>
            <a:endParaRPr lang="en-US" dirty="0"/>
          </a:p>
          <a:p>
            <a:r>
              <a:rPr lang="en-US" b="1" dirty="0"/>
              <a:t>Thrive WA- </a:t>
            </a:r>
            <a:r>
              <a:rPr lang="en-US" dirty="0"/>
              <a:t>Has been offering domestic abuse related support in the NPT area for over 45 years for women. Women are disproportionally affected by domestic abuse and therefore Thrive WA offers person led support delivered by women for women. </a:t>
            </a:r>
            <a:endParaRPr lang="en-US" b="1" dirty="0"/>
          </a:p>
        </p:txBody>
      </p:sp>
    </p:spTree>
    <p:extLst>
      <p:ext uri="{BB962C8B-B14F-4D97-AF65-F5344CB8AC3E}">
        <p14:creationId xmlns:p14="http://schemas.microsoft.com/office/powerpoint/2010/main" val="819319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Trigger warning</a:t>
            </a:r>
          </a:p>
        </p:txBody>
      </p:sp>
      <p:sp>
        <p:nvSpPr>
          <p:cNvPr id="3" name="Subtitle 2"/>
          <p:cNvSpPr>
            <a:spLocks noGrp="1"/>
          </p:cNvSpPr>
          <p:nvPr>
            <p:ph type="subTitle" idx="1"/>
          </p:nvPr>
        </p:nvSpPr>
        <p:spPr>
          <a:xfrm>
            <a:off x="685798" y="2372591"/>
            <a:ext cx="7675537" cy="3379358"/>
          </a:xfrm>
        </p:spPr>
        <p:txBody>
          <a:bodyPr/>
          <a:lstStyle/>
          <a:p>
            <a:pPr algn="just"/>
            <a:r>
              <a:rPr lang="en-US" dirty="0"/>
              <a:t>It is likely that at least 30% of the students in this room will have directly or indirectly experienced domestic abuse in their childhood or in their own intimate partner relationships.</a:t>
            </a:r>
          </a:p>
          <a:p>
            <a:pPr algn="just"/>
            <a:endParaRPr lang="en-US" dirty="0"/>
          </a:p>
          <a:p>
            <a:pPr algn="just"/>
            <a:r>
              <a:rPr lang="en-US" dirty="0"/>
              <a:t>If you need to take a break, chat to one of us at the end, or access support then please let us know and we can help.</a:t>
            </a:r>
          </a:p>
        </p:txBody>
      </p:sp>
    </p:spTree>
    <p:extLst>
      <p:ext uri="{BB962C8B-B14F-4D97-AF65-F5344CB8AC3E}">
        <p14:creationId xmlns:p14="http://schemas.microsoft.com/office/powerpoint/2010/main" val="2953564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62769" y="2758283"/>
            <a:ext cx="2879932" cy="1958353"/>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3200541" y="2818891"/>
            <a:ext cx="2879932" cy="1958353"/>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839808" y="2796827"/>
            <a:ext cx="2879932" cy="1958353"/>
          </a:xfrm>
          <a:prstGeom prst="rect">
            <a:avLst/>
          </a:prstGeom>
        </p:spPr>
      </p:pic>
      <p:sp>
        <p:nvSpPr>
          <p:cNvPr id="2" name="Title 1"/>
          <p:cNvSpPr>
            <a:spLocks noGrp="1"/>
          </p:cNvSpPr>
          <p:nvPr>
            <p:ph type="ctrTitle"/>
          </p:nvPr>
        </p:nvSpPr>
        <p:spPr>
          <a:xfrm>
            <a:off x="475930" y="1288455"/>
            <a:ext cx="7565316" cy="940955"/>
          </a:xfrm>
        </p:spPr>
        <p:txBody>
          <a:bodyPr/>
          <a:lstStyle/>
          <a:p>
            <a:r>
              <a:rPr lang="en-US" dirty="0"/>
              <a:t>Domestic Abuse Statistics</a:t>
            </a:r>
          </a:p>
        </p:txBody>
      </p:sp>
      <p:sp>
        <p:nvSpPr>
          <p:cNvPr id="3" name="Title 1"/>
          <p:cNvSpPr txBox="1">
            <a:spLocks/>
          </p:cNvSpPr>
          <p:nvPr/>
        </p:nvSpPr>
        <p:spPr>
          <a:xfrm>
            <a:off x="6224338" y="3317603"/>
            <a:ext cx="2109536" cy="1029729"/>
          </a:xfrm>
          <a:prstGeom prst="rect">
            <a:avLst/>
          </a:prstGeom>
        </p:spPr>
        <p:txBody>
          <a:bodyPr vert="horz"/>
          <a:lstStyle>
            <a:lvl1pPr algn="ctr" defTabSz="457200" rtl="0" eaLnBrk="1" latinLnBrk="0" hangingPunct="1">
              <a:spcBef>
                <a:spcPct val="0"/>
              </a:spcBef>
              <a:buNone/>
              <a:defRPr sz="1000" kern="1200">
                <a:solidFill>
                  <a:schemeClr val="bg1"/>
                </a:solidFill>
                <a:latin typeface="Verdana"/>
                <a:ea typeface="+mj-ea"/>
                <a:cs typeface="Verdana"/>
              </a:defRPr>
            </a:lvl1pPr>
          </a:lstStyle>
          <a:p>
            <a:r>
              <a:rPr lang="en-GB" sz="1600" dirty="0"/>
              <a:t>Just over 51,000 successful prosecutions</a:t>
            </a:r>
            <a:endParaRPr lang="en-US" sz="1600" dirty="0"/>
          </a:p>
        </p:txBody>
      </p:sp>
      <p:sp>
        <p:nvSpPr>
          <p:cNvPr id="4" name="Title 1"/>
          <p:cNvSpPr txBox="1">
            <a:spLocks/>
          </p:cNvSpPr>
          <p:nvPr/>
        </p:nvSpPr>
        <p:spPr>
          <a:xfrm>
            <a:off x="3691491" y="3317603"/>
            <a:ext cx="1917818" cy="1029729"/>
          </a:xfrm>
          <a:prstGeom prst="rect">
            <a:avLst/>
          </a:prstGeom>
        </p:spPr>
        <p:txBody>
          <a:bodyPr vert="horz"/>
          <a:lstStyle>
            <a:lvl1pPr algn="ctr" defTabSz="457200" rtl="0" eaLnBrk="1" latinLnBrk="0" hangingPunct="1">
              <a:spcBef>
                <a:spcPct val="0"/>
              </a:spcBef>
              <a:buNone/>
              <a:defRPr sz="1000" kern="1200">
                <a:solidFill>
                  <a:schemeClr val="bg1"/>
                </a:solidFill>
                <a:latin typeface="Verdana"/>
                <a:ea typeface="+mj-ea"/>
                <a:cs typeface="Verdana"/>
              </a:defRPr>
            </a:lvl1pPr>
          </a:lstStyle>
          <a:p>
            <a:r>
              <a:rPr lang="en-GB" sz="1600" dirty="0"/>
              <a:t>Almost 900,000 DA crimes recorded</a:t>
            </a:r>
            <a:endParaRPr lang="en-US" sz="1600" dirty="0"/>
          </a:p>
        </p:txBody>
      </p:sp>
      <p:sp>
        <p:nvSpPr>
          <p:cNvPr id="5" name="Title 1"/>
          <p:cNvSpPr txBox="1">
            <a:spLocks/>
          </p:cNvSpPr>
          <p:nvPr/>
        </p:nvSpPr>
        <p:spPr>
          <a:xfrm>
            <a:off x="858148" y="3204345"/>
            <a:ext cx="2013389" cy="593723"/>
          </a:xfrm>
          <a:prstGeom prst="rect">
            <a:avLst/>
          </a:prstGeom>
        </p:spPr>
        <p:txBody>
          <a:bodyPr vert="horz"/>
          <a:lstStyle>
            <a:lvl1pPr algn="ctr" defTabSz="457200" rtl="0" eaLnBrk="1" latinLnBrk="0" hangingPunct="1">
              <a:spcBef>
                <a:spcPct val="0"/>
              </a:spcBef>
              <a:buNone/>
              <a:defRPr sz="1000" kern="1200">
                <a:solidFill>
                  <a:schemeClr val="bg1"/>
                </a:solidFill>
                <a:latin typeface="Verdana"/>
                <a:ea typeface="+mj-ea"/>
                <a:cs typeface="Verdana"/>
              </a:defRPr>
            </a:lvl1pPr>
          </a:lstStyle>
          <a:p>
            <a:r>
              <a:rPr lang="en-US" sz="1600" dirty="0"/>
              <a:t>2.1 Million people estimated to be victims of domestic abuse</a:t>
            </a:r>
          </a:p>
        </p:txBody>
      </p:sp>
      <p:pic>
        <p:nvPicPr>
          <p:cNvPr id="9" name="Picture 8"/>
          <p:cNvPicPr>
            <a:picLocks noChangeAspect="1"/>
          </p:cNvPicPr>
          <p:nvPr/>
        </p:nvPicPr>
        <p:blipFill>
          <a:blip r:embed="rId6"/>
          <a:stretch>
            <a:fillRect/>
          </a:stretch>
        </p:blipFill>
        <p:spPr>
          <a:xfrm>
            <a:off x="462082" y="4532342"/>
            <a:ext cx="2877561" cy="1956986"/>
          </a:xfrm>
          <a:prstGeom prst="rect">
            <a:avLst/>
          </a:prstGeom>
        </p:spPr>
      </p:pic>
      <p:pic>
        <p:nvPicPr>
          <p:cNvPr id="10" name="Picture 9"/>
          <p:cNvPicPr>
            <a:picLocks noChangeAspect="1"/>
          </p:cNvPicPr>
          <p:nvPr/>
        </p:nvPicPr>
        <p:blipFill>
          <a:blip r:embed="rId7"/>
          <a:stretch>
            <a:fillRect/>
          </a:stretch>
        </p:blipFill>
        <p:spPr>
          <a:xfrm>
            <a:off x="3200541" y="4532342"/>
            <a:ext cx="2877561" cy="1956986"/>
          </a:xfrm>
          <a:prstGeom prst="rect">
            <a:avLst/>
          </a:prstGeom>
        </p:spPr>
      </p:pic>
      <p:pic>
        <p:nvPicPr>
          <p:cNvPr id="11" name="Picture 10"/>
          <p:cNvPicPr>
            <a:picLocks noChangeAspect="1"/>
          </p:cNvPicPr>
          <p:nvPr/>
        </p:nvPicPr>
        <p:blipFill>
          <a:blip r:embed="rId8"/>
          <a:stretch>
            <a:fillRect/>
          </a:stretch>
        </p:blipFill>
        <p:spPr>
          <a:xfrm>
            <a:off x="5866767" y="4532342"/>
            <a:ext cx="2883658" cy="1956986"/>
          </a:xfrm>
          <a:prstGeom prst="rect">
            <a:avLst/>
          </a:prstGeom>
        </p:spPr>
      </p:pic>
      <p:sp>
        <p:nvSpPr>
          <p:cNvPr id="12" name="TextBox 11"/>
          <p:cNvSpPr txBox="1"/>
          <p:nvPr/>
        </p:nvSpPr>
        <p:spPr>
          <a:xfrm>
            <a:off x="3636720" y="5033518"/>
            <a:ext cx="2090312" cy="830997"/>
          </a:xfrm>
          <a:prstGeom prst="rect">
            <a:avLst/>
          </a:prstGeom>
          <a:noFill/>
        </p:spPr>
        <p:txBody>
          <a:bodyPr wrap="square" rtlCol="0">
            <a:spAutoFit/>
          </a:bodyPr>
          <a:lstStyle/>
          <a:p>
            <a:r>
              <a:rPr lang="en-GB" sz="1600" dirty="0">
                <a:solidFill>
                  <a:schemeClr val="bg1"/>
                </a:solidFill>
                <a:latin typeface="Verdana" panose="020B0604030504040204" pitchFamily="34" charset="0"/>
                <a:ea typeface="Verdana" panose="020B0604030504040204" pitchFamily="34" charset="0"/>
              </a:rPr>
              <a:t>There were 370 domestic homicides</a:t>
            </a:r>
          </a:p>
        </p:txBody>
      </p:sp>
      <p:sp>
        <p:nvSpPr>
          <p:cNvPr id="13" name="TextBox 12"/>
          <p:cNvSpPr txBox="1"/>
          <p:nvPr/>
        </p:nvSpPr>
        <p:spPr>
          <a:xfrm>
            <a:off x="970495" y="5033518"/>
            <a:ext cx="1932969" cy="1077218"/>
          </a:xfrm>
          <a:prstGeom prst="rect">
            <a:avLst/>
          </a:prstGeom>
          <a:noFill/>
        </p:spPr>
        <p:txBody>
          <a:bodyPr wrap="square" rtlCol="0">
            <a:spAutoFit/>
          </a:bodyPr>
          <a:lstStyle/>
          <a:p>
            <a:r>
              <a:rPr lang="en-GB" sz="1600" dirty="0">
                <a:solidFill>
                  <a:schemeClr val="bg1"/>
                </a:solidFill>
                <a:latin typeface="Verdana" panose="020B0604030504040204" pitchFamily="34" charset="0"/>
                <a:ea typeface="Verdana" panose="020B0604030504040204" pitchFamily="34" charset="0"/>
              </a:rPr>
              <a:t>Almost 17,000 DA Crimes were recorded in SWP area</a:t>
            </a:r>
          </a:p>
        </p:txBody>
      </p:sp>
      <p:sp>
        <p:nvSpPr>
          <p:cNvPr id="14" name="TextBox 13"/>
          <p:cNvSpPr txBox="1"/>
          <p:nvPr/>
        </p:nvSpPr>
        <p:spPr>
          <a:xfrm>
            <a:off x="6270484" y="5033518"/>
            <a:ext cx="2076224" cy="830997"/>
          </a:xfrm>
          <a:prstGeom prst="rect">
            <a:avLst/>
          </a:prstGeom>
          <a:noFill/>
        </p:spPr>
        <p:txBody>
          <a:bodyPr wrap="square" rtlCol="0">
            <a:spAutoFit/>
          </a:bodyPr>
          <a:lstStyle/>
          <a:p>
            <a:r>
              <a:rPr lang="en-GB" sz="1600" dirty="0">
                <a:solidFill>
                  <a:schemeClr val="bg1"/>
                </a:solidFill>
                <a:latin typeface="Verdana" panose="020B0604030504040204" pitchFamily="34" charset="0"/>
                <a:ea typeface="Verdana" panose="020B0604030504040204" pitchFamily="34" charset="0"/>
              </a:rPr>
              <a:t>30 DVPN’s/DVPO’s were granted in the SWP area</a:t>
            </a:r>
          </a:p>
        </p:txBody>
      </p:sp>
      <p:sp>
        <p:nvSpPr>
          <p:cNvPr id="15" name="TextBox 14"/>
          <p:cNvSpPr txBox="1"/>
          <p:nvPr/>
        </p:nvSpPr>
        <p:spPr>
          <a:xfrm>
            <a:off x="782539" y="2358791"/>
            <a:ext cx="4094261" cy="369332"/>
          </a:xfrm>
          <a:prstGeom prst="rect">
            <a:avLst/>
          </a:prstGeom>
          <a:noFill/>
        </p:spPr>
        <p:txBody>
          <a:bodyPr wrap="square" rtlCol="0">
            <a:spAutoFit/>
          </a:bodyPr>
          <a:lstStyle/>
          <a:p>
            <a:r>
              <a:rPr lang="en-GB" dirty="0">
                <a:solidFill>
                  <a:srgbClr val="8365A7"/>
                </a:solidFill>
                <a:latin typeface="Verdana" panose="020B0604030504040204" pitchFamily="34" charset="0"/>
                <a:ea typeface="Verdana" panose="020B0604030504040204" pitchFamily="34" charset="0"/>
              </a:rPr>
              <a:t>In the year ending March 2023…</a:t>
            </a:r>
          </a:p>
        </p:txBody>
      </p:sp>
      <p:sp>
        <p:nvSpPr>
          <p:cNvPr id="16" name="TextBox 15"/>
          <p:cNvSpPr txBox="1"/>
          <p:nvPr/>
        </p:nvSpPr>
        <p:spPr>
          <a:xfrm>
            <a:off x="7090610" y="6398334"/>
            <a:ext cx="2293478" cy="369332"/>
          </a:xfrm>
          <a:prstGeom prst="rect">
            <a:avLst/>
          </a:prstGeom>
          <a:noFill/>
        </p:spPr>
        <p:txBody>
          <a:bodyPr wrap="square" rtlCol="0">
            <a:spAutoFit/>
          </a:bodyPr>
          <a:lstStyle/>
          <a:p>
            <a:r>
              <a:rPr lang="en-GB" dirty="0"/>
              <a:t>ONS 2023</a:t>
            </a:r>
          </a:p>
        </p:txBody>
      </p:sp>
    </p:spTree>
    <p:extLst>
      <p:ext uri="{BB962C8B-B14F-4D97-AF65-F5344CB8AC3E}">
        <p14:creationId xmlns:p14="http://schemas.microsoft.com/office/powerpoint/2010/main" val="3723955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D54DC-AA69-A736-A444-34F82C2ACDBB}"/>
              </a:ext>
            </a:extLst>
          </p:cNvPr>
          <p:cNvSpPr>
            <a:spLocks noGrp="1"/>
          </p:cNvSpPr>
          <p:nvPr>
            <p:ph type="ctrTitle"/>
          </p:nvPr>
        </p:nvSpPr>
        <p:spPr>
          <a:xfrm>
            <a:off x="2023803" y="2958522"/>
            <a:ext cx="5096393" cy="940955"/>
          </a:xfrm>
        </p:spPr>
        <p:txBody>
          <a:bodyPr/>
          <a:lstStyle/>
          <a:p>
            <a:r>
              <a:rPr lang="en-GB" dirty="0"/>
              <a:t>Introduction to Thrive WA services</a:t>
            </a:r>
          </a:p>
        </p:txBody>
      </p:sp>
    </p:spTree>
    <p:extLst>
      <p:ext uri="{BB962C8B-B14F-4D97-AF65-F5344CB8AC3E}">
        <p14:creationId xmlns:p14="http://schemas.microsoft.com/office/powerpoint/2010/main" val="173315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265A0-6DFC-2EC0-F12F-7B3F61504D32}"/>
              </a:ext>
            </a:extLst>
          </p:cNvPr>
          <p:cNvSpPr>
            <a:spLocks noGrp="1"/>
          </p:cNvSpPr>
          <p:nvPr>
            <p:ph type="ctrTitle"/>
          </p:nvPr>
        </p:nvSpPr>
        <p:spPr/>
        <p:txBody>
          <a:bodyPr/>
          <a:lstStyle/>
          <a:p>
            <a:r>
              <a:rPr lang="en-GB" dirty="0"/>
              <a:t>Community and Outreach</a:t>
            </a:r>
          </a:p>
        </p:txBody>
      </p:sp>
      <p:sp>
        <p:nvSpPr>
          <p:cNvPr id="3" name="Subtitle 2">
            <a:extLst>
              <a:ext uri="{FF2B5EF4-FFF2-40B4-BE49-F238E27FC236}">
                <a16:creationId xmlns:a16="http://schemas.microsoft.com/office/drawing/2014/main" id="{90EF9FAF-4FD5-9B47-3B37-2066DA47E713}"/>
              </a:ext>
            </a:extLst>
          </p:cNvPr>
          <p:cNvSpPr>
            <a:spLocks noGrp="1"/>
          </p:cNvSpPr>
          <p:nvPr>
            <p:ph type="subTitle" idx="1"/>
          </p:nvPr>
        </p:nvSpPr>
        <p:spPr/>
        <p:txBody>
          <a:bodyPr/>
          <a:lstStyle/>
          <a:p>
            <a:pPr marL="342900" indent="-342900">
              <a:buFont typeface="Arial" panose="020B0604020202020204" pitchFamily="34" charset="0"/>
              <a:buChar char="•"/>
            </a:pPr>
            <a:r>
              <a:rPr lang="en-GB" dirty="0"/>
              <a:t>Practical and Emotional support provided</a:t>
            </a:r>
          </a:p>
          <a:p>
            <a:pPr marL="342900" indent="-342900">
              <a:buFont typeface="Arial" panose="020B0604020202020204" pitchFamily="34" charset="0"/>
              <a:buChar char="•"/>
            </a:pPr>
            <a:r>
              <a:rPr lang="en-GB" dirty="0"/>
              <a:t>Signposting</a:t>
            </a:r>
          </a:p>
          <a:p>
            <a:pPr marL="342900" indent="-342900">
              <a:buFont typeface="Arial" panose="020B0604020202020204" pitchFamily="34" charset="0"/>
              <a:buChar char="•"/>
            </a:pPr>
            <a:r>
              <a:rPr lang="en-GB" dirty="0"/>
              <a:t>Court support</a:t>
            </a:r>
          </a:p>
          <a:p>
            <a:pPr marL="342900" indent="-342900">
              <a:buFont typeface="Arial" panose="020B0604020202020204" pitchFamily="34" charset="0"/>
              <a:buChar char="•"/>
            </a:pPr>
            <a:r>
              <a:rPr lang="en-GB" dirty="0"/>
              <a:t>Housing related support</a:t>
            </a:r>
          </a:p>
        </p:txBody>
      </p:sp>
    </p:spTree>
    <p:extLst>
      <p:ext uri="{BB962C8B-B14F-4D97-AF65-F5344CB8AC3E}">
        <p14:creationId xmlns:p14="http://schemas.microsoft.com/office/powerpoint/2010/main" val="257342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BE7CC-0049-869B-0A39-B05D6DFB343D}"/>
              </a:ext>
            </a:extLst>
          </p:cNvPr>
          <p:cNvSpPr>
            <a:spLocks noGrp="1"/>
          </p:cNvSpPr>
          <p:nvPr>
            <p:ph type="ctrTitle"/>
          </p:nvPr>
        </p:nvSpPr>
        <p:spPr/>
        <p:txBody>
          <a:bodyPr/>
          <a:lstStyle/>
          <a:p>
            <a:r>
              <a:rPr lang="en-GB" dirty="0"/>
              <a:t>EDGE</a:t>
            </a:r>
          </a:p>
        </p:txBody>
      </p:sp>
      <p:sp>
        <p:nvSpPr>
          <p:cNvPr id="3" name="Subtitle 2">
            <a:extLst>
              <a:ext uri="{FF2B5EF4-FFF2-40B4-BE49-F238E27FC236}">
                <a16:creationId xmlns:a16="http://schemas.microsoft.com/office/drawing/2014/main" id="{95501629-F8BD-4630-F6EB-F25DD1314C92}"/>
              </a:ext>
            </a:extLst>
          </p:cNvPr>
          <p:cNvSpPr>
            <a:spLocks noGrp="1"/>
          </p:cNvSpPr>
          <p:nvPr>
            <p:ph type="subTitle" idx="1"/>
          </p:nvPr>
        </p:nvSpPr>
        <p:spPr/>
        <p:txBody>
          <a:bodyPr/>
          <a:lstStyle/>
          <a:p>
            <a:pPr marL="342900" indent="-342900">
              <a:buFont typeface="Arial" panose="020B0604020202020204" pitchFamily="34" charset="0"/>
              <a:buChar char="•"/>
            </a:pPr>
            <a:r>
              <a:rPr lang="en-GB" dirty="0"/>
              <a:t>Works under Community and Outreach</a:t>
            </a:r>
          </a:p>
          <a:p>
            <a:pPr marL="342900" indent="-342900">
              <a:buFont typeface="Arial" panose="020B0604020202020204" pitchFamily="34" charset="0"/>
              <a:buChar char="•"/>
            </a:pPr>
            <a:r>
              <a:rPr lang="en-GB" dirty="0"/>
              <a:t>Support worker specialises in working with minoritised women.</a:t>
            </a:r>
          </a:p>
          <a:p>
            <a:pPr marL="342900" indent="-342900">
              <a:buFont typeface="Arial" panose="020B0604020202020204" pitchFamily="34" charset="0"/>
              <a:buChar char="•"/>
            </a:pPr>
            <a:r>
              <a:rPr lang="en-GB" dirty="0"/>
              <a:t>Includes:</a:t>
            </a:r>
          </a:p>
          <a:p>
            <a:pPr marL="342900" indent="-342900">
              <a:buFont typeface="Arial" panose="020B0604020202020204" pitchFamily="34" charset="0"/>
              <a:buChar char="•"/>
            </a:pPr>
            <a:r>
              <a:rPr lang="en-GB" dirty="0"/>
              <a:t>BME</a:t>
            </a:r>
          </a:p>
          <a:p>
            <a:pPr marL="342900" indent="-342900">
              <a:buFont typeface="Arial" panose="020B0604020202020204" pitchFamily="34" charset="0"/>
              <a:buChar char="•"/>
            </a:pPr>
            <a:r>
              <a:rPr lang="en-GB" dirty="0"/>
              <a:t>Gypsy, Roma Travellers</a:t>
            </a:r>
          </a:p>
          <a:p>
            <a:pPr marL="342900" indent="-342900">
              <a:buFont typeface="Arial" panose="020B0604020202020204" pitchFamily="34" charset="0"/>
              <a:buChar char="•"/>
            </a:pPr>
            <a:r>
              <a:rPr lang="en-GB" dirty="0"/>
              <a:t>Disabled women</a:t>
            </a:r>
          </a:p>
          <a:p>
            <a:pPr marL="342900" indent="-342900">
              <a:buFont typeface="Arial" panose="020B0604020202020204" pitchFamily="34" charset="0"/>
              <a:buChar char="•"/>
            </a:pPr>
            <a:r>
              <a:rPr lang="en-GB" dirty="0"/>
              <a:t>Older women 55+</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Provides training to other professionals about the effects of DA on these minority groups</a:t>
            </a:r>
          </a:p>
        </p:txBody>
      </p:sp>
    </p:spTree>
    <p:extLst>
      <p:ext uri="{BB962C8B-B14F-4D97-AF65-F5344CB8AC3E}">
        <p14:creationId xmlns:p14="http://schemas.microsoft.com/office/powerpoint/2010/main" val="3544163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F8B9C6-8953-736B-D9F0-3A9094A6E075}"/>
              </a:ext>
            </a:extLst>
          </p:cNvPr>
          <p:cNvSpPr>
            <a:spLocks noGrp="1"/>
          </p:cNvSpPr>
          <p:nvPr>
            <p:ph type="ctrTitle"/>
          </p:nvPr>
        </p:nvSpPr>
        <p:spPr/>
        <p:txBody>
          <a:bodyPr/>
          <a:lstStyle/>
          <a:p>
            <a:r>
              <a:rPr lang="en-GB" dirty="0"/>
              <a:t>RAPID</a:t>
            </a:r>
          </a:p>
        </p:txBody>
      </p:sp>
      <p:sp>
        <p:nvSpPr>
          <p:cNvPr id="5" name="Subtitle 4">
            <a:extLst>
              <a:ext uri="{FF2B5EF4-FFF2-40B4-BE49-F238E27FC236}">
                <a16:creationId xmlns:a16="http://schemas.microsoft.com/office/drawing/2014/main" id="{5B1DAF91-5EA8-EC02-4958-465F87B435C2}"/>
              </a:ext>
            </a:extLst>
          </p:cNvPr>
          <p:cNvSpPr>
            <a:spLocks noGrp="1"/>
          </p:cNvSpPr>
          <p:nvPr>
            <p:ph type="subTitle" idx="1"/>
          </p:nvPr>
        </p:nvSpPr>
        <p:spPr/>
        <p:txBody>
          <a:bodyPr/>
          <a:lstStyle/>
          <a:p>
            <a:pPr marL="342900" indent="-342900">
              <a:buFont typeface="Arial" panose="020B0604020202020204" pitchFamily="34" charset="0"/>
              <a:buChar char="•"/>
            </a:pPr>
            <a:r>
              <a:rPr lang="en-GB" dirty="0"/>
              <a:t>Works out of Neath Police Station as a SPOC</a:t>
            </a:r>
          </a:p>
          <a:p>
            <a:pPr marL="342900" indent="-342900">
              <a:buFont typeface="Arial" panose="020B0604020202020204" pitchFamily="34" charset="0"/>
              <a:buChar char="•"/>
            </a:pPr>
            <a:r>
              <a:rPr lang="en-GB" dirty="0"/>
              <a:t>Provides services for men and women.</a:t>
            </a:r>
          </a:p>
          <a:p>
            <a:pPr marL="342900" indent="-342900">
              <a:buFont typeface="Arial" panose="020B0604020202020204" pitchFamily="34" charset="0"/>
              <a:buChar char="•"/>
            </a:pPr>
            <a:r>
              <a:rPr lang="en-GB" dirty="0"/>
              <a:t>Provides intensive short-term support until immediate needs are met.</a:t>
            </a:r>
          </a:p>
          <a:p>
            <a:pPr marL="342900" indent="-342900">
              <a:buFont typeface="Arial" panose="020B0604020202020204" pitchFamily="34" charset="0"/>
              <a:buChar char="•"/>
            </a:pPr>
            <a:r>
              <a:rPr lang="en-GB" dirty="0"/>
              <a:t>Provides signposting to additional services as required.</a:t>
            </a:r>
          </a:p>
        </p:txBody>
      </p:sp>
    </p:spTree>
    <p:extLst>
      <p:ext uri="{BB962C8B-B14F-4D97-AF65-F5344CB8AC3E}">
        <p14:creationId xmlns:p14="http://schemas.microsoft.com/office/powerpoint/2010/main" val="4122440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F1330-B865-9854-8C3E-B97AE58A9DE2}"/>
              </a:ext>
            </a:extLst>
          </p:cNvPr>
          <p:cNvSpPr>
            <a:spLocks noGrp="1"/>
          </p:cNvSpPr>
          <p:nvPr>
            <p:ph type="ctrTitle"/>
          </p:nvPr>
        </p:nvSpPr>
        <p:spPr/>
        <p:txBody>
          <a:bodyPr/>
          <a:lstStyle/>
          <a:p>
            <a:r>
              <a:rPr lang="en-GB" dirty="0"/>
              <a:t>CRISIS</a:t>
            </a:r>
          </a:p>
        </p:txBody>
      </p:sp>
      <p:sp>
        <p:nvSpPr>
          <p:cNvPr id="3" name="Subtitle 2">
            <a:extLst>
              <a:ext uri="{FF2B5EF4-FFF2-40B4-BE49-F238E27FC236}">
                <a16:creationId xmlns:a16="http://schemas.microsoft.com/office/drawing/2014/main" id="{83EEFC43-4208-AD26-79D7-8939F896C372}"/>
              </a:ext>
            </a:extLst>
          </p:cNvPr>
          <p:cNvSpPr>
            <a:spLocks noGrp="1"/>
          </p:cNvSpPr>
          <p:nvPr>
            <p:ph type="subTitle" idx="1"/>
          </p:nvPr>
        </p:nvSpPr>
        <p:spPr/>
        <p:txBody>
          <a:bodyPr/>
          <a:lstStyle/>
          <a:p>
            <a:pPr marL="342900" indent="-342900">
              <a:buFont typeface="Arial" panose="020B0604020202020204" pitchFamily="34" charset="0"/>
              <a:buChar char="•"/>
            </a:pPr>
            <a:r>
              <a:rPr lang="en-GB" dirty="0"/>
              <a:t>Crisis support is provided by a qualified IDVA.</a:t>
            </a:r>
          </a:p>
          <a:p>
            <a:pPr marL="342900" indent="-342900">
              <a:buFont typeface="Arial" panose="020B0604020202020204" pitchFamily="34" charset="0"/>
              <a:buChar char="•"/>
            </a:pPr>
            <a:r>
              <a:rPr lang="en-GB" dirty="0"/>
              <a:t>Intensive support is provided to those women who need support to leave or have recently left an abusive relationship.</a:t>
            </a:r>
          </a:p>
          <a:p>
            <a:pPr marL="342900" indent="-342900">
              <a:buFont typeface="Arial" panose="020B0604020202020204" pitchFamily="34" charset="0"/>
              <a:buChar char="•"/>
            </a:pPr>
            <a:r>
              <a:rPr lang="en-GB" dirty="0"/>
              <a:t>Safety planning is at the forefront of support.</a:t>
            </a:r>
          </a:p>
          <a:p>
            <a:pPr marL="342900" indent="-342900">
              <a:buFont typeface="Arial" panose="020B0604020202020204" pitchFamily="34" charset="0"/>
              <a:buChar char="•"/>
            </a:pPr>
            <a:r>
              <a:rPr lang="en-GB" dirty="0"/>
              <a:t>Support to make statements and attend court is also provided.</a:t>
            </a:r>
          </a:p>
        </p:txBody>
      </p:sp>
    </p:spTree>
    <p:extLst>
      <p:ext uri="{BB962C8B-B14F-4D97-AF65-F5344CB8AC3E}">
        <p14:creationId xmlns:p14="http://schemas.microsoft.com/office/powerpoint/2010/main" val="926614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6A9E82-E2C6-82A4-1D45-439AE9821CF1}"/>
              </a:ext>
            </a:extLst>
          </p:cNvPr>
          <p:cNvSpPr>
            <a:spLocks noGrp="1"/>
          </p:cNvSpPr>
          <p:nvPr>
            <p:ph type="ctrTitle"/>
          </p:nvPr>
        </p:nvSpPr>
        <p:spPr/>
        <p:txBody>
          <a:bodyPr/>
          <a:lstStyle/>
          <a:p>
            <a:r>
              <a:rPr lang="en-GB" dirty="0"/>
              <a:t>Refuge</a:t>
            </a:r>
          </a:p>
        </p:txBody>
      </p:sp>
      <p:sp>
        <p:nvSpPr>
          <p:cNvPr id="5" name="Subtitle 4">
            <a:extLst>
              <a:ext uri="{FF2B5EF4-FFF2-40B4-BE49-F238E27FC236}">
                <a16:creationId xmlns:a16="http://schemas.microsoft.com/office/drawing/2014/main" id="{2AFBA853-3D0C-C586-E8A2-2AEBCE8F89AA}"/>
              </a:ext>
            </a:extLst>
          </p:cNvPr>
          <p:cNvSpPr>
            <a:spLocks noGrp="1"/>
          </p:cNvSpPr>
          <p:nvPr>
            <p:ph type="subTitle" idx="1"/>
          </p:nvPr>
        </p:nvSpPr>
        <p:spPr/>
        <p:txBody>
          <a:bodyPr/>
          <a:lstStyle/>
          <a:p>
            <a:pPr marL="342900" indent="-342900">
              <a:buFont typeface="Arial" panose="020B0604020202020204" pitchFamily="34" charset="0"/>
              <a:buChar char="•"/>
            </a:pPr>
            <a:r>
              <a:rPr lang="en-GB" dirty="0"/>
              <a:t>6 Bed communal living refuge</a:t>
            </a:r>
          </a:p>
          <a:p>
            <a:pPr marL="342900" indent="-342900">
              <a:buFont typeface="Arial" panose="020B0604020202020204" pitchFamily="34" charset="0"/>
              <a:buChar char="•"/>
            </a:pPr>
            <a:r>
              <a:rPr lang="en-GB" dirty="0"/>
              <a:t>Provides support for women and their children in Port Talbot</a:t>
            </a:r>
          </a:p>
          <a:p>
            <a:pPr marL="342900" indent="-342900">
              <a:buFont typeface="Arial" panose="020B0604020202020204" pitchFamily="34" charset="0"/>
              <a:buChar char="•"/>
            </a:pPr>
            <a:r>
              <a:rPr lang="en-GB" dirty="0"/>
              <a:t>Provides short term, emergency accommodation.</a:t>
            </a:r>
          </a:p>
          <a:p>
            <a:pPr marL="342900" indent="-342900">
              <a:buFont typeface="Arial" panose="020B0604020202020204" pitchFamily="34" charset="0"/>
              <a:buChar char="•"/>
            </a:pPr>
            <a:r>
              <a:rPr lang="en-GB" dirty="0"/>
              <a:t>The addresses are highly confidential.</a:t>
            </a:r>
          </a:p>
          <a:p>
            <a:pPr marL="342900" indent="-342900">
              <a:buFont typeface="Arial" panose="020B0604020202020204" pitchFamily="34" charset="0"/>
              <a:buChar char="•"/>
            </a:pPr>
            <a:r>
              <a:rPr lang="en-GB" dirty="0"/>
              <a:t>Accessible 24/7 via the LFF</a:t>
            </a:r>
          </a:p>
        </p:txBody>
      </p:sp>
    </p:spTree>
    <p:extLst>
      <p:ext uri="{BB962C8B-B14F-4D97-AF65-F5344CB8AC3E}">
        <p14:creationId xmlns:p14="http://schemas.microsoft.com/office/powerpoint/2010/main" val="144404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84DF6E-4F73-C1D9-FCFD-37EDCD83A54F}"/>
              </a:ext>
            </a:extLst>
          </p:cNvPr>
          <p:cNvSpPr>
            <a:spLocks noGrp="1"/>
          </p:cNvSpPr>
          <p:nvPr>
            <p:ph type="ctrTitle"/>
          </p:nvPr>
        </p:nvSpPr>
        <p:spPr/>
        <p:txBody>
          <a:bodyPr/>
          <a:lstStyle/>
          <a:p>
            <a:r>
              <a:rPr lang="en-GB" dirty="0"/>
              <a:t>Move On</a:t>
            </a:r>
          </a:p>
        </p:txBody>
      </p:sp>
      <p:sp>
        <p:nvSpPr>
          <p:cNvPr id="5" name="Subtitle 4">
            <a:extLst>
              <a:ext uri="{FF2B5EF4-FFF2-40B4-BE49-F238E27FC236}">
                <a16:creationId xmlns:a16="http://schemas.microsoft.com/office/drawing/2014/main" id="{18A58F35-F83C-F315-D8F3-546676D9117E}"/>
              </a:ext>
            </a:extLst>
          </p:cNvPr>
          <p:cNvSpPr>
            <a:spLocks noGrp="1"/>
          </p:cNvSpPr>
          <p:nvPr>
            <p:ph type="subTitle" idx="1"/>
          </p:nvPr>
        </p:nvSpPr>
        <p:spPr/>
        <p:txBody>
          <a:bodyPr/>
          <a:lstStyle/>
          <a:p>
            <a:pPr marL="342900" indent="-342900">
              <a:buFont typeface="Arial" panose="020B0604020202020204" pitchFamily="34" charset="0"/>
              <a:buChar char="•"/>
            </a:pPr>
            <a:r>
              <a:rPr lang="en-GB" dirty="0"/>
              <a:t>Move on is 5 self-contained flats.</a:t>
            </a:r>
          </a:p>
          <a:p>
            <a:pPr marL="342900" indent="-342900">
              <a:buFont typeface="Arial" panose="020B0604020202020204" pitchFamily="34" charset="0"/>
              <a:buChar char="•"/>
            </a:pPr>
            <a:r>
              <a:rPr lang="en-GB" dirty="0"/>
              <a:t>Tenancy is for around 6 months</a:t>
            </a:r>
          </a:p>
          <a:p>
            <a:pPr marL="342900" indent="-342900">
              <a:buFont typeface="Arial" panose="020B0604020202020204" pitchFamily="34" charset="0"/>
              <a:buChar char="•"/>
            </a:pPr>
            <a:r>
              <a:rPr lang="en-GB" dirty="0"/>
              <a:t>Practical and emotional support given</a:t>
            </a:r>
          </a:p>
          <a:p>
            <a:pPr marL="342900" indent="-342900">
              <a:buFont typeface="Arial" panose="020B0604020202020204" pitchFamily="34" charset="0"/>
              <a:buChar char="•"/>
            </a:pPr>
            <a:r>
              <a:rPr lang="en-GB" dirty="0"/>
              <a:t>Support to find longer term accommodation.</a:t>
            </a:r>
          </a:p>
          <a:p>
            <a:pPr marL="342900" indent="-342900">
              <a:buFont typeface="Arial" panose="020B0604020202020204" pitchFamily="34" charset="0"/>
              <a:buChar char="•"/>
            </a:pPr>
            <a:r>
              <a:rPr lang="en-GB" dirty="0"/>
              <a:t>Support is for women and their children</a:t>
            </a:r>
          </a:p>
        </p:txBody>
      </p:sp>
    </p:spTree>
    <p:extLst>
      <p:ext uri="{BB962C8B-B14F-4D97-AF65-F5344CB8AC3E}">
        <p14:creationId xmlns:p14="http://schemas.microsoft.com/office/powerpoint/2010/main" val="2482322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816F4C-878B-8246-055F-946D95BF2F88}"/>
              </a:ext>
            </a:extLst>
          </p:cNvPr>
          <p:cNvSpPr>
            <a:spLocks noGrp="1"/>
          </p:cNvSpPr>
          <p:nvPr>
            <p:ph type="ctrTitle"/>
          </p:nvPr>
        </p:nvSpPr>
        <p:spPr/>
        <p:txBody>
          <a:bodyPr/>
          <a:lstStyle/>
          <a:p>
            <a:r>
              <a:rPr lang="en-GB" dirty="0"/>
              <a:t>Thrive Housing</a:t>
            </a:r>
          </a:p>
        </p:txBody>
      </p:sp>
      <p:sp>
        <p:nvSpPr>
          <p:cNvPr id="5" name="Subtitle 4">
            <a:extLst>
              <a:ext uri="{FF2B5EF4-FFF2-40B4-BE49-F238E27FC236}">
                <a16:creationId xmlns:a16="http://schemas.microsoft.com/office/drawing/2014/main" id="{D19B6740-A05A-8B96-C4DE-7AD36B87CCFA}"/>
              </a:ext>
            </a:extLst>
          </p:cNvPr>
          <p:cNvSpPr>
            <a:spLocks noGrp="1"/>
          </p:cNvSpPr>
          <p:nvPr>
            <p:ph type="subTitle" idx="1"/>
          </p:nvPr>
        </p:nvSpPr>
        <p:spPr/>
        <p:txBody>
          <a:bodyPr/>
          <a:lstStyle/>
          <a:p>
            <a:pPr marL="342900" indent="-342900">
              <a:buFont typeface="Arial" panose="020B0604020202020204" pitchFamily="34" charset="0"/>
              <a:buChar char="•"/>
            </a:pPr>
            <a:r>
              <a:rPr lang="en-GB" dirty="0"/>
              <a:t>20 2-3 bedroom properties in the NPT area</a:t>
            </a:r>
          </a:p>
          <a:p>
            <a:pPr marL="342900" indent="-342900">
              <a:buFont typeface="Arial" panose="020B0604020202020204" pitchFamily="34" charset="0"/>
              <a:buChar char="•"/>
            </a:pPr>
            <a:r>
              <a:rPr lang="en-GB" dirty="0"/>
              <a:t>Thrive WA is the only RSL in Wales that provides women only accommodation.</a:t>
            </a:r>
          </a:p>
          <a:p>
            <a:pPr marL="342900" indent="-342900">
              <a:buFont typeface="Arial" panose="020B0604020202020204" pitchFamily="34" charset="0"/>
              <a:buChar char="•"/>
            </a:pPr>
            <a:r>
              <a:rPr lang="en-GB" dirty="0"/>
              <a:t>Provides accommodation for up to 2 years with support.</a:t>
            </a:r>
          </a:p>
        </p:txBody>
      </p:sp>
    </p:spTree>
    <p:extLst>
      <p:ext uri="{BB962C8B-B14F-4D97-AF65-F5344CB8AC3E}">
        <p14:creationId xmlns:p14="http://schemas.microsoft.com/office/powerpoint/2010/main" val="4005375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C5B91C-068A-DD4F-81BD-6D56B97714CE}"/>
              </a:ext>
            </a:extLst>
          </p:cNvPr>
          <p:cNvSpPr>
            <a:spLocks noGrp="1"/>
          </p:cNvSpPr>
          <p:nvPr>
            <p:ph type="ctrTitle"/>
          </p:nvPr>
        </p:nvSpPr>
        <p:spPr/>
        <p:txBody>
          <a:bodyPr/>
          <a:lstStyle/>
          <a:p>
            <a:r>
              <a:rPr lang="en-GB" dirty="0"/>
              <a:t>Families First</a:t>
            </a:r>
          </a:p>
        </p:txBody>
      </p:sp>
      <p:sp>
        <p:nvSpPr>
          <p:cNvPr id="6" name="Subtitle 5">
            <a:extLst>
              <a:ext uri="{FF2B5EF4-FFF2-40B4-BE49-F238E27FC236}">
                <a16:creationId xmlns:a16="http://schemas.microsoft.com/office/drawing/2014/main" id="{2C837845-BA50-C54C-BF78-8B7C462C7DA4}"/>
              </a:ext>
            </a:extLst>
          </p:cNvPr>
          <p:cNvSpPr>
            <a:spLocks noGrp="1"/>
          </p:cNvSpPr>
          <p:nvPr>
            <p:ph type="subTitle" idx="1"/>
          </p:nvPr>
        </p:nvSpPr>
        <p:spPr/>
        <p:txBody>
          <a:bodyPr/>
          <a:lstStyle/>
          <a:p>
            <a:pPr marL="342900" indent="-342900">
              <a:buFont typeface="Arial" panose="020B0604020202020204" pitchFamily="34" charset="0"/>
              <a:buChar char="•"/>
            </a:pPr>
            <a:r>
              <a:rPr lang="en-GB" dirty="0"/>
              <a:t>Provides support to men and women who have been referred via TAF.</a:t>
            </a:r>
          </a:p>
          <a:p>
            <a:pPr marL="342900" indent="-342900">
              <a:buFont typeface="Arial" panose="020B0604020202020204" pitchFamily="34" charset="0"/>
              <a:buChar char="•"/>
            </a:pPr>
            <a:r>
              <a:rPr lang="en-GB" dirty="0"/>
              <a:t>Provides support to their children too.</a:t>
            </a:r>
          </a:p>
          <a:p>
            <a:pPr marL="342900" indent="-342900">
              <a:buFont typeface="Arial" panose="020B0604020202020204" pitchFamily="34" charset="0"/>
              <a:buChar char="•"/>
            </a:pPr>
            <a:r>
              <a:rPr lang="en-GB" dirty="0"/>
              <a:t>Practical and emotional support given.</a:t>
            </a:r>
          </a:p>
          <a:p>
            <a:pPr marL="342900" indent="-342900">
              <a:buFont typeface="Arial" panose="020B0604020202020204" pitchFamily="34" charset="0"/>
              <a:buChar char="•"/>
            </a:pPr>
            <a:r>
              <a:rPr lang="en-GB" dirty="0"/>
              <a:t>Provides CLEAR services too</a:t>
            </a:r>
          </a:p>
        </p:txBody>
      </p:sp>
    </p:spTree>
    <p:extLst>
      <p:ext uri="{BB962C8B-B14F-4D97-AF65-F5344CB8AC3E}">
        <p14:creationId xmlns:p14="http://schemas.microsoft.com/office/powerpoint/2010/main" val="1649958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38A0B3-328D-BD9C-D861-AB8D34C283F0}"/>
              </a:ext>
            </a:extLst>
          </p:cNvPr>
          <p:cNvSpPr>
            <a:spLocks noGrp="1"/>
          </p:cNvSpPr>
          <p:nvPr>
            <p:ph type="ctrTitle"/>
          </p:nvPr>
        </p:nvSpPr>
        <p:spPr/>
        <p:txBody>
          <a:bodyPr/>
          <a:lstStyle/>
          <a:p>
            <a:r>
              <a:rPr lang="en-GB" dirty="0"/>
              <a:t>CYP Service</a:t>
            </a:r>
          </a:p>
        </p:txBody>
      </p:sp>
      <p:sp>
        <p:nvSpPr>
          <p:cNvPr id="5" name="Subtitle 4">
            <a:extLst>
              <a:ext uri="{FF2B5EF4-FFF2-40B4-BE49-F238E27FC236}">
                <a16:creationId xmlns:a16="http://schemas.microsoft.com/office/drawing/2014/main" id="{180F3417-E007-3103-074F-945CA0299D9B}"/>
              </a:ext>
            </a:extLst>
          </p:cNvPr>
          <p:cNvSpPr>
            <a:spLocks noGrp="1"/>
          </p:cNvSpPr>
          <p:nvPr>
            <p:ph type="subTitle" idx="1"/>
          </p:nvPr>
        </p:nvSpPr>
        <p:spPr/>
        <p:txBody>
          <a:bodyPr/>
          <a:lstStyle/>
          <a:p>
            <a:pPr marL="342900" indent="-342900">
              <a:buFont typeface="Arial" panose="020B0604020202020204" pitchFamily="34" charset="0"/>
              <a:buChar char="•"/>
            </a:pPr>
            <a:r>
              <a:rPr lang="en-GB" dirty="0"/>
              <a:t>Provides services to children aged 4-18 who have witnessed or experienced DA</a:t>
            </a:r>
          </a:p>
          <a:p>
            <a:pPr marL="342900" indent="-342900">
              <a:buFont typeface="Arial" panose="020B0604020202020204" pitchFamily="34" charset="0"/>
              <a:buChar char="•"/>
            </a:pPr>
            <a:r>
              <a:rPr lang="en-GB" dirty="0"/>
              <a:t>Provides structured and age-appropriate support with healthy relationships</a:t>
            </a:r>
          </a:p>
          <a:p>
            <a:pPr marL="342900" indent="-342900">
              <a:buFont typeface="Arial" panose="020B0604020202020204" pitchFamily="34" charset="0"/>
              <a:buChar char="•"/>
            </a:pPr>
            <a:r>
              <a:rPr lang="en-GB" dirty="0"/>
              <a:t>Support is provided in schools or in our main office after school or during the holidays.</a:t>
            </a:r>
          </a:p>
          <a:p>
            <a:pPr marL="342900" indent="-342900">
              <a:buFont typeface="Arial" panose="020B0604020202020204" pitchFamily="34" charset="0"/>
              <a:buChar char="•"/>
            </a:pPr>
            <a:r>
              <a:rPr lang="en-GB" dirty="0"/>
              <a:t>Offers RESPECT</a:t>
            </a:r>
          </a:p>
        </p:txBody>
      </p:sp>
    </p:spTree>
    <p:extLst>
      <p:ext uri="{BB962C8B-B14F-4D97-AF65-F5344CB8AC3E}">
        <p14:creationId xmlns:p14="http://schemas.microsoft.com/office/powerpoint/2010/main" val="3405505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EA343E-D14B-1AF4-0C34-8C66244F0CC7}"/>
              </a:ext>
            </a:extLst>
          </p:cNvPr>
          <p:cNvSpPr>
            <a:spLocks noGrp="1"/>
          </p:cNvSpPr>
          <p:nvPr>
            <p:ph type="ctrTitle"/>
          </p:nvPr>
        </p:nvSpPr>
        <p:spPr/>
        <p:txBody>
          <a:bodyPr/>
          <a:lstStyle/>
          <a:p>
            <a:r>
              <a:rPr lang="en-GB" dirty="0"/>
              <a:t>LIFE Project</a:t>
            </a:r>
          </a:p>
        </p:txBody>
      </p:sp>
      <p:sp>
        <p:nvSpPr>
          <p:cNvPr id="5" name="Subtitle 4">
            <a:extLst>
              <a:ext uri="{FF2B5EF4-FFF2-40B4-BE49-F238E27FC236}">
                <a16:creationId xmlns:a16="http://schemas.microsoft.com/office/drawing/2014/main" id="{9E7C3713-C37E-BB71-8755-469C940A2507}"/>
              </a:ext>
            </a:extLst>
          </p:cNvPr>
          <p:cNvSpPr>
            <a:spLocks noGrp="1"/>
          </p:cNvSpPr>
          <p:nvPr>
            <p:ph type="subTitle" idx="1"/>
          </p:nvPr>
        </p:nvSpPr>
        <p:spPr/>
        <p:txBody>
          <a:bodyPr/>
          <a:lstStyle/>
          <a:p>
            <a:pPr marL="342900" indent="-342900">
              <a:buFont typeface="Arial" panose="020B0604020202020204" pitchFamily="34" charset="0"/>
              <a:buChar char="•"/>
            </a:pPr>
            <a:r>
              <a:rPr lang="en-GB" dirty="0"/>
              <a:t>Offers very low-level peer support.</a:t>
            </a:r>
          </a:p>
          <a:p>
            <a:pPr marL="342900" indent="-342900">
              <a:buFont typeface="Arial" panose="020B0604020202020204" pitchFamily="34" charset="0"/>
              <a:buChar char="•"/>
            </a:pPr>
            <a:r>
              <a:rPr lang="en-GB" dirty="0"/>
              <a:t>Offers opportunities to decrease isolation by offering sessions such as coffee mornings, craft sessions and much more!</a:t>
            </a:r>
          </a:p>
          <a:p>
            <a:pPr marL="342900" indent="-342900">
              <a:buFont typeface="Arial" panose="020B0604020202020204" pitchFamily="34" charset="0"/>
              <a:buChar char="•"/>
            </a:pPr>
            <a:r>
              <a:rPr lang="en-GB" dirty="0"/>
              <a:t>Does not provide one to one support but offers on ward referrals for other support.</a:t>
            </a:r>
          </a:p>
        </p:txBody>
      </p:sp>
    </p:spTree>
    <p:extLst>
      <p:ext uri="{BB962C8B-B14F-4D97-AF65-F5344CB8AC3E}">
        <p14:creationId xmlns:p14="http://schemas.microsoft.com/office/powerpoint/2010/main" val="26712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557A1-DEB5-2773-F5E3-6E2B88B66591}"/>
              </a:ext>
            </a:extLst>
          </p:cNvPr>
          <p:cNvSpPr>
            <a:spLocks noGrp="1"/>
          </p:cNvSpPr>
          <p:nvPr>
            <p:ph type="ctrTitle"/>
          </p:nvPr>
        </p:nvSpPr>
        <p:spPr/>
        <p:txBody>
          <a:bodyPr/>
          <a:lstStyle/>
          <a:p>
            <a:r>
              <a:rPr lang="en-GB" dirty="0"/>
              <a:t>Counselling</a:t>
            </a:r>
          </a:p>
        </p:txBody>
      </p:sp>
      <p:sp>
        <p:nvSpPr>
          <p:cNvPr id="3" name="Subtitle 2">
            <a:extLst>
              <a:ext uri="{FF2B5EF4-FFF2-40B4-BE49-F238E27FC236}">
                <a16:creationId xmlns:a16="http://schemas.microsoft.com/office/drawing/2014/main" id="{DDBCD1C8-24D0-A20D-4F13-0B3E6B41ABCD}"/>
              </a:ext>
            </a:extLst>
          </p:cNvPr>
          <p:cNvSpPr>
            <a:spLocks noGrp="1"/>
          </p:cNvSpPr>
          <p:nvPr>
            <p:ph type="subTitle" idx="1"/>
          </p:nvPr>
        </p:nvSpPr>
        <p:spPr/>
        <p:txBody>
          <a:bodyPr/>
          <a:lstStyle/>
          <a:p>
            <a:pPr marL="342900" indent="-342900">
              <a:buFont typeface="Arial" panose="020B0604020202020204" pitchFamily="34" charset="0"/>
              <a:buChar char="•"/>
            </a:pPr>
            <a:r>
              <a:rPr lang="en-GB" dirty="0"/>
              <a:t>Offers up to 8 sessions of domestic abuse counselling free of charge.</a:t>
            </a:r>
          </a:p>
          <a:p>
            <a:pPr marL="342900" indent="-342900">
              <a:buFont typeface="Arial" panose="020B0604020202020204" pitchFamily="34" charset="0"/>
              <a:buChar char="•"/>
            </a:pPr>
            <a:r>
              <a:rPr lang="en-GB" dirty="0"/>
              <a:t>One to one basis </a:t>
            </a:r>
          </a:p>
        </p:txBody>
      </p:sp>
    </p:spTree>
    <p:extLst>
      <p:ext uri="{BB962C8B-B14F-4D97-AF65-F5344CB8AC3E}">
        <p14:creationId xmlns:p14="http://schemas.microsoft.com/office/powerpoint/2010/main" val="20890432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E9F8A5-B996-3BF7-A50C-336C26B56714}"/>
              </a:ext>
            </a:extLst>
          </p:cNvPr>
          <p:cNvSpPr>
            <a:spLocks noGrp="1"/>
          </p:cNvSpPr>
          <p:nvPr>
            <p:ph type="ctrTitle"/>
          </p:nvPr>
        </p:nvSpPr>
        <p:spPr/>
        <p:txBody>
          <a:bodyPr/>
          <a:lstStyle/>
          <a:p>
            <a:r>
              <a:rPr lang="en-GB" dirty="0"/>
              <a:t>SWAN</a:t>
            </a:r>
          </a:p>
        </p:txBody>
      </p:sp>
      <p:sp>
        <p:nvSpPr>
          <p:cNvPr id="5" name="Subtitle 4">
            <a:extLst>
              <a:ext uri="{FF2B5EF4-FFF2-40B4-BE49-F238E27FC236}">
                <a16:creationId xmlns:a16="http://schemas.microsoft.com/office/drawing/2014/main" id="{90D0B845-FEA5-0DB2-BBA2-2B195DF3DEEB}"/>
              </a:ext>
            </a:extLst>
          </p:cNvPr>
          <p:cNvSpPr>
            <a:spLocks noGrp="1"/>
          </p:cNvSpPr>
          <p:nvPr>
            <p:ph type="subTitle" idx="1"/>
          </p:nvPr>
        </p:nvSpPr>
        <p:spPr/>
        <p:txBody>
          <a:bodyPr/>
          <a:lstStyle/>
          <a:p>
            <a:pPr marL="342900" indent="-342900">
              <a:buFont typeface="Arial" panose="020B0604020202020204" pitchFamily="34" charset="0"/>
              <a:buChar char="•"/>
            </a:pPr>
            <a:r>
              <a:rPr lang="en-GB" dirty="0"/>
              <a:t>Run in conjunction with Swansea Women’s Aid.</a:t>
            </a:r>
          </a:p>
          <a:p>
            <a:pPr marL="342900" indent="-342900">
              <a:buFont typeface="Arial" panose="020B0604020202020204" pitchFamily="34" charset="0"/>
              <a:buChar char="•"/>
            </a:pPr>
            <a:r>
              <a:rPr lang="en-GB" dirty="0"/>
              <a:t>Supports women who have engaged with the sex industry.</a:t>
            </a:r>
          </a:p>
          <a:p>
            <a:pPr marL="342900" indent="-342900">
              <a:buFont typeface="Arial" panose="020B0604020202020204" pitchFamily="34" charset="0"/>
              <a:buChar char="•"/>
            </a:pPr>
            <a:r>
              <a:rPr lang="en-GB" dirty="0"/>
              <a:t>Provides intensive support and signposting.</a:t>
            </a:r>
          </a:p>
          <a:p>
            <a:pPr marL="342900" indent="-342900">
              <a:buFont typeface="Arial" panose="020B0604020202020204" pitchFamily="34" charset="0"/>
              <a:buChar char="•"/>
            </a:pPr>
            <a:r>
              <a:rPr lang="en-GB" dirty="0"/>
              <a:t>Runs a van service on a Friday night offering information and advice to the women.</a:t>
            </a:r>
          </a:p>
        </p:txBody>
      </p:sp>
    </p:spTree>
    <p:extLst>
      <p:ext uri="{BB962C8B-B14F-4D97-AF65-F5344CB8AC3E}">
        <p14:creationId xmlns:p14="http://schemas.microsoft.com/office/powerpoint/2010/main" val="2572701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7E24B-8E41-3A90-295B-35C162D18E8D}"/>
              </a:ext>
            </a:extLst>
          </p:cNvPr>
          <p:cNvSpPr>
            <a:spLocks noGrp="1"/>
          </p:cNvSpPr>
          <p:nvPr>
            <p:ph type="ctrTitle"/>
          </p:nvPr>
        </p:nvSpPr>
        <p:spPr/>
        <p:txBody>
          <a:bodyPr/>
          <a:lstStyle/>
          <a:p>
            <a:r>
              <a:rPr lang="en-GB" dirty="0"/>
              <a:t>Volunteering</a:t>
            </a:r>
          </a:p>
        </p:txBody>
      </p:sp>
      <p:sp>
        <p:nvSpPr>
          <p:cNvPr id="3" name="Subtitle 2">
            <a:extLst>
              <a:ext uri="{FF2B5EF4-FFF2-40B4-BE49-F238E27FC236}">
                <a16:creationId xmlns:a16="http://schemas.microsoft.com/office/drawing/2014/main" id="{E12EF715-850C-920C-F30A-1FCCC0FDA1A3}"/>
              </a:ext>
            </a:extLst>
          </p:cNvPr>
          <p:cNvSpPr>
            <a:spLocks noGrp="1"/>
          </p:cNvSpPr>
          <p:nvPr>
            <p:ph type="subTitle" idx="1"/>
          </p:nvPr>
        </p:nvSpPr>
        <p:spPr/>
        <p:txBody>
          <a:bodyPr/>
          <a:lstStyle/>
          <a:p>
            <a:pPr marL="342900" indent="-342900">
              <a:buFont typeface="Arial" panose="020B0604020202020204" pitchFamily="34" charset="0"/>
              <a:buChar char="•"/>
            </a:pPr>
            <a:r>
              <a:rPr lang="en-GB" dirty="0"/>
              <a:t>Provides volunteering opportunities for various different projects</a:t>
            </a:r>
          </a:p>
          <a:p>
            <a:pPr marL="342900" indent="-342900">
              <a:buFont typeface="Arial" panose="020B0604020202020204" pitchFamily="34" charset="0"/>
              <a:buChar char="•"/>
            </a:pPr>
            <a:r>
              <a:rPr lang="en-GB" dirty="0"/>
              <a:t>Hours can be used towards placement hours.</a:t>
            </a:r>
          </a:p>
          <a:p>
            <a:pPr marL="342900" indent="-342900">
              <a:buFont typeface="Arial" panose="020B0604020202020204" pitchFamily="34" charset="0"/>
              <a:buChar char="•"/>
            </a:pPr>
            <a:r>
              <a:rPr lang="en-GB" dirty="0"/>
              <a:t>Volunteering incentives provided.</a:t>
            </a:r>
          </a:p>
          <a:p>
            <a:pPr marL="342900" indent="-342900">
              <a:buFont typeface="Arial" panose="020B0604020202020204" pitchFamily="34" charset="0"/>
              <a:buChar char="•"/>
            </a:pPr>
            <a:r>
              <a:rPr lang="en-GB" dirty="0"/>
              <a:t>Volunteers required for office based roles and SWAN van.</a:t>
            </a:r>
          </a:p>
        </p:txBody>
      </p:sp>
    </p:spTree>
    <p:extLst>
      <p:ext uri="{BB962C8B-B14F-4D97-AF65-F5344CB8AC3E}">
        <p14:creationId xmlns:p14="http://schemas.microsoft.com/office/powerpoint/2010/main" val="1248063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799" y="1206500"/>
            <a:ext cx="4459638" cy="940955"/>
          </a:xfrm>
        </p:spPr>
        <p:txBody>
          <a:bodyPr/>
          <a:lstStyle/>
          <a:p>
            <a:r>
              <a:rPr lang="en-US" dirty="0"/>
              <a:t>Contact </a:t>
            </a:r>
          </a:p>
        </p:txBody>
      </p:sp>
      <p:sp>
        <p:nvSpPr>
          <p:cNvPr id="3" name="Subtitle 2"/>
          <p:cNvSpPr>
            <a:spLocks noGrp="1"/>
          </p:cNvSpPr>
          <p:nvPr>
            <p:ph type="subTitle" idx="1"/>
          </p:nvPr>
        </p:nvSpPr>
        <p:spPr>
          <a:xfrm>
            <a:off x="685798" y="2372591"/>
            <a:ext cx="7598045" cy="3379358"/>
          </a:xfrm>
        </p:spPr>
        <p:txBody>
          <a:bodyPr/>
          <a:lstStyle/>
          <a:p>
            <a:pPr marL="342900" indent="-342900">
              <a:buFont typeface="Arial" panose="020B0604020202020204" pitchFamily="34" charset="0"/>
              <a:buChar char="•"/>
            </a:pPr>
            <a:r>
              <a:rPr lang="en-US" dirty="0"/>
              <a:t>Thrive Women’s Aid: 01639 894864</a:t>
            </a:r>
          </a:p>
          <a:p>
            <a:pPr marL="342900" indent="-342900">
              <a:buFont typeface="Arial" panose="020B0604020202020204" pitchFamily="34" charset="0"/>
              <a:buChar char="•"/>
            </a:pPr>
            <a:r>
              <a:rPr lang="en-US" dirty="0" err="1"/>
              <a:t>Calan</a:t>
            </a:r>
            <a:r>
              <a:rPr lang="en-US" dirty="0"/>
              <a:t> DVS: 01639 633580</a:t>
            </a:r>
          </a:p>
          <a:p>
            <a:pPr marL="342900" indent="-342900">
              <a:buFont typeface="Arial" panose="020B0604020202020204" pitchFamily="34" charset="0"/>
              <a:buChar char="•"/>
            </a:pPr>
            <a:r>
              <a:rPr lang="en-US" dirty="0"/>
              <a:t>New Pathways: 01792 966660</a:t>
            </a:r>
          </a:p>
          <a:p>
            <a:pPr marL="342900" indent="-342900">
              <a:buFont typeface="Arial" panose="020B0604020202020204" pitchFamily="34" charset="0"/>
              <a:buChar char="•"/>
            </a:pPr>
            <a:r>
              <a:rPr lang="en-US" dirty="0"/>
              <a:t>BAWSO: 01792 642003</a:t>
            </a:r>
          </a:p>
          <a:p>
            <a:pPr marL="342900" indent="-342900">
              <a:buFont typeface="Arial" panose="020B0604020202020204" pitchFamily="34" charset="0"/>
              <a:buChar char="•"/>
            </a:pPr>
            <a:r>
              <a:rPr lang="en-US" dirty="0"/>
              <a:t>Swansea Women’s Aid: 01792 644683</a:t>
            </a:r>
          </a:p>
          <a:p>
            <a:pPr marL="342900" indent="-342900">
              <a:buFont typeface="Arial" panose="020B0604020202020204" pitchFamily="34" charset="0"/>
              <a:buChar char="•"/>
            </a:pPr>
            <a:r>
              <a:rPr lang="en-US" dirty="0"/>
              <a:t>Live Fear Free Helpline: 0808 80 10 800</a:t>
            </a:r>
          </a:p>
          <a:p>
            <a:pPr marL="342900" indent="-342900">
              <a:buFont typeface="Arial" panose="020B0604020202020204" pitchFamily="34" charset="0"/>
              <a:buChar char="•"/>
            </a:pPr>
            <a:endParaRPr lang="en-US" dirty="0"/>
          </a:p>
        </p:txBody>
      </p:sp>
    </p:spTree>
    <p:extLst>
      <p:ext uri="{BB962C8B-B14F-4D97-AF65-F5344CB8AC3E}">
        <p14:creationId xmlns:p14="http://schemas.microsoft.com/office/powerpoint/2010/main" val="26876204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6917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6aeecab0-9a64-4c9f-9984-a2b57eb89205">
      <Terms xmlns="http://schemas.microsoft.com/office/infopath/2007/PartnerControls"/>
    </lcf76f155ced4ddcb4097134ff3c332f>
    <TaxCatchAll xmlns="ccf4c8db-7fcb-48d1-9ac4-0dd6aa6caff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0A74C02328C7341961160F9DBEE513C" ma:contentTypeVersion="13" ma:contentTypeDescription="Create a new document." ma:contentTypeScope="" ma:versionID="5ba098692770667ed40f8e4ad719a6ba">
  <xsd:schema xmlns:xsd="http://www.w3.org/2001/XMLSchema" xmlns:xs="http://www.w3.org/2001/XMLSchema" xmlns:p="http://schemas.microsoft.com/office/2006/metadata/properties" xmlns:ns2="6aeecab0-9a64-4c9f-9984-a2b57eb89205" xmlns:ns3="ccf4c8db-7fcb-48d1-9ac4-0dd6aa6caffa" targetNamespace="http://schemas.microsoft.com/office/2006/metadata/properties" ma:root="true" ma:fieldsID="a4ae9957f80e4c99a0e094533e8c07d3" ns2:_="" ns3:_="">
    <xsd:import namespace="6aeecab0-9a64-4c9f-9984-a2b57eb89205"/>
    <xsd:import namespace="ccf4c8db-7fcb-48d1-9ac4-0dd6aa6caff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eecab0-9a64-4c9f-9984-a2b57eb892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b9515ce-3859-432d-bb96-ef9596ca0fc5"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cf4c8db-7fcb-48d1-9ac4-0dd6aa6caff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37d9a5bd-58f5-413d-a13f-c3c2beb091f5}" ma:internalName="TaxCatchAll" ma:showField="CatchAllData" ma:web="ccf4c8db-7fcb-48d1-9ac4-0dd6aa6caff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4EB8DD-8A2F-4BBF-92BA-BFAEE452217B}">
  <ds:schemaRefs>
    <ds:schemaRef ds:uri="http://schemas.microsoft.com/sharepoint/v3/contenttype/forms"/>
  </ds:schemaRefs>
</ds:datastoreItem>
</file>

<file path=customXml/itemProps2.xml><?xml version="1.0" encoding="utf-8"?>
<ds:datastoreItem xmlns:ds="http://schemas.openxmlformats.org/officeDocument/2006/customXml" ds:itemID="{C478FC2E-404F-486F-AE63-67D7455988D3}">
  <ds:schemaRefs>
    <ds:schemaRef ds:uri="http://schemas.microsoft.com/office/2006/metadata/properties"/>
    <ds:schemaRef ds:uri="http://schemas.microsoft.com/office/infopath/2007/PartnerControls"/>
    <ds:schemaRef ds:uri="6aeecab0-9a64-4c9f-9984-a2b57eb89205"/>
    <ds:schemaRef ds:uri="ccf4c8db-7fcb-48d1-9ac4-0dd6aa6caffa"/>
  </ds:schemaRefs>
</ds:datastoreItem>
</file>

<file path=customXml/itemProps3.xml><?xml version="1.0" encoding="utf-8"?>
<ds:datastoreItem xmlns:ds="http://schemas.openxmlformats.org/officeDocument/2006/customXml" ds:itemID="{DDA430CB-2717-4E73-A2DE-75A70AA397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eecab0-9a64-4c9f-9984-a2b57eb89205"/>
    <ds:schemaRef ds:uri="ccf4c8db-7fcb-48d1-9ac4-0dd6aa6caf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Horizon.thmx</Template>
  <TotalTime>2447</TotalTime>
  <Words>948</Words>
  <Application>Microsoft Office PowerPoint</Application>
  <PresentationFormat>On-screen Show (4:3)</PresentationFormat>
  <Paragraphs>101</Paragraphs>
  <Slides>20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Verdana</vt:lpstr>
      <vt:lpstr>Office Theme</vt:lpstr>
      <vt:lpstr>Introduction to Thrive WA</vt:lpstr>
      <vt:lpstr>Who we are…..</vt:lpstr>
      <vt:lpstr>Trigger warning</vt:lpstr>
      <vt:lpstr>Domestic Abuse Statistics</vt:lpstr>
      <vt:lpstr>Introduction to Thrive WA services</vt:lpstr>
      <vt:lpstr>Community and Outreach</vt:lpstr>
      <vt:lpstr>EDGE</vt:lpstr>
      <vt:lpstr>RAPID</vt:lpstr>
      <vt:lpstr>CRISIS</vt:lpstr>
      <vt:lpstr>Refuge</vt:lpstr>
      <vt:lpstr>Move On</vt:lpstr>
      <vt:lpstr>Thrive Housing</vt:lpstr>
      <vt:lpstr>Families First</vt:lpstr>
      <vt:lpstr>CYP Service</vt:lpstr>
      <vt:lpstr>LIFE Project</vt:lpstr>
      <vt:lpstr>Counselling</vt:lpstr>
      <vt:lpstr>SWAN</vt:lpstr>
      <vt:lpstr>Volunteering</vt:lpstr>
      <vt:lpstr>Contact </vt:lpstr>
      <vt:lpstr>PowerPoint Presentation</vt:lpstr>
    </vt:vector>
  </TitlesOfParts>
  <Company>N/A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 N/A</dc:creator>
  <cp:lastModifiedBy>Cerys Davies</cp:lastModifiedBy>
  <cp:revision>180</cp:revision>
  <cp:lastPrinted>2019-01-07T13:44:44Z</cp:lastPrinted>
  <dcterms:created xsi:type="dcterms:W3CDTF">2018-10-23T09:47:52Z</dcterms:created>
  <dcterms:modified xsi:type="dcterms:W3CDTF">2025-03-10T12:44:09Z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0x01010050A74C02328C7341961160F9DBEE513C</vt:lpwstr>
  </property>
  <property fmtid="{D5CDD505-2E9C-101B-9397-08002B2CF9AE}" pid="3" name="MediaServiceImageTags">
    <vt:lpwstr/>
  </property>
</Properties>
</file>