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5" r:id="rId10"/>
    <p:sldId id="266" r:id="rId11"/>
    <p:sldId id="264" r:id="rId12"/>
    <p:sldId id="269"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309"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6A05FA-8D5A-40C6-B27C-20E0A8564DE4}" type="datetimeFigureOut">
              <a:rPr lang="en-GB" smtClean="0"/>
              <a:t>29/01/2020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00650F-E5CC-46CD-BD61-FFBFB69DA7FE}" type="slidenum">
              <a:rPr lang="en-GB" smtClean="0"/>
              <a:t>‹#›</a:t>
            </a:fld>
            <a:endParaRPr lang="en-GB"/>
          </a:p>
        </p:txBody>
      </p:sp>
    </p:spTree>
    <p:extLst>
      <p:ext uri="{BB962C8B-B14F-4D97-AF65-F5344CB8AC3E}">
        <p14:creationId xmlns:p14="http://schemas.microsoft.com/office/powerpoint/2010/main" val="1651951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00650F-E5CC-46CD-BD61-FFBFB69DA7FE}" type="slidenum">
              <a:rPr lang="en-GB" smtClean="0"/>
              <a:t>11</a:t>
            </a:fld>
            <a:endParaRPr lang="en-GB"/>
          </a:p>
        </p:txBody>
      </p:sp>
    </p:spTree>
    <p:extLst>
      <p:ext uri="{BB962C8B-B14F-4D97-AF65-F5344CB8AC3E}">
        <p14:creationId xmlns:p14="http://schemas.microsoft.com/office/powerpoint/2010/main" val="2201798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29/01/2020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1147676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29/01/2020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3273914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14A6789-328C-42C7-8D02-9D7298F17B08}" type="datetimeFigureOut">
              <a:rPr lang="en-GB" smtClean="0"/>
              <a:t>29/01/2020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1343137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14A6789-328C-42C7-8D02-9D7298F17B08}" type="datetimeFigureOut">
              <a:rPr lang="en-GB" smtClean="0"/>
              <a:t>29/01/2020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2298492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14A6789-328C-42C7-8D02-9D7298F17B08}" type="datetimeFigureOut">
              <a:rPr lang="en-GB" smtClean="0"/>
              <a:t>29/01/2020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1405666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14A6789-328C-42C7-8D02-9D7298F17B08}" type="datetimeFigureOut">
              <a:rPr lang="en-GB" smtClean="0"/>
              <a:t>29/01/2020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236217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4A6789-328C-42C7-8D02-9D7298F17B08}" type="datetimeFigureOut">
              <a:rPr lang="en-GB" smtClean="0"/>
              <a:t>29/01/2020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324710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14A6789-328C-42C7-8D02-9D7298F17B08}" type="datetimeFigureOut">
              <a:rPr lang="en-GB" smtClean="0"/>
              <a:t>29/01/2020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4238626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14A6789-328C-42C7-8D02-9D7298F17B08}" type="datetimeFigureOut">
              <a:rPr lang="en-GB" smtClean="0"/>
              <a:t>29/01/2020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236080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29/01/2020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4387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29/01/2020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550831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4A6789-328C-42C7-8D02-9D7298F17B08}" type="datetimeFigureOut">
              <a:rPr lang="en-GB" smtClean="0"/>
              <a:t>29/01/2020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BEEB0D-82FA-4068-8CEB-F67708FBEFAE}" type="slidenum">
              <a:rPr lang="en-GB" smtClean="0"/>
              <a:t>‹#›</a:t>
            </a:fld>
            <a:endParaRPr lang="en-GB"/>
          </a:p>
        </p:txBody>
      </p:sp>
    </p:spTree>
    <p:extLst>
      <p:ext uri="{BB962C8B-B14F-4D97-AF65-F5344CB8AC3E}">
        <p14:creationId xmlns:p14="http://schemas.microsoft.com/office/powerpoint/2010/main" val="2196273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SJYW6015/C</a:t>
            </a:r>
            <a:endParaRPr lang="en-GB" dirty="0"/>
          </a:p>
        </p:txBody>
      </p:sp>
      <p:sp>
        <p:nvSpPr>
          <p:cNvPr id="3" name="Subtitle 2"/>
          <p:cNvSpPr>
            <a:spLocks noGrp="1"/>
          </p:cNvSpPr>
          <p:nvPr>
            <p:ph type="subTitle" idx="1"/>
          </p:nvPr>
        </p:nvSpPr>
        <p:spPr/>
        <p:txBody>
          <a:bodyPr/>
          <a:lstStyle/>
          <a:p>
            <a:r>
              <a:rPr lang="en-GB" dirty="0" smtClean="0"/>
              <a:t>Supervision and Support Skills</a:t>
            </a:r>
          </a:p>
          <a:p>
            <a:r>
              <a:rPr lang="en-GB" dirty="0" err="1" smtClean="0"/>
              <a:t>Sgiliau</a:t>
            </a:r>
            <a:r>
              <a:rPr lang="en-GB" dirty="0" smtClean="0"/>
              <a:t> </a:t>
            </a:r>
            <a:r>
              <a:rPr lang="en-GB" dirty="0" err="1" smtClean="0"/>
              <a:t>Goruchwylio</a:t>
            </a:r>
            <a:r>
              <a:rPr lang="en-GB" dirty="0" smtClean="0"/>
              <a:t> a </a:t>
            </a:r>
            <a:r>
              <a:rPr lang="en-GB" dirty="0" err="1" smtClean="0"/>
              <a:t>Chefnogi</a:t>
            </a:r>
            <a:endParaRPr lang="en-GB" dirty="0" smtClean="0"/>
          </a:p>
          <a:p>
            <a:r>
              <a:rPr lang="en-GB" dirty="0" smtClean="0"/>
              <a:t>30.01.2020</a:t>
            </a:r>
            <a:endParaRPr lang="en-GB" dirty="0"/>
          </a:p>
        </p:txBody>
      </p:sp>
    </p:spTree>
    <p:extLst>
      <p:ext uri="{BB962C8B-B14F-4D97-AF65-F5344CB8AC3E}">
        <p14:creationId xmlns:p14="http://schemas.microsoft.com/office/powerpoint/2010/main" val="3634981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l"/>
            <a:r>
              <a:rPr lang="en-GB" b="1" dirty="0" smtClean="0"/>
              <a:t>Introductory Lecture</a:t>
            </a:r>
            <a:br>
              <a:rPr lang="en-GB" b="1" dirty="0" smtClean="0"/>
            </a:br>
            <a:r>
              <a:rPr lang="en-GB" b="1" dirty="0" err="1" smtClean="0"/>
              <a:t>Darlith</a:t>
            </a:r>
            <a:r>
              <a:rPr lang="en-GB" b="1" dirty="0" smtClean="0"/>
              <a:t> </a:t>
            </a:r>
            <a:r>
              <a:rPr lang="en-GB" b="1" dirty="0" err="1" smtClean="0"/>
              <a:t>Agoriadol</a:t>
            </a:r>
            <a:endParaRPr lang="en-GB" b="1" dirty="0"/>
          </a:p>
        </p:txBody>
      </p:sp>
      <p:sp>
        <p:nvSpPr>
          <p:cNvPr id="5" name="Content Placeholder 4"/>
          <p:cNvSpPr>
            <a:spLocks noGrp="1"/>
          </p:cNvSpPr>
          <p:nvPr>
            <p:ph sz="half" idx="1"/>
          </p:nvPr>
        </p:nvSpPr>
        <p:spPr/>
        <p:txBody>
          <a:bodyPr/>
          <a:lstStyle/>
          <a:p>
            <a:r>
              <a:rPr lang="en-GB" dirty="0" smtClean="0"/>
              <a:t>Unpack the module</a:t>
            </a:r>
          </a:p>
          <a:p>
            <a:r>
              <a:rPr lang="en-GB" dirty="0" smtClean="0"/>
              <a:t>Explore Aims</a:t>
            </a:r>
          </a:p>
          <a:p>
            <a:r>
              <a:rPr lang="en-GB" dirty="0" smtClean="0"/>
              <a:t>Explore Learning Outcomes</a:t>
            </a:r>
          </a:p>
          <a:p>
            <a:r>
              <a:rPr lang="en-GB" dirty="0" smtClean="0"/>
              <a:t>Assessments </a:t>
            </a:r>
          </a:p>
          <a:p>
            <a:r>
              <a:rPr lang="en-GB" dirty="0" smtClean="0"/>
              <a:t>Activities</a:t>
            </a:r>
          </a:p>
          <a:p>
            <a:r>
              <a:rPr lang="en-GB" dirty="0" smtClean="0"/>
              <a:t>Next week’s plans</a:t>
            </a:r>
          </a:p>
        </p:txBody>
      </p:sp>
      <p:sp>
        <p:nvSpPr>
          <p:cNvPr id="6" name="Content Placeholder 5"/>
          <p:cNvSpPr>
            <a:spLocks noGrp="1"/>
          </p:cNvSpPr>
          <p:nvPr>
            <p:ph sz="half" idx="2"/>
          </p:nvPr>
        </p:nvSpPr>
        <p:spPr/>
        <p:txBody>
          <a:bodyPr/>
          <a:lstStyle/>
          <a:p>
            <a:r>
              <a:rPr lang="en-GB" dirty="0" err="1" smtClean="0"/>
              <a:t>Dadbacio’r</a:t>
            </a:r>
            <a:r>
              <a:rPr lang="en-GB" dirty="0" smtClean="0"/>
              <a:t> </a:t>
            </a:r>
            <a:r>
              <a:rPr lang="en-GB" dirty="0" err="1" smtClean="0"/>
              <a:t>modiwl</a:t>
            </a:r>
            <a:endParaRPr lang="en-GB" dirty="0" smtClean="0"/>
          </a:p>
          <a:p>
            <a:r>
              <a:rPr lang="en-GB" dirty="0" err="1" smtClean="0"/>
              <a:t>Archwilio’r</a:t>
            </a:r>
            <a:r>
              <a:rPr lang="en-GB" dirty="0" smtClean="0"/>
              <a:t> </a:t>
            </a:r>
            <a:r>
              <a:rPr lang="en-GB" dirty="0" err="1"/>
              <a:t>A</a:t>
            </a:r>
            <a:r>
              <a:rPr lang="en-GB" dirty="0" err="1" smtClean="0"/>
              <a:t>mcanion</a:t>
            </a:r>
            <a:endParaRPr lang="en-GB" dirty="0" smtClean="0"/>
          </a:p>
          <a:p>
            <a:r>
              <a:rPr lang="en-GB" dirty="0" err="1" smtClean="0"/>
              <a:t>Archwilio’r</a:t>
            </a:r>
            <a:r>
              <a:rPr lang="en-GB" dirty="0" smtClean="0"/>
              <a:t> </a:t>
            </a:r>
            <a:r>
              <a:rPr lang="en-GB" dirty="0" err="1" smtClean="0"/>
              <a:t>Deilliannau</a:t>
            </a:r>
            <a:r>
              <a:rPr lang="en-GB" dirty="0" smtClean="0"/>
              <a:t> </a:t>
            </a:r>
            <a:r>
              <a:rPr lang="en-GB" dirty="0" err="1" smtClean="0"/>
              <a:t>Dysgu</a:t>
            </a:r>
            <a:endParaRPr lang="en-GB" dirty="0" smtClean="0"/>
          </a:p>
          <a:p>
            <a:r>
              <a:rPr lang="en-GB" dirty="0" err="1" smtClean="0"/>
              <a:t>Asesiadau</a:t>
            </a:r>
            <a:endParaRPr lang="en-GB" dirty="0" smtClean="0"/>
          </a:p>
          <a:p>
            <a:r>
              <a:rPr lang="en-GB" dirty="0" err="1" smtClean="0"/>
              <a:t>Gweithgareddau</a:t>
            </a:r>
            <a:endParaRPr lang="en-GB" dirty="0" smtClean="0"/>
          </a:p>
          <a:p>
            <a:r>
              <a:rPr lang="en-GB" dirty="0" err="1" smtClean="0"/>
              <a:t>Cynlluniau’r</a:t>
            </a:r>
            <a:r>
              <a:rPr lang="en-GB" dirty="0" smtClean="0"/>
              <a:t> </a:t>
            </a:r>
            <a:r>
              <a:rPr lang="en-GB" dirty="0" err="1" smtClean="0"/>
              <a:t>wythnos</a:t>
            </a:r>
            <a:r>
              <a:rPr lang="en-GB" dirty="0" smtClean="0"/>
              <a:t> </a:t>
            </a:r>
            <a:r>
              <a:rPr lang="en-GB" dirty="0" err="1" smtClean="0"/>
              <a:t>nesaf</a:t>
            </a:r>
            <a:endParaRPr lang="en-GB" dirty="0"/>
          </a:p>
        </p:txBody>
      </p:sp>
    </p:spTree>
    <p:extLst>
      <p:ext uri="{BB962C8B-B14F-4D97-AF65-F5344CB8AC3E}">
        <p14:creationId xmlns:p14="http://schemas.microsoft.com/office/powerpoint/2010/main" val="916858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Aims of Module</a:t>
            </a:r>
            <a:br>
              <a:rPr lang="en-GB" b="1" dirty="0" smtClean="0"/>
            </a:br>
            <a:r>
              <a:rPr lang="en-GB" b="1" dirty="0" err="1" smtClean="0"/>
              <a:t>Amcanion</a:t>
            </a:r>
            <a:r>
              <a:rPr lang="en-GB" b="1" dirty="0" smtClean="0"/>
              <a:t> y </a:t>
            </a:r>
            <a:r>
              <a:rPr lang="en-GB" b="1" dirty="0" err="1" smtClean="0"/>
              <a:t>Modiwl</a:t>
            </a:r>
            <a:endParaRPr lang="en-GB" b="1" dirty="0"/>
          </a:p>
        </p:txBody>
      </p:sp>
      <p:sp>
        <p:nvSpPr>
          <p:cNvPr id="3" name="Content Placeholder 2"/>
          <p:cNvSpPr>
            <a:spLocks noGrp="1"/>
          </p:cNvSpPr>
          <p:nvPr>
            <p:ph sz="half" idx="1"/>
          </p:nvPr>
        </p:nvSpPr>
        <p:spPr/>
        <p:txBody>
          <a:bodyPr>
            <a:normAutofit fontScale="77500" lnSpcReduction="20000"/>
          </a:bodyPr>
          <a:lstStyle/>
          <a:p>
            <a:pPr lvl="0"/>
            <a:r>
              <a:rPr lang="en-GB" dirty="0"/>
              <a:t>To provide students with appropriate skills, values and knowledge of supervising and supporting individuals undertaking professional practice placements</a:t>
            </a:r>
            <a:r>
              <a:rPr lang="en-GB" dirty="0" smtClean="0"/>
              <a:t>.</a:t>
            </a:r>
          </a:p>
          <a:p>
            <a:pPr lvl="0"/>
            <a:endParaRPr lang="en-GB" dirty="0"/>
          </a:p>
          <a:p>
            <a:pPr lvl="0"/>
            <a:r>
              <a:rPr lang="en-GB" dirty="0"/>
              <a:t>To develop applied knowledge of the theory and practice of critical reflection and its role in the youth and community workplace and to locate ‘supervision’ in the wider context of policy, workplace learning, and human resource management.</a:t>
            </a:r>
          </a:p>
          <a:p>
            <a:endParaRPr lang="en-GB" dirty="0"/>
          </a:p>
        </p:txBody>
      </p:sp>
      <p:sp>
        <p:nvSpPr>
          <p:cNvPr id="4" name="Content Placeholder 3"/>
          <p:cNvSpPr>
            <a:spLocks noGrp="1"/>
          </p:cNvSpPr>
          <p:nvPr>
            <p:ph sz="half" idx="2"/>
          </p:nvPr>
        </p:nvSpPr>
        <p:spPr/>
        <p:txBody>
          <a:bodyPr>
            <a:normAutofit fontScale="77500" lnSpcReduction="20000"/>
          </a:bodyPr>
          <a:lstStyle/>
          <a:p>
            <a:pPr lvl="0"/>
            <a:r>
              <a:rPr lang="cy-GB" dirty="0"/>
              <a:t>Rhoi i fyfyrwyr y sgiliau, y gwerthoedd a’r wybodaeth briodol i oruchwylio a chefnogi unigolion sy’n ymgymryd â lleoliadau arfer proffesiynol.</a:t>
            </a:r>
            <a:endParaRPr lang="en-GB" dirty="0"/>
          </a:p>
          <a:p>
            <a:pPr marL="0" indent="0">
              <a:buNone/>
            </a:pPr>
            <a:endParaRPr lang="en-GB" dirty="0"/>
          </a:p>
          <a:p>
            <a:pPr lvl="0"/>
            <a:r>
              <a:rPr lang="cy-GB" dirty="0"/>
              <a:t>Datblygu gwybodaeth gymhwysol am theori ac arfer </a:t>
            </a:r>
            <a:r>
              <a:rPr lang="cy-GB" dirty="0" err="1"/>
              <a:t>adfyfyrdod</a:t>
            </a:r>
            <a:r>
              <a:rPr lang="cy-GB" dirty="0"/>
              <a:t> beirniadol a’i rôl yn y gweithle ieuenctid a chymuned ac i ddod o hyd i ‘oruchwyliaeth’ yng nghyd-destun ehangach polisïau, dysgu yn y gweithle a rheoli adnoddau dynol.</a:t>
            </a:r>
            <a:endParaRPr lang="en-GB" dirty="0"/>
          </a:p>
          <a:p>
            <a:endParaRPr lang="en-GB" dirty="0"/>
          </a:p>
        </p:txBody>
      </p:sp>
    </p:spTree>
    <p:extLst>
      <p:ext uri="{BB962C8B-B14F-4D97-AF65-F5344CB8AC3E}">
        <p14:creationId xmlns:p14="http://schemas.microsoft.com/office/powerpoint/2010/main" val="1460904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Learning Outcomes</a:t>
            </a:r>
            <a:br>
              <a:rPr lang="en-GB" b="1" dirty="0" smtClean="0"/>
            </a:br>
            <a:r>
              <a:rPr lang="en-GB" b="1" dirty="0" err="1" smtClean="0"/>
              <a:t>Deilliannau</a:t>
            </a:r>
            <a:r>
              <a:rPr lang="en-GB" b="1" dirty="0" smtClean="0"/>
              <a:t> </a:t>
            </a:r>
            <a:r>
              <a:rPr lang="en-GB" b="1" dirty="0" err="1" smtClean="0"/>
              <a:t>Dysgu</a:t>
            </a:r>
            <a:endParaRPr lang="en-GB" b="1" dirty="0"/>
          </a:p>
        </p:txBody>
      </p:sp>
      <p:sp>
        <p:nvSpPr>
          <p:cNvPr id="3" name="Content Placeholder 2"/>
          <p:cNvSpPr>
            <a:spLocks noGrp="1"/>
          </p:cNvSpPr>
          <p:nvPr>
            <p:ph sz="half" idx="1"/>
          </p:nvPr>
        </p:nvSpPr>
        <p:spPr>
          <a:xfrm>
            <a:off x="457200" y="1600200"/>
            <a:ext cx="4038600" cy="5257800"/>
          </a:xfrm>
        </p:spPr>
        <p:txBody>
          <a:bodyPr>
            <a:normAutofit fontScale="47500" lnSpcReduction="20000"/>
          </a:bodyPr>
          <a:lstStyle/>
          <a:p>
            <a:pPr marL="0" indent="0">
              <a:buNone/>
            </a:pPr>
            <a:r>
              <a:rPr lang="en-GB" sz="3800" dirty="0"/>
              <a:t>Upon successful completion of this module, the student should be able to demonstrate the ability to:</a:t>
            </a:r>
          </a:p>
          <a:p>
            <a:pPr marL="0" indent="0">
              <a:buNone/>
            </a:pPr>
            <a:endParaRPr lang="en-GB" sz="3800" dirty="0"/>
          </a:p>
          <a:p>
            <a:pPr lvl="0"/>
            <a:r>
              <a:rPr lang="en-GB" sz="3800" dirty="0"/>
              <a:t>Demonstrate applied planning and management of the role and value of effective supervision in the youth and community workplace and critically appraise the role and function of reflection and critical reflective practice in the application of effective supervision theory and skills</a:t>
            </a:r>
            <a:r>
              <a:rPr lang="en-GB" sz="3800" dirty="0" smtClean="0"/>
              <a:t>.</a:t>
            </a:r>
          </a:p>
          <a:p>
            <a:pPr marL="0" lvl="0" indent="0">
              <a:buNone/>
            </a:pPr>
            <a:r>
              <a:rPr lang="en-GB" sz="3800" dirty="0"/>
              <a:t> </a:t>
            </a:r>
          </a:p>
          <a:p>
            <a:pPr lvl="0"/>
            <a:r>
              <a:rPr lang="en-GB" sz="3800" dirty="0"/>
              <a:t>Examine the role and impact of power and anti-oppressive practice in the supervision relationship and critically appraise the roles, principles and purpose of supervision within a professional development context.</a:t>
            </a:r>
          </a:p>
          <a:p>
            <a:pPr marL="0" indent="0">
              <a:buNone/>
            </a:pPr>
            <a:endParaRPr lang="en-GB" dirty="0"/>
          </a:p>
        </p:txBody>
      </p:sp>
      <p:sp>
        <p:nvSpPr>
          <p:cNvPr id="4" name="Content Placeholder 3"/>
          <p:cNvSpPr>
            <a:spLocks noGrp="1"/>
          </p:cNvSpPr>
          <p:nvPr>
            <p:ph sz="half" idx="2"/>
          </p:nvPr>
        </p:nvSpPr>
        <p:spPr>
          <a:xfrm>
            <a:off x="4648200" y="1600200"/>
            <a:ext cx="4038600" cy="5257800"/>
          </a:xfrm>
        </p:spPr>
        <p:txBody>
          <a:bodyPr>
            <a:normAutofit fontScale="47500" lnSpcReduction="20000"/>
          </a:bodyPr>
          <a:lstStyle/>
          <a:p>
            <a:pPr marL="0" indent="0">
              <a:buNone/>
            </a:pPr>
            <a:r>
              <a:rPr lang="cy-GB" sz="3800" dirty="0"/>
              <a:t>O gwblhau’r modwl hwn yn llwyddiannus, dylai’r myfyriwr allu dangos y gallu i wneud y canlynol:</a:t>
            </a:r>
            <a:endParaRPr lang="en-GB" sz="3800" dirty="0"/>
          </a:p>
          <a:p>
            <a:pPr marL="0" indent="0">
              <a:buNone/>
            </a:pPr>
            <a:r>
              <a:rPr lang="cy-GB" sz="3800" dirty="0"/>
              <a:t> </a:t>
            </a:r>
            <a:endParaRPr lang="en-GB" sz="3800" dirty="0"/>
          </a:p>
          <a:p>
            <a:pPr lvl="0"/>
            <a:r>
              <a:rPr lang="cy-GB" sz="3800" dirty="0"/>
              <a:t>Dangos cynllunio a rheolaeth gymhwysol o rôl a gwerth goruchwyliaeth effeithiol yn y gweithle ieuenctid a chymuned a gwerthuso’n feirniadol rôl a swyddogaeth </a:t>
            </a:r>
            <a:r>
              <a:rPr lang="cy-GB" sz="3800" dirty="0" err="1"/>
              <a:t>adfyfyrdod</a:t>
            </a:r>
            <a:r>
              <a:rPr lang="cy-GB" sz="3800" dirty="0"/>
              <a:t> ac arfer adfyfyriol beirniadol wrth weithredu damcaniaeth a sgiliau goruchwyliaeth effeithiol.</a:t>
            </a:r>
            <a:endParaRPr lang="en-GB" sz="3800" dirty="0"/>
          </a:p>
          <a:p>
            <a:pPr marL="0" indent="0">
              <a:buNone/>
            </a:pPr>
            <a:endParaRPr lang="en-GB" sz="3800" dirty="0"/>
          </a:p>
          <a:p>
            <a:pPr lvl="0"/>
            <a:r>
              <a:rPr lang="cy-GB" sz="3800" dirty="0"/>
              <a:t>Astudio rôl ac effaith grym ac arfer </a:t>
            </a:r>
            <a:r>
              <a:rPr lang="cy-GB" sz="3800" dirty="0" err="1"/>
              <a:t>gwrthormesol</a:t>
            </a:r>
            <a:r>
              <a:rPr lang="cy-GB" sz="3800" dirty="0"/>
              <a:t> yn y berthynas oruchwyliaeth a gwerthuso’n feirniadol rolau, egwyddorion a phwrpas goruchwyliaeth mewn cyd-destun datblygiad proffesiynol.</a:t>
            </a:r>
            <a:endParaRPr lang="en-GB" sz="3800" dirty="0"/>
          </a:p>
          <a:p>
            <a:endParaRPr lang="en-GB" dirty="0"/>
          </a:p>
        </p:txBody>
      </p:sp>
    </p:spTree>
    <p:extLst>
      <p:ext uri="{BB962C8B-B14F-4D97-AF65-F5344CB8AC3E}">
        <p14:creationId xmlns:p14="http://schemas.microsoft.com/office/powerpoint/2010/main" val="4171395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l"/>
            <a:r>
              <a:rPr lang="en-GB" b="1" dirty="0" smtClean="0"/>
              <a:t>Learning Outcomes</a:t>
            </a:r>
            <a:br>
              <a:rPr lang="en-GB" b="1" dirty="0" smtClean="0"/>
            </a:br>
            <a:r>
              <a:rPr lang="en-GB" b="1" dirty="0" err="1" smtClean="0"/>
              <a:t>Deilliannau</a:t>
            </a:r>
            <a:r>
              <a:rPr lang="en-GB" b="1" dirty="0" smtClean="0"/>
              <a:t> </a:t>
            </a:r>
            <a:r>
              <a:rPr lang="en-GB" b="1" dirty="0" err="1" smtClean="0"/>
              <a:t>Dysgu</a:t>
            </a:r>
            <a:endParaRPr lang="en-GB" b="1" dirty="0"/>
          </a:p>
        </p:txBody>
      </p:sp>
      <p:sp>
        <p:nvSpPr>
          <p:cNvPr id="6" name="Content Placeholder 5"/>
          <p:cNvSpPr>
            <a:spLocks noGrp="1"/>
          </p:cNvSpPr>
          <p:nvPr>
            <p:ph sz="half" idx="1"/>
          </p:nvPr>
        </p:nvSpPr>
        <p:spPr>
          <a:xfrm>
            <a:off x="457200" y="1600200"/>
            <a:ext cx="4038600" cy="5257800"/>
          </a:xfrm>
        </p:spPr>
        <p:txBody>
          <a:bodyPr>
            <a:normAutofit fontScale="70000" lnSpcReduction="20000"/>
          </a:bodyPr>
          <a:lstStyle/>
          <a:p>
            <a:pPr lvl="0"/>
            <a:r>
              <a:rPr lang="en-GB" dirty="0"/>
              <a:t>Critically analyse and apply the distinctive elements of managerial and learning supervision, exploring the relevance of applied professional ethics in the supervision process.</a:t>
            </a:r>
          </a:p>
          <a:p>
            <a:pPr marL="0" indent="0">
              <a:buNone/>
            </a:pPr>
            <a:endParaRPr lang="en-GB" dirty="0"/>
          </a:p>
          <a:p>
            <a:pPr lvl="0"/>
            <a:r>
              <a:rPr lang="en-GB" dirty="0"/>
              <a:t>Critically evaluate the extent to which the youth and community workplace and policy contexts can act as barriers to or motivators for supervision.</a:t>
            </a:r>
          </a:p>
          <a:p>
            <a:pPr marL="0" indent="0">
              <a:buNone/>
            </a:pPr>
            <a:endParaRPr lang="en-GB" dirty="0"/>
          </a:p>
          <a:p>
            <a:r>
              <a:rPr lang="en-GB" dirty="0"/>
              <a:t>Organise their knowledge and learning through use of a range of information resources, and present their work appropriately, and reflect upon sustainable literacy skills developed</a:t>
            </a:r>
          </a:p>
        </p:txBody>
      </p:sp>
      <p:sp>
        <p:nvSpPr>
          <p:cNvPr id="7" name="Content Placeholder 6"/>
          <p:cNvSpPr>
            <a:spLocks noGrp="1"/>
          </p:cNvSpPr>
          <p:nvPr>
            <p:ph sz="half" idx="2"/>
          </p:nvPr>
        </p:nvSpPr>
        <p:spPr>
          <a:xfrm>
            <a:off x="4648200" y="1600200"/>
            <a:ext cx="4038600" cy="5257800"/>
          </a:xfrm>
        </p:spPr>
        <p:txBody>
          <a:bodyPr>
            <a:normAutofit fontScale="70000" lnSpcReduction="20000"/>
          </a:bodyPr>
          <a:lstStyle/>
          <a:p>
            <a:pPr lvl="0"/>
            <a:r>
              <a:rPr lang="cy-GB" dirty="0"/>
              <a:t>Dadansoddi’n feirniadol a gweithredu elfennau amlwg goruchwyliaeth rheoli a dysgu, gan archwilio perthnasedd moeseg proffesiynol cymhwysol yn y broses oruchwylio.</a:t>
            </a:r>
            <a:endParaRPr lang="en-GB" dirty="0"/>
          </a:p>
          <a:p>
            <a:pPr marL="0" indent="0">
              <a:buNone/>
            </a:pPr>
            <a:endParaRPr lang="en-GB" dirty="0"/>
          </a:p>
          <a:p>
            <a:pPr lvl="0"/>
            <a:r>
              <a:rPr lang="cy-GB" dirty="0"/>
              <a:t>Arfarnu’n feirniadol y graddau y gall cyd-destunau gweithle a pholisi ieuenctid a chymuned ymddwyn fel rhwystrau i oruchwyliaeth neu’n gymhellwyr ar ei chyfer.</a:t>
            </a:r>
            <a:endParaRPr lang="en-GB" dirty="0"/>
          </a:p>
          <a:p>
            <a:pPr marL="0" indent="0">
              <a:buNone/>
            </a:pPr>
            <a:endParaRPr lang="en-GB" dirty="0"/>
          </a:p>
          <a:p>
            <a:r>
              <a:rPr lang="cy-GB" dirty="0"/>
              <a:t>Trefnu eu gwybodaeth a’u dysgu trwy ddefnyddio ystod o adnoddau gwybodaeth a chyflwyno’u gwaith yn briodol, ac adfyfyrio ar y sgiliau llythrennedd cynaliadwy a ddatblygwyd</a:t>
            </a:r>
            <a:endParaRPr lang="en-GB" dirty="0"/>
          </a:p>
        </p:txBody>
      </p:sp>
    </p:spTree>
    <p:extLst>
      <p:ext uri="{BB962C8B-B14F-4D97-AF65-F5344CB8AC3E}">
        <p14:creationId xmlns:p14="http://schemas.microsoft.com/office/powerpoint/2010/main" val="1796979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Themes</a:t>
            </a:r>
            <a:br>
              <a:rPr lang="en-GB" b="1" dirty="0" smtClean="0"/>
            </a:br>
            <a:r>
              <a:rPr lang="en-GB" b="1" dirty="0" err="1" smtClean="0"/>
              <a:t>Themâu</a:t>
            </a:r>
            <a:endParaRPr lang="en-GB" b="1" dirty="0"/>
          </a:p>
        </p:txBody>
      </p:sp>
      <p:sp>
        <p:nvSpPr>
          <p:cNvPr id="3" name="Content Placeholder 2"/>
          <p:cNvSpPr>
            <a:spLocks noGrp="1"/>
          </p:cNvSpPr>
          <p:nvPr>
            <p:ph sz="half" idx="1"/>
          </p:nvPr>
        </p:nvSpPr>
        <p:spPr>
          <a:xfrm>
            <a:off x="457200" y="1600200"/>
            <a:ext cx="4038600" cy="5257800"/>
          </a:xfrm>
        </p:spPr>
        <p:txBody>
          <a:bodyPr>
            <a:normAutofit fontScale="70000" lnSpcReduction="20000"/>
          </a:bodyPr>
          <a:lstStyle/>
          <a:p>
            <a:pPr lvl="0"/>
            <a:r>
              <a:rPr lang="en-GB" dirty="0"/>
              <a:t>Critical comparison of the learning environment, including different types and associated theories, managerial and non-managerial related to supervisory roles. </a:t>
            </a:r>
            <a:endParaRPr lang="en-GB" sz="2400" dirty="0"/>
          </a:p>
          <a:p>
            <a:pPr marL="0" indent="0">
              <a:buNone/>
            </a:pPr>
            <a:endParaRPr lang="en-GB" sz="2400" dirty="0"/>
          </a:p>
          <a:p>
            <a:pPr lvl="0"/>
            <a:r>
              <a:rPr lang="en-GB" dirty="0"/>
              <a:t>An outline of three key functions of supervision: formative, normative and restorative.</a:t>
            </a:r>
            <a:endParaRPr lang="en-GB" sz="2400" dirty="0"/>
          </a:p>
          <a:p>
            <a:pPr marL="0" indent="0">
              <a:buNone/>
            </a:pPr>
            <a:endParaRPr lang="en-GB" sz="2400" dirty="0"/>
          </a:p>
          <a:p>
            <a:pPr lvl="0"/>
            <a:r>
              <a:rPr lang="en-GB" dirty="0"/>
              <a:t>Exploration of important supervisory skills and a critical analysis of their impact on practice:</a:t>
            </a:r>
            <a:endParaRPr lang="en-GB" sz="2400" dirty="0"/>
          </a:p>
          <a:p>
            <a:pPr lvl="1"/>
            <a:r>
              <a:rPr lang="en-GB" dirty="0"/>
              <a:t>non-verbal communication skills</a:t>
            </a:r>
            <a:endParaRPr lang="en-GB" sz="2000" dirty="0"/>
          </a:p>
          <a:p>
            <a:pPr lvl="1"/>
            <a:r>
              <a:rPr lang="en-GB" dirty="0"/>
              <a:t>active listening</a:t>
            </a:r>
            <a:endParaRPr lang="en-GB" sz="2000" dirty="0"/>
          </a:p>
          <a:p>
            <a:pPr lvl="1"/>
            <a:r>
              <a:rPr lang="en-GB" dirty="0"/>
              <a:t>verbal communication skills.</a:t>
            </a:r>
            <a:endParaRPr lang="en-GB" sz="2000" dirty="0"/>
          </a:p>
          <a:p>
            <a:pPr marL="0" indent="0">
              <a:buNone/>
            </a:pPr>
            <a:endParaRPr lang="en-GB" sz="2400" dirty="0"/>
          </a:p>
          <a:p>
            <a:endParaRPr lang="en-GB" dirty="0"/>
          </a:p>
        </p:txBody>
      </p:sp>
      <p:sp>
        <p:nvSpPr>
          <p:cNvPr id="4" name="Content Placeholder 3"/>
          <p:cNvSpPr>
            <a:spLocks noGrp="1"/>
          </p:cNvSpPr>
          <p:nvPr>
            <p:ph sz="half" idx="2"/>
          </p:nvPr>
        </p:nvSpPr>
        <p:spPr>
          <a:xfrm>
            <a:off x="4648200" y="1600200"/>
            <a:ext cx="4038600" cy="5257800"/>
          </a:xfrm>
        </p:spPr>
        <p:txBody>
          <a:bodyPr>
            <a:normAutofit fontScale="70000" lnSpcReduction="20000"/>
          </a:bodyPr>
          <a:lstStyle/>
          <a:p>
            <a:pPr lvl="0"/>
            <a:r>
              <a:rPr lang="cy-GB" dirty="0"/>
              <a:t>Cymhariaeth feirniadol o’r amgylchedd dysgu, gan gynnwys gwahanol fathau a damcaniaethau cysylltiedig, rheolaethol a heb fod yn rheolaethol sy’n gysylltiedig â rolau goruchwylio. </a:t>
            </a:r>
            <a:endParaRPr lang="en-GB" dirty="0"/>
          </a:p>
          <a:p>
            <a:pPr marL="0" indent="0">
              <a:buNone/>
            </a:pPr>
            <a:endParaRPr lang="en-GB" dirty="0"/>
          </a:p>
          <a:p>
            <a:pPr lvl="0"/>
            <a:r>
              <a:rPr lang="cy-GB" dirty="0"/>
              <a:t>Amlinelliad o dair swyddogaeth allweddol goruchwyliaeth: ffurfiannol, normadol ac adferol.</a:t>
            </a:r>
            <a:endParaRPr lang="en-GB" dirty="0"/>
          </a:p>
          <a:p>
            <a:pPr marL="0" indent="0">
              <a:buNone/>
            </a:pPr>
            <a:endParaRPr lang="en-GB" dirty="0"/>
          </a:p>
          <a:p>
            <a:pPr lvl="0"/>
            <a:r>
              <a:rPr lang="cy-GB" dirty="0"/>
              <a:t>Archwilio sgiliau goruchwylio pwysig a dadansoddiad beirniadol o’u heffaith ar arfer:</a:t>
            </a:r>
            <a:endParaRPr lang="en-GB" dirty="0"/>
          </a:p>
          <a:p>
            <a:pPr lvl="1"/>
            <a:r>
              <a:rPr lang="cy-GB" dirty="0"/>
              <a:t>sgiliau cyfathrebu heb fod yn eiriol</a:t>
            </a:r>
            <a:endParaRPr lang="en-GB" dirty="0"/>
          </a:p>
          <a:p>
            <a:pPr lvl="1"/>
            <a:r>
              <a:rPr lang="cy-GB" dirty="0"/>
              <a:t>gwrando gweithgar</a:t>
            </a:r>
            <a:endParaRPr lang="en-GB" dirty="0"/>
          </a:p>
          <a:p>
            <a:pPr lvl="1"/>
            <a:r>
              <a:rPr lang="cy-GB" dirty="0"/>
              <a:t>sgiliau cyfathrebu geiriol.</a:t>
            </a:r>
            <a:endParaRPr lang="en-GB" dirty="0"/>
          </a:p>
          <a:p>
            <a:endParaRPr lang="en-GB" dirty="0"/>
          </a:p>
        </p:txBody>
      </p:sp>
    </p:spTree>
    <p:extLst>
      <p:ext uri="{BB962C8B-B14F-4D97-AF65-F5344CB8AC3E}">
        <p14:creationId xmlns:p14="http://schemas.microsoft.com/office/powerpoint/2010/main" val="310323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Themes</a:t>
            </a:r>
            <a:br>
              <a:rPr lang="en-GB" b="1" dirty="0" smtClean="0"/>
            </a:br>
            <a:r>
              <a:rPr lang="en-GB" b="1" dirty="0" err="1" smtClean="0"/>
              <a:t>Themâu</a:t>
            </a:r>
            <a:endParaRPr lang="en-GB" dirty="0"/>
          </a:p>
        </p:txBody>
      </p:sp>
      <p:sp>
        <p:nvSpPr>
          <p:cNvPr id="3" name="Content Placeholder 2"/>
          <p:cNvSpPr>
            <a:spLocks noGrp="1"/>
          </p:cNvSpPr>
          <p:nvPr>
            <p:ph sz="half" idx="1"/>
          </p:nvPr>
        </p:nvSpPr>
        <p:spPr>
          <a:xfrm>
            <a:off x="457200" y="1600200"/>
            <a:ext cx="4038600" cy="5257800"/>
          </a:xfrm>
        </p:spPr>
        <p:txBody>
          <a:bodyPr>
            <a:normAutofit fontScale="62500" lnSpcReduction="20000"/>
          </a:bodyPr>
          <a:lstStyle/>
          <a:p>
            <a:pPr lvl="0"/>
            <a:r>
              <a:rPr lang="en-GB" dirty="0" smtClean="0"/>
              <a:t>Discussion of the importance of creating an appropriate supervision environment and working within the core values of youth and community work.</a:t>
            </a:r>
            <a:endParaRPr lang="en-GB" sz="2400" dirty="0" smtClean="0"/>
          </a:p>
          <a:p>
            <a:pPr marL="0" indent="0">
              <a:buNone/>
            </a:pPr>
            <a:endParaRPr lang="en-GB" sz="2400" dirty="0" smtClean="0"/>
          </a:p>
          <a:p>
            <a:pPr lvl="0"/>
            <a:r>
              <a:rPr lang="en-GB" dirty="0" smtClean="0"/>
              <a:t>Detailed consideration of inclusive practice in supervision, confidentiality and record keeping; equal opportunities and anti-discriminatory practice.</a:t>
            </a:r>
            <a:endParaRPr lang="en-GB" sz="2400" dirty="0" smtClean="0"/>
          </a:p>
          <a:p>
            <a:pPr marL="0" indent="0">
              <a:buNone/>
            </a:pPr>
            <a:endParaRPr lang="en-GB" sz="2400" dirty="0" smtClean="0"/>
          </a:p>
          <a:p>
            <a:pPr lvl="0"/>
            <a:r>
              <a:rPr lang="en-GB" dirty="0" smtClean="0"/>
              <a:t>Experiential learning opportunities with an emphasis on experiential learning and practice of skills and the sharing of experiences.</a:t>
            </a:r>
            <a:endParaRPr lang="en-GB" sz="2400" dirty="0" smtClean="0"/>
          </a:p>
          <a:p>
            <a:pPr marL="0" indent="0">
              <a:buNone/>
            </a:pPr>
            <a:endParaRPr lang="en-GB" sz="2400" dirty="0" smtClean="0"/>
          </a:p>
          <a:p>
            <a:pPr lvl="0"/>
            <a:r>
              <a:rPr lang="en-GB" dirty="0" smtClean="0"/>
              <a:t>Opportunities to undertake one to one supervision sessions, to evaluate the supervision session and critically reflect on performance.</a:t>
            </a:r>
            <a:endParaRPr lang="en-GB" sz="2400" dirty="0" smtClean="0"/>
          </a:p>
          <a:p>
            <a:endParaRPr lang="en-GB" dirty="0"/>
          </a:p>
        </p:txBody>
      </p:sp>
      <p:sp>
        <p:nvSpPr>
          <p:cNvPr id="4" name="Content Placeholder 3"/>
          <p:cNvSpPr>
            <a:spLocks noGrp="1"/>
          </p:cNvSpPr>
          <p:nvPr>
            <p:ph sz="half" idx="2"/>
          </p:nvPr>
        </p:nvSpPr>
        <p:spPr>
          <a:xfrm>
            <a:off x="4648200" y="1600200"/>
            <a:ext cx="4038600" cy="5257800"/>
          </a:xfrm>
        </p:spPr>
        <p:txBody>
          <a:bodyPr>
            <a:normAutofit fontScale="62500" lnSpcReduction="20000"/>
          </a:bodyPr>
          <a:lstStyle/>
          <a:p>
            <a:pPr lvl="0"/>
            <a:r>
              <a:rPr lang="cy-GB" dirty="0"/>
              <a:t>Trafodaeth o bwysigrwydd creu amgylchedd goruchwylio priodol a gweithio o fewn gwerthoedd craidd gwaith ieuenctid a chymuned.</a:t>
            </a:r>
            <a:endParaRPr lang="en-GB" dirty="0"/>
          </a:p>
          <a:p>
            <a:pPr marL="0" indent="0">
              <a:buNone/>
            </a:pPr>
            <a:endParaRPr lang="en-GB" dirty="0"/>
          </a:p>
          <a:p>
            <a:pPr lvl="0"/>
            <a:r>
              <a:rPr lang="cy-GB" dirty="0"/>
              <a:t>Ystyriaeth fanwl o arfer cynhwysol mewn goruchwyliaeth, cyfrinachedd a chadw cofnodion; cyfle cyfartal ac arfer </a:t>
            </a:r>
            <a:r>
              <a:rPr lang="cy-GB" dirty="0" err="1"/>
              <a:t>gwrthwahaniaethol</a:t>
            </a:r>
            <a:r>
              <a:rPr lang="cy-GB" dirty="0"/>
              <a:t>.</a:t>
            </a:r>
            <a:endParaRPr lang="en-GB" dirty="0"/>
          </a:p>
          <a:p>
            <a:pPr marL="0" indent="0">
              <a:buNone/>
            </a:pPr>
            <a:endParaRPr lang="en-GB" dirty="0"/>
          </a:p>
          <a:p>
            <a:pPr lvl="0"/>
            <a:r>
              <a:rPr lang="cy-GB" dirty="0"/>
              <a:t>Cyfleoedd dysgu trwy brofiad gyda phwyslais ar ddysgu trwy brofiad ac arfer sgiliau a rhannu profiadau.</a:t>
            </a:r>
            <a:endParaRPr lang="en-GB" dirty="0"/>
          </a:p>
          <a:p>
            <a:pPr marL="0" indent="0">
              <a:buNone/>
            </a:pPr>
            <a:endParaRPr lang="en-GB" dirty="0"/>
          </a:p>
          <a:p>
            <a:pPr lvl="0"/>
            <a:r>
              <a:rPr lang="cy-GB" dirty="0"/>
              <a:t>Cyfleoedd i ymgymryd â sesiynau goruchwylio un-i-un, arfarnu’r sesiwn oruchwylio ac adfyfyrio’n feirniadol ar berfformiad.</a:t>
            </a:r>
            <a:endParaRPr lang="en-GB" dirty="0"/>
          </a:p>
          <a:p>
            <a:endParaRPr lang="en-GB" dirty="0"/>
          </a:p>
        </p:txBody>
      </p:sp>
    </p:spTree>
    <p:extLst>
      <p:ext uri="{BB962C8B-B14F-4D97-AF65-F5344CB8AC3E}">
        <p14:creationId xmlns:p14="http://schemas.microsoft.com/office/powerpoint/2010/main" val="3960659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Assessment</a:t>
            </a:r>
            <a:br>
              <a:rPr lang="en-GB" b="1" dirty="0" smtClean="0"/>
            </a:br>
            <a:endParaRPr lang="en-GB" b="1" dirty="0"/>
          </a:p>
        </p:txBody>
      </p:sp>
      <p:sp>
        <p:nvSpPr>
          <p:cNvPr id="3" name="Content Placeholder 2"/>
          <p:cNvSpPr>
            <a:spLocks noGrp="1"/>
          </p:cNvSpPr>
          <p:nvPr>
            <p:ph idx="1"/>
          </p:nvPr>
        </p:nvSpPr>
        <p:spPr/>
        <p:txBody>
          <a:bodyPr>
            <a:normAutofit/>
          </a:bodyPr>
          <a:lstStyle/>
          <a:p>
            <a:pPr marL="0" indent="0">
              <a:buNone/>
            </a:pPr>
            <a:r>
              <a:rPr lang="en-GB" sz="2400" b="1" dirty="0"/>
              <a:t>Assessment Component 1 – 30</a:t>
            </a:r>
            <a:r>
              <a:rPr lang="en-GB" sz="2400" b="1" dirty="0" smtClean="0"/>
              <a:t>%</a:t>
            </a:r>
            <a:r>
              <a:rPr lang="en-GB" sz="2400" dirty="0"/>
              <a:t> </a:t>
            </a:r>
          </a:p>
          <a:p>
            <a:r>
              <a:rPr lang="en-GB" sz="2400" dirty="0" smtClean="0"/>
              <a:t>Assignment </a:t>
            </a:r>
            <a:r>
              <a:rPr lang="en-GB" sz="2400" dirty="0"/>
              <a:t>(2000 words</a:t>
            </a:r>
            <a:r>
              <a:rPr lang="en-GB" sz="2400" dirty="0" smtClean="0"/>
              <a:t>)</a:t>
            </a:r>
            <a:r>
              <a:rPr lang="en-GB" sz="2400" dirty="0"/>
              <a:t> </a:t>
            </a:r>
          </a:p>
          <a:p>
            <a:pPr marL="0" indent="0">
              <a:buNone/>
            </a:pPr>
            <a:endParaRPr lang="en-GB" sz="2400" dirty="0"/>
          </a:p>
          <a:p>
            <a:pPr marL="0" indent="0">
              <a:buNone/>
            </a:pPr>
            <a:r>
              <a:rPr lang="en-GB" dirty="0"/>
              <a:t>Critically evaluate national and local policy and the extent to which an organisation with which you are familiar uses policy to enable effective supervision and support of staff and students.</a:t>
            </a:r>
          </a:p>
        </p:txBody>
      </p:sp>
    </p:spTree>
    <p:extLst>
      <p:ext uri="{BB962C8B-B14F-4D97-AF65-F5344CB8AC3E}">
        <p14:creationId xmlns:p14="http://schemas.microsoft.com/office/powerpoint/2010/main" val="1379446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4000" b="1" dirty="0">
                <a:solidFill>
                  <a:prstClr val="black"/>
                </a:solidFill>
              </a:rPr>
              <a:t>Assessment</a:t>
            </a:r>
            <a:br>
              <a:rPr lang="en-GB" sz="4000" b="1" dirty="0">
                <a:solidFill>
                  <a:prstClr val="black"/>
                </a:solidFill>
              </a:rPr>
            </a:br>
            <a:endParaRPr lang="en-GB" dirty="0"/>
          </a:p>
        </p:txBody>
      </p:sp>
      <p:sp>
        <p:nvSpPr>
          <p:cNvPr id="3" name="Content Placeholder 2"/>
          <p:cNvSpPr>
            <a:spLocks noGrp="1"/>
          </p:cNvSpPr>
          <p:nvPr>
            <p:ph idx="1"/>
          </p:nvPr>
        </p:nvSpPr>
        <p:spPr/>
        <p:txBody>
          <a:bodyPr/>
          <a:lstStyle/>
          <a:p>
            <a:pPr marL="0" lvl="0" indent="0">
              <a:buNone/>
            </a:pPr>
            <a:r>
              <a:rPr lang="en-GB" sz="2400" b="1" dirty="0">
                <a:solidFill>
                  <a:prstClr val="black"/>
                </a:solidFill>
              </a:rPr>
              <a:t>Assessment Component 2 – 20%</a:t>
            </a:r>
            <a:endParaRPr lang="en-GB" sz="2400" dirty="0">
              <a:solidFill>
                <a:prstClr val="black"/>
              </a:solidFill>
            </a:endParaRPr>
          </a:p>
          <a:p>
            <a:pPr lvl="0"/>
            <a:r>
              <a:rPr lang="en-GB" sz="2400" dirty="0">
                <a:solidFill>
                  <a:prstClr val="black"/>
                </a:solidFill>
              </a:rPr>
              <a:t> Assignment (1000 words)  </a:t>
            </a:r>
          </a:p>
          <a:p>
            <a:pPr marL="0" indent="0">
              <a:buNone/>
            </a:pPr>
            <a:endParaRPr lang="en-GB" sz="2400" dirty="0" smtClean="0"/>
          </a:p>
          <a:p>
            <a:pPr marL="0" indent="0">
              <a:buNone/>
            </a:pPr>
            <a:endParaRPr lang="en-GB" sz="2400" dirty="0" smtClean="0"/>
          </a:p>
          <a:p>
            <a:pPr marL="0" indent="0">
              <a:buNone/>
            </a:pPr>
            <a:r>
              <a:rPr lang="en-GB" sz="2400" dirty="0"/>
              <a:t>Analyse the functions of supervision and how this knowledge has been used to supervise others.</a:t>
            </a:r>
          </a:p>
        </p:txBody>
      </p:sp>
    </p:spTree>
    <p:extLst>
      <p:ext uri="{BB962C8B-B14F-4D97-AF65-F5344CB8AC3E}">
        <p14:creationId xmlns:p14="http://schemas.microsoft.com/office/powerpoint/2010/main" val="608941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solidFill>
                  <a:prstClr val="black"/>
                </a:solidFill>
              </a:rPr>
              <a:t>Assessment</a:t>
            </a:r>
            <a:br>
              <a:rPr lang="en-GB" b="1" dirty="0">
                <a:solidFill>
                  <a:prstClr val="black"/>
                </a:solidFill>
              </a:rPr>
            </a:br>
            <a:endParaRPr lang="en-GB" dirty="0"/>
          </a:p>
        </p:txBody>
      </p:sp>
      <p:sp>
        <p:nvSpPr>
          <p:cNvPr id="3" name="Content Placeholder 2"/>
          <p:cNvSpPr>
            <a:spLocks noGrp="1"/>
          </p:cNvSpPr>
          <p:nvPr>
            <p:ph idx="1"/>
          </p:nvPr>
        </p:nvSpPr>
        <p:spPr/>
        <p:txBody>
          <a:bodyPr>
            <a:normAutofit/>
          </a:bodyPr>
          <a:lstStyle/>
          <a:p>
            <a:pPr marL="0" lvl="0" indent="0">
              <a:buNone/>
            </a:pPr>
            <a:r>
              <a:rPr lang="en-GB" sz="2400" b="1" dirty="0">
                <a:solidFill>
                  <a:prstClr val="black"/>
                </a:solidFill>
              </a:rPr>
              <a:t>Assessment Component 3 – 50%</a:t>
            </a:r>
            <a:r>
              <a:rPr lang="en-GB" sz="2400" dirty="0">
                <a:solidFill>
                  <a:prstClr val="black"/>
                </a:solidFill>
              </a:rPr>
              <a:t> </a:t>
            </a:r>
          </a:p>
          <a:p>
            <a:pPr lvl="0"/>
            <a:r>
              <a:rPr lang="en-GB" sz="2400" dirty="0">
                <a:solidFill>
                  <a:prstClr val="black"/>
                </a:solidFill>
              </a:rPr>
              <a:t>Assignment (3000 words) </a:t>
            </a:r>
          </a:p>
          <a:p>
            <a:pPr marL="0" indent="0">
              <a:buNone/>
            </a:pPr>
            <a:endParaRPr lang="en-GB" dirty="0" smtClean="0"/>
          </a:p>
          <a:p>
            <a:pPr marL="0" indent="0" algn="just">
              <a:buNone/>
            </a:pPr>
            <a:r>
              <a:rPr lang="en-GB" sz="2400" dirty="0"/>
              <a:t>A reflective journal of supervising others, beginning with excerpts from practice, and illustrating your application of theory to aid your understanding.</a:t>
            </a:r>
          </a:p>
        </p:txBody>
      </p:sp>
    </p:spTree>
    <p:extLst>
      <p:ext uri="{BB962C8B-B14F-4D97-AF65-F5344CB8AC3E}">
        <p14:creationId xmlns:p14="http://schemas.microsoft.com/office/powerpoint/2010/main" val="4095423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Assessment</a:t>
            </a:r>
            <a:endParaRPr lang="en-GB" b="1" dirty="0"/>
          </a:p>
        </p:txBody>
      </p:sp>
      <p:sp>
        <p:nvSpPr>
          <p:cNvPr id="3" name="Content Placeholder 2"/>
          <p:cNvSpPr>
            <a:spLocks noGrp="1"/>
          </p:cNvSpPr>
          <p:nvPr>
            <p:ph idx="1"/>
          </p:nvPr>
        </p:nvSpPr>
        <p:spPr/>
        <p:txBody>
          <a:bodyPr>
            <a:normAutofit/>
          </a:bodyPr>
          <a:lstStyle/>
          <a:p>
            <a:pPr marL="0" indent="0">
              <a:buNone/>
            </a:pPr>
            <a:r>
              <a:rPr lang="en-GB" b="1" dirty="0"/>
              <a:t>Assessment Component </a:t>
            </a:r>
            <a:r>
              <a:rPr lang="en-GB" b="1" dirty="0" smtClean="0"/>
              <a:t>1</a:t>
            </a:r>
          </a:p>
          <a:p>
            <a:pPr marL="0" indent="0">
              <a:buNone/>
            </a:pPr>
            <a:r>
              <a:rPr lang="en-GB" sz="2000" dirty="0" smtClean="0"/>
              <a:t>Submission Date: </a:t>
            </a:r>
            <a:r>
              <a:rPr lang="en-GB" sz="2000" dirty="0" smtClean="0"/>
              <a:t>6</a:t>
            </a:r>
            <a:r>
              <a:rPr lang="en-GB" sz="2000" baseline="30000" dirty="0" smtClean="0"/>
              <a:t>th</a:t>
            </a:r>
            <a:r>
              <a:rPr lang="en-GB" sz="2000" dirty="0" smtClean="0"/>
              <a:t> March 2020</a:t>
            </a:r>
          </a:p>
          <a:p>
            <a:pPr marL="0" indent="0">
              <a:buNone/>
            </a:pPr>
            <a:r>
              <a:rPr lang="en-GB" sz="2000" dirty="0" smtClean="0"/>
              <a:t>Provisional </a:t>
            </a:r>
            <a:r>
              <a:rPr lang="en-GB" sz="2000" dirty="0" smtClean="0"/>
              <a:t>Grade and Feedback Date: </a:t>
            </a:r>
            <a:r>
              <a:rPr lang="en-GB" sz="2000" dirty="0" smtClean="0"/>
              <a:t>3</a:t>
            </a:r>
            <a:r>
              <a:rPr lang="en-GB" sz="2000" baseline="30000" dirty="0" smtClean="0"/>
              <a:t>rd</a:t>
            </a:r>
            <a:r>
              <a:rPr lang="en-GB" sz="2000" dirty="0" smtClean="0"/>
              <a:t> April 2020</a:t>
            </a:r>
          </a:p>
          <a:p>
            <a:pPr marL="0" indent="0">
              <a:buNone/>
            </a:pPr>
            <a:r>
              <a:rPr lang="en-GB" b="1" dirty="0" smtClean="0"/>
              <a:t>Assessment </a:t>
            </a:r>
            <a:r>
              <a:rPr lang="en-GB" b="1" dirty="0"/>
              <a:t>Component </a:t>
            </a:r>
            <a:r>
              <a:rPr lang="en-GB" b="1" dirty="0" smtClean="0"/>
              <a:t>2</a:t>
            </a:r>
          </a:p>
          <a:p>
            <a:pPr marL="0" indent="0">
              <a:buNone/>
            </a:pPr>
            <a:r>
              <a:rPr lang="en-GB" sz="2000" dirty="0" smtClean="0"/>
              <a:t>Submission Date:  </a:t>
            </a:r>
            <a:r>
              <a:rPr lang="en-GB" sz="2000" dirty="0" smtClean="0"/>
              <a:t>24</a:t>
            </a:r>
            <a:r>
              <a:rPr lang="en-GB" sz="2000" baseline="30000" dirty="0" smtClean="0"/>
              <a:t>th</a:t>
            </a:r>
            <a:r>
              <a:rPr lang="en-GB" sz="2000" dirty="0" smtClean="0"/>
              <a:t> April 2020</a:t>
            </a:r>
          </a:p>
          <a:p>
            <a:pPr marL="0" indent="0">
              <a:buNone/>
            </a:pPr>
            <a:r>
              <a:rPr lang="en-GB" sz="2000" dirty="0" smtClean="0"/>
              <a:t>Provisional </a:t>
            </a:r>
            <a:r>
              <a:rPr lang="en-GB" sz="2000" dirty="0" smtClean="0"/>
              <a:t>Grade and Feedback Date:  </a:t>
            </a:r>
            <a:r>
              <a:rPr lang="en-GB" sz="2000" dirty="0" smtClean="0"/>
              <a:t>26</a:t>
            </a:r>
            <a:r>
              <a:rPr lang="en-GB" sz="2000" baseline="30000" dirty="0" smtClean="0"/>
              <a:t>th</a:t>
            </a:r>
            <a:r>
              <a:rPr lang="en-GB" sz="2000" dirty="0" smtClean="0"/>
              <a:t> May 2020</a:t>
            </a:r>
            <a:endParaRPr lang="en-GB" dirty="0" smtClean="0"/>
          </a:p>
          <a:p>
            <a:pPr marL="0" indent="0">
              <a:buNone/>
            </a:pPr>
            <a:r>
              <a:rPr lang="en-GB" b="1" dirty="0" smtClean="0"/>
              <a:t>Assessment </a:t>
            </a:r>
            <a:r>
              <a:rPr lang="en-GB" b="1" dirty="0"/>
              <a:t>Component </a:t>
            </a:r>
            <a:r>
              <a:rPr lang="en-GB" b="1" dirty="0" smtClean="0"/>
              <a:t>3</a:t>
            </a:r>
          </a:p>
          <a:p>
            <a:pPr marL="0" lvl="0" indent="0">
              <a:buNone/>
            </a:pPr>
            <a:r>
              <a:rPr lang="en-GB" sz="2000" dirty="0">
                <a:solidFill>
                  <a:prstClr val="black"/>
                </a:solidFill>
              </a:rPr>
              <a:t>Submission Date</a:t>
            </a:r>
            <a:r>
              <a:rPr lang="en-GB" sz="2000" dirty="0" smtClean="0">
                <a:solidFill>
                  <a:prstClr val="black"/>
                </a:solidFill>
              </a:rPr>
              <a:t>:  </a:t>
            </a:r>
            <a:r>
              <a:rPr lang="en-GB" sz="2000" dirty="0" smtClean="0">
                <a:solidFill>
                  <a:prstClr val="black"/>
                </a:solidFill>
              </a:rPr>
              <a:t>15</a:t>
            </a:r>
            <a:r>
              <a:rPr lang="en-GB" sz="2000" baseline="30000" dirty="0" smtClean="0">
                <a:solidFill>
                  <a:prstClr val="black"/>
                </a:solidFill>
              </a:rPr>
              <a:t>th</a:t>
            </a:r>
            <a:r>
              <a:rPr lang="en-GB" sz="2000" dirty="0" smtClean="0">
                <a:solidFill>
                  <a:prstClr val="black"/>
                </a:solidFill>
              </a:rPr>
              <a:t> May 2020</a:t>
            </a:r>
            <a:endParaRPr lang="en-GB" sz="2000" dirty="0">
              <a:solidFill>
                <a:prstClr val="black"/>
              </a:solidFill>
            </a:endParaRPr>
          </a:p>
          <a:p>
            <a:pPr marL="0" lvl="0" indent="0">
              <a:buNone/>
            </a:pPr>
            <a:r>
              <a:rPr lang="en-GB" sz="2000" dirty="0">
                <a:solidFill>
                  <a:prstClr val="black"/>
                </a:solidFill>
              </a:rPr>
              <a:t>Provisional Grade and Feedback Date</a:t>
            </a:r>
            <a:r>
              <a:rPr lang="en-GB" sz="2000" dirty="0" smtClean="0">
                <a:solidFill>
                  <a:prstClr val="black"/>
                </a:solidFill>
              </a:rPr>
              <a:t>:  </a:t>
            </a:r>
            <a:r>
              <a:rPr lang="en-GB" sz="2000" dirty="0" smtClean="0">
                <a:solidFill>
                  <a:prstClr val="black"/>
                </a:solidFill>
              </a:rPr>
              <a:t>15</a:t>
            </a:r>
            <a:r>
              <a:rPr lang="en-GB" sz="2000" baseline="30000" dirty="0" smtClean="0">
                <a:solidFill>
                  <a:prstClr val="black"/>
                </a:solidFill>
              </a:rPr>
              <a:t>th</a:t>
            </a:r>
            <a:r>
              <a:rPr lang="en-GB" sz="2000" dirty="0" smtClean="0">
                <a:solidFill>
                  <a:prstClr val="black"/>
                </a:solidFill>
              </a:rPr>
              <a:t> June 2020</a:t>
            </a:r>
            <a:endParaRPr lang="en-GB" sz="2000" dirty="0">
              <a:solidFill>
                <a:prstClr val="black"/>
              </a:solidFill>
            </a:endParaRPr>
          </a:p>
          <a:p>
            <a:pPr marL="0" indent="0">
              <a:buNone/>
            </a:pPr>
            <a:endParaRPr lang="en-GB" dirty="0"/>
          </a:p>
        </p:txBody>
      </p:sp>
    </p:spTree>
    <p:extLst>
      <p:ext uri="{BB962C8B-B14F-4D97-AF65-F5344CB8AC3E}">
        <p14:creationId xmlns:p14="http://schemas.microsoft.com/office/powerpoint/2010/main" val="1324057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Directed Study</a:t>
            </a:r>
            <a:br>
              <a:rPr lang="en-GB" b="1" dirty="0" smtClean="0"/>
            </a:br>
            <a:r>
              <a:rPr lang="en-GB" b="1" dirty="0" err="1" smtClean="0"/>
              <a:t>Dysgu</a:t>
            </a:r>
            <a:r>
              <a:rPr lang="en-GB" b="1" dirty="0" smtClean="0"/>
              <a:t> </a:t>
            </a:r>
            <a:r>
              <a:rPr lang="en-GB" b="1" dirty="0" err="1" smtClean="0"/>
              <a:t>Cyfeiriol</a:t>
            </a:r>
            <a:endParaRPr lang="en-GB" b="1" dirty="0"/>
          </a:p>
        </p:txBody>
      </p:sp>
      <p:sp>
        <p:nvSpPr>
          <p:cNvPr id="3" name="Content Placeholder 2"/>
          <p:cNvSpPr>
            <a:spLocks noGrp="1"/>
          </p:cNvSpPr>
          <p:nvPr>
            <p:ph sz="half" idx="1"/>
          </p:nvPr>
        </p:nvSpPr>
        <p:spPr/>
        <p:txBody>
          <a:bodyPr/>
          <a:lstStyle/>
          <a:p>
            <a:r>
              <a:rPr lang="en-GB" dirty="0" smtClean="0"/>
              <a:t>Please </a:t>
            </a:r>
            <a:r>
              <a:rPr lang="en-GB" b="1" u="sng" dirty="0" smtClean="0"/>
              <a:t>read</a:t>
            </a:r>
            <a:r>
              <a:rPr lang="en-GB" b="1" dirty="0" smtClean="0"/>
              <a:t> </a:t>
            </a:r>
            <a:r>
              <a:rPr lang="en-GB" dirty="0" smtClean="0"/>
              <a:t>the resources placed on Moodle by next week</a:t>
            </a:r>
            <a:endParaRPr lang="en-GB" dirty="0"/>
          </a:p>
        </p:txBody>
      </p:sp>
      <p:sp>
        <p:nvSpPr>
          <p:cNvPr id="4" name="Content Placeholder 3"/>
          <p:cNvSpPr>
            <a:spLocks noGrp="1"/>
          </p:cNvSpPr>
          <p:nvPr>
            <p:ph sz="half" idx="2"/>
          </p:nvPr>
        </p:nvSpPr>
        <p:spPr/>
        <p:txBody>
          <a:bodyPr/>
          <a:lstStyle/>
          <a:p>
            <a:r>
              <a:rPr lang="en-GB" b="1" u="sng" dirty="0" err="1" smtClean="0"/>
              <a:t>Darllenwch</a:t>
            </a:r>
            <a:r>
              <a:rPr lang="en-GB" dirty="0" smtClean="0"/>
              <a:t> </a:t>
            </a:r>
            <a:r>
              <a:rPr lang="en-GB" dirty="0" err="1" smtClean="0"/>
              <a:t>yr</a:t>
            </a:r>
            <a:r>
              <a:rPr lang="en-GB" dirty="0" smtClean="0"/>
              <a:t> </a:t>
            </a:r>
            <a:r>
              <a:rPr lang="en-GB" dirty="0" err="1" smtClean="0"/>
              <a:t>adnoddau</a:t>
            </a:r>
            <a:r>
              <a:rPr lang="en-GB" dirty="0" smtClean="0"/>
              <a:t> </a:t>
            </a:r>
            <a:r>
              <a:rPr lang="en-GB" dirty="0" err="1" smtClean="0"/>
              <a:t>sydd</a:t>
            </a:r>
            <a:r>
              <a:rPr lang="en-GB" dirty="0" smtClean="0"/>
              <a:t> </a:t>
            </a:r>
            <a:r>
              <a:rPr lang="en-GB" dirty="0" err="1" smtClean="0"/>
              <a:t>ar</a:t>
            </a:r>
            <a:r>
              <a:rPr lang="en-GB" dirty="0" smtClean="0"/>
              <a:t> Moodle </a:t>
            </a:r>
            <a:r>
              <a:rPr lang="en-GB" dirty="0" err="1" smtClean="0"/>
              <a:t>erbyn</a:t>
            </a:r>
            <a:r>
              <a:rPr lang="en-GB" dirty="0" smtClean="0"/>
              <a:t> </a:t>
            </a:r>
            <a:r>
              <a:rPr lang="en-GB" dirty="0" err="1" smtClean="0"/>
              <a:t>yr</a:t>
            </a:r>
            <a:r>
              <a:rPr lang="en-GB" dirty="0" smtClean="0"/>
              <a:t> </a:t>
            </a:r>
            <a:r>
              <a:rPr lang="en-GB" dirty="0" err="1" smtClean="0"/>
              <a:t>wythnos</a:t>
            </a:r>
            <a:r>
              <a:rPr lang="en-GB" dirty="0" smtClean="0"/>
              <a:t> </a:t>
            </a:r>
            <a:r>
              <a:rPr lang="en-GB" dirty="0" err="1" smtClean="0"/>
              <a:t>nesaf</a:t>
            </a:r>
            <a:r>
              <a:rPr lang="en-GB" dirty="0" smtClean="0"/>
              <a:t> </a:t>
            </a:r>
            <a:r>
              <a:rPr lang="en-GB" dirty="0" err="1" smtClean="0"/>
              <a:t>os</a:t>
            </a:r>
            <a:r>
              <a:rPr lang="en-GB" dirty="0" smtClean="0"/>
              <a:t> </a:t>
            </a:r>
            <a:r>
              <a:rPr lang="en-GB" dirty="0" err="1" smtClean="0"/>
              <a:t>gwelwch</a:t>
            </a:r>
            <a:r>
              <a:rPr lang="en-GB" dirty="0" smtClean="0"/>
              <a:t> </a:t>
            </a:r>
            <a:r>
              <a:rPr lang="en-GB" dirty="0" err="1" smtClean="0"/>
              <a:t>yn</a:t>
            </a:r>
            <a:r>
              <a:rPr lang="en-GB" dirty="0" smtClean="0"/>
              <a:t> </a:t>
            </a:r>
            <a:r>
              <a:rPr lang="en-GB" dirty="0" err="1" smtClean="0"/>
              <a:t>dda</a:t>
            </a:r>
            <a:r>
              <a:rPr lang="en-GB" dirty="0" smtClean="0"/>
              <a:t> </a:t>
            </a:r>
            <a:endParaRPr lang="en-GB" b="1" u="sng" dirty="0"/>
          </a:p>
        </p:txBody>
      </p:sp>
    </p:spTree>
    <p:extLst>
      <p:ext uri="{BB962C8B-B14F-4D97-AF65-F5344CB8AC3E}">
        <p14:creationId xmlns:p14="http://schemas.microsoft.com/office/powerpoint/2010/main" val="2374005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TotalTime>
  <Words>775</Words>
  <Application>Microsoft Office PowerPoint</Application>
  <PresentationFormat>On-screen Show (4:3)</PresentationFormat>
  <Paragraphs>108</Paragraphs>
  <Slides>12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SJYW6015/C</vt:lpstr>
      <vt:lpstr>Introductory Lecture Darlith Agoriadol</vt:lpstr>
      <vt:lpstr>Aims of Module Amcanion y Modiwl</vt:lpstr>
      <vt:lpstr>Learning Outcomes Deilliannau Dysgu</vt:lpstr>
      <vt:lpstr>Learning Outcomes Deilliannau Dysgu</vt:lpstr>
      <vt:lpstr>Themes Themâu</vt:lpstr>
      <vt:lpstr>Themes Themâu</vt:lpstr>
      <vt:lpstr>Assessment </vt:lpstr>
      <vt:lpstr>Assessment </vt:lpstr>
      <vt:lpstr>Assessment </vt:lpstr>
      <vt:lpstr>Assessment</vt:lpstr>
      <vt:lpstr>Directed Study Dysgu Cyfeiriol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SJYW6015/C</dc:title>
  <dc:creator>Administrator</dc:creator>
  <cp:lastModifiedBy>Angharad Lewis</cp:lastModifiedBy>
  <cp:revision>12</cp:revision>
  <dcterms:created xsi:type="dcterms:W3CDTF">2016-02-03T21:21:17Z</dcterms:created>
  <dcterms:modified xsi:type="dcterms:W3CDTF">2020-01-29T21:50:07Z</dcterms:modified>
</cp:coreProperties>
</file>