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77" r:id="rId4"/>
  </p:sldMasterIdLst>
  <p:notesMasterIdLst>
    <p:notesMasterId r:id="rId6"/>
  </p:notesMasterIdLst>
  <p:sldIdLst>
    <p:sldId id="285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4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696" y="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85A683-3A18-45A3-BDDB-C7225B78EBC0}" type="datetimeFigureOut">
              <a:rPr lang="en-US" smtClean="0"/>
              <a:t>9/11/2019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48EA56-9E57-4CE6-BE55-CAC1FDCAA01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2517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1859F3-D809-422F-A91F-BD497480B586}" type="datetime1">
              <a:rPr lang="en-US" smtClean="0"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991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3E018-B761-4607-AC89-59C96FAC803F}" type="datetime1">
              <a:rPr lang="en-US" smtClean="0"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5350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498E3D-177F-4ABA-9E0F-F2A2C487DF4A}" type="datetime1">
              <a:rPr lang="en-US" smtClean="0"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92349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EF38C0-2002-4E26-B3B6-9753A0BC348F}" type="datetime1">
              <a:rPr lang="en-US" smtClean="0"/>
              <a:t>9/11/2019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99201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CF301-B603-43F1-9A5D-DA6954EAD1D6}" type="datetime1">
              <a:rPr lang="en-US" smtClean="0"/>
              <a:t>9/11/2019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13107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19C9D4-D6DE-442A-AE3E-4A704064C824}" type="datetime1">
              <a:rPr lang="en-US" smtClean="0"/>
              <a:t>9/11/2019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4091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49619-C5C0-4597-B88A-82D084E472FB}" type="datetime1">
              <a:rPr lang="en-US" smtClean="0"/>
              <a:t>9/11/2019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94576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F08C3D-7F7A-451D-A08C-8C56C69AA052}" type="datetime1">
              <a:rPr lang="en-US" smtClean="0"/>
              <a:t>9/11/2019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90221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6D8A24-C0B0-43C7-AA86-983E65134D5F}" type="datetime1">
              <a:rPr lang="en-US" smtClean="0"/>
              <a:t>9/11/2019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7886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8B7C6-066D-424A-88C7-56EF5993BB58}" type="datetime1">
              <a:rPr lang="en-US" smtClean="0"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185364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8B7C6-066D-424A-88C7-56EF5993BB58}" type="datetime1">
              <a:rPr lang="en-US" smtClean="0"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125824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8B7C6-066D-424A-88C7-56EF5993BB58}" type="datetime1">
              <a:rPr lang="en-US" smtClean="0"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8104281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8B7C6-066D-424A-88C7-56EF5993BB58}" type="datetime1">
              <a:rPr lang="en-US" smtClean="0"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98001322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78B7C6-066D-424A-88C7-56EF5993BB58}" type="datetime1">
              <a:rPr lang="en-US" smtClean="0"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147962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C6B0D-2BE1-47DB-94C7-8B3988F9AC2D}" type="datetime1">
              <a:rPr lang="en-US" smtClean="0"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92873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9FB2C5-B719-4E12-9BC9-C648E1CABE8A}" type="datetime1">
              <a:rPr lang="en-US" smtClean="0"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765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78B7C6-066D-424A-88C7-56EF5993BB58}" type="datetime1">
              <a:rPr lang="en-US" smtClean="0"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3423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loud 3">
            <a:extLst>
              <a:ext uri="{FF2B5EF4-FFF2-40B4-BE49-F238E27FC236}">
                <a16:creationId xmlns:a16="http://schemas.microsoft.com/office/drawing/2014/main" id="{32D590D5-235D-475B-8058-E1A16D157471}"/>
              </a:ext>
            </a:extLst>
          </p:cNvPr>
          <p:cNvSpPr/>
          <p:nvPr/>
        </p:nvSpPr>
        <p:spPr>
          <a:xfrm>
            <a:off x="4601307" y="92185"/>
            <a:ext cx="2996418" cy="2053883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Expressive Arts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2ABE220-12A9-4B95-B8A9-262E35C62C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-1"/>
            <a:ext cx="3756075" cy="53175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/>
              <a:t>Donaldson says:</a:t>
            </a:r>
          </a:p>
          <a:p>
            <a:r>
              <a:rPr lang="en-GB" sz="1600" dirty="0"/>
              <a:t>Doing is essential</a:t>
            </a:r>
          </a:p>
          <a:p>
            <a:r>
              <a:rPr lang="en-GB" sz="1600" dirty="0"/>
              <a:t>Promote exploration</a:t>
            </a:r>
          </a:p>
          <a:p>
            <a:r>
              <a:rPr lang="en-GB" sz="1600" dirty="0"/>
              <a:t>Learning to be creative through experiential learning</a:t>
            </a:r>
          </a:p>
          <a:p>
            <a:pPr marL="0" indent="0">
              <a:buNone/>
            </a:pPr>
            <a:r>
              <a:rPr lang="en-GB" sz="1600" b="1" dirty="0"/>
              <a:t>Links to current curriculum:</a:t>
            </a:r>
          </a:p>
          <a:p>
            <a:r>
              <a:rPr lang="en-GB" sz="1600" dirty="0"/>
              <a:t>Drama: </a:t>
            </a:r>
            <a:r>
              <a:rPr lang="en-GB" sz="1400" dirty="0"/>
              <a:t>now recognised in the curriculum, was not before.</a:t>
            </a:r>
          </a:p>
          <a:p>
            <a:r>
              <a:rPr lang="en-GB" sz="1600" dirty="0"/>
              <a:t> Dance: </a:t>
            </a:r>
            <a:r>
              <a:rPr lang="en-GB" sz="1400" dirty="0"/>
              <a:t>Independently recognised, not under P.E category</a:t>
            </a:r>
          </a:p>
          <a:p>
            <a:r>
              <a:rPr lang="en-GB" sz="1600" dirty="0"/>
              <a:t>Film and digital media: </a:t>
            </a:r>
            <a:r>
              <a:rPr lang="en-GB" sz="1400" dirty="0"/>
              <a:t>Not separate e.g. design and technology. Adapting with the technology of the 21</a:t>
            </a:r>
            <a:r>
              <a:rPr lang="en-GB" sz="1400" baseline="30000" dirty="0"/>
              <a:t>st</a:t>
            </a:r>
            <a:r>
              <a:rPr lang="en-GB" sz="1400" dirty="0"/>
              <a:t> century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F3861F2-76E7-438C-87C8-83E2A49249BD}"/>
              </a:ext>
            </a:extLst>
          </p:cNvPr>
          <p:cNvSpPr/>
          <p:nvPr/>
        </p:nvSpPr>
        <p:spPr>
          <a:xfrm>
            <a:off x="6096000" y="6488668"/>
            <a:ext cx="657430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/>
              <a:t>Visual Art, Drama, Dance, Music, Film and Digital Media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DA906E55-1569-48E5-8CCE-5864FCCD7963}"/>
              </a:ext>
            </a:extLst>
          </p:cNvPr>
          <p:cNvSpPr txBox="1">
            <a:spLocks/>
          </p:cNvSpPr>
          <p:nvPr/>
        </p:nvSpPr>
        <p:spPr>
          <a:xfrm>
            <a:off x="4182793" y="4149913"/>
            <a:ext cx="5411373" cy="233875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b="1" dirty="0"/>
              <a:t>Key Changes</a:t>
            </a:r>
            <a:r>
              <a:rPr lang="en-GB" sz="2000" dirty="0"/>
              <a:t> </a:t>
            </a:r>
          </a:p>
          <a:p>
            <a:r>
              <a:rPr lang="en-GB" sz="2000" dirty="0"/>
              <a:t>3-16 (co-inside with progression steps)</a:t>
            </a:r>
          </a:p>
          <a:p>
            <a:r>
              <a:rPr lang="en-GB" sz="2000" dirty="0"/>
              <a:t>Learner voice encouraged</a:t>
            </a:r>
          </a:p>
          <a:p>
            <a:r>
              <a:rPr lang="en-GB" sz="2000" dirty="0"/>
              <a:t>Links to creative process</a:t>
            </a:r>
          </a:p>
          <a:p>
            <a:pPr marL="0" indent="0">
              <a:buNone/>
            </a:pPr>
            <a:r>
              <a:rPr lang="en-GB" sz="2000" b="1" dirty="0"/>
              <a:t>Anything ‘lost’ or ‘missing’?</a:t>
            </a:r>
          </a:p>
          <a:p>
            <a:r>
              <a:rPr lang="en-GB" sz="2000" dirty="0"/>
              <a:t>Only goes up to age 16, forgets about age 16 to 19.</a:t>
            </a:r>
          </a:p>
          <a:p>
            <a:r>
              <a:rPr lang="en-GB" sz="2000" dirty="0"/>
              <a:t>Aspects seems to be hidden, but has been adopted by the other AoLEs</a:t>
            </a:r>
          </a:p>
          <a:p>
            <a:endParaRPr lang="en-GB" sz="1400" b="1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A55EF288-F0BA-4A4A-8566-E8B27848856C}"/>
              </a:ext>
            </a:extLst>
          </p:cNvPr>
          <p:cNvSpPr txBox="1">
            <a:spLocks/>
          </p:cNvSpPr>
          <p:nvPr/>
        </p:nvSpPr>
        <p:spPr>
          <a:xfrm>
            <a:off x="199880" y="4056475"/>
            <a:ext cx="4302369" cy="331907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600" b="1" dirty="0"/>
              <a:t>Links to all key purposes</a:t>
            </a:r>
          </a:p>
          <a:p>
            <a:r>
              <a:rPr lang="en-GB" sz="1600" dirty="0"/>
              <a:t>Ambitious, capable learners: </a:t>
            </a:r>
            <a:r>
              <a:rPr lang="en-GB" sz="1400" dirty="0"/>
              <a:t>Explore challenges and aim for success</a:t>
            </a:r>
          </a:p>
          <a:p>
            <a:r>
              <a:rPr lang="en-GB" sz="1600" dirty="0"/>
              <a:t>Enterprising, creative contributors: </a:t>
            </a:r>
            <a:r>
              <a:rPr lang="en-GB" sz="1400" dirty="0"/>
              <a:t>Develop resilience</a:t>
            </a:r>
          </a:p>
          <a:p>
            <a:r>
              <a:rPr lang="en-GB" sz="1600" dirty="0"/>
              <a:t>Healthy, confident learners: </a:t>
            </a:r>
            <a:r>
              <a:rPr lang="en-GB" sz="1400" dirty="0"/>
              <a:t>Own cultural identity, with people, places and times</a:t>
            </a:r>
          </a:p>
          <a:p>
            <a:r>
              <a:rPr lang="en-GB" sz="1600" dirty="0"/>
              <a:t>Ethical, informed citizens: </a:t>
            </a:r>
            <a:r>
              <a:rPr lang="en-GB" sz="1400" dirty="0"/>
              <a:t>Become ethically informed </a:t>
            </a:r>
          </a:p>
          <a:p>
            <a:pPr marL="0" indent="0">
              <a:buFont typeface="Wingdings 3" charset="2"/>
              <a:buNone/>
            </a:pPr>
            <a:endParaRPr lang="en-GB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056C576-1E21-482C-AC96-40BAA66D4E28}"/>
              </a:ext>
            </a:extLst>
          </p:cNvPr>
          <p:cNvSpPr txBox="1">
            <a:spLocks/>
          </p:cNvSpPr>
          <p:nvPr/>
        </p:nvSpPr>
        <p:spPr>
          <a:xfrm>
            <a:off x="4063217" y="2196105"/>
            <a:ext cx="4893213" cy="28507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b="1" dirty="0"/>
              <a:t>Cross-curricular responsibilities</a:t>
            </a:r>
          </a:p>
          <a:p>
            <a:r>
              <a:rPr lang="en-GB" sz="1400" dirty="0"/>
              <a:t>Literacy: Oracy in all forms (acting, presenting and reflecting etc). Writing skills</a:t>
            </a:r>
          </a:p>
          <a:p>
            <a:r>
              <a:rPr lang="en-GB" sz="1400" dirty="0"/>
              <a:t>Numeracy: Concepts of mathematic (sequencing, counting rhythm etc) </a:t>
            </a:r>
          </a:p>
          <a:p>
            <a:r>
              <a:rPr lang="en-GB" sz="1400" dirty="0"/>
              <a:t>Digital competency: Digital rights, ownership, production </a:t>
            </a:r>
          </a:p>
          <a:p>
            <a:pPr marL="457200" lvl="1" indent="0">
              <a:buFont typeface="Wingdings 3" charset="2"/>
              <a:buNone/>
            </a:pPr>
            <a:endParaRPr lang="en-GB" dirty="0"/>
          </a:p>
          <a:p>
            <a:pPr marL="0" indent="0">
              <a:buFont typeface="Wingdings 3" charset="2"/>
              <a:buNone/>
            </a:pPr>
            <a:endParaRPr lang="en-GB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5891DB12-0FF9-4FC5-A5FE-E6BDF612358F}"/>
              </a:ext>
            </a:extLst>
          </p:cNvPr>
          <p:cNvSpPr txBox="1">
            <a:spLocks/>
          </p:cNvSpPr>
          <p:nvPr/>
        </p:nvSpPr>
        <p:spPr>
          <a:xfrm>
            <a:off x="8879646" y="752704"/>
            <a:ext cx="3312354" cy="53175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b="1" dirty="0"/>
              <a:t>Benefits:</a:t>
            </a:r>
          </a:p>
          <a:p>
            <a:r>
              <a:rPr lang="en-GB" sz="1400" dirty="0"/>
              <a:t>Physical, social and emotional engagement</a:t>
            </a:r>
          </a:p>
          <a:p>
            <a:r>
              <a:rPr lang="en-GB" sz="1400" dirty="0"/>
              <a:t>Development of creative and artistic skills</a:t>
            </a:r>
          </a:p>
          <a:p>
            <a:r>
              <a:rPr lang="en-GB" sz="1400" dirty="0"/>
              <a:t>Engage and motivate learners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Limitations:</a:t>
            </a:r>
            <a:endParaRPr lang="en-GB" sz="1400" dirty="0"/>
          </a:p>
          <a:p>
            <a:r>
              <a:rPr lang="en-GB" sz="1400" dirty="0"/>
              <a:t>Funding not always adequate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Implications for teachers:</a:t>
            </a:r>
          </a:p>
          <a:p>
            <a:r>
              <a:rPr lang="en-GB" sz="1400" dirty="0"/>
              <a:t>Learner’s progression overtake teacher’s knowledge</a:t>
            </a:r>
          </a:p>
          <a:p>
            <a:r>
              <a:rPr lang="en-GB" sz="1400" dirty="0"/>
              <a:t>Awareness that Literacy, Numeracy and D.C.F must be incorporated.</a:t>
            </a:r>
          </a:p>
          <a:p>
            <a:pPr marL="457200" lvl="1" indent="0">
              <a:buFont typeface="Wingdings 3" charset="2"/>
              <a:buNone/>
            </a:pPr>
            <a:endParaRPr lang="en-GB" dirty="0"/>
          </a:p>
          <a:p>
            <a:pPr marL="0" indent="0">
              <a:buFont typeface="Wingdings 3" charset="2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727891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F84705B-9857-466E-B7C0-E9A49FB9FE6E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96810D84-4527-4F58-9012-70F97B4A7D5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82F5362-41A1-4270-9F69-10BBA654CA9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267</Words>
  <Application>Microsoft Office PowerPoint</Application>
  <PresentationFormat>Widescreen</PresentationFormat>
  <Paragraphs>38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Trebuchet MS</vt:lpstr>
      <vt:lpstr>Wingdings 3</vt:lpstr>
      <vt:lpstr>Facet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2019-09-11T12:11:51Z</dcterms:created>
  <dcterms:modified xsi:type="dcterms:W3CDTF">2019-09-11T13:03:36Z</dcterms:modified>
</cp:coreProperties>
</file>