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7" r:id="rId2"/>
    <p:sldId id="278" r:id="rId3"/>
    <p:sldId id="279" r:id="rId4"/>
    <p:sldId id="287" r:id="rId5"/>
    <p:sldId id="277" r:id="rId6"/>
    <p:sldId id="258" r:id="rId7"/>
    <p:sldId id="288" r:id="rId8"/>
    <p:sldId id="284" r:id="rId9"/>
    <p:sldId id="262" r:id="rId10"/>
    <p:sldId id="259" r:id="rId11"/>
    <p:sldId id="268" r:id="rId12"/>
    <p:sldId id="263" r:id="rId13"/>
    <p:sldId id="282" r:id="rId14"/>
    <p:sldId id="286" r:id="rId15"/>
    <p:sldId id="289" r:id="rId16"/>
    <p:sldId id="290" r:id="rId17"/>
    <p:sldId id="281" r:id="rId18"/>
    <p:sldId id="291" r:id="rId19"/>
    <p:sldId id="292" r:id="rId20"/>
    <p:sldId id="313" r:id="rId21"/>
    <p:sldId id="299" r:id="rId22"/>
    <p:sldId id="311" r:id="rId23"/>
    <p:sldId id="295" r:id="rId24"/>
    <p:sldId id="305" r:id="rId25"/>
    <p:sldId id="298" r:id="rId26"/>
    <p:sldId id="307" r:id="rId27"/>
    <p:sldId id="260" r:id="rId28"/>
    <p:sldId id="300" r:id="rId29"/>
    <p:sldId id="265" r:id="rId30"/>
    <p:sldId id="274" r:id="rId31"/>
    <p:sldId id="275" r:id="rId32"/>
    <p:sldId id="276" r:id="rId33"/>
    <p:sldId id="301" r:id="rId34"/>
    <p:sldId id="308" r:id="rId35"/>
    <p:sldId id="312" r:id="rId36"/>
    <p:sldId id="31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00" d="100"/>
          <a:sy n="100" d="100"/>
        </p:scale>
        <p:origin x="210" y="396"/>
      </p:cViewPr>
      <p:guideLst/>
    </p:cSldViewPr>
  </p:slideViewPr>
  <p:notesTextViewPr>
    <p:cViewPr>
      <p:scale>
        <a:sx n="1" d="1"/>
        <a:sy n="1" d="1"/>
      </p:scale>
      <p:origin x="0" y="0"/>
    </p:cViewPr>
  </p:notesTextViewPr>
  <p:notesViewPr>
    <p:cSldViewPr snapToGrid="0">
      <p:cViewPr varScale="1">
        <p:scale>
          <a:sx n="87" d="100"/>
          <a:sy n="87" d="100"/>
        </p:scale>
        <p:origin x="3840"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77F79C-6976-46F4-B476-045C8AA5FB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0377E2-99D6-4F92-AA4A-7637D8866D1C}">
      <dgm:prSet/>
      <dgm:spPr/>
      <dgm:t>
        <a:bodyPr/>
        <a:lstStyle/>
        <a:p>
          <a:r>
            <a:rPr lang="en-GB"/>
            <a:t>Individual Aims: </a:t>
          </a:r>
          <a:endParaRPr lang="en-US"/>
        </a:p>
      </dgm:t>
    </dgm:pt>
    <dgm:pt modelId="{5129D7FB-15D0-4551-847B-998377213D75}" type="parTrans" cxnId="{67B35F5E-2200-4D0F-9000-BEA4B54569C7}">
      <dgm:prSet/>
      <dgm:spPr/>
      <dgm:t>
        <a:bodyPr/>
        <a:lstStyle/>
        <a:p>
          <a:endParaRPr lang="en-US"/>
        </a:p>
      </dgm:t>
    </dgm:pt>
    <dgm:pt modelId="{6DA3F89F-67AF-4CB0-9E26-1AB3B05D3B54}" type="sibTrans" cxnId="{67B35F5E-2200-4D0F-9000-BEA4B54569C7}">
      <dgm:prSet/>
      <dgm:spPr/>
      <dgm:t>
        <a:bodyPr/>
        <a:lstStyle/>
        <a:p>
          <a:endParaRPr lang="en-US"/>
        </a:p>
      </dgm:t>
    </dgm:pt>
    <dgm:pt modelId="{986F2F3A-5529-45E7-8404-D3E237C5CB1E}">
      <dgm:prSet/>
      <dgm:spPr/>
      <dgm:t>
        <a:bodyPr/>
        <a:lstStyle/>
        <a:p>
          <a:r>
            <a:rPr lang="en-GB"/>
            <a:t>To reduce BMI to less than or equal to 25</a:t>
          </a:r>
          <a:endParaRPr lang="en-US"/>
        </a:p>
      </dgm:t>
    </dgm:pt>
    <dgm:pt modelId="{17106C21-CDC1-4A09-B4DF-7A577EFB4D92}" type="parTrans" cxnId="{3B05A4CC-B046-4AFF-A5CE-46FE76DD4021}">
      <dgm:prSet/>
      <dgm:spPr/>
      <dgm:t>
        <a:bodyPr/>
        <a:lstStyle/>
        <a:p>
          <a:endParaRPr lang="en-US"/>
        </a:p>
      </dgm:t>
    </dgm:pt>
    <dgm:pt modelId="{95F47919-334F-407D-8E93-9013CA044874}" type="sibTrans" cxnId="{3B05A4CC-B046-4AFF-A5CE-46FE76DD4021}">
      <dgm:prSet/>
      <dgm:spPr/>
      <dgm:t>
        <a:bodyPr/>
        <a:lstStyle/>
        <a:p>
          <a:endParaRPr lang="en-US"/>
        </a:p>
      </dgm:t>
    </dgm:pt>
    <dgm:pt modelId="{A72C7431-633F-4908-B85C-CB482B197C3D}">
      <dgm:prSet/>
      <dgm:spPr/>
      <dgm:t>
        <a:bodyPr/>
        <a:lstStyle/>
        <a:p>
          <a:r>
            <a:rPr lang="en-GB"/>
            <a:t>To reduce waist circumference to below:</a:t>
          </a:r>
          <a:endParaRPr lang="en-US"/>
        </a:p>
      </dgm:t>
    </dgm:pt>
    <dgm:pt modelId="{2B3473CE-A79A-46A7-9EFF-A15ABD456085}" type="parTrans" cxnId="{0ECBCF0E-8678-47E1-A286-DF4625003746}">
      <dgm:prSet/>
      <dgm:spPr/>
      <dgm:t>
        <a:bodyPr/>
        <a:lstStyle/>
        <a:p>
          <a:endParaRPr lang="en-US"/>
        </a:p>
      </dgm:t>
    </dgm:pt>
    <dgm:pt modelId="{FE4A8D44-8BC9-4F1E-AB7C-30FE425EE99B}" type="sibTrans" cxnId="{0ECBCF0E-8678-47E1-A286-DF4625003746}">
      <dgm:prSet/>
      <dgm:spPr/>
      <dgm:t>
        <a:bodyPr/>
        <a:lstStyle/>
        <a:p>
          <a:endParaRPr lang="en-US"/>
        </a:p>
      </dgm:t>
    </dgm:pt>
    <dgm:pt modelId="{FD9F9902-76C4-489F-BDAD-5FA0AC45432E}">
      <dgm:prSet/>
      <dgm:spPr/>
      <dgm:t>
        <a:bodyPr/>
        <a:lstStyle/>
        <a:p>
          <a:r>
            <a:rPr lang="en-GB"/>
            <a:t>37” for men </a:t>
          </a:r>
          <a:endParaRPr lang="en-US"/>
        </a:p>
      </dgm:t>
    </dgm:pt>
    <dgm:pt modelId="{2F7373A4-75DB-4203-9AC8-FDF1FAF8AAB3}" type="parTrans" cxnId="{B1D83278-9096-4CA5-A266-DF504726A84F}">
      <dgm:prSet/>
      <dgm:spPr/>
      <dgm:t>
        <a:bodyPr/>
        <a:lstStyle/>
        <a:p>
          <a:endParaRPr lang="en-US"/>
        </a:p>
      </dgm:t>
    </dgm:pt>
    <dgm:pt modelId="{1DE5C125-CCA1-48DF-A43A-1992E2E9A299}" type="sibTrans" cxnId="{B1D83278-9096-4CA5-A266-DF504726A84F}">
      <dgm:prSet/>
      <dgm:spPr/>
      <dgm:t>
        <a:bodyPr/>
        <a:lstStyle/>
        <a:p>
          <a:endParaRPr lang="en-US"/>
        </a:p>
      </dgm:t>
    </dgm:pt>
    <dgm:pt modelId="{737C1710-638C-4807-80E4-C51E813A0219}">
      <dgm:prSet/>
      <dgm:spPr/>
      <dgm:t>
        <a:bodyPr/>
        <a:lstStyle/>
        <a:p>
          <a:r>
            <a:rPr lang="en-GB"/>
            <a:t>33” for women</a:t>
          </a:r>
          <a:endParaRPr lang="en-US"/>
        </a:p>
      </dgm:t>
    </dgm:pt>
    <dgm:pt modelId="{67576A7E-FB2E-4214-A3E6-0C5E3AB8E593}" type="parTrans" cxnId="{AC314752-F329-4FE7-B8E4-7368B1AD1D15}">
      <dgm:prSet/>
      <dgm:spPr/>
      <dgm:t>
        <a:bodyPr/>
        <a:lstStyle/>
        <a:p>
          <a:endParaRPr lang="en-US"/>
        </a:p>
      </dgm:t>
    </dgm:pt>
    <dgm:pt modelId="{113E963A-9344-45FA-9A57-55B4D5157B7B}" type="sibTrans" cxnId="{AC314752-F329-4FE7-B8E4-7368B1AD1D15}">
      <dgm:prSet/>
      <dgm:spPr/>
      <dgm:t>
        <a:bodyPr/>
        <a:lstStyle/>
        <a:p>
          <a:endParaRPr lang="en-US"/>
        </a:p>
      </dgm:t>
    </dgm:pt>
    <dgm:pt modelId="{8E8990C2-56C6-4435-BA88-397BE9D07402}" type="pres">
      <dgm:prSet presAssocID="{4277F79C-6976-46F4-B476-045C8AA5FB36}" presName="linear" presStyleCnt="0">
        <dgm:presLayoutVars>
          <dgm:animLvl val="lvl"/>
          <dgm:resizeHandles val="exact"/>
        </dgm:presLayoutVars>
      </dgm:prSet>
      <dgm:spPr/>
    </dgm:pt>
    <dgm:pt modelId="{9BFD46F2-41CE-4C60-A68F-480909D45623}" type="pres">
      <dgm:prSet presAssocID="{240377E2-99D6-4F92-AA4A-7637D8866D1C}" presName="parentText" presStyleLbl="node1" presStyleIdx="0" presStyleCnt="3">
        <dgm:presLayoutVars>
          <dgm:chMax val="0"/>
          <dgm:bulletEnabled val="1"/>
        </dgm:presLayoutVars>
      </dgm:prSet>
      <dgm:spPr/>
    </dgm:pt>
    <dgm:pt modelId="{022537C9-D9FB-41A3-84F5-84103482C5BA}" type="pres">
      <dgm:prSet presAssocID="{6DA3F89F-67AF-4CB0-9E26-1AB3B05D3B54}" presName="spacer" presStyleCnt="0"/>
      <dgm:spPr/>
    </dgm:pt>
    <dgm:pt modelId="{F81391E5-D20E-42B3-8FE4-6EDD40C6217A}" type="pres">
      <dgm:prSet presAssocID="{986F2F3A-5529-45E7-8404-D3E237C5CB1E}" presName="parentText" presStyleLbl="node1" presStyleIdx="1" presStyleCnt="3">
        <dgm:presLayoutVars>
          <dgm:chMax val="0"/>
          <dgm:bulletEnabled val="1"/>
        </dgm:presLayoutVars>
      </dgm:prSet>
      <dgm:spPr/>
    </dgm:pt>
    <dgm:pt modelId="{C4F15A2F-C00D-4B8D-9905-6CD7008C3CA6}" type="pres">
      <dgm:prSet presAssocID="{95F47919-334F-407D-8E93-9013CA044874}" presName="spacer" presStyleCnt="0"/>
      <dgm:spPr/>
    </dgm:pt>
    <dgm:pt modelId="{5F0D833C-DD87-407E-AA79-2F59BAF08804}" type="pres">
      <dgm:prSet presAssocID="{A72C7431-633F-4908-B85C-CB482B197C3D}" presName="parentText" presStyleLbl="node1" presStyleIdx="2" presStyleCnt="3">
        <dgm:presLayoutVars>
          <dgm:chMax val="0"/>
          <dgm:bulletEnabled val="1"/>
        </dgm:presLayoutVars>
      </dgm:prSet>
      <dgm:spPr/>
    </dgm:pt>
    <dgm:pt modelId="{531F24F7-38AC-416B-B099-C1EB8021868D}" type="pres">
      <dgm:prSet presAssocID="{A72C7431-633F-4908-B85C-CB482B197C3D}" presName="childText" presStyleLbl="revTx" presStyleIdx="0" presStyleCnt="1">
        <dgm:presLayoutVars>
          <dgm:bulletEnabled val="1"/>
        </dgm:presLayoutVars>
      </dgm:prSet>
      <dgm:spPr/>
    </dgm:pt>
  </dgm:ptLst>
  <dgm:cxnLst>
    <dgm:cxn modelId="{0ECBCF0E-8678-47E1-A286-DF4625003746}" srcId="{4277F79C-6976-46F4-B476-045C8AA5FB36}" destId="{A72C7431-633F-4908-B85C-CB482B197C3D}" srcOrd="2" destOrd="0" parTransId="{2B3473CE-A79A-46A7-9EFF-A15ABD456085}" sibTransId="{FE4A8D44-8BC9-4F1E-AB7C-30FE425EE99B}"/>
    <dgm:cxn modelId="{67B35F5E-2200-4D0F-9000-BEA4B54569C7}" srcId="{4277F79C-6976-46F4-B476-045C8AA5FB36}" destId="{240377E2-99D6-4F92-AA4A-7637D8866D1C}" srcOrd="0" destOrd="0" parTransId="{5129D7FB-15D0-4551-847B-998377213D75}" sibTransId="{6DA3F89F-67AF-4CB0-9E26-1AB3B05D3B54}"/>
    <dgm:cxn modelId="{4C2C695F-09CF-4289-AB61-1A31E4D50178}" type="presOf" srcId="{986F2F3A-5529-45E7-8404-D3E237C5CB1E}" destId="{F81391E5-D20E-42B3-8FE4-6EDD40C6217A}" srcOrd="0" destOrd="0" presId="urn:microsoft.com/office/officeart/2005/8/layout/vList2"/>
    <dgm:cxn modelId="{8B2D244C-9492-48DF-8EDF-BE6EFDDE4A7B}" type="presOf" srcId="{240377E2-99D6-4F92-AA4A-7637D8866D1C}" destId="{9BFD46F2-41CE-4C60-A68F-480909D45623}" srcOrd="0" destOrd="0" presId="urn:microsoft.com/office/officeart/2005/8/layout/vList2"/>
    <dgm:cxn modelId="{AC314752-F329-4FE7-B8E4-7368B1AD1D15}" srcId="{A72C7431-633F-4908-B85C-CB482B197C3D}" destId="{737C1710-638C-4807-80E4-C51E813A0219}" srcOrd="1" destOrd="0" parTransId="{67576A7E-FB2E-4214-A3E6-0C5E3AB8E593}" sibTransId="{113E963A-9344-45FA-9A57-55B4D5157B7B}"/>
    <dgm:cxn modelId="{B1D83278-9096-4CA5-A266-DF504726A84F}" srcId="{A72C7431-633F-4908-B85C-CB482B197C3D}" destId="{FD9F9902-76C4-489F-BDAD-5FA0AC45432E}" srcOrd="0" destOrd="0" parTransId="{2F7373A4-75DB-4203-9AC8-FDF1FAF8AAB3}" sibTransId="{1DE5C125-CCA1-48DF-A43A-1992E2E9A299}"/>
    <dgm:cxn modelId="{3B05A4CC-B046-4AFF-A5CE-46FE76DD4021}" srcId="{4277F79C-6976-46F4-B476-045C8AA5FB36}" destId="{986F2F3A-5529-45E7-8404-D3E237C5CB1E}" srcOrd="1" destOrd="0" parTransId="{17106C21-CDC1-4A09-B4DF-7A577EFB4D92}" sibTransId="{95F47919-334F-407D-8E93-9013CA044874}"/>
    <dgm:cxn modelId="{7A8255DD-CA57-4F43-97F0-84C8E35C87AB}" type="presOf" srcId="{FD9F9902-76C4-489F-BDAD-5FA0AC45432E}" destId="{531F24F7-38AC-416B-B099-C1EB8021868D}" srcOrd="0" destOrd="0" presId="urn:microsoft.com/office/officeart/2005/8/layout/vList2"/>
    <dgm:cxn modelId="{163215EA-BB59-4FF5-BE69-4E3694868851}" type="presOf" srcId="{4277F79C-6976-46F4-B476-045C8AA5FB36}" destId="{8E8990C2-56C6-4435-BA88-397BE9D07402}" srcOrd="0" destOrd="0" presId="urn:microsoft.com/office/officeart/2005/8/layout/vList2"/>
    <dgm:cxn modelId="{12688BEC-D5C6-413E-8F48-007E810D7737}" type="presOf" srcId="{737C1710-638C-4807-80E4-C51E813A0219}" destId="{531F24F7-38AC-416B-B099-C1EB8021868D}" srcOrd="0" destOrd="1" presId="urn:microsoft.com/office/officeart/2005/8/layout/vList2"/>
    <dgm:cxn modelId="{0DF5B5F7-A5FE-4998-8660-1FAC89097D87}" type="presOf" srcId="{A72C7431-633F-4908-B85C-CB482B197C3D}" destId="{5F0D833C-DD87-407E-AA79-2F59BAF08804}" srcOrd="0" destOrd="0" presId="urn:microsoft.com/office/officeart/2005/8/layout/vList2"/>
    <dgm:cxn modelId="{734985E1-4B8C-406D-AF6F-9E7221EBC9E6}" type="presParOf" srcId="{8E8990C2-56C6-4435-BA88-397BE9D07402}" destId="{9BFD46F2-41CE-4C60-A68F-480909D45623}" srcOrd="0" destOrd="0" presId="urn:microsoft.com/office/officeart/2005/8/layout/vList2"/>
    <dgm:cxn modelId="{CEEE4058-23BC-4E78-AC6E-B6D101672823}" type="presParOf" srcId="{8E8990C2-56C6-4435-BA88-397BE9D07402}" destId="{022537C9-D9FB-41A3-84F5-84103482C5BA}" srcOrd="1" destOrd="0" presId="urn:microsoft.com/office/officeart/2005/8/layout/vList2"/>
    <dgm:cxn modelId="{065042D5-D23E-49B3-A068-F041193ECF9A}" type="presParOf" srcId="{8E8990C2-56C6-4435-BA88-397BE9D07402}" destId="{F81391E5-D20E-42B3-8FE4-6EDD40C6217A}" srcOrd="2" destOrd="0" presId="urn:microsoft.com/office/officeart/2005/8/layout/vList2"/>
    <dgm:cxn modelId="{792F3787-CC89-49DC-BF33-79A2F40C6321}" type="presParOf" srcId="{8E8990C2-56C6-4435-BA88-397BE9D07402}" destId="{C4F15A2F-C00D-4B8D-9905-6CD7008C3CA6}" srcOrd="3" destOrd="0" presId="urn:microsoft.com/office/officeart/2005/8/layout/vList2"/>
    <dgm:cxn modelId="{F2988931-1CFA-40AB-B733-75A2B07E26C3}" type="presParOf" srcId="{8E8990C2-56C6-4435-BA88-397BE9D07402}" destId="{5F0D833C-DD87-407E-AA79-2F59BAF08804}" srcOrd="4" destOrd="0" presId="urn:microsoft.com/office/officeart/2005/8/layout/vList2"/>
    <dgm:cxn modelId="{5650B8FF-C1D7-46FF-A58B-321417DD4850}" type="presParOf" srcId="{8E8990C2-56C6-4435-BA88-397BE9D07402}" destId="{531F24F7-38AC-416B-B099-C1EB8021868D}"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D46F2-41CE-4C60-A68F-480909D45623}">
      <dsp:nvSpPr>
        <dsp:cNvPr id="0" name=""/>
        <dsp:cNvSpPr/>
      </dsp:nvSpPr>
      <dsp:spPr>
        <a:xfrm>
          <a:off x="0" y="19125"/>
          <a:ext cx="5257800" cy="14301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Individual Aims: </a:t>
          </a:r>
          <a:endParaRPr lang="en-US" sz="3600" kern="1200"/>
        </a:p>
      </dsp:txBody>
      <dsp:txXfrm>
        <a:off x="69812" y="88937"/>
        <a:ext cx="5118176" cy="1290481"/>
      </dsp:txXfrm>
    </dsp:sp>
    <dsp:sp modelId="{F81391E5-D20E-42B3-8FE4-6EDD40C6217A}">
      <dsp:nvSpPr>
        <dsp:cNvPr id="0" name=""/>
        <dsp:cNvSpPr/>
      </dsp:nvSpPr>
      <dsp:spPr>
        <a:xfrm>
          <a:off x="0" y="1552911"/>
          <a:ext cx="5257800" cy="143010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To reduce BMI to less than or equal to 25</a:t>
          </a:r>
          <a:endParaRPr lang="en-US" sz="3600" kern="1200"/>
        </a:p>
      </dsp:txBody>
      <dsp:txXfrm>
        <a:off x="69812" y="1622723"/>
        <a:ext cx="5118176" cy="1290481"/>
      </dsp:txXfrm>
    </dsp:sp>
    <dsp:sp modelId="{5F0D833C-DD87-407E-AA79-2F59BAF08804}">
      <dsp:nvSpPr>
        <dsp:cNvPr id="0" name=""/>
        <dsp:cNvSpPr/>
      </dsp:nvSpPr>
      <dsp:spPr>
        <a:xfrm>
          <a:off x="0" y="3086696"/>
          <a:ext cx="5257800" cy="14301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To reduce waist circumference to below:</a:t>
          </a:r>
          <a:endParaRPr lang="en-US" sz="3600" kern="1200"/>
        </a:p>
      </dsp:txBody>
      <dsp:txXfrm>
        <a:off x="69812" y="3156508"/>
        <a:ext cx="5118176" cy="1290481"/>
      </dsp:txXfrm>
    </dsp:sp>
    <dsp:sp modelId="{531F24F7-38AC-416B-B099-C1EB8021868D}">
      <dsp:nvSpPr>
        <dsp:cNvPr id="0" name=""/>
        <dsp:cNvSpPr/>
      </dsp:nvSpPr>
      <dsp:spPr>
        <a:xfrm>
          <a:off x="0" y="4516802"/>
          <a:ext cx="525780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37” for men </a:t>
          </a:r>
          <a:endParaRPr lang="en-US" sz="2800" kern="1200"/>
        </a:p>
        <a:p>
          <a:pPr marL="285750" lvl="1" indent="-285750" algn="l" defTabSz="1244600">
            <a:lnSpc>
              <a:spcPct val="90000"/>
            </a:lnSpc>
            <a:spcBef>
              <a:spcPct val="0"/>
            </a:spcBef>
            <a:spcAft>
              <a:spcPct val="20000"/>
            </a:spcAft>
            <a:buChar char="•"/>
          </a:pPr>
          <a:r>
            <a:rPr lang="en-GB" sz="2800" kern="1200"/>
            <a:t>33” for women</a:t>
          </a:r>
          <a:endParaRPr lang="en-US" sz="2800" kern="1200"/>
        </a:p>
      </dsp:txBody>
      <dsp:txXfrm>
        <a:off x="0" y="4516802"/>
        <a:ext cx="5257800" cy="9687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323477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83F6F0-06E0-4DCD-979A-814EAD969089}" type="datetimeFigureOut">
              <a:rPr lang="en-GB" smtClean="0"/>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60F7AB-175E-436E-8B91-41B14C3B038E}" type="slidenum">
              <a:rPr lang="en-GB" smtClean="0"/>
              <a:t>‹#›</a:t>
            </a:fld>
            <a:endParaRPr lang="en-GB"/>
          </a:p>
        </p:txBody>
      </p:sp>
    </p:spTree>
    <p:extLst>
      <p:ext uri="{BB962C8B-B14F-4D97-AF65-F5344CB8AC3E}">
        <p14:creationId xmlns:p14="http://schemas.microsoft.com/office/powerpoint/2010/main" val="2337838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9CFFBB58-3CCF-45E5-BB1B-32D348A4DB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92534FC-FA18-4F96-AD81-ECBF57FA9951}" type="slidenum">
              <a:rPr lang="en-GB" altLang="en-US" sz="1200">
                <a:latin typeface="Times New Roman" panose="02020603050405020304" pitchFamily="18" charset="0"/>
              </a:rPr>
              <a:pPr eaLnBrk="1" hangingPunct="1"/>
              <a:t>1</a:t>
            </a:fld>
            <a:endParaRPr lang="en-GB" altLang="en-US" sz="1200">
              <a:latin typeface="Times New Roman" panose="02020603050405020304" pitchFamily="18" charset="0"/>
            </a:endParaRPr>
          </a:p>
        </p:txBody>
      </p:sp>
      <p:sp>
        <p:nvSpPr>
          <p:cNvPr id="48131" name="Rectangle 1026">
            <a:extLst>
              <a:ext uri="{FF2B5EF4-FFF2-40B4-BE49-F238E27FC236}">
                <a16:creationId xmlns:a16="http://schemas.microsoft.com/office/drawing/2014/main" id="{0ED67EB2-650F-4A77-9886-9E6923B4595D}"/>
              </a:ext>
            </a:extLst>
          </p:cNvPr>
          <p:cNvSpPr>
            <a:spLocks noChangeArrowheads="1" noTextEdit="1"/>
          </p:cNvSpPr>
          <p:nvPr>
            <p:ph type="sldImg"/>
          </p:nvPr>
        </p:nvSpPr>
        <p:spPr>
          <a:ln/>
        </p:spPr>
      </p:sp>
      <p:sp>
        <p:nvSpPr>
          <p:cNvPr id="48132" name="Rectangle 1027">
            <a:extLst>
              <a:ext uri="{FF2B5EF4-FFF2-40B4-BE49-F238E27FC236}">
                <a16:creationId xmlns:a16="http://schemas.microsoft.com/office/drawing/2014/main" id="{1D70C115-8F21-4F3B-8197-FE9138EF5FC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Title slide – to be amended as needed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25C9845B-14B6-4A60-AF1A-AFD0B63353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E18A9D65-4E80-478D-A44C-58E86A6D4EAB}" type="slidenum">
              <a:rPr lang="en-GB" altLang="en-US" sz="1200">
                <a:latin typeface="Times New Roman" panose="02020603050405020304" pitchFamily="18" charset="0"/>
              </a:rPr>
              <a:pPr eaLnBrk="1" hangingPunct="1"/>
              <a:t>2</a:t>
            </a:fld>
            <a:endParaRPr lang="en-GB" altLang="en-US" sz="1200">
              <a:latin typeface="Times New Roman" panose="02020603050405020304" pitchFamily="18" charset="0"/>
            </a:endParaRPr>
          </a:p>
        </p:txBody>
      </p:sp>
      <p:sp>
        <p:nvSpPr>
          <p:cNvPr id="49155" name="Rectangle 2">
            <a:extLst>
              <a:ext uri="{FF2B5EF4-FFF2-40B4-BE49-F238E27FC236}">
                <a16:creationId xmlns:a16="http://schemas.microsoft.com/office/drawing/2014/main" id="{0E4563A3-754D-4CF1-A238-4A0E0ACDDAA5}"/>
              </a:ext>
            </a:extLst>
          </p:cNvPr>
          <p:cNvSpPr>
            <a:spLocks noChangeArrowheads="1" noTextEdit="1"/>
          </p:cNvSpPr>
          <p:nvPr>
            <p:ph type="sldImg"/>
          </p:nvPr>
        </p:nvSpPr>
        <p:spPr>
          <a:ln/>
        </p:spPr>
      </p:sp>
      <p:sp>
        <p:nvSpPr>
          <p:cNvPr id="49156" name="Rectangle 3">
            <a:extLst>
              <a:ext uri="{FF2B5EF4-FFF2-40B4-BE49-F238E27FC236}">
                <a16:creationId xmlns:a16="http://schemas.microsoft.com/office/drawing/2014/main" id="{61D7D5E5-9FCE-4286-8CC8-A946F0B084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6B4101DB-BE05-4641-B89C-8AB6E9933F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DF185F9-FF4F-40BF-AD82-6407AF8FA766}" type="slidenum">
              <a:rPr lang="en-GB" altLang="en-US" sz="1200">
                <a:latin typeface="Times New Roman" panose="02020603050405020304" pitchFamily="18" charset="0"/>
              </a:rPr>
              <a:pPr eaLnBrk="1" hangingPunct="1"/>
              <a:t>3</a:t>
            </a:fld>
            <a:endParaRPr lang="en-GB" altLang="en-US" sz="1200">
              <a:latin typeface="Times New Roman" panose="02020603050405020304" pitchFamily="18" charset="0"/>
            </a:endParaRPr>
          </a:p>
        </p:txBody>
      </p:sp>
      <p:sp>
        <p:nvSpPr>
          <p:cNvPr id="50179" name="Rectangle 2">
            <a:extLst>
              <a:ext uri="{FF2B5EF4-FFF2-40B4-BE49-F238E27FC236}">
                <a16:creationId xmlns:a16="http://schemas.microsoft.com/office/drawing/2014/main" id="{B3B35255-398C-4F0D-B24D-6D9473A30C6E}"/>
              </a:ext>
            </a:extLst>
          </p:cNvPr>
          <p:cNvSpPr>
            <a:spLocks noChangeArrowheads="1" noTextEdit="1"/>
          </p:cNvSpPr>
          <p:nvPr>
            <p:ph type="sldImg"/>
          </p:nvPr>
        </p:nvSpPr>
        <p:spPr>
          <a:ln/>
        </p:spPr>
      </p:sp>
      <p:sp>
        <p:nvSpPr>
          <p:cNvPr id="50180" name="Rectangle 3">
            <a:extLst>
              <a:ext uri="{FF2B5EF4-FFF2-40B4-BE49-F238E27FC236}">
                <a16:creationId xmlns:a16="http://schemas.microsoft.com/office/drawing/2014/main" id="{DFA309C3-BA01-4ABA-BF19-8D4B472979E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2144C165-5729-49F9-A9EB-2BF0B76642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BDCA51D-4984-415F-8F56-E7E02F30866D}" type="slidenum">
              <a:rPr lang="en-GB" altLang="en-US" sz="1200">
                <a:latin typeface="Times New Roman" panose="02020603050405020304" pitchFamily="18" charset="0"/>
              </a:rPr>
              <a:pPr eaLnBrk="1" hangingPunct="1"/>
              <a:t>4</a:t>
            </a:fld>
            <a:endParaRPr lang="en-GB" altLang="en-US" sz="1200">
              <a:latin typeface="Times New Roman" panose="02020603050405020304" pitchFamily="18" charset="0"/>
            </a:endParaRPr>
          </a:p>
        </p:txBody>
      </p:sp>
      <p:sp>
        <p:nvSpPr>
          <p:cNvPr id="51203" name="Rectangle 2">
            <a:extLst>
              <a:ext uri="{FF2B5EF4-FFF2-40B4-BE49-F238E27FC236}">
                <a16:creationId xmlns:a16="http://schemas.microsoft.com/office/drawing/2014/main" id="{C095F7C1-257B-4523-A4AD-11DA1B1DE7E2}"/>
              </a:ext>
            </a:extLst>
          </p:cNvPr>
          <p:cNvSpPr>
            <a:spLocks noChangeArrowheads="1" noTextEdit="1"/>
          </p:cNvSpPr>
          <p:nvPr>
            <p:ph type="sldImg"/>
          </p:nvPr>
        </p:nvSpPr>
        <p:spPr>
          <a:ln/>
        </p:spPr>
      </p:sp>
      <p:sp>
        <p:nvSpPr>
          <p:cNvPr id="51204" name="Rectangle 3">
            <a:extLst>
              <a:ext uri="{FF2B5EF4-FFF2-40B4-BE49-F238E27FC236}">
                <a16:creationId xmlns:a16="http://schemas.microsoft.com/office/drawing/2014/main" id="{11DF5AAB-6DC0-4535-82DF-3548C12973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BBDBF4B0-9643-4154-A26E-8624D7DEA1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F3B189F-EE67-48A0-8C2F-7F8B8FB97760}" type="slidenum">
              <a:rPr lang="en-GB" altLang="en-US" sz="1200">
                <a:latin typeface="Times New Roman" panose="02020603050405020304" pitchFamily="18" charset="0"/>
              </a:rPr>
              <a:pPr eaLnBrk="1" hangingPunct="1"/>
              <a:t>5</a:t>
            </a:fld>
            <a:endParaRPr lang="en-GB" altLang="en-US" sz="1200">
              <a:latin typeface="Times New Roman" panose="02020603050405020304" pitchFamily="18" charset="0"/>
            </a:endParaRPr>
          </a:p>
        </p:txBody>
      </p:sp>
      <p:sp>
        <p:nvSpPr>
          <p:cNvPr id="52227" name="Rectangle 2">
            <a:extLst>
              <a:ext uri="{FF2B5EF4-FFF2-40B4-BE49-F238E27FC236}">
                <a16:creationId xmlns:a16="http://schemas.microsoft.com/office/drawing/2014/main" id="{0EAF2DD2-336A-4556-9435-0ECBBB15BEFD}"/>
              </a:ext>
            </a:extLst>
          </p:cNvPr>
          <p:cNvSpPr>
            <a:spLocks noChangeArrowheads="1" noTextEdit="1"/>
          </p:cNvSpPr>
          <p:nvPr>
            <p:ph type="sldImg"/>
          </p:nvPr>
        </p:nvSpPr>
        <p:spPr>
          <a:ln/>
        </p:spPr>
      </p:sp>
      <p:sp>
        <p:nvSpPr>
          <p:cNvPr id="52228" name="Rectangle 3">
            <a:extLst>
              <a:ext uri="{FF2B5EF4-FFF2-40B4-BE49-F238E27FC236}">
                <a16:creationId xmlns:a16="http://schemas.microsoft.com/office/drawing/2014/main" id="{8137F21A-3914-401C-AB9F-AFC06D0D84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Levels of sickness may make making publicly funded health services unsustainable.</a:t>
            </a:r>
          </a:p>
          <a:p>
            <a:r>
              <a:rPr lang="en-GB" altLang="en-US"/>
              <a:t>Government Policy:</a:t>
            </a:r>
          </a:p>
          <a:p>
            <a:r>
              <a:rPr lang="en-GB" altLang="en-US"/>
              <a:t>Tackling Obesity in England (2001) National Audit Office</a:t>
            </a:r>
          </a:p>
          <a:p>
            <a:r>
              <a:rPr lang="en-GB" altLang="en-US"/>
              <a:t>Choosing Health (2004) DH</a:t>
            </a:r>
          </a:p>
          <a:p>
            <a:r>
              <a:rPr lang="en-GB" altLang="en-US"/>
              <a:t>Choosing a Better Diet (2005) DH</a:t>
            </a:r>
          </a:p>
          <a:p>
            <a:r>
              <a:rPr lang="en-GB" altLang="en-US"/>
              <a:t>Choosing Physical Activity (2005) DH</a:t>
            </a:r>
          </a:p>
          <a:p>
            <a:r>
              <a:rPr lang="en-GB" altLang="en-US"/>
              <a:t>National Audit Office predicted costs include: days lost through sickness or invalidity, NHS in-patient care, visits to GP, NHS prescriptions</a:t>
            </a: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AEBC2FEF-E498-4C51-9073-A1374092E49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E4C44F4-A262-49BF-852F-0ECB017D8372}" type="slidenum">
              <a:rPr lang="en-GB" altLang="en-US" sz="1200">
                <a:latin typeface="Times New Roman" panose="02020603050405020304" pitchFamily="18" charset="0"/>
              </a:rPr>
              <a:pPr eaLnBrk="1" hangingPunct="1"/>
              <a:t>6</a:t>
            </a:fld>
            <a:endParaRPr lang="en-GB" altLang="en-US" sz="1200">
              <a:latin typeface="Times New Roman" panose="02020603050405020304" pitchFamily="18" charset="0"/>
            </a:endParaRPr>
          </a:p>
        </p:txBody>
      </p:sp>
      <p:sp>
        <p:nvSpPr>
          <p:cNvPr id="53251" name="Rectangle 2">
            <a:extLst>
              <a:ext uri="{FF2B5EF4-FFF2-40B4-BE49-F238E27FC236}">
                <a16:creationId xmlns:a16="http://schemas.microsoft.com/office/drawing/2014/main" id="{4579E564-B6F4-4759-A10E-65A63CAC8538}"/>
              </a:ext>
            </a:extLst>
          </p:cNvPr>
          <p:cNvSpPr>
            <a:spLocks noChangeArrowheads="1" noTextEdit="1"/>
          </p:cNvSpPr>
          <p:nvPr>
            <p:ph type="sldImg"/>
          </p:nvPr>
        </p:nvSpPr>
        <p:spPr>
          <a:ln/>
        </p:spPr>
      </p:sp>
      <p:sp>
        <p:nvSpPr>
          <p:cNvPr id="53252" name="Rectangle 3">
            <a:extLst>
              <a:ext uri="{FF2B5EF4-FFF2-40B4-BE49-F238E27FC236}">
                <a16:creationId xmlns:a16="http://schemas.microsoft.com/office/drawing/2014/main" id="{A5AC2303-B996-44AD-9007-BD48ADAE93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1B8EE0DA-B20A-44FE-A7F1-FB9772BB8B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7A870DC-FD87-40FC-93C6-227C473541AE}" type="slidenum">
              <a:rPr lang="en-GB" altLang="en-US" sz="1200">
                <a:latin typeface="Times New Roman" panose="02020603050405020304" pitchFamily="18" charset="0"/>
              </a:rPr>
              <a:pPr eaLnBrk="1" hangingPunct="1"/>
              <a:t>7</a:t>
            </a:fld>
            <a:endParaRPr lang="en-GB" altLang="en-US" sz="1200">
              <a:latin typeface="Times New Roman" panose="02020603050405020304" pitchFamily="18" charset="0"/>
            </a:endParaRPr>
          </a:p>
        </p:txBody>
      </p:sp>
      <p:sp>
        <p:nvSpPr>
          <p:cNvPr id="54275" name="Rectangle 2">
            <a:extLst>
              <a:ext uri="{FF2B5EF4-FFF2-40B4-BE49-F238E27FC236}">
                <a16:creationId xmlns:a16="http://schemas.microsoft.com/office/drawing/2014/main" id="{B9F6F800-AD01-4B4B-9AAD-BB7811276374}"/>
              </a:ext>
            </a:extLst>
          </p:cNvPr>
          <p:cNvSpPr>
            <a:spLocks noChangeArrowheads="1" noTextEdit="1"/>
          </p:cNvSpPr>
          <p:nvPr>
            <p:ph type="sldImg"/>
          </p:nvPr>
        </p:nvSpPr>
        <p:spPr>
          <a:ln/>
        </p:spPr>
      </p:sp>
      <p:sp>
        <p:nvSpPr>
          <p:cNvPr id="54276" name="Rectangle 3">
            <a:extLst>
              <a:ext uri="{FF2B5EF4-FFF2-40B4-BE49-F238E27FC236}">
                <a16:creationId xmlns:a16="http://schemas.microsoft.com/office/drawing/2014/main" id="{D9467135-3F11-4D24-B6D9-68D002E3246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Type 2 diabetes: largely found in adults but now increasingly found in children.</a:t>
            </a:r>
          </a:p>
          <a:p>
            <a:r>
              <a:rPr lang="en-GB" altLang="en-US"/>
              <a:t>Onset of diabetes in childhood raises risks of advanced complications of the disorder in early adulthood.</a:t>
            </a:r>
          </a:p>
          <a:p>
            <a:r>
              <a:rPr lang="en-GB" altLang="en-US"/>
              <a:t>Term “diabesity” coined to reflect the fact that many patients with diabetes are also obese.</a:t>
            </a:r>
          </a:p>
          <a:p>
            <a:r>
              <a:rPr lang="en-GB" altLang="en-US"/>
              <a:t>CHD: Bogalusa Study associated being overweight as an adolescent with: 8.5 fold increase in hypertension, 2.4 fold increase in the prevalence of high total serum cholesterol levels, 3 fold increase in LDL serum cholesterol levels, 8 fold increase in low HDL serum cholesterol levels in adults aged 27-31 years.</a:t>
            </a:r>
          </a:p>
          <a:p>
            <a:r>
              <a:rPr lang="en-GB" altLang="en-US"/>
              <a:t>Psychological: obese children at risk of discrimination. Children in study were less like to be friends with an obese child than with a child with any other disability or condition. Larger impact on girls than boys.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AC1F3552-D5F1-4554-A4A8-806AD89BAC7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29EF8BD-6029-4587-8093-57CAC8665FC1}" type="slidenum">
              <a:rPr lang="en-GB" altLang="en-US" sz="1200">
                <a:latin typeface="Times New Roman" panose="02020603050405020304" pitchFamily="18" charset="0"/>
              </a:rPr>
              <a:pPr eaLnBrk="1" hangingPunct="1"/>
              <a:t>8</a:t>
            </a:fld>
            <a:endParaRPr lang="en-GB" altLang="en-US" sz="1200">
              <a:latin typeface="Times New Roman" panose="02020603050405020304" pitchFamily="18" charset="0"/>
            </a:endParaRPr>
          </a:p>
        </p:txBody>
      </p:sp>
      <p:sp>
        <p:nvSpPr>
          <p:cNvPr id="55299" name="Rectangle 2">
            <a:extLst>
              <a:ext uri="{FF2B5EF4-FFF2-40B4-BE49-F238E27FC236}">
                <a16:creationId xmlns:a16="http://schemas.microsoft.com/office/drawing/2014/main" id="{AA3C3855-5F6E-46E5-9EC5-F690F4DAE725}"/>
              </a:ext>
            </a:extLst>
          </p:cNvPr>
          <p:cNvSpPr>
            <a:spLocks noChangeArrowheads="1" noTextEdit="1"/>
          </p:cNvSpPr>
          <p:nvPr>
            <p:ph type="sldImg"/>
          </p:nvPr>
        </p:nvSpPr>
        <p:spPr>
          <a:ln/>
        </p:spPr>
      </p:sp>
      <p:sp>
        <p:nvSpPr>
          <p:cNvPr id="55300" name="Rectangle 3">
            <a:extLst>
              <a:ext uri="{FF2B5EF4-FFF2-40B4-BE49-F238E27FC236}">
                <a16:creationId xmlns:a16="http://schemas.microsoft.com/office/drawing/2014/main" id="{20DC7675-0C0D-4334-B44F-2AE2A246D62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CDE5DE22-8D24-4F2D-8C75-94A438D76B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7B68F87-A4BF-49C8-9120-02389EDDE87F}" type="slidenum">
              <a:rPr lang="en-GB" altLang="en-US" sz="1200">
                <a:latin typeface="Times New Roman" panose="02020603050405020304" pitchFamily="18" charset="0"/>
              </a:rPr>
              <a:pPr eaLnBrk="1" hangingPunct="1"/>
              <a:t>9</a:t>
            </a:fld>
            <a:endParaRPr lang="en-GB" altLang="en-US" sz="1200">
              <a:latin typeface="Times New Roman" panose="02020603050405020304" pitchFamily="18" charset="0"/>
            </a:endParaRPr>
          </a:p>
        </p:txBody>
      </p:sp>
      <p:sp>
        <p:nvSpPr>
          <p:cNvPr id="56323" name="Rectangle 2">
            <a:extLst>
              <a:ext uri="{FF2B5EF4-FFF2-40B4-BE49-F238E27FC236}">
                <a16:creationId xmlns:a16="http://schemas.microsoft.com/office/drawing/2014/main" id="{5B34A78D-4836-46E1-AEB2-0784172905E5}"/>
              </a:ext>
            </a:extLst>
          </p:cNvPr>
          <p:cNvSpPr>
            <a:spLocks noChangeArrowheads="1" noTextEdit="1"/>
          </p:cNvSpPr>
          <p:nvPr>
            <p:ph type="sldImg"/>
          </p:nvPr>
        </p:nvSpPr>
        <p:spPr>
          <a:ln/>
        </p:spPr>
      </p:sp>
      <p:sp>
        <p:nvSpPr>
          <p:cNvPr id="56324" name="Rectangle 3">
            <a:extLst>
              <a:ext uri="{FF2B5EF4-FFF2-40B4-BE49-F238E27FC236}">
                <a16:creationId xmlns:a16="http://schemas.microsoft.com/office/drawing/2014/main" id="{6E842ED6-0230-4D97-8733-777739B226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620C44DC-070F-46D3-A21A-11BE35AE414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8750D16-69BC-4314-B50E-C2665697BE38}" type="slidenum">
              <a:rPr lang="en-GB" altLang="en-US" sz="1200">
                <a:latin typeface="Times New Roman" panose="02020603050405020304" pitchFamily="18" charset="0"/>
              </a:rPr>
              <a:pPr eaLnBrk="1" hangingPunct="1"/>
              <a:t>10</a:t>
            </a:fld>
            <a:endParaRPr lang="en-GB" altLang="en-US" sz="1200">
              <a:latin typeface="Times New Roman" panose="02020603050405020304" pitchFamily="18" charset="0"/>
            </a:endParaRPr>
          </a:p>
        </p:txBody>
      </p:sp>
      <p:sp>
        <p:nvSpPr>
          <p:cNvPr id="59395" name="Rectangle 2">
            <a:extLst>
              <a:ext uri="{FF2B5EF4-FFF2-40B4-BE49-F238E27FC236}">
                <a16:creationId xmlns:a16="http://schemas.microsoft.com/office/drawing/2014/main" id="{8873EBD4-0545-4E5E-9529-5C9F052A964B}"/>
              </a:ext>
            </a:extLst>
          </p:cNvPr>
          <p:cNvSpPr>
            <a:spLocks noChangeArrowheads="1" noTextEdit="1"/>
          </p:cNvSpPr>
          <p:nvPr>
            <p:ph type="sldImg"/>
          </p:nvPr>
        </p:nvSpPr>
        <p:spPr>
          <a:ln/>
        </p:spPr>
      </p:sp>
      <p:sp>
        <p:nvSpPr>
          <p:cNvPr id="59396" name="Rectangle 3">
            <a:extLst>
              <a:ext uri="{FF2B5EF4-FFF2-40B4-BE49-F238E27FC236}">
                <a16:creationId xmlns:a16="http://schemas.microsoft.com/office/drawing/2014/main" id="{300175DB-D512-483E-8149-499AEFBFB7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Many people are entrenched in sedentary daily routines consisting of sitting at work, sitting in traffic, and sitting in front of a television or a computer monitor for most of their waking hours. </a:t>
            </a:r>
          </a:p>
          <a:p>
            <a:r>
              <a:rPr lang="en-GB" altLang="en-US"/>
              <a:t>Studies have reported a correlation between the length of time sat in a car with an increase in weight.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8B62E9A9-D3C4-4162-B2C5-DFD84BB90D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492B54E-CE37-4751-AE92-B76AF51AF641}" type="slidenum">
              <a:rPr lang="en-GB" altLang="en-US" sz="1200">
                <a:latin typeface="Times New Roman" panose="02020603050405020304" pitchFamily="18" charset="0"/>
              </a:rPr>
              <a:pPr eaLnBrk="1" hangingPunct="1"/>
              <a:t>11</a:t>
            </a:fld>
            <a:endParaRPr lang="en-GB" altLang="en-US" sz="1200">
              <a:latin typeface="Times New Roman" panose="02020603050405020304" pitchFamily="18" charset="0"/>
            </a:endParaRPr>
          </a:p>
        </p:txBody>
      </p:sp>
      <p:sp>
        <p:nvSpPr>
          <p:cNvPr id="60419" name="Rectangle 2">
            <a:extLst>
              <a:ext uri="{FF2B5EF4-FFF2-40B4-BE49-F238E27FC236}">
                <a16:creationId xmlns:a16="http://schemas.microsoft.com/office/drawing/2014/main" id="{E501C310-1402-47D1-8C28-C995E091975B}"/>
              </a:ext>
            </a:extLst>
          </p:cNvPr>
          <p:cNvSpPr>
            <a:spLocks noChangeArrowheads="1" noTextEdit="1"/>
          </p:cNvSpPr>
          <p:nvPr>
            <p:ph type="sldImg"/>
          </p:nvPr>
        </p:nvSpPr>
        <p:spPr>
          <a:ln/>
        </p:spPr>
      </p:sp>
      <p:sp>
        <p:nvSpPr>
          <p:cNvPr id="60420" name="Rectangle 3">
            <a:extLst>
              <a:ext uri="{FF2B5EF4-FFF2-40B4-BE49-F238E27FC236}">
                <a16:creationId xmlns:a16="http://schemas.microsoft.com/office/drawing/2014/main" id="{11F56514-958D-45DD-8059-CC9469CC9C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Children: First generation of children to die before their parents because of obesity.</a:t>
            </a:r>
          </a:p>
          <a:p>
            <a:r>
              <a:rPr lang="en-GB" altLang="en-US"/>
              <a:t>LSE: Diet related ill health displays a marked social gradient. .i.e. CHD three times greater among unskilled men.</a:t>
            </a:r>
          </a:p>
          <a:p>
            <a:r>
              <a:rPr lang="en-GB" altLang="en-US"/>
              <a:t>Difference in relation to dietary consumption not clear, although some differences. For example; children from disadvantaged households eat half as much fruit and veg than high income households.  </a:t>
            </a:r>
          </a:p>
          <a:p>
            <a:r>
              <a:rPr lang="en-US" altLang="en-US"/>
              <a:t>The prevalence of obesity tends to be higher in lower socio-economic groups, particularly for women, where the prevalence in social class V is double than in social class I. </a:t>
            </a:r>
            <a:endParaRPr lang="en-GB" altLang="en-US"/>
          </a:p>
          <a:p>
            <a:r>
              <a:rPr lang="en-GB" altLang="en-US"/>
              <a:t>Fruit and veg consumption: 36 % of Social class 1 Males eat 5 portions of fruit or more compared to 17% of social class 5 males  Women are 40% and 19% respectively. (Health survey for England and national diet and nutritional survey.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56DFC02-F0DE-452D-B2BD-8E6C7F2A97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EDAFBA49-1D37-4038-9AD9-00D7F7CED4FC}" type="slidenum">
              <a:rPr lang="en-GB" altLang="en-US" sz="1200">
                <a:latin typeface="Times New Roman" panose="02020603050405020304" pitchFamily="18" charset="0"/>
              </a:rPr>
              <a:pPr eaLnBrk="1" hangingPunct="1"/>
              <a:t>12</a:t>
            </a:fld>
            <a:endParaRPr lang="en-GB" altLang="en-US" sz="1200">
              <a:latin typeface="Times New Roman" panose="02020603050405020304" pitchFamily="18" charset="0"/>
            </a:endParaRPr>
          </a:p>
        </p:txBody>
      </p:sp>
      <p:sp>
        <p:nvSpPr>
          <p:cNvPr id="62467" name="Rectangle 2">
            <a:extLst>
              <a:ext uri="{FF2B5EF4-FFF2-40B4-BE49-F238E27FC236}">
                <a16:creationId xmlns:a16="http://schemas.microsoft.com/office/drawing/2014/main" id="{67E5A780-0188-4685-BFF4-C463553C9504}"/>
              </a:ext>
            </a:extLst>
          </p:cNvPr>
          <p:cNvSpPr>
            <a:spLocks noChangeArrowheads="1" noTextEdit="1"/>
          </p:cNvSpPr>
          <p:nvPr>
            <p:ph type="sldImg"/>
          </p:nvPr>
        </p:nvSpPr>
        <p:spPr>
          <a:ln/>
        </p:spPr>
      </p:sp>
      <p:sp>
        <p:nvSpPr>
          <p:cNvPr id="62468" name="Rectangle 3">
            <a:extLst>
              <a:ext uri="{FF2B5EF4-FFF2-40B4-BE49-F238E27FC236}">
                <a16:creationId xmlns:a16="http://schemas.microsoft.com/office/drawing/2014/main" id="{CE74B316-4C90-40DA-9E9E-DA26B9ABEA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Obesity epidemic is not restricted to industrialised societies. 115 million people suffer from obesity-related problems in the non-industrialised world.</a:t>
            </a:r>
          </a:p>
          <a:p>
            <a:r>
              <a:rPr lang="en-GB" altLang="en-US"/>
              <a:t>Eg.</a:t>
            </a:r>
          </a:p>
          <a:p>
            <a:r>
              <a:rPr lang="en-GB" altLang="en-US"/>
              <a:t>Over three quarters of men living in Samoa are obese</a:t>
            </a:r>
          </a:p>
          <a:p>
            <a:r>
              <a:rPr lang="en-GB" altLang="en-US"/>
              <a:t>There are as many overweight as underweight adults in Ghana</a:t>
            </a:r>
          </a:p>
          <a:p>
            <a:r>
              <a:rPr lang="en-GB" altLang="en-US"/>
              <a:t>44% of women in the Cape Peninsula of South Africa are obese.</a:t>
            </a:r>
          </a:p>
          <a:p>
            <a:r>
              <a:rPr lang="en-US" altLang="en-US"/>
              <a:t>Migration studies have shown an increase in average body weight in those who move from a traditional to a Westernized environment.</a:t>
            </a:r>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B579E947-D214-4AEF-8FED-5A97716C4FD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0EA9885-5FEC-4B0F-AFCD-30D0821BC337}" type="slidenum">
              <a:rPr lang="en-GB" altLang="en-US" sz="1200">
                <a:latin typeface="Times New Roman" panose="02020603050405020304" pitchFamily="18" charset="0"/>
              </a:rPr>
              <a:pPr eaLnBrk="1" hangingPunct="1"/>
              <a:t>13</a:t>
            </a:fld>
            <a:endParaRPr lang="en-GB" altLang="en-US" sz="1200">
              <a:latin typeface="Times New Roman" panose="02020603050405020304" pitchFamily="18" charset="0"/>
            </a:endParaRPr>
          </a:p>
        </p:txBody>
      </p:sp>
      <p:sp>
        <p:nvSpPr>
          <p:cNvPr id="63491" name="Rectangle 2">
            <a:extLst>
              <a:ext uri="{FF2B5EF4-FFF2-40B4-BE49-F238E27FC236}">
                <a16:creationId xmlns:a16="http://schemas.microsoft.com/office/drawing/2014/main" id="{EAC77931-7FCC-48BB-B432-3029D475D981}"/>
              </a:ext>
            </a:extLst>
          </p:cNvPr>
          <p:cNvSpPr>
            <a:spLocks noChangeArrowheads="1" noTextEdit="1"/>
          </p:cNvSpPr>
          <p:nvPr>
            <p:ph type="sldImg"/>
          </p:nvPr>
        </p:nvSpPr>
        <p:spPr>
          <a:ln/>
        </p:spPr>
      </p:sp>
      <p:sp>
        <p:nvSpPr>
          <p:cNvPr id="63492" name="Rectangle 3">
            <a:extLst>
              <a:ext uri="{FF2B5EF4-FFF2-40B4-BE49-F238E27FC236}">
                <a16:creationId xmlns:a16="http://schemas.microsoft.com/office/drawing/2014/main" id="{587801AD-B6A5-474B-BB1F-F49DD78DCD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USA is near the top of any table on obesity rates but Japan is near the bottom. The food and culture of Japan has been able to resist the global trends of obesity, despite the entry of US-style eating chains.</a:t>
            </a:r>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9DAF8227-AD78-4DB0-84CB-5DA4B1EF2A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B72AACF-37FF-4BFE-BA2A-5D8B2E22F5B9}" type="slidenum">
              <a:rPr lang="en-GB" altLang="en-US" sz="1200">
                <a:latin typeface="Times New Roman" panose="02020603050405020304" pitchFamily="18" charset="0"/>
              </a:rPr>
              <a:pPr eaLnBrk="1" hangingPunct="1"/>
              <a:t>14</a:t>
            </a:fld>
            <a:endParaRPr lang="en-GB" altLang="en-US" sz="1200">
              <a:latin typeface="Times New Roman" panose="02020603050405020304" pitchFamily="18" charset="0"/>
            </a:endParaRPr>
          </a:p>
        </p:txBody>
      </p:sp>
      <p:sp>
        <p:nvSpPr>
          <p:cNvPr id="64515" name="Rectangle 2">
            <a:extLst>
              <a:ext uri="{FF2B5EF4-FFF2-40B4-BE49-F238E27FC236}">
                <a16:creationId xmlns:a16="http://schemas.microsoft.com/office/drawing/2014/main" id="{24469270-325E-4BB2-83DB-CB940FCD47FE}"/>
              </a:ext>
            </a:extLst>
          </p:cNvPr>
          <p:cNvSpPr>
            <a:spLocks noChangeArrowheads="1" noTextEdit="1"/>
          </p:cNvSpPr>
          <p:nvPr>
            <p:ph type="sldImg"/>
          </p:nvPr>
        </p:nvSpPr>
        <p:spPr>
          <a:ln/>
        </p:spPr>
      </p:sp>
      <p:sp>
        <p:nvSpPr>
          <p:cNvPr id="64516" name="Rectangle 3">
            <a:extLst>
              <a:ext uri="{FF2B5EF4-FFF2-40B4-BE49-F238E27FC236}">
                <a16:creationId xmlns:a16="http://schemas.microsoft.com/office/drawing/2014/main" id="{69FEC4E0-EE38-47B6-9706-768F8FEA056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Results of the Low income diet and nutrition survey, currently being conducted, should provide more insight. </a:t>
            </a:r>
          </a:p>
          <a:p>
            <a:r>
              <a:rPr lang="en-GB" altLang="en-US"/>
              <a:t>Findings noted above were from the National Food survey and the National Diet and Nutrition Survey.</a:t>
            </a:r>
          </a:p>
          <a:p>
            <a:r>
              <a:rPr lang="en-GB" altLang="en-US"/>
              <a:t>Discussion could be around reasons why LSE groups may have poorer diet:</a:t>
            </a:r>
          </a:p>
          <a:p>
            <a:r>
              <a:rPr lang="en-GB" altLang="en-US"/>
              <a:t>Cost</a:t>
            </a:r>
          </a:p>
          <a:p>
            <a:r>
              <a:rPr lang="en-GB" altLang="en-US"/>
              <a:t>Transport and location of supermarkets. Food desserts.</a:t>
            </a:r>
          </a:p>
          <a:p>
            <a:r>
              <a:rPr lang="en-GB" altLang="en-US"/>
              <a:t>Poorer households consume:</a:t>
            </a:r>
          </a:p>
          <a:p>
            <a:r>
              <a:rPr lang="en-GB" altLang="en-US"/>
              <a:t>Less: fruit and vegetables; wholemeal bread and whole grain and high fibre cereals; oily fish</a:t>
            </a:r>
          </a:p>
          <a:p>
            <a:r>
              <a:rPr lang="en-GB" altLang="en-US"/>
              <a:t>More: white bread, full fat milk, table sugar, processed meat products.</a:t>
            </a:r>
          </a:p>
          <a:p>
            <a:r>
              <a:rPr lang="en-GB" altLang="en-US"/>
              <a:t>Pre-packed food, more reluctant to experiment, less confident to cook with new foods, wanting to avoid waste.</a:t>
            </a:r>
          </a:p>
          <a:p>
            <a:endParaRPr lang="en-GB" altLang="en-US"/>
          </a:p>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3089336C-C0E4-4F87-BBA7-D8A953E951A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E5B31175-B638-44D1-BD68-208C14ECE295}" type="slidenum">
              <a:rPr lang="en-GB" altLang="en-US" sz="1200">
                <a:latin typeface="Times New Roman" panose="02020603050405020304" pitchFamily="18" charset="0"/>
              </a:rPr>
              <a:pPr eaLnBrk="1" hangingPunct="1"/>
              <a:t>15</a:t>
            </a:fld>
            <a:endParaRPr lang="en-GB" altLang="en-US" sz="1200">
              <a:latin typeface="Times New Roman" panose="02020603050405020304" pitchFamily="18" charset="0"/>
            </a:endParaRPr>
          </a:p>
        </p:txBody>
      </p:sp>
      <p:sp>
        <p:nvSpPr>
          <p:cNvPr id="65539" name="Rectangle 2">
            <a:extLst>
              <a:ext uri="{FF2B5EF4-FFF2-40B4-BE49-F238E27FC236}">
                <a16:creationId xmlns:a16="http://schemas.microsoft.com/office/drawing/2014/main" id="{1A14D359-5341-49C2-AAE6-3A3011E45E0E}"/>
              </a:ext>
            </a:extLst>
          </p:cNvPr>
          <p:cNvSpPr>
            <a:spLocks noChangeArrowheads="1" noTextEdit="1"/>
          </p:cNvSpPr>
          <p:nvPr>
            <p:ph type="sldImg"/>
          </p:nvPr>
        </p:nvSpPr>
        <p:spPr>
          <a:ln/>
        </p:spPr>
      </p:sp>
      <p:sp>
        <p:nvSpPr>
          <p:cNvPr id="65540" name="Rectangle 3">
            <a:extLst>
              <a:ext uri="{FF2B5EF4-FFF2-40B4-BE49-F238E27FC236}">
                <a16:creationId xmlns:a16="http://schemas.microsoft.com/office/drawing/2014/main" id="{0680265B-EDAE-4868-9E59-9F0170C583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7040A6FF-07CD-4627-8D53-B310E064DE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0825E967-35A4-4087-98B0-D02887FF9C1B}" type="slidenum">
              <a:rPr lang="en-GB" altLang="en-US" sz="1200">
                <a:latin typeface="Times New Roman" panose="02020603050405020304" pitchFamily="18" charset="0"/>
              </a:rPr>
              <a:pPr eaLnBrk="1" hangingPunct="1"/>
              <a:t>16</a:t>
            </a:fld>
            <a:endParaRPr lang="en-GB" altLang="en-US" sz="1200">
              <a:latin typeface="Times New Roman" panose="02020603050405020304" pitchFamily="18" charset="0"/>
            </a:endParaRPr>
          </a:p>
        </p:txBody>
      </p:sp>
      <p:sp>
        <p:nvSpPr>
          <p:cNvPr id="66563" name="Rectangle 2">
            <a:extLst>
              <a:ext uri="{FF2B5EF4-FFF2-40B4-BE49-F238E27FC236}">
                <a16:creationId xmlns:a16="http://schemas.microsoft.com/office/drawing/2014/main" id="{B68F38CA-1B59-4EC8-BC4B-2C09A83FD4BA}"/>
              </a:ext>
            </a:extLst>
          </p:cNvPr>
          <p:cNvSpPr>
            <a:spLocks noChangeArrowheads="1" noTextEdit="1"/>
          </p:cNvSpPr>
          <p:nvPr>
            <p:ph type="sldImg"/>
          </p:nvPr>
        </p:nvSpPr>
        <p:spPr>
          <a:ln/>
        </p:spPr>
      </p:sp>
      <p:sp>
        <p:nvSpPr>
          <p:cNvPr id="66564" name="Rectangle 3">
            <a:extLst>
              <a:ext uri="{FF2B5EF4-FFF2-40B4-BE49-F238E27FC236}">
                <a16:creationId xmlns:a16="http://schemas.microsoft.com/office/drawing/2014/main" id="{40939455-984F-4783-B55D-C20E8EAEC5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31D4CDE9-3224-4226-B136-1CB284AE63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AEA7716-6FDB-4C79-A944-6503247246AB}" type="slidenum">
              <a:rPr lang="en-GB" altLang="en-US" sz="1200">
                <a:latin typeface="Times New Roman" panose="02020603050405020304" pitchFamily="18" charset="0"/>
              </a:rPr>
              <a:pPr eaLnBrk="1" hangingPunct="1"/>
              <a:t>17</a:t>
            </a:fld>
            <a:endParaRPr lang="en-GB" altLang="en-US" sz="1200">
              <a:latin typeface="Times New Roman" panose="02020603050405020304" pitchFamily="18" charset="0"/>
            </a:endParaRPr>
          </a:p>
        </p:txBody>
      </p:sp>
      <p:sp>
        <p:nvSpPr>
          <p:cNvPr id="67587" name="Rectangle 2">
            <a:extLst>
              <a:ext uri="{FF2B5EF4-FFF2-40B4-BE49-F238E27FC236}">
                <a16:creationId xmlns:a16="http://schemas.microsoft.com/office/drawing/2014/main" id="{ED85DA15-BF56-49B3-A7A3-39B429C635FC}"/>
              </a:ext>
            </a:extLst>
          </p:cNvPr>
          <p:cNvSpPr>
            <a:spLocks noChangeArrowheads="1" noTextEdit="1"/>
          </p:cNvSpPr>
          <p:nvPr>
            <p:ph type="sldImg"/>
          </p:nvPr>
        </p:nvSpPr>
        <p:spPr>
          <a:ln/>
        </p:spPr>
      </p:sp>
      <p:sp>
        <p:nvSpPr>
          <p:cNvPr id="67588" name="Rectangle 3">
            <a:extLst>
              <a:ext uri="{FF2B5EF4-FFF2-40B4-BE49-F238E27FC236}">
                <a16:creationId xmlns:a16="http://schemas.microsoft.com/office/drawing/2014/main" id="{5657C3F6-807F-4139-AAFF-66968B77F9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Choosing Health White Paper clearly describes expectations of government, food industry, local authorities, schools, NHS, employers and individuals. </a:t>
            </a:r>
          </a:p>
          <a:p>
            <a:r>
              <a:rPr lang="en-GB" altLang="en-US"/>
              <a:t>Clinical staff will have direct influence at the individual level with patients but could lobby for improved services locally or nationally through their professional bodies.</a:t>
            </a:r>
          </a:p>
          <a:p>
            <a:r>
              <a:rPr lang="en-GB" altLang="en-US"/>
              <a:t>Discussion may focus on the benefits of famous people endorsing lifestyle and organisational changes. E.g. Jamie Oliver. Who has the most power celebrities or health professionals. How do/could the two work together?</a:t>
            </a:r>
          </a:p>
          <a:p>
            <a:r>
              <a:rPr lang="en-GB" altLang="en-US"/>
              <a:t>Discussion may focus on the role of prevention approaches in society</a:t>
            </a:r>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8191BC1E-8677-4E9A-9F45-C69B7642EAC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E82E429-7FC3-432C-8ABC-F21BA7196A16}" type="slidenum">
              <a:rPr lang="en-GB" altLang="en-US" sz="1200">
                <a:latin typeface="Times New Roman" panose="02020603050405020304" pitchFamily="18" charset="0"/>
              </a:rPr>
              <a:pPr eaLnBrk="1" hangingPunct="1"/>
              <a:t>18</a:t>
            </a:fld>
            <a:endParaRPr lang="en-GB" altLang="en-US" sz="1200">
              <a:latin typeface="Times New Roman" panose="02020603050405020304" pitchFamily="18" charset="0"/>
            </a:endParaRPr>
          </a:p>
        </p:txBody>
      </p:sp>
      <p:sp>
        <p:nvSpPr>
          <p:cNvPr id="68611" name="Rectangle 2">
            <a:extLst>
              <a:ext uri="{FF2B5EF4-FFF2-40B4-BE49-F238E27FC236}">
                <a16:creationId xmlns:a16="http://schemas.microsoft.com/office/drawing/2014/main" id="{56CBFFB4-9897-42C1-A7F2-F78378D88617}"/>
              </a:ext>
            </a:extLst>
          </p:cNvPr>
          <p:cNvSpPr>
            <a:spLocks noChangeArrowheads="1" noTextEdit="1"/>
          </p:cNvSpPr>
          <p:nvPr>
            <p:ph type="sldImg"/>
          </p:nvPr>
        </p:nvSpPr>
        <p:spPr>
          <a:ln/>
        </p:spPr>
      </p:sp>
      <p:sp>
        <p:nvSpPr>
          <p:cNvPr id="68612" name="Rectangle 3">
            <a:extLst>
              <a:ext uri="{FF2B5EF4-FFF2-40B4-BE49-F238E27FC236}">
                <a16:creationId xmlns:a16="http://schemas.microsoft.com/office/drawing/2014/main" id="{99687C3C-7E1E-4A36-B20C-2451343529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Lack of good quality evidence on the effectiveness of interventions on which to base national strategies or inform clinical practice.</a:t>
            </a:r>
          </a:p>
          <a:p>
            <a:r>
              <a:rPr lang="en-GB" altLang="en-US"/>
              <a:t>Further good quality research needs to be conducted. Larger numbers, in appropriate settings and over longer time periods.</a:t>
            </a:r>
          </a:p>
          <a:p>
            <a:r>
              <a:rPr lang="en-GB" altLang="en-US"/>
              <a:t>Systematic review conducted by University of Reading. Findings that most effective intervention is to  make children exercise, could be seen as a controversial view, when considered against promoting choice and empowerment of individuals.Although, as the authors suggest, is realistic.</a:t>
            </a:r>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5A8F748E-9941-448B-9685-3101CD622F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0D9CA270-BF87-454A-8FB8-C1B99402EC4C}" type="slidenum">
              <a:rPr lang="en-GB" altLang="en-US" sz="1200">
                <a:latin typeface="Times New Roman" panose="02020603050405020304" pitchFamily="18" charset="0"/>
              </a:rPr>
              <a:pPr eaLnBrk="1" hangingPunct="1"/>
              <a:t>19</a:t>
            </a:fld>
            <a:endParaRPr lang="en-GB" altLang="en-US" sz="1200">
              <a:latin typeface="Times New Roman" panose="02020603050405020304" pitchFamily="18" charset="0"/>
            </a:endParaRPr>
          </a:p>
        </p:txBody>
      </p:sp>
      <p:sp>
        <p:nvSpPr>
          <p:cNvPr id="69635" name="Rectangle 2">
            <a:extLst>
              <a:ext uri="{FF2B5EF4-FFF2-40B4-BE49-F238E27FC236}">
                <a16:creationId xmlns:a16="http://schemas.microsoft.com/office/drawing/2014/main" id="{FACF2234-C861-4F50-B86F-B514FC551A35}"/>
              </a:ext>
            </a:extLst>
          </p:cNvPr>
          <p:cNvSpPr>
            <a:spLocks noChangeArrowheads="1" noTextEdit="1"/>
          </p:cNvSpPr>
          <p:nvPr>
            <p:ph type="sldImg"/>
          </p:nvPr>
        </p:nvSpPr>
        <p:spPr>
          <a:ln/>
        </p:spPr>
      </p:sp>
      <p:sp>
        <p:nvSpPr>
          <p:cNvPr id="69636" name="Rectangle 3">
            <a:extLst>
              <a:ext uri="{FF2B5EF4-FFF2-40B4-BE49-F238E27FC236}">
                <a16:creationId xmlns:a16="http://schemas.microsoft.com/office/drawing/2014/main" id="{D1F89878-B5EB-4AF8-BE65-C2EEB0EDEC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AC0E0D11-B732-4FBF-9ACE-FC34D4D41C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56754F4-0980-45F8-AD0B-1A240928B008}" type="slidenum">
              <a:rPr lang="en-GB" altLang="en-US" sz="1200">
                <a:latin typeface="Times New Roman" panose="02020603050405020304" pitchFamily="18" charset="0"/>
              </a:rPr>
              <a:pPr eaLnBrk="1" hangingPunct="1"/>
              <a:t>21</a:t>
            </a:fld>
            <a:endParaRPr lang="en-GB" altLang="en-US" sz="1200">
              <a:latin typeface="Times New Roman" panose="02020603050405020304" pitchFamily="18" charset="0"/>
            </a:endParaRPr>
          </a:p>
        </p:txBody>
      </p:sp>
      <p:sp>
        <p:nvSpPr>
          <p:cNvPr id="70659" name="Rectangle 2">
            <a:extLst>
              <a:ext uri="{FF2B5EF4-FFF2-40B4-BE49-F238E27FC236}">
                <a16:creationId xmlns:a16="http://schemas.microsoft.com/office/drawing/2014/main" id="{1E4EE775-4FA7-4D6F-A7DF-98DE9A3CF45D}"/>
              </a:ext>
            </a:extLst>
          </p:cNvPr>
          <p:cNvSpPr>
            <a:spLocks noChangeArrowheads="1" noTextEdit="1"/>
          </p:cNvSpPr>
          <p:nvPr>
            <p:ph type="sldImg"/>
          </p:nvPr>
        </p:nvSpPr>
        <p:spPr>
          <a:ln/>
        </p:spPr>
      </p:sp>
      <p:sp>
        <p:nvSpPr>
          <p:cNvPr id="70660" name="Rectangle 3">
            <a:extLst>
              <a:ext uri="{FF2B5EF4-FFF2-40B4-BE49-F238E27FC236}">
                <a16:creationId xmlns:a16="http://schemas.microsoft.com/office/drawing/2014/main" id="{39AA4E7C-1005-42BD-9B6F-6963CDB5C9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Department of Health (2002) Prodigy guidance on obesity. Crown copyright.</a:t>
            </a:r>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E42E571E-F7BF-4943-9923-A0E6518A1DA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1F7D678-C95E-4623-A22C-E8576E192A61}" type="slidenum">
              <a:rPr lang="en-GB" altLang="en-US" sz="1200">
                <a:latin typeface="Times New Roman" panose="02020603050405020304" pitchFamily="18" charset="0"/>
              </a:rPr>
              <a:pPr eaLnBrk="1" hangingPunct="1"/>
              <a:t>23</a:t>
            </a:fld>
            <a:endParaRPr lang="en-GB" altLang="en-US" sz="1200">
              <a:latin typeface="Times New Roman" panose="02020603050405020304" pitchFamily="18" charset="0"/>
            </a:endParaRPr>
          </a:p>
        </p:txBody>
      </p:sp>
      <p:sp>
        <p:nvSpPr>
          <p:cNvPr id="71683" name="Rectangle 2">
            <a:extLst>
              <a:ext uri="{FF2B5EF4-FFF2-40B4-BE49-F238E27FC236}">
                <a16:creationId xmlns:a16="http://schemas.microsoft.com/office/drawing/2014/main" id="{4148FB89-BF80-4608-8A23-E151EB3BD60F}"/>
              </a:ext>
            </a:extLst>
          </p:cNvPr>
          <p:cNvSpPr>
            <a:spLocks noChangeArrowheads="1" noTextEdit="1"/>
          </p:cNvSpPr>
          <p:nvPr>
            <p:ph type="sldImg"/>
          </p:nvPr>
        </p:nvSpPr>
        <p:spPr>
          <a:ln/>
        </p:spPr>
      </p:sp>
      <p:sp>
        <p:nvSpPr>
          <p:cNvPr id="71684" name="Rectangle 3">
            <a:extLst>
              <a:ext uri="{FF2B5EF4-FFF2-40B4-BE49-F238E27FC236}">
                <a16:creationId xmlns:a16="http://schemas.microsoft.com/office/drawing/2014/main" id="{659F86F3-0994-47A4-BC99-F969D65037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following slides demonstrate the different levels of engagement a clinician can have with a patient when discussing weight management.</a:t>
            </a:r>
          </a:p>
          <a:p>
            <a:r>
              <a:rPr lang="en-GB" altLang="en-US"/>
              <a:t>Course participants should consider the different approaches available to motivating clients to change behaviours which cause obesity. Each client should be treated as an individual and the approach taken should be carefully considered. Some clients will need medical diagnosis of ill health alone to make the change, but not many, or in addition to specific direction, information and varying levels of support. In essence, everyone should not be treated as the same.</a:t>
            </a:r>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64CE5608-77D6-40F9-98ED-F4E0F8C45C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6BAD3B4-F721-4F0E-A381-CF447F341559}" type="slidenum">
              <a:rPr lang="en-GB" altLang="en-US" sz="1200">
                <a:latin typeface="Times New Roman" panose="02020603050405020304" pitchFamily="18" charset="0"/>
              </a:rPr>
              <a:pPr eaLnBrk="1" hangingPunct="1"/>
              <a:t>24</a:t>
            </a:fld>
            <a:endParaRPr lang="en-GB" altLang="en-US" sz="1200">
              <a:latin typeface="Times New Roman" panose="02020603050405020304" pitchFamily="18" charset="0"/>
            </a:endParaRPr>
          </a:p>
        </p:txBody>
      </p:sp>
      <p:sp>
        <p:nvSpPr>
          <p:cNvPr id="76803" name="Rectangle 2">
            <a:extLst>
              <a:ext uri="{FF2B5EF4-FFF2-40B4-BE49-F238E27FC236}">
                <a16:creationId xmlns:a16="http://schemas.microsoft.com/office/drawing/2014/main" id="{0F88CE81-2FCA-4BE6-8335-E2CE5A239A75}"/>
              </a:ext>
            </a:extLst>
          </p:cNvPr>
          <p:cNvSpPr>
            <a:spLocks noChangeArrowheads="1" noTextEdit="1"/>
          </p:cNvSpPr>
          <p:nvPr>
            <p:ph type="sldImg"/>
          </p:nvPr>
        </p:nvSpPr>
        <p:spPr>
          <a:xfrm>
            <a:off x="1127125" y="690563"/>
            <a:ext cx="4603750" cy="3452812"/>
          </a:xfrm>
          <a:ln/>
        </p:spPr>
      </p:sp>
      <p:sp>
        <p:nvSpPr>
          <p:cNvPr id="76804" name="Rectangle 3">
            <a:extLst>
              <a:ext uri="{FF2B5EF4-FFF2-40B4-BE49-F238E27FC236}">
                <a16:creationId xmlns:a16="http://schemas.microsoft.com/office/drawing/2014/main" id="{FACB08BA-295E-4551-8EFA-A731F83A67BF}"/>
              </a:ext>
            </a:extLst>
          </p:cNvPr>
          <p:cNvSpPr>
            <a:spLocks noGrp="1" noChangeArrowheads="1"/>
          </p:cNvSpPr>
          <p:nvPr>
            <p:ph type="body" idx="1"/>
          </p:nvPr>
        </p:nvSpPr>
        <p:spPr>
          <a:xfrm>
            <a:off x="914400" y="4373563"/>
            <a:ext cx="5029200" cy="40671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C7621FAE-979B-4DD2-91E9-9F74BDCD24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C59A5D8-9BE6-4272-973B-7FB76037E704}" type="slidenum">
              <a:rPr lang="en-GB" altLang="en-US" sz="1200">
                <a:latin typeface="Times New Roman" panose="02020603050405020304" pitchFamily="18" charset="0"/>
              </a:rPr>
              <a:pPr eaLnBrk="1" hangingPunct="1"/>
              <a:t>25</a:t>
            </a:fld>
            <a:endParaRPr lang="en-GB" altLang="en-US" sz="1200">
              <a:latin typeface="Times New Roman" panose="02020603050405020304" pitchFamily="18" charset="0"/>
            </a:endParaRPr>
          </a:p>
        </p:txBody>
      </p:sp>
      <p:sp>
        <p:nvSpPr>
          <p:cNvPr id="77827" name="Rectangle 2">
            <a:extLst>
              <a:ext uri="{FF2B5EF4-FFF2-40B4-BE49-F238E27FC236}">
                <a16:creationId xmlns:a16="http://schemas.microsoft.com/office/drawing/2014/main" id="{FF27ACEA-7E8D-410A-85F5-F328ECBD05AE}"/>
              </a:ext>
            </a:extLst>
          </p:cNvPr>
          <p:cNvSpPr>
            <a:spLocks noChangeArrowheads="1" noTextEdit="1"/>
          </p:cNvSpPr>
          <p:nvPr>
            <p:ph type="sldImg"/>
          </p:nvPr>
        </p:nvSpPr>
        <p:spPr>
          <a:ln/>
        </p:spPr>
      </p:sp>
      <p:sp>
        <p:nvSpPr>
          <p:cNvPr id="77828" name="Rectangle 3">
            <a:extLst>
              <a:ext uri="{FF2B5EF4-FFF2-40B4-BE49-F238E27FC236}">
                <a16:creationId xmlns:a16="http://schemas.microsoft.com/office/drawing/2014/main" id="{9187EABF-BA7B-487C-91D3-29903C33F7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laypersons perception of average weight now conflicts with the clinical definition of normal weight. A label of overweight from a health professional may be insufficient motivation for change. (Jeffery et al 2005)</a:t>
            </a:r>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4D9FE034-49E3-4E3A-85F8-A7B93FF358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DC5AD19-544B-4436-A4F4-163E6A178678}" type="slidenum">
              <a:rPr lang="en-GB" altLang="en-US" sz="1200">
                <a:latin typeface="Times New Roman" panose="02020603050405020304" pitchFamily="18" charset="0"/>
              </a:rPr>
              <a:pPr eaLnBrk="1" hangingPunct="1"/>
              <a:t>26</a:t>
            </a:fld>
            <a:endParaRPr lang="en-GB" altLang="en-US" sz="1200">
              <a:latin typeface="Times New Roman" panose="02020603050405020304" pitchFamily="18" charset="0"/>
            </a:endParaRPr>
          </a:p>
        </p:txBody>
      </p:sp>
      <p:sp>
        <p:nvSpPr>
          <p:cNvPr id="78851" name="Rectangle 2">
            <a:extLst>
              <a:ext uri="{FF2B5EF4-FFF2-40B4-BE49-F238E27FC236}">
                <a16:creationId xmlns:a16="http://schemas.microsoft.com/office/drawing/2014/main" id="{0D3778A4-204F-4FA9-814E-066E44BE13DF}"/>
              </a:ext>
            </a:extLst>
          </p:cNvPr>
          <p:cNvSpPr>
            <a:spLocks noChangeArrowheads="1" noTextEdit="1"/>
          </p:cNvSpPr>
          <p:nvPr>
            <p:ph type="sldImg"/>
          </p:nvPr>
        </p:nvSpPr>
        <p:spPr>
          <a:ln/>
        </p:spPr>
      </p:sp>
      <p:sp>
        <p:nvSpPr>
          <p:cNvPr id="78852" name="Rectangle 3">
            <a:extLst>
              <a:ext uri="{FF2B5EF4-FFF2-40B4-BE49-F238E27FC236}">
                <a16:creationId xmlns:a16="http://schemas.microsoft.com/office/drawing/2014/main" id="{A99C9FE2-714F-49C8-A990-1B8CECE363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Clinical benefit is evident after reducing weight by 5-10%.</a:t>
            </a:r>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F35C562A-90A8-48CD-8348-C98052BB9E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931F3CA-9C24-4C98-95C6-3EB6D55B2050}" type="slidenum">
              <a:rPr lang="en-GB" altLang="en-US" sz="1200">
                <a:latin typeface="Times New Roman" panose="02020603050405020304" pitchFamily="18" charset="0"/>
              </a:rPr>
              <a:pPr eaLnBrk="1" hangingPunct="1"/>
              <a:t>27</a:t>
            </a:fld>
            <a:endParaRPr lang="en-GB" altLang="en-US" sz="1200">
              <a:latin typeface="Times New Roman" panose="02020603050405020304" pitchFamily="18" charset="0"/>
            </a:endParaRPr>
          </a:p>
        </p:txBody>
      </p:sp>
      <p:sp>
        <p:nvSpPr>
          <p:cNvPr id="79875" name="Rectangle 2">
            <a:extLst>
              <a:ext uri="{FF2B5EF4-FFF2-40B4-BE49-F238E27FC236}">
                <a16:creationId xmlns:a16="http://schemas.microsoft.com/office/drawing/2014/main" id="{F8CFB2C1-215B-45F8-9DC9-96054C766893}"/>
              </a:ext>
            </a:extLst>
          </p:cNvPr>
          <p:cNvSpPr>
            <a:spLocks noChangeArrowheads="1" noTextEdit="1"/>
          </p:cNvSpPr>
          <p:nvPr>
            <p:ph type="sldImg"/>
          </p:nvPr>
        </p:nvSpPr>
        <p:spPr>
          <a:ln/>
        </p:spPr>
      </p:sp>
      <p:sp>
        <p:nvSpPr>
          <p:cNvPr id="79876" name="Rectangle 3">
            <a:extLst>
              <a:ext uri="{FF2B5EF4-FFF2-40B4-BE49-F238E27FC236}">
                <a16:creationId xmlns:a16="http://schemas.microsoft.com/office/drawing/2014/main" id="{8E63DBEA-5D10-4275-82E3-D79E7BAA12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Choosing Health White Paper makes it clear that every intervention with a health professional should promote healthy weight management methods, if appropriate.</a:t>
            </a:r>
          </a:p>
          <a:p>
            <a:r>
              <a:rPr lang="en-GB" altLang="en-US"/>
              <a:t>Discussion may focus on the difficulties of doing this. Aspects of time restrictions, difficulties raising this sensitive issue with patients and where to refer onto may be raised.</a:t>
            </a:r>
          </a:p>
          <a:p>
            <a:r>
              <a:rPr lang="en-GB" altLang="en-US"/>
              <a:t>New NHS Health Trainer role aims to support this.</a:t>
            </a:r>
          </a:p>
          <a:p>
            <a:r>
              <a:rPr lang="en-GB" altLang="en-US"/>
              <a:t>Local Obesity Care Pathway should be developed.</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5F7B5461-7D1F-428B-AC2C-EEAA68291F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1B6A68D-7CCF-4A40-B300-B24EE0672BB2}" type="slidenum">
              <a:rPr lang="en-GB" altLang="en-US" sz="1200">
                <a:latin typeface="Times New Roman" panose="02020603050405020304" pitchFamily="18" charset="0"/>
              </a:rPr>
              <a:pPr eaLnBrk="1" hangingPunct="1"/>
              <a:t>28</a:t>
            </a:fld>
            <a:endParaRPr lang="en-GB" altLang="en-US" sz="1200">
              <a:latin typeface="Times New Roman" panose="02020603050405020304" pitchFamily="18" charset="0"/>
            </a:endParaRPr>
          </a:p>
        </p:txBody>
      </p:sp>
      <p:sp>
        <p:nvSpPr>
          <p:cNvPr id="80899" name="Rectangle 2">
            <a:extLst>
              <a:ext uri="{FF2B5EF4-FFF2-40B4-BE49-F238E27FC236}">
                <a16:creationId xmlns:a16="http://schemas.microsoft.com/office/drawing/2014/main" id="{8FAB7EBE-D9FB-4421-B085-D32E725EE409}"/>
              </a:ext>
            </a:extLst>
          </p:cNvPr>
          <p:cNvSpPr>
            <a:spLocks noChangeArrowheads="1" noTextEdit="1"/>
          </p:cNvSpPr>
          <p:nvPr>
            <p:ph type="sldImg"/>
          </p:nvPr>
        </p:nvSpPr>
        <p:spPr>
          <a:ln/>
        </p:spPr>
      </p:sp>
      <p:sp>
        <p:nvSpPr>
          <p:cNvPr id="80900" name="Rectangle 3">
            <a:extLst>
              <a:ext uri="{FF2B5EF4-FFF2-40B4-BE49-F238E27FC236}">
                <a16:creationId xmlns:a16="http://schemas.microsoft.com/office/drawing/2014/main" id="{5B4174F7-D28E-4022-90FB-D430132F94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High restrictive diets, such as low carbohydrate, high proteins should be avoided as they are unsustainable and their long term impact on health remains unclear. Dietary advice should be extended to patients household, particularly where there is more than one person whom is overweight or obese.</a:t>
            </a:r>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AEA2DAA9-98FD-4FED-A374-2E9D9E7224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BFE25D6-79AA-4DEF-BBEF-6ED65407E438}" type="slidenum">
              <a:rPr lang="en-GB" altLang="en-US" sz="1200">
                <a:latin typeface="Times New Roman" panose="02020603050405020304" pitchFamily="18" charset="0"/>
              </a:rPr>
              <a:pPr eaLnBrk="1" hangingPunct="1"/>
              <a:t>29</a:t>
            </a:fld>
            <a:endParaRPr lang="en-GB" altLang="en-US" sz="1200">
              <a:latin typeface="Times New Roman" panose="02020603050405020304" pitchFamily="18" charset="0"/>
            </a:endParaRPr>
          </a:p>
        </p:txBody>
      </p:sp>
      <p:sp>
        <p:nvSpPr>
          <p:cNvPr id="81923" name="Rectangle 2">
            <a:extLst>
              <a:ext uri="{FF2B5EF4-FFF2-40B4-BE49-F238E27FC236}">
                <a16:creationId xmlns:a16="http://schemas.microsoft.com/office/drawing/2014/main" id="{94E20A1B-0DE4-49A5-8195-3CA4326427CF}"/>
              </a:ext>
            </a:extLst>
          </p:cNvPr>
          <p:cNvSpPr>
            <a:spLocks noChangeArrowheads="1" noTextEdit="1"/>
          </p:cNvSpPr>
          <p:nvPr>
            <p:ph type="sldImg"/>
          </p:nvPr>
        </p:nvSpPr>
        <p:spPr>
          <a:ln/>
        </p:spPr>
      </p:sp>
      <p:sp>
        <p:nvSpPr>
          <p:cNvPr id="81924" name="Rectangle 3">
            <a:extLst>
              <a:ext uri="{FF2B5EF4-FFF2-40B4-BE49-F238E27FC236}">
                <a16:creationId xmlns:a16="http://schemas.microsoft.com/office/drawing/2014/main" id="{3FFC78BB-51BC-4CA0-ACBF-6CFCC95CF40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WHO organisation study concluded that fruit and vegetable promotion initiative is a crucial component of any diet strategy, due to its large impact on reducing non-communicable disease. (Lock et al 2005)</a:t>
            </a:r>
          </a:p>
          <a:p>
            <a:r>
              <a:rPr lang="en-GB" altLang="en-US"/>
              <a:t>High salt intake is associated with increased risk of CVD in overweight people. Obesity is associated with hypertension and weight loss with reduced BP.</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id="{B082F3E1-8BDC-4386-B683-3BED637C7C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00B99C1-85EF-42B6-A3D1-C7B96CEB7C1E}" type="slidenum">
              <a:rPr lang="en-GB" altLang="en-US" sz="1200">
                <a:latin typeface="Times New Roman" panose="02020603050405020304" pitchFamily="18" charset="0"/>
              </a:rPr>
              <a:pPr eaLnBrk="1" hangingPunct="1"/>
              <a:t>30</a:t>
            </a:fld>
            <a:endParaRPr lang="en-GB" altLang="en-US" sz="1200">
              <a:latin typeface="Times New Roman" panose="02020603050405020304" pitchFamily="18" charset="0"/>
            </a:endParaRPr>
          </a:p>
        </p:txBody>
      </p:sp>
      <p:sp>
        <p:nvSpPr>
          <p:cNvPr id="82947" name="Rectangle 2">
            <a:extLst>
              <a:ext uri="{FF2B5EF4-FFF2-40B4-BE49-F238E27FC236}">
                <a16:creationId xmlns:a16="http://schemas.microsoft.com/office/drawing/2014/main" id="{FC23AFC8-06BC-46ED-936A-A8D0D9F12924}"/>
              </a:ext>
            </a:extLst>
          </p:cNvPr>
          <p:cNvSpPr>
            <a:spLocks noChangeArrowheads="1" noTextEdit="1"/>
          </p:cNvSpPr>
          <p:nvPr>
            <p:ph type="sldImg"/>
          </p:nvPr>
        </p:nvSpPr>
        <p:spPr>
          <a:ln/>
        </p:spPr>
      </p:sp>
      <p:sp>
        <p:nvSpPr>
          <p:cNvPr id="82948" name="Rectangle 3">
            <a:extLst>
              <a:ext uri="{FF2B5EF4-FFF2-40B4-BE49-F238E27FC236}">
                <a16:creationId xmlns:a16="http://schemas.microsoft.com/office/drawing/2014/main" id="{77F4A19D-3DB7-476E-95E0-6A205E750C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CB651425-9C08-494C-9743-EECCA47129A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87CA06B-F101-4C06-A966-ABF10143BCD7}" type="slidenum">
              <a:rPr lang="en-GB" altLang="en-US" sz="1200">
                <a:latin typeface="Times New Roman" panose="02020603050405020304" pitchFamily="18" charset="0"/>
              </a:rPr>
              <a:pPr eaLnBrk="1" hangingPunct="1"/>
              <a:t>31</a:t>
            </a:fld>
            <a:endParaRPr lang="en-GB" altLang="en-US" sz="1200">
              <a:latin typeface="Times New Roman" panose="02020603050405020304" pitchFamily="18" charset="0"/>
            </a:endParaRPr>
          </a:p>
        </p:txBody>
      </p:sp>
      <p:sp>
        <p:nvSpPr>
          <p:cNvPr id="83971" name="Rectangle 2">
            <a:extLst>
              <a:ext uri="{FF2B5EF4-FFF2-40B4-BE49-F238E27FC236}">
                <a16:creationId xmlns:a16="http://schemas.microsoft.com/office/drawing/2014/main" id="{C95B87CE-00B5-4F94-B3BF-CB69A37CF7DB}"/>
              </a:ext>
            </a:extLst>
          </p:cNvPr>
          <p:cNvSpPr>
            <a:spLocks noChangeArrowheads="1" noTextEdit="1"/>
          </p:cNvSpPr>
          <p:nvPr>
            <p:ph type="sldImg"/>
          </p:nvPr>
        </p:nvSpPr>
        <p:spPr>
          <a:ln/>
        </p:spPr>
      </p:sp>
      <p:sp>
        <p:nvSpPr>
          <p:cNvPr id="83972" name="Rectangle 3">
            <a:extLst>
              <a:ext uri="{FF2B5EF4-FFF2-40B4-BE49-F238E27FC236}">
                <a16:creationId xmlns:a16="http://schemas.microsoft.com/office/drawing/2014/main" id="{AAAB32F0-2BB2-4DA4-A275-A1DAAFC5E63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92DFD5EA-589E-482C-B0F3-A2F2D02A84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214F90E-B927-42F3-960F-3C7403F56229}" type="slidenum">
              <a:rPr lang="en-GB" altLang="en-US" sz="1200">
                <a:latin typeface="Times New Roman" panose="02020603050405020304" pitchFamily="18" charset="0"/>
              </a:rPr>
              <a:pPr eaLnBrk="1" hangingPunct="1"/>
              <a:t>32</a:t>
            </a:fld>
            <a:endParaRPr lang="en-GB" altLang="en-US" sz="1200">
              <a:latin typeface="Times New Roman" panose="02020603050405020304" pitchFamily="18" charset="0"/>
            </a:endParaRPr>
          </a:p>
        </p:txBody>
      </p:sp>
      <p:sp>
        <p:nvSpPr>
          <p:cNvPr id="84995" name="Rectangle 2">
            <a:extLst>
              <a:ext uri="{FF2B5EF4-FFF2-40B4-BE49-F238E27FC236}">
                <a16:creationId xmlns:a16="http://schemas.microsoft.com/office/drawing/2014/main" id="{149D0F94-5487-4D9C-8EEC-5A45B14AC106}"/>
              </a:ext>
            </a:extLst>
          </p:cNvPr>
          <p:cNvSpPr>
            <a:spLocks noChangeArrowheads="1" noTextEdit="1"/>
          </p:cNvSpPr>
          <p:nvPr>
            <p:ph type="sldImg"/>
          </p:nvPr>
        </p:nvSpPr>
        <p:spPr>
          <a:ln/>
        </p:spPr>
      </p:sp>
      <p:sp>
        <p:nvSpPr>
          <p:cNvPr id="84996" name="Rectangle 3">
            <a:extLst>
              <a:ext uri="{FF2B5EF4-FFF2-40B4-BE49-F238E27FC236}">
                <a16:creationId xmlns:a16="http://schemas.microsoft.com/office/drawing/2014/main" id="{4090EE8F-EB0F-46CE-A051-4693222D75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59DFB21-E91B-4913-B4C5-129CA98E38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B03B51B-2336-4D9B-93D3-FF4685120369}" type="slidenum">
              <a:rPr lang="en-GB" altLang="en-US" sz="1200">
                <a:latin typeface="Times New Roman" panose="02020603050405020304" pitchFamily="18" charset="0"/>
              </a:rPr>
              <a:pPr eaLnBrk="1" hangingPunct="1"/>
              <a:t>33</a:t>
            </a:fld>
            <a:endParaRPr lang="en-GB" altLang="en-US" sz="1200">
              <a:latin typeface="Times New Roman" panose="02020603050405020304" pitchFamily="18" charset="0"/>
            </a:endParaRPr>
          </a:p>
        </p:txBody>
      </p:sp>
      <p:sp>
        <p:nvSpPr>
          <p:cNvPr id="86019" name="Rectangle 2">
            <a:extLst>
              <a:ext uri="{FF2B5EF4-FFF2-40B4-BE49-F238E27FC236}">
                <a16:creationId xmlns:a16="http://schemas.microsoft.com/office/drawing/2014/main" id="{437CCF13-2B46-4C56-AA4B-DCFFF52C5ECA}"/>
              </a:ext>
            </a:extLst>
          </p:cNvPr>
          <p:cNvSpPr>
            <a:spLocks noChangeArrowheads="1" noTextEdit="1"/>
          </p:cNvSpPr>
          <p:nvPr>
            <p:ph type="sldImg"/>
          </p:nvPr>
        </p:nvSpPr>
        <p:spPr>
          <a:ln/>
        </p:spPr>
      </p:sp>
      <p:sp>
        <p:nvSpPr>
          <p:cNvPr id="86020" name="Rectangle 3">
            <a:extLst>
              <a:ext uri="{FF2B5EF4-FFF2-40B4-BE49-F238E27FC236}">
                <a16:creationId xmlns:a16="http://schemas.microsoft.com/office/drawing/2014/main" id="{D2266FB1-F0AB-4F57-BF0D-B5C8F6BE7D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A6B0F866-1F3B-4C28-BB11-555F1BA23D8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E540901-1DAB-4CF1-BB90-ED3D7AAF972E}" type="slidenum">
              <a:rPr lang="en-GB" altLang="en-US" sz="1200">
                <a:latin typeface="Times New Roman" panose="02020603050405020304" pitchFamily="18" charset="0"/>
              </a:rPr>
              <a:pPr eaLnBrk="1" hangingPunct="1"/>
              <a:t>34</a:t>
            </a:fld>
            <a:endParaRPr lang="en-GB" altLang="en-US" sz="1200">
              <a:latin typeface="Times New Roman" panose="02020603050405020304" pitchFamily="18" charset="0"/>
            </a:endParaRPr>
          </a:p>
        </p:txBody>
      </p:sp>
      <p:sp>
        <p:nvSpPr>
          <p:cNvPr id="87043" name="Rectangle 2">
            <a:extLst>
              <a:ext uri="{FF2B5EF4-FFF2-40B4-BE49-F238E27FC236}">
                <a16:creationId xmlns:a16="http://schemas.microsoft.com/office/drawing/2014/main" id="{3E128111-34BF-41E4-BA4E-914B74753715}"/>
              </a:ext>
            </a:extLst>
          </p:cNvPr>
          <p:cNvSpPr>
            <a:spLocks noChangeArrowheads="1" noTextEdit="1"/>
          </p:cNvSpPr>
          <p:nvPr>
            <p:ph type="sldImg"/>
          </p:nvPr>
        </p:nvSpPr>
        <p:spPr>
          <a:ln/>
        </p:spPr>
      </p:sp>
      <p:sp>
        <p:nvSpPr>
          <p:cNvPr id="87044" name="Rectangle 3">
            <a:extLst>
              <a:ext uri="{FF2B5EF4-FFF2-40B4-BE49-F238E27FC236}">
                <a16:creationId xmlns:a16="http://schemas.microsoft.com/office/drawing/2014/main" id="{D0711EB4-4A1D-4C30-8B78-FCCA003078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7E65-15FB-4D66-965F-A0482B064E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C0B84D-E7B5-4468-A9F5-0911B5D2A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AA765B-DFA8-4C4B-AD8C-D47B873F7C79}"/>
              </a:ext>
            </a:extLst>
          </p:cNvPr>
          <p:cNvSpPr>
            <a:spLocks noGrp="1"/>
          </p:cNvSpPr>
          <p:nvPr>
            <p:ph type="dt" sz="half" idx="10"/>
          </p:nvPr>
        </p:nvSpPr>
        <p:spPr/>
        <p:txBody>
          <a:bodyPr/>
          <a:lstStyle/>
          <a:p>
            <a:fld id="{47C4115C-C204-4BAF-BC9A-FCABCBE749BD}" type="datetime1">
              <a:rPr lang="en-GB" smtClean="0"/>
              <a:t>19/10/2020</a:t>
            </a:fld>
            <a:endParaRPr lang="en-GB"/>
          </a:p>
        </p:txBody>
      </p:sp>
      <p:sp>
        <p:nvSpPr>
          <p:cNvPr id="5" name="Footer Placeholder 4">
            <a:extLst>
              <a:ext uri="{FF2B5EF4-FFF2-40B4-BE49-F238E27FC236}">
                <a16:creationId xmlns:a16="http://schemas.microsoft.com/office/drawing/2014/main" id="{9B731102-7313-4696-BCC1-C8A42C962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CE5B7-BF62-49D9-BF83-D967B3207E56}"/>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526693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27E21-3C2A-4D09-9F28-619CF3A11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2995C-22D5-424B-8A3F-CD1D378A88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DBAB11-02A4-40D4-800A-C4C5EA6AB0AC}"/>
              </a:ext>
            </a:extLst>
          </p:cNvPr>
          <p:cNvSpPr>
            <a:spLocks noGrp="1"/>
          </p:cNvSpPr>
          <p:nvPr>
            <p:ph type="dt" sz="half" idx="10"/>
          </p:nvPr>
        </p:nvSpPr>
        <p:spPr/>
        <p:txBody>
          <a:bodyPr/>
          <a:lstStyle/>
          <a:p>
            <a:fld id="{C5826F7E-BB8B-41EC-BA7A-02F0FDED35B6}" type="datetime1">
              <a:rPr lang="en-GB" smtClean="0"/>
              <a:t>19/10/2020</a:t>
            </a:fld>
            <a:endParaRPr lang="en-GB"/>
          </a:p>
        </p:txBody>
      </p:sp>
      <p:sp>
        <p:nvSpPr>
          <p:cNvPr id="5" name="Footer Placeholder 4">
            <a:extLst>
              <a:ext uri="{FF2B5EF4-FFF2-40B4-BE49-F238E27FC236}">
                <a16:creationId xmlns:a16="http://schemas.microsoft.com/office/drawing/2014/main" id="{BFA930E8-5BC4-40D9-B5BD-3351D33075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E931B4-8020-493E-9A84-C00D96DE663B}"/>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121608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01B4-311B-4C54-A175-5EA38C252A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85D0C4-1800-4B6C-A693-08F667E194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D8C75C-B4F1-4AE1-BF63-C59478F9E0D7}"/>
              </a:ext>
            </a:extLst>
          </p:cNvPr>
          <p:cNvSpPr>
            <a:spLocks noGrp="1"/>
          </p:cNvSpPr>
          <p:nvPr>
            <p:ph type="dt" sz="half" idx="10"/>
          </p:nvPr>
        </p:nvSpPr>
        <p:spPr/>
        <p:txBody>
          <a:bodyPr/>
          <a:lstStyle/>
          <a:p>
            <a:fld id="{C4D9B961-D4F3-4143-BDB2-C79548AE6D79}" type="datetime1">
              <a:rPr lang="en-GB" smtClean="0"/>
              <a:t>19/10/2020</a:t>
            </a:fld>
            <a:endParaRPr lang="en-GB"/>
          </a:p>
        </p:txBody>
      </p:sp>
      <p:sp>
        <p:nvSpPr>
          <p:cNvPr id="5" name="Footer Placeholder 4">
            <a:extLst>
              <a:ext uri="{FF2B5EF4-FFF2-40B4-BE49-F238E27FC236}">
                <a16:creationId xmlns:a16="http://schemas.microsoft.com/office/drawing/2014/main" id="{5F47D38D-BEAC-4E2E-B5FC-EC3618E268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F9CF9B-EDFA-4613-B6E1-FB667E2ADB11}"/>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2973002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02381-4C63-41A6-BBE8-61CA5A0056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28E438-00A2-4F1B-AA3A-65FC91B017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B4B806-193C-4AD9-AC29-6E5BDA46FD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6D6A59-42B6-4C04-80C9-1F14FD3FDF02}"/>
              </a:ext>
            </a:extLst>
          </p:cNvPr>
          <p:cNvSpPr>
            <a:spLocks noGrp="1"/>
          </p:cNvSpPr>
          <p:nvPr>
            <p:ph type="dt" sz="half" idx="10"/>
          </p:nvPr>
        </p:nvSpPr>
        <p:spPr/>
        <p:txBody>
          <a:bodyPr/>
          <a:lstStyle/>
          <a:p>
            <a:fld id="{A276A486-DB49-4DCE-B51C-69DEFE04A28B}" type="datetime1">
              <a:rPr lang="en-GB" smtClean="0"/>
              <a:t>19/10/2020</a:t>
            </a:fld>
            <a:endParaRPr lang="en-GB"/>
          </a:p>
        </p:txBody>
      </p:sp>
      <p:sp>
        <p:nvSpPr>
          <p:cNvPr id="6" name="Footer Placeholder 5">
            <a:extLst>
              <a:ext uri="{FF2B5EF4-FFF2-40B4-BE49-F238E27FC236}">
                <a16:creationId xmlns:a16="http://schemas.microsoft.com/office/drawing/2014/main" id="{27E96D74-35DD-4C39-90B9-CE1B42CD70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D6B167-4D86-4ED7-8EDF-93E1858DFBE0}"/>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418755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D8FF5-BAFE-440E-BF3A-B35667A02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8A6EE9-A855-4488-924F-11AB88A086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7D8E65-3520-424F-BF98-CAAAB5D5B1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735D2E-786F-4B56-B8E5-3FD5D30877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8F3E71-4D7F-4FFD-BA97-7084F6EDF2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957ADB-5E6B-4C08-A3A6-49066762A275}"/>
              </a:ext>
            </a:extLst>
          </p:cNvPr>
          <p:cNvSpPr>
            <a:spLocks noGrp="1"/>
          </p:cNvSpPr>
          <p:nvPr>
            <p:ph type="dt" sz="half" idx="10"/>
          </p:nvPr>
        </p:nvSpPr>
        <p:spPr/>
        <p:txBody>
          <a:bodyPr/>
          <a:lstStyle/>
          <a:p>
            <a:fld id="{584F836A-7FC2-44C8-AE5E-29FD5041279F}" type="datetime1">
              <a:rPr lang="en-GB" smtClean="0"/>
              <a:t>19/10/2020</a:t>
            </a:fld>
            <a:endParaRPr lang="en-GB"/>
          </a:p>
        </p:txBody>
      </p:sp>
      <p:sp>
        <p:nvSpPr>
          <p:cNvPr id="8" name="Footer Placeholder 7">
            <a:extLst>
              <a:ext uri="{FF2B5EF4-FFF2-40B4-BE49-F238E27FC236}">
                <a16:creationId xmlns:a16="http://schemas.microsoft.com/office/drawing/2014/main" id="{F3FC6494-640C-4F30-94CE-454C01306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4B9039-C7DE-4778-99C6-DECC24293670}"/>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2765976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93631-5ACB-40C6-83FA-6BC2ABC49E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F95854-6455-4021-B611-D17920DC5907}"/>
              </a:ext>
            </a:extLst>
          </p:cNvPr>
          <p:cNvSpPr>
            <a:spLocks noGrp="1"/>
          </p:cNvSpPr>
          <p:nvPr>
            <p:ph type="dt" sz="half" idx="10"/>
          </p:nvPr>
        </p:nvSpPr>
        <p:spPr/>
        <p:txBody>
          <a:bodyPr/>
          <a:lstStyle/>
          <a:p>
            <a:fld id="{C62E48BD-C2FF-44D9-94CE-D3E514359E9D}" type="datetime1">
              <a:rPr lang="en-GB" smtClean="0"/>
              <a:t>19/10/2020</a:t>
            </a:fld>
            <a:endParaRPr lang="en-GB"/>
          </a:p>
        </p:txBody>
      </p:sp>
      <p:sp>
        <p:nvSpPr>
          <p:cNvPr id="4" name="Footer Placeholder 3">
            <a:extLst>
              <a:ext uri="{FF2B5EF4-FFF2-40B4-BE49-F238E27FC236}">
                <a16:creationId xmlns:a16="http://schemas.microsoft.com/office/drawing/2014/main" id="{E19A56C7-DBAF-4C97-9726-03FE830EE8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0E33AB-57E5-4C41-AC8B-22C716939361}"/>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528570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FDD441-A97C-43A4-BA71-985A02DC60EA}"/>
              </a:ext>
            </a:extLst>
          </p:cNvPr>
          <p:cNvSpPr>
            <a:spLocks noGrp="1"/>
          </p:cNvSpPr>
          <p:nvPr>
            <p:ph type="dt" sz="half" idx="10"/>
          </p:nvPr>
        </p:nvSpPr>
        <p:spPr/>
        <p:txBody>
          <a:bodyPr/>
          <a:lstStyle/>
          <a:p>
            <a:fld id="{6285BA54-EB7E-4B5B-9AA5-270AC48F5D53}" type="datetime1">
              <a:rPr lang="en-GB" smtClean="0"/>
              <a:t>19/10/2020</a:t>
            </a:fld>
            <a:endParaRPr lang="en-GB"/>
          </a:p>
        </p:txBody>
      </p:sp>
      <p:sp>
        <p:nvSpPr>
          <p:cNvPr id="3" name="Footer Placeholder 2">
            <a:extLst>
              <a:ext uri="{FF2B5EF4-FFF2-40B4-BE49-F238E27FC236}">
                <a16:creationId xmlns:a16="http://schemas.microsoft.com/office/drawing/2014/main" id="{9BFF9BEE-9C6F-4024-B030-2B81534D1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8A78A1-CCCC-4E65-B73C-D2AC7EB65A38}"/>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9691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ED511-BE65-4B87-B5F2-F21D1981F4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0A12DB-8586-4539-8DD8-9E2BEFD4B3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F4BC29-63C0-47B9-BDF2-5AE0606AE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142E7D-DD79-4AF1-B07D-BAE010327450}"/>
              </a:ext>
            </a:extLst>
          </p:cNvPr>
          <p:cNvSpPr>
            <a:spLocks noGrp="1"/>
          </p:cNvSpPr>
          <p:nvPr>
            <p:ph type="dt" sz="half" idx="10"/>
          </p:nvPr>
        </p:nvSpPr>
        <p:spPr/>
        <p:txBody>
          <a:bodyPr/>
          <a:lstStyle/>
          <a:p>
            <a:fld id="{AEE54E6A-5385-4ED8-8EC2-5F14C2544739}" type="datetime1">
              <a:rPr lang="en-GB" smtClean="0"/>
              <a:t>19/10/2020</a:t>
            </a:fld>
            <a:endParaRPr lang="en-GB"/>
          </a:p>
        </p:txBody>
      </p:sp>
      <p:sp>
        <p:nvSpPr>
          <p:cNvPr id="6" name="Footer Placeholder 5">
            <a:extLst>
              <a:ext uri="{FF2B5EF4-FFF2-40B4-BE49-F238E27FC236}">
                <a16:creationId xmlns:a16="http://schemas.microsoft.com/office/drawing/2014/main" id="{08D758FE-1F2E-4884-95CC-88745CF0E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140399-C75F-40DF-9936-268FD279B497}"/>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3174632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3C72D-FAA8-4107-B047-B567A90FD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658ED0-2AD9-4570-A17B-86300F5EBD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BAC94F-BAE7-4D7C-8579-A41D49E611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E42280-5027-4102-B960-83FE146884CB}"/>
              </a:ext>
            </a:extLst>
          </p:cNvPr>
          <p:cNvSpPr>
            <a:spLocks noGrp="1"/>
          </p:cNvSpPr>
          <p:nvPr>
            <p:ph type="dt" sz="half" idx="10"/>
          </p:nvPr>
        </p:nvSpPr>
        <p:spPr/>
        <p:txBody>
          <a:bodyPr/>
          <a:lstStyle/>
          <a:p>
            <a:fld id="{20D46021-DD8F-4CB6-BCF5-045226FEE934}" type="datetime1">
              <a:rPr lang="en-GB" smtClean="0"/>
              <a:t>19/10/2020</a:t>
            </a:fld>
            <a:endParaRPr lang="en-GB"/>
          </a:p>
        </p:txBody>
      </p:sp>
      <p:sp>
        <p:nvSpPr>
          <p:cNvPr id="6" name="Footer Placeholder 5">
            <a:extLst>
              <a:ext uri="{FF2B5EF4-FFF2-40B4-BE49-F238E27FC236}">
                <a16:creationId xmlns:a16="http://schemas.microsoft.com/office/drawing/2014/main" id="{806A331B-E1DC-4835-912F-734C1983CD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8DF7FA-4D56-4BBE-BBD8-5B0297F2B194}"/>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46660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2E28C-6528-4F73-ABD1-E6BAFFAB7E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0F464F-4BE3-49BF-96C2-DC1E81ACE4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135C3A-95B4-41F9-A384-3C35C3D5A5A3}"/>
              </a:ext>
            </a:extLst>
          </p:cNvPr>
          <p:cNvSpPr>
            <a:spLocks noGrp="1"/>
          </p:cNvSpPr>
          <p:nvPr>
            <p:ph type="dt" sz="half" idx="10"/>
          </p:nvPr>
        </p:nvSpPr>
        <p:spPr/>
        <p:txBody>
          <a:bodyPr/>
          <a:lstStyle/>
          <a:p>
            <a:fld id="{003A27A8-1081-469C-ABE4-593B3CC23567}" type="datetime1">
              <a:rPr lang="en-GB" smtClean="0"/>
              <a:t>19/10/2020</a:t>
            </a:fld>
            <a:endParaRPr lang="en-GB"/>
          </a:p>
        </p:txBody>
      </p:sp>
      <p:sp>
        <p:nvSpPr>
          <p:cNvPr id="5" name="Footer Placeholder 4">
            <a:extLst>
              <a:ext uri="{FF2B5EF4-FFF2-40B4-BE49-F238E27FC236}">
                <a16:creationId xmlns:a16="http://schemas.microsoft.com/office/drawing/2014/main" id="{F369BB0C-5BE9-493A-9F54-CE06C5F0D5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1B7B7-86B1-4DE8-946C-51D909CA8F87}"/>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72009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E560E2-5DFD-4AB5-93FA-276B9E6F89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C0AC1F-1EB3-452F-B442-18833D2CED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D57D3-6555-4C1C-8874-FC67CBFEF47B}"/>
              </a:ext>
            </a:extLst>
          </p:cNvPr>
          <p:cNvSpPr>
            <a:spLocks noGrp="1"/>
          </p:cNvSpPr>
          <p:nvPr>
            <p:ph type="dt" sz="half" idx="10"/>
          </p:nvPr>
        </p:nvSpPr>
        <p:spPr/>
        <p:txBody>
          <a:bodyPr/>
          <a:lstStyle/>
          <a:p>
            <a:fld id="{E1D792C0-BD2D-42D1-82FD-61254F98A731}" type="datetime1">
              <a:rPr lang="en-GB" smtClean="0"/>
              <a:t>19/10/2020</a:t>
            </a:fld>
            <a:endParaRPr lang="en-GB"/>
          </a:p>
        </p:txBody>
      </p:sp>
      <p:sp>
        <p:nvSpPr>
          <p:cNvPr id="5" name="Footer Placeholder 4">
            <a:extLst>
              <a:ext uri="{FF2B5EF4-FFF2-40B4-BE49-F238E27FC236}">
                <a16:creationId xmlns:a16="http://schemas.microsoft.com/office/drawing/2014/main" id="{5DD6DEC7-8CA4-45E1-988F-2820936E7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AD1689-3F57-40F1-BB0E-D05A677E0619}"/>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541796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183D33EC-A056-46DE-8069-EA915F1ACD81}"/>
              </a:ext>
            </a:extLst>
          </p:cNvPr>
          <p:cNvSpPr>
            <a:spLocks noGrp="1" noChangeArrowheads="1"/>
          </p:cNvSpPr>
          <p:nvPr>
            <p:ph type="dt" sz="half" idx="10"/>
          </p:nvPr>
        </p:nvSpPr>
        <p:spPr>
          <a:ln/>
        </p:spPr>
        <p:txBody>
          <a:bodyPr/>
          <a:lstStyle>
            <a:lvl1pPr>
              <a:defRPr/>
            </a:lvl1pPr>
          </a:lstStyle>
          <a:p>
            <a:pPr>
              <a:defRPr/>
            </a:pPr>
            <a:fld id="{9D9A1AEF-9622-4248-A5B5-3ED5E99FF82D}" type="datetime1">
              <a:rPr lang="en-GB" smtClean="0"/>
              <a:t>19/10/2020</a:t>
            </a:fld>
            <a:endParaRPr lang="en-US"/>
          </a:p>
        </p:txBody>
      </p:sp>
      <p:sp>
        <p:nvSpPr>
          <p:cNvPr id="5" name="Rectangle 5">
            <a:extLst>
              <a:ext uri="{FF2B5EF4-FFF2-40B4-BE49-F238E27FC236}">
                <a16:creationId xmlns:a16="http://schemas.microsoft.com/office/drawing/2014/main" id="{1453CA7F-A241-45C4-A568-B42CC027C16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EDF95DBC-7F16-449A-92F2-6138B9FDB99A}"/>
              </a:ext>
            </a:extLst>
          </p:cNvPr>
          <p:cNvSpPr>
            <a:spLocks noGrp="1" noChangeArrowheads="1"/>
          </p:cNvSpPr>
          <p:nvPr>
            <p:ph type="sldNum" sz="quarter" idx="12"/>
          </p:nvPr>
        </p:nvSpPr>
        <p:spPr>
          <a:ln/>
        </p:spPr>
        <p:txBody>
          <a:bodyPr/>
          <a:lstStyle>
            <a:lvl1pPr>
              <a:defRPr/>
            </a:lvl1pPr>
          </a:lstStyle>
          <a:p>
            <a:fld id="{D1176077-F2AC-44C9-B5C9-4BF67741D65A}" type="slidenum">
              <a:rPr lang="en-US" altLang="en-US"/>
              <a:pPr/>
              <a:t>‹#›</a:t>
            </a:fld>
            <a:endParaRPr lang="en-US" altLang="en-US"/>
          </a:p>
        </p:txBody>
      </p:sp>
    </p:spTree>
    <p:extLst>
      <p:ext uri="{BB962C8B-B14F-4D97-AF65-F5344CB8AC3E}">
        <p14:creationId xmlns:p14="http://schemas.microsoft.com/office/powerpoint/2010/main" val="124026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501F8D-8587-403F-A4CA-268F6C221F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3D5BA0-54A0-401E-9911-D51AEE5A26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C6380-2075-4C51-B63D-8A12E2E2FE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5A91AD-6EE9-46F4-8843-F568A6592A40}" type="datetime1">
              <a:rPr lang="en-GB" smtClean="0"/>
              <a:t>19/10/2020</a:t>
            </a:fld>
            <a:endParaRPr lang="en-GB"/>
          </a:p>
        </p:txBody>
      </p:sp>
      <p:sp>
        <p:nvSpPr>
          <p:cNvPr id="5" name="Footer Placeholder 4">
            <a:extLst>
              <a:ext uri="{FF2B5EF4-FFF2-40B4-BE49-F238E27FC236}">
                <a16:creationId xmlns:a16="http://schemas.microsoft.com/office/drawing/2014/main" id="{D9EAE915-51BB-424B-B5CD-81E500FC1A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B8D5749-A358-47BF-9C93-3D359E27AF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0C6584-05AC-4AE9-AED6-ABA4308D7E6B}" type="slidenum">
              <a:rPr lang="en-GB" smtClean="0"/>
              <a:t>‹#›</a:t>
            </a:fld>
            <a:endParaRPr lang="en-GB"/>
          </a:p>
        </p:txBody>
      </p:sp>
    </p:spTree>
    <p:extLst>
      <p:ext uri="{BB962C8B-B14F-4D97-AF65-F5344CB8AC3E}">
        <p14:creationId xmlns:p14="http://schemas.microsoft.com/office/powerpoint/2010/main" val="20251078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uoDoAasVe6I?feature=oembed" TargetMode="Externa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6aATqWWv2Bs?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SLu9AOpfsjs?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jagLUAJOLpM?feature=oembed"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www.ic.nhs.uk/statistics-and-data-collections/health-and-lifestyles-related-surveys/health-survey-for-england" TargetMode="External"/><Relationship Id="rId3" Type="http://schemas.openxmlformats.org/officeDocument/2006/relationships/hyperlink" Target="http://www.nice.org.uk/Guidance/CG43" TargetMode="External"/><Relationship Id="rId7" Type="http://schemas.openxmlformats.org/officeDocument/2006/relationships/hyperlink" Target="http://www.ic.nhs.uk/webfiles/publications/opan08/OPAD%20Jan%202008%20final%20v6%20with%20links%20and%20buttons.pdf" TargetMode="External"/><Relationship Id="rId2" Type="http://schemas.openxmlformats.org/officeDocument/2006/relationships/hyperlink" Target="http://www.dh.gov.uk/en/Publichealth/Healthimprovement/Obesity/index.htm" TargetMode="External"/><Relationship Id="rId1" Type="http://schemas.openxmlformats.org/officeDocument/2006/relationships/slideLayout" Target="../slideLayouts/slideLayout2.xml"/><Relationship Id="rId6" Type="http://schemas.openxmlformats.org/officeDocument/2006/relationships/hyperlink" Target="http://www.fphm.org.uk/resources/AtoZ/toolkit_obesity/default.asp" TargetMode="External"/><Relationship Id="rId5" Type="http://schemas.openxmlformats.org/officeDocument/2006/relationships/hyperlink" Target="http://www.nuffieldbioethics.org/go/ourwork/publichealth/publication_451.html" TargetMode="External"/><Relationship Id="rId10" Type="http://schemas.openxmlformats.org/officeDocument/2006/relationships/hyperlink" Target="http://www.noo.org.uk/" TargetMode="External"/><Relationship Id="rId4" Type="http://schemas.openxmlformats.org/officeDocument/2006/relationships/hyperlink" Target="http://www.erpho.org.uk/Download/Public/16891/1/obesityKeymessages.pdf" TargetMode="External"/><Relationship Id="rId9" Type="http://schemas.openxmlformats.org/officeDocument/2006/relationships/hyperlink" Target="http://uk.mg40.mail.yahoo.com/dc/launch?.rand=6t2eb3g5nv9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51" name="Rectangle 2">
            <a:extLst>
              <a:ext uri="{FF2B5EF4-FFF2-40B4-BE49-F238E27FC236}">
                <a16:creationId xmlns:a16="http://schemas.microsoft.com/office/drawing/2014/main" id="{A508D13C-0D01-4B31-BADF-0C5D9C4C5861}"/>
              </a:ext>
            </a:extLst>
          </p:cNvPr>
          <p:cNvSpPr>
            <a:spLocks noGrp="1" noChangeArrowheads="1"/>
          </p:cNvSpPr>
          <p:nvPr>
            <p:ph type="title" idx="4294967295"/>
          </p:nvPr>
        </p:nvSpPr>
        <p:spPr>
          <a:xfrm>
            <a:off x="3045368" y="2043663"/>
            <a:ext cx="6105194" cy="2031055"/>
          </a:xfrm>
        </p:spPr>
        <p:txBody>
          <a:bodyPr vert="horz" lIns="91440" tIns="45720" rIns="91440" bIns="45720" rtlCol="0" anchor="b">
            <a:normAutofit fontScale="90000"/>
          </a:bodyPr>
          <a:lstStyle/>
          <a:p>
            <a:pPr algn="ctr"/>
            <a:br>
              <a:rPr lang="en-US" altLang="en-US" sz="2400" kern="1200" dirty="0">
                <a:solidFill>
                  <a:srgbClr val="FFFFFF"/>
                </a:solidFill>
                <a:latin typeface="+mj-lt"/>
                <a:ea typeface="+mj-ea"/>
                <a:cs typeface="+mj-cs"/>
              </a:rPr>
            </a:br>
            <a:r>
              <a:rPr lang="en-US" altLang="en-US" sz="3600" kern="1200" dirty="0">
                <a:solidFill>
                  <a:srgbClr val="FFFFFF"/>
                </a:solidFill>
                <a:latin typeface="+mj-lt"/>
                <a:ea typeface="+mj-ea"/>
                <a:cs typeface="+mj-cs"/>
              </a:rPr>
              <a:t>Obesity- </a:t>
            </a:r>
            <a:br>
              <a:rPr lang="en-US" altLang="en-US" sz="3600" kern="1200" dirty="0">
                <a:solidFill>
                  <a:srgbClr val="FFFFFF"/>
                </a:solidFill>
                <a:latin typeface="+mj-lt"/>
                <a:ea typeface="+mj-ea"/>
                <a:cs typeface="+mj-cs"/>
              </a:rPr>
            </a:br>
            <a:r>
              <a:rPr lang="en-US" altLang="en-US" sz="3600" kern="1200" dirty="0">
                <a:solidFill>
                  <a:srgbClr val="FFFFFF"/>
                </a:solidFill>
                <a:latin typeface="+mj-lt"/>
                <a:ea typeface="+mj-ea"/>
                <a:cs typeface="+mj-cs"/>
              </a:rPr>
              <a:t>the Health Time Bomb</a:t>
            </a:r>
            <a:br>
              <a:rPr lang="en-US" altLang="en-US" sz="2400" kern="1200" dirty="0">
                <a:solidFill>
                  <a:srgbClr val="FFFFFF"/>
                </a:solidFill>
                <a:latin typeface="+mj-lt"/>
                <a:ea typeface="+mj-ea"/>
                <a:cs typeface="+mj-cs"/>
              </a:rPr>
            </a:br>
            <a:br>
              <a:rPr lang="en-US" altLang="en-US" sz="2400" kern="1200" dirty="0">
                <a:solidFill>
                  <a:srgbClr val="FFFFFF"/>
                </a:solidFill>
                <a:latin typeface="+mj-lt"/>
                <a:ea typeface="+mj-ea"/>
                <a:cs typeface="+mj-cs"/>
              </a:rPr>
            </a:br>
            <a:endParaRPr lang="en-US" altLang="en-US" sz="2400" kern="1200" dirty="0">
              <a:solidFill>
                <a:srgbClr val="FFFFFF"/>
              </a:solidFill>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75" name="Rectangle 2">
            <a:extLst>
              <a:ext uri="{FF2B5EF4-FFF2-40B4-BE49-F238E27FC236}">
                <a16:creationId xmlns:a16="http://schemas.microsoft.com/office/drawing/2014/main" id="{146E15D2-0DEB-42A4-9625-C991AF43BB80}"/>
              </a:ext>
            </a:extLst>
          </p:cNvPr>
          <p:cNvSpPr>
            <a:spLocks noGrp="1" noChangeArrowheads="1"/>
          </p:cNvSpPr>
          <p:nvPr>
            <p:ph type="title"/>
          </p:nvPr>
        </p:nvSpPr>
        <p:spPr>
          <a:xfrm>
            <a:off x="640079" y="2053641"/>
            <a:ext cx="3669161" cy="2760098"/>
          </a:xfrm>
        </p:spPr>
        <p:txBody>
          <a:bodyPr>
            <a:normAutofit/>
          </a:bodyPr>
          <a:lstStyle/>
          <a:p>
            <a:pPr eaLnBrk="1" hangingPunct="1"/>
            <a:r>
              <a:rPr lang="en-GB" altLang="en-US">
                <a:solidFill>
                  <a:srgbClr val="FFFFFF"/>
                </a:solidFill>
                <a:latin typeface="Arial" panose="020B0604020202020204" pitchFamily="34" charset="0"/>
              </a:rPr>
              <a:t>Definition</a:t>
            </a:r>
            <a:endParaRPr lang="en-US" altLang="en-US">
              <a:solidFill>
                <a:srgbClr val="FFFFFF"/>
              </a:solidFill>
              <a:latin typeface="Arial" panose="020B0604020202020204" pitchFamily="34" charset="0"/>
            </a:endParaRPr>
          </a:p>
        </p:txBody>
      </p:sp>
      <p:sp>
        <p:nvSpPr>
          <p:cNvPr id="3076" name="Rectangle 3">
            <a:extLst>
              <a:ext uri="{FF2B5EF4-FFF2-40B4-BE49-F238E27FC236}">
                <a16:creationId xmlns:a16="http://schemas.microsoft.com/office/drawing/2014/main" id="{78373974-93E4-4C95-B397-2B9810ADF388}"/>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GB" altLang="en-US" sz="2200">
                <a:solidFill>
                  <a:srgbClr val="000000"/>
                </a:solidFill>
                <a:latin typeface="Arial" panose="020B0604020202020204" pitchFamily="34" charset="0"/>
              </a:rPr>
              <a:t>Obesity is an excess of body fat frequently resulting in a significant impairment of health and longevity.</a:t>
            </a:r>
          </a:p>
          <a:p>
            <a:pPr eaLnBrk="1" hangingPunct="1"/>
            <a:r>
              <a:rPr lang="en-GB" altLang="en-US" sz="2200">
                <a:solidFill>
                  <a:srgbClr val="000000"/>
                </a:solidFill>
                <a:latin typeface="Arial" panose="020B0604020202020204" pitchFamily="34" charset="0"/>
              </a:rPr>
              <a:t>BMI offers a reasonable measure with which to assess fat and the standards used to identify overweight and obesity should agree with the standards used to identify grade 1 and grade 2 overweight (BMI of 25 and 30, respectively) in adults. </a:t>
            </a:r>
          </a:p>
          <a:p>
            <a:pPr eaLnBrk="1" hangingPunct="1"/>
            <a:r>
              <a:rPr lang="en-GB" altLang="en-US" sz="2200">
                <a:solidFill>
                  <a:srgbClr val="000000"/>
                </a:solidFill>
                <a:latin typeface="Arial" panose="020B0604020202020204" pitchFamily="34" charset="0"/>
              </a:rPr>
              <a:t>BMI calculated by dividing individuals weight by height in meters squared.(kg/m2)</a:t>
            </a:r>
          </a:p>
          <a:p>
            <a:pPr eaLnBrk="1" hangingPunct="1"/>
            <a:r>
              <a:rPr lang="en-GB" altLang="en-US" sz="2200">
                <a:solidFill>
                  <a:srgbClr val="000000"/>
                </a:solidFill>
                <a:latin typeface="Arial" panose="020B0604020202020204" pitchFamily="34" charset="0"/>
              </a:rPr>
              <a:t>Waist Circumference: </a:t>
            </a:r>
          </a:p>
          <a:p>
            <a:pPr eaLnBrk="1" hangingPunct="1">
              <a:buFontTx/>
              <a:buNone/>
            </a:pPr>
            <a:r>
              <a:rPr lang="en-GB" altLang="en-US" sz="2200">
                <a:solidFill>
                  <a:srgbClr val="000000"/>
                </a:solidFill>
                <a:latin typeface="Arial" panose="020B0604020202020204" pitchFamily="34" charset="0"/>
              </a:rPr>
              <a:t>	Risk for Women &gt;32” and Men &gt;37”</a:t>
            </a:r>
            <a:endParaRPr lang="en-US" altLang="en-US" sz="2200">
              <a:solidFill>
                <a:srgbClr val="000000"/>
              </a:solidFill>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a:extLst>
              <a:ext uri="{FF2B5EF4-FFF2-40B4-BE49-F238E27FC236}">
                <a16:creationId xmlns:a16="http://schemas.microsoft.com/office/drawing/2014/main" id="{A8AB175B-9E63-4E10-B2EB-DB94A44C8C6F}"/>
              </a:ext>
            </a:extLst>
          </p:cNvPr>
          <p:cNvSpPr>
            <a:spLocks noGrp="1" noChangeArrowheads="1"/>
          </p:cNvSpPr>
          <p:nvPr>
            <p:ph type="title"/>
          </p:nvPr>
        </p:nvSpPr>
        <p:spPr>
          <a:xfrm>
            <a:off x="2208213" y="188913"/>
            <a:ext cx="7772400" cy="1143000"/>
          </a:xfrm>
        </p:spPr>
        <p:txBody>
          <a:bodyPr/>
          <a:lstStyle/>
          <a:p>
            <a:pPr eaLnBrk="1" hangingPunct="1"/>
            <a:r>
              <a:rPr lang="en-GB" altLang="en-US">
                <a:latin typeface="Arial" panose="020B0604020202020204" pitchFamily="34" charset="0"/>
              </a:rPr>
              <a:t>BMI</a:t>
            </a:r>
            <a:endParaRPr lang="en-US" altLang="en-US">
              <a:latin typeface="Arial" panose="020B0604020202020204" pitchFamily="34" charset="0"/>
            </a:endParaRPr>
          </a:p>
        </p:txBody>
      </p:sp>
      <p:graphicFrame>
        <p:nvGraphicFramePr>
          <p:cNvPr id="47275" name="Group 171">
            <a:extLst>
              <a:ext uri="{FF2B5EF4-FFF2-40B4-BE49-F238E27FC236}">
                <a16:creationId xmlns:a16="http://schemas.microsoft.com/office/drawing/2014/main" id="{B34F8B88-45A9-4932-9A38-7BE8022A55A3}"/>
              </a:ext>
            </a:extLst>
          </p:cNvPr>
          <p:cNvGraphicFramePr>
            <a:graphicFrameLocks noGrp="1"/>
          </p:cNvGraphicFramePr>
          <p:nvPr>
            <p:ph type="tbl" idx="1"/>
          </p:nvPr>
        </p:nvGraphicFramePr>
        <p:xfrm>
          <a:off x="2208213" y="1052513"/>
          <a:ext cx="7772400" cy="5619986"/>
        </p:xfrm>
        <a:graphic>
          <a:graphicData uri="http://schemas.openxmlformats.org/drawingml/2006/table">
            <a:tbl>
              <a:tblPr/>
              <a:tblGrid>
                <a:gridCol w="2697162">
                  <a:extLst>
                    <a:ext uri="{9D8B030D-6E8A-4147-A177-3AD203B41FA5}">
                      <a16:colId xmlns:a16="http://schemas.microsoft.com/office/drawing/2014/main" val="20000"/>
                    </a:ext>
                  </a:extLst>
                </a:gridCol>
                <a:gridCol w="1173163">
                  <a:extLst>
                    <a:ext uri="{9D8B030D-6E8A-4147-A177-3AD203B41FA5}">
                      <a16:colId xmlns:a16="http://schemas.microsoft.com/office/drawing/2014/main" val="20001"/>
                    </a:ext>
                  </a:extLst>
                </a:gridCol>
                <a:gridCol w="3902075">
                  <a:extLst>
                    <a:ext uri="{9D8B030D-6E8A-4147-A177-3AD203B41FA5}">
                      <a16:colId xmlns:a16="http://schemas.microsoft.com/office/drawing/2014/main" val="20002"/>
                    </a:ext>
                  </a:extLst>
                </a:gridCol>
              </a:tblGrid>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Classification</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BMI</a:t>
                      </a:r>
                      <a:endParaRPr kumimoji="0" lang="en-US"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(kg/m2)</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Risk of Co-morbidities</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Underweight</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&lt;18.5</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Low (Risks are increased in other areas)</a:t>
                      </a:r>
                      <a:endParaRPr kumimoji="0" lang="en-GB" sz="2000" b="0" i="1" u="none" strike="noStrike" cap="none" normalizeH="0" baseline="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Desirable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18.5-24.9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Average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Overweight</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25.0-29.9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Mildly Increased</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1274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Obese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&gt;30.0</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 1 Obesity</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30.0-34.9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Moderate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 11 Obesity</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35.0-39.9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Severe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 111 (morbid obesity)</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&gt;40.0</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Very severe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123" name="Rectangle 2">
            <a:extLst>
              <a:ext uri="{FF2B5EF4-FFF2-40B4-BE49-F238E27FC236}">
                <a16:creationId xmlns:a16="http://schemas.microsoft.com/office/drawing/2014/main" id="{B6909422-8387-41EF-9242-DAA73C9BE988}"/>
              </a:ext>
            </a:extLst>
          </p:cNvPr>
          <p:cNvSpPr>
            <a:spLocks noGrp="1" noChangeArrowheads="1"/>
          </p:cNvSpPr>
          <p:nvPr>
            <p:ph type="title"/>
          </p:nvPr>
        </p:nvSpPr>
        <p:spPr>
          <a:xfrm>
            <a:off x="640079" y="2053641"/>
            <a:ext cx="3669161" cy="2760098"/>
          </a:xfrm>
        </p:spPr>
        <p:txBody>
          <a:bodyPr>
            <a:normAutofit/>
          </a:bodyPr>
          <a:lstStyle/>
          <a:p>
            <a:pPr eaLnBrk="1" hangingPunct="1"/>
            <a:r>
              <a:rPr lang="en-GB" altLang="en-US">
                <a:solidFill>
                  <a:srgbClr val="FFFFFF"/>
                </a:solidFill>
                <a:latin typeface="Arial" panose="020B0604020202020204" pitchFamily="34" charset="0"/>
              </a:rPr>
              <a:t>National Audit Office</a:t>
            </a:r>
            <a:r>
              <a:rPr lang="en-GB" altLang="en-US">
                <a:solidFill>
                  <a:srgbClr val="FFFFFF"/>
                </a:solidFill>
              </a:rPr>
              <a:t> </a:t>
            </a:r>
            <a:endParaRPr lang="en-US" altLang="en-US">
              <a:solidFill>
                <a:srgbClr val="FFFFFF"/>
              </a:solidFill>
            </a:endParaRPr>
          </a:p>
        </p:txBody>
      </p:sp>
      <p:sp>
        <p:nvSpPr>
          <p:cNvPr id="5124" name="Rectangle 3">
            <a:extLst>
              <a:ext uri="{FF2B5EF4-FFF2-40B4-BE49-F238E27FC236}">
                <a16:creationId xmlns:a16="http://schemas.microsoft.com/office/drawing/2014/main" id="{A0017869-288B-4F15-919F-AB922DC44924}"/>
              </a:ext>
            </a:extLst>
          </p:cNvPr>
          <p:cNvSpPr>
            <a:spLocks noGrp="1" noChangeArrowheads="1"/>
          </p:cNvSpPr>
          <p:nvPr>
            <p:ph type="body" idx="1"/>
          </p:nvPr>
        </p:nvSpPr>
        <p:spPr>
          <a:xfrm>
            <a:off x="6090574" y="801866"/>
            <a:ext cx="5306084" cy="5230634"/>
          </a:xfrm>
        </p:spPr>
        <p:txBody>
          <a:bodyPr anchor="ctr">
            <a:normAutofit/>
          </a:bodyPr>
          <a:lstStyle/>
          <a:p>
            <a:pPr eaLnBrk="1" hangingPunct="1">
              <a:buFontTx/>
              <a:buNone/>
            </a:pPr>
            <a:r>
              <a:rPr lang="en-GB" altLang="en-US" sz="2400">
                <a:solidFill>
                  <a:srgbClr val="000000"/>
                </a:solidFill>
                <a:latin typeface="Arial" panose="020B0604020202020204" pitchFamily="34" charset="0"/>
              </a:rPr>
              <a:t>Obesity</a:t>
            </a:r>
          </a:p>
          <a:p>
            <a:pPr eaLnBrk="1" hangingPunct="1"/>
            <a:r>
              <a:rPr lang="en-GB" altLang="en-US" sz="2400">
                <a:solidFill>
                  <a:srgbClr val="000000"/>
                </a:solidFill>
                <a:latin typeface="Arial" panose="020B0604020202020204" pitchFamily="34" charset="0"/>
              </a:rPr>
              <a:t>Increases with age</a:t>
            </a:r>
          </a:p>
          <a:p>
            <a:pPr eaLnBrk="1" hangingPunct="1"/>
            <a:r>
              <a:rPr lang="en-GB" altLang="en-US" sz="2400">
                <a:solidFill>
                  <a:srgbClr val="000000"/>
                </a:solidFill>
                <a:latin typeface="Arial" panose="020B0604020202020204" pitchFamily="34" charset="0"/>
              </a:rPr>
              <a:t>More prevalent among lower socio-economic and lower income groups, with particular strong social gradient towards women. </a:t>
            </a:r>
          </a:p>
          <a:p>
            <a:pPr eaLnBrk="1" hangingPunct="1"/>
            <a:r>
              <a:rPr lang="en-GB" altLang="en-US" sz="2400">
                <a:solidFill>
                  <a:srgbClr val="000000"/>
                </a:solidFill>
                <a:latin typeface="Arial" panose="020B0604020202020204" pitchFamily="34" charset="0"/>
              </a:rPr>
              <a:t>More prevalent among certain ethnic groups, particularly among Afro-Caribbean and Pakistani women</a:t>
            </a:r>
          </a:p>
          <a:p>
            <a:pPr eaLnBrk="1" hangingPunct="1"/>
            <a:r>
              <a:rPr lang="en-GB" altLang="en-US" sz="2400">
                <a:solidFill>
                  <a:srgbClr val="000000"/>
                </a:solidFill>
                <a:latin typeface="Arial" panose="020B0604020202020204" pitchFamily="34" charset="0"/>
              </a:rPr>
              <a:t>Is a problem across all regions in England but shows some regional variations.</a:t>
            </a:r>
            <a:endParaRPr lang="en-US" altLang="en-US" sz="2400">
              <a:solidFill>
                <a:srgbClr val="000000"/>
              </a:solidFill>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7" name="Rectangle 2">
            <a:extLst>
              <a:ext uri="{FF2B5EF4-FFF2-40B4-BE49-F238E27FC236}">
                <a16:creationId xmlns:a16="http://schemas.microsoft.com/office/drawing/2014/main" id="{338B7EDA-BFC9-4701-96E7-6CBC6D11EF8F}"/>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latin typeface="Arial" panose="020B0604020202020204" pitchFamily="34" charset="0"/>
              </a:rPr>
              <a:t>Why is reducing obesity important?</a:t>
            </a:r>
            <a:endParaRPr lang="en-US" altLang="en-US">
              <a:solidFill>
                <a:srgbClr val="FFFFFF"/>
              </a:solidFill>
              <a:latin typeface="Arial" panose="020B0604020202020204" pitchFamily="34" charset="0"/>
            </a:endParaRPr>
          </a:p>
        </p:txBody>
      </p:sp>
      <p:sp>
        <p:nvSpPr>
          <p:cNvPr id="141" name="Arc 1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48" name="Rectangle 3">
            <a:extLst>
              <a:ext uri="{FF2B5EF4-FFF2-40B4-BE49-F238E27FC236}">
                <a16:creationId xmlns:a16="http://schemas.microsoft.com/office/drawing/2014/main" id="{AA16EDB4-6036-4ED1-B130-1EDCE5C7C556}"/>
              </a:ext>
            </a:extLst>
          </p:cNvPr>
          <p:cNvSpPr>
            <a:spLocks noGrp="1" noChangeArrowheads="1"/>
          </p:cNvSpPr>
          <p:nvPr>
            <p:ph type="body" idx="1"/>
          </p:nvPr>
        </p:nvSpPr>
        <p:spPr>
          <a:xfrm>
            <a:off x="4447308" y="591344"/>
            <a:ext cx="6906491" cy="5585619"/>
          </a:xfrm>
        </p:spPr>
        <p:txBody>
          <a:bodyPr anchor="ctr">
            <a:normAutofit/>
          </a:bodyPr>
          <a:lstStyle/>
          <a:p>
            <a:r>
              <a:rPr lang="en-US" sz="2400" b="0" i="0" dirty="0">
                <a:effectLst/>
                <a:latin typeface="Poppins"/>
              </a:rPr>
              <a:t>Obesity rates among adults in the UK have almost quadrupled in the last 25 years, and now around 1 in 4 fall into this category. What's more, over 60% of adults are classed as overweight or obese, leaving only 40% of women and 33% of UK men.</a:t>
            </a:r>
          </a:p>
          <a:p>
            <a:r>
              <a:rPr lang="en-US" sz="2400" b="0" i="0" dirty="0">
                <a:effectLst/>
                <a:latin typeface="Poppins"/>
              </a:rPr>
              <a:t>Obesity has a high risk of consequences with conditions that can often be overlooked for a number of years before the </a:t>
            </a:r>
            <a:r>
              <a:rPr lang="en-US" sz="2400" b="0" i="0" dirty="0" err="1">
                <a:effectLst/>
                <a:latin typeface="Poppins"/>
              </a:rPr>
              <a:t>realisation</a:t>
            </a:r>
            <a:r>
              <a:rPr lang="en-US" sz="2400" b="0" i="0" dirty="0">
                <a:effectLst/>
                <a:latin typeface="Poppins"/>
              </a:rPr>
              <a:t> hits.</a:t>
            </a:r>
          </a:p>
          <a:p>
            <a:endParaRPr lang="en-US" sz="2400" dirty="0">
              <a:latin typeface="Poppins"/>
            </a:endParaRPr>
          </a:p>
          <a:p>
            <a:r>
              <a:rPr lang="en-US" sz="2400" b="0" i="0" dirty="0">
                <a:effectLst/>
                <a:latin typeface="Poppins"/>
              </a:rPr>
              <a:t> For example, the NHS states that an obese man is 5 times more likely to develop type 2 diabetes, and an obese woman is 13 times more likely. Type 2 diabetes can often be undiagnosed for a number of years beforehand. You are also 2-4% more likely to develop high blood pressure.</a:t>
            </a:r>
          </a:p>
          <a:p>
            <a:pPr eaLnBrk="1" hangingPunct="1"/>
            <a:endParaRPr lang="en-US" altLang="en-US" sz="2400" dirty="0">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1" name="Rectangle 2">
            <a:extLst>
              <a:ext uri="{FF2B5EF4-FFF2-40B4-BE49-F238E27FC236}">
                <a16:creationId xmlns:a16="http://schemas.microsoft.com/office/drawing/2014/main" id="{283E8770-963F-4F1E-8F61-19A938BFAE32}"/>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latin typeface="Arial" panose="020B0604020202020204" pitchFamily="34" charset="0"/>
              </a:rPr>
              <a:t>Why is reducing obesity important?</a:t>
            </a:r>
          </a:p>
        </p:txBody>
      </p:sp>
      <p:sp>
        <p:nvSpPr>
          <p:cNvPr id="80" name="Arc 7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172" name="Rectangle 3">
            <a:extLst>
              <a:ext uri="{FF2B5EF4-FFF2-40B4-BE49-F238E27FC236}">
                <a16:creationId xmlns:a16="http://schemas.microsoft.com/office/drawing/2014/main" id="{3A8E45CB-7ABB-4F55-8CBA-F35D8F7AB36C}"/>
              </a:ext>
            </a:extLst>
          </p:cNvPr>
          <p:cNvSpPr>
            <a:spLocks noGrp="1" noChangeArrowheads="1"/>
          </p:cNvSpPr>
          <p:nvPr>
            <p:ph type="body" idx="1"/>
          </p:nvPr>
        </p:nvSpPr>
        <p:spPr>
          <a:xfrm>
            <a:off x="4447308" y="591344"/>
            <a:ext cx="6906491" cy="5585619"/>
          </a:xfrm>
        </p:spPr>
        <p:txBody>
          <a:bodyPr anchor="ctr">
            <a:normAutofit/>
          </a:bodyPr>
          <a:lstStyle/>
          <a:p>
            <a:pPr>
              <a:buFont typeface="Arial" panose="020B0604020202020204" pitchFamily="34" charset="0"/>
              <a:buChar char="•"/>
            </a:pPr>
            <a:r>
              <a:rPr lang="en-US" sz="2400" b="0" i="0">
                <a:effectLst/>
                <a:latin typeface="Poppins"/>
              </a:rPr>
              <a:t>62% of the UK population is overweight.</a:t>
            </a:r>
          </a:p>
          <a:p>
            <a:pPr>
              <a:buFont typeface="Arial" panose="020B0604020202020204" pitchFamily="34" charset="0"/>
              <a:buChar char="•"/>
            </a:pPr>
            <a:r>
              <a:rPr lang="en-US" sz="2400" b="0" i="0">
                <a:effectLst/>
                <a:latin typeface="Poppins"/>
              </a:rPr>
              <a:t>This equates to 58% of women and 68% of men.</a:t>
            </a:r>
          </a:p>
          <a:p>
            <a:pPr>
              <a:buFont typeface="Arial" panose="020B0604020202020204" pitchFamily="34" charset="0"/>
              <a:buChar char="•"/>
            </a:pPr>
            <a:r>
              <a:rPr lang="en-US" sz="2400" b="0" i="0">
                <a:effectLst/>
                <a:latin typeface="Poppins"/>
              </a:rPr>
              <a:t>Nearly 25% of adults are classed as obese.</a:t>
            </a:r>
          </a:p>
          <a:p>
            <a:pPr>
              <a:buFont typeface="Arial" panose="020B0604020202020204" pitchFamily="34" charset="0"/>
              <a:buChar char="•"/>
            </a:pPr>
            <a:r>
              <a:rPr lang="en-US" sz="2400" b="0" i="0">
                <a:effectLst/>
                <a:latin typeface="Poppins"/>
              </a:rPr>
              <a:t>525,000 NHS admissions were obesity related in 2015/2016.</a:t>
            </a:r>
          </a:p>
          <a:p>
            <a:pPr>
              <a:buFont typeface="Arial" panose="020B0604020202020204" pitchFamily="34" charset="0"/>
              <a:buChar char="•"/>
            </a:pPr>
            <a:r>
              <a:rPr lang="en-US" sz="2400" b="0" i="0">
                <a:effectLst/>
                <a:latin typeface="Poppins"/>
              </a:rPr>
              <a:t>The UK has the largest rates of obesity in Europe.</a:t>
            </a:r>
          </a:p>
          <a:p>
            <a:pPr>
              <a:buFont typeface="Arial" panose="020B0604020202020204" pitchFamily="34" charset="0"/>
              <a:buChar char="•"/>
            </a:pPr>
            <a:r>
              <a:rPr lang="en-US" sz="2400" b="0" i="0">
                <a:effectLst/>
                <a:latin typeface="Poppins"/>
              </a:rPr>
              <a:t>Obesity is responsible for 30,000 deaths a year.</a:t>
            </a:r>
          </a:p>
          <a:p>
            <a:pPr>
              <a:buFont typeface="Arial" panose="020B0604020202020204" pitchFamily="34" charset="0"/>
              <a:buChar char="•"/>
            </a:pPr>
            <a:r>
              <a:rPr lang="en-US" sz="2400" b="0" i="0">
                <a:effectLst/>
                <a:latin typeface="Poppins"/>
              </a:rPr>
              <a:t>Only 26% of adults ate the recommended 5-a-day in 2015.</a:t>
            </a:r>
          </a:p>
          <a:p>
            <a:pPr>
              <a:buFont typeface="Arial" panose="020B0604020202020204" pitchFamily="34" charset="0"/>
              <a:buChar char="•"/>
            </a:pPr>
            <a:r>
              <a:rPr lang="en-US" sz="2400" b="0" i="0">
                <a:effectLst/>
                <a:latin typeface="Poppins"/>
              </a:rPr>
              <a:t>Stationary lifestyles are often to blame.</a:t>
            </a:r>
          </a:p>
          <a:p>
            <a:pPr>
              <a:buFont typeface="Arial" panose="020B0604020202020204" pitchFamily="34" charset="0"/>
              <a:buChar char="•"/>
            </a:pPr>
            <a:r>
              <a:rPr lang="en-US" sz="2400" b="0" i="0">
                <a:effectLst/>
                <a:latin typeface="Poppins"/>
              </a:rPr>
              <a:t>Promoting healthy living (exercise and diet) is key to reducing figures.</a:t>
            </a:r>
          </a:p>
          <a:p>
            <a:pPr eaLnBrk="1" hangingPunct="1"/>
            <a:endParaRPr lang="en-GB" altLang="en-US" sz="2400" i="1">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8"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9"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8195" name="Rectangle 2">
            <a:extLst>
              <a:ext uri="{FF2B5EF4-FFF2-40B4-BE49-F238E27FC236}">
                <a16:creationId xmlns:a16="http://schemas.microsoft.com/office/drawing/2014/main" id="{9889DDCE-A4A1-4415-A9B8-94F70825E6C5}"/>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rPr>
              <a:t> </a:t>
            </a:r>
            <a:r>
              <a:rPr lang="en-GB" altLang="en-US">
                <a:solidFill>
                  <a:srgbClr val="FFFFFF"/>
                </a:solidFill>
                <a:latin typeface="Arial" panose="020B0604020202020204" pitchFamily="34" charset="0"/>
              </a:rPr>
              <a:t>Why is reducing obesity important?</a:t>
            </a:r>
            <a:endParaRPr lang="en-GB" altLang="en-US">
              <a:solidFill>
                <a:srgbClr val="FFFFFF"/>
              </a:solidFill>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6" name="Rectangle 3">
            <a:extLst>
              <a:ext uri="{FF2B5EF4-FFF2-40B4-BE49-F238E27FC236}">
                <a16:creationId xmlns:a16="http://schemas.microsoft.com/office/drawing/2014/main" id="{EEC7A82D-8F68-42B8-B1CB-963C4D64EEEF}"/>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2400">
                <a:solidFill>
                  <a:srgbClr val="000000"/>
                </a:solidFill>
              </a:rPr>
              <a:t>	</a:t>
            </a:r>
          </a:p>
          <a:p>
            <a:pPr eaLnBrk="1" hangingPunct="1">
              <a:buFontTx/>
              <a:buNone/>
            </a:pPr>
            <a:r>
              <a:rPr lang="en-GB" altLang="en-US" sz="2400">
                <a:solidFill>
                  <a:srgbClr val="000000"/>
                </a:solidFill>
                <a:latin typeface="Arial" panose="020B0604020202020204" pitchFamily="34" charset="0"/>
              </a:rPr>
              <a:t>Obesity is a known risk factor for </a:t>
            </a:r>
          </a:p>
          <a:p>
            <a:pPr eaLnBrk="1" hangingPunct="1"/>
            <a:r>
              <a:rPr lang="en-GB" altLang="en-US" sz="2400">
                <a:solidFill>
                  <a:srgbClr val="000000"/>
                </a:solidFill>
                <a:latin typeface="Arial" panose="020B0604020202020204" pitchFamily="34" charset="0"/>
              </a:rPr>
              <a:t>Type 2 Diabetes</a:t>
            </a:r>
          </a:p>
          <a:p>
            <a:pPr eaLnBrk="1" hangingPunct="1"/>
            <a:r>
              <a:rPr lang="en-GB" altLang="en-US" sz="2400">
                <a:solidFill>
                  <a:srgbClr val="000000"/>
                </a:solidFill>
                <a:latin typeface="Arial" panose="020B0604020202020204" pitchFamily="34" charset="0"/>
              </a:rPr>
              <a:t>Coronary Heart Disease</a:t>
            </a:r>
          </a:p>
          <a:p>
            <a:pPr eaLnBrk="1" hangingPunct="1"/>
            <a:r>
              <a:rPr lang="en-GB" altLang="en-US" sz="2400">
                <a:solidFill>
                  <a:srgbClr val="000000"/>
                </a:solidFill>
                <a:latin typeface="Arial" panose="020B0604020202020204" pitchFamily="34" charset="0"/>
              </a:rPr>
              <a:t>Metabolic Syndrome</a:t>
            </a:r>
          </a:p>
          <a:p>
            <a:pPr eaLnBrk="1" hangingPunct="1"/>
            <a:r>
              <a:rPr lang="en-GB" altLang="en-US" sz="2400">
                <a:solidFill>
                  <a:srgbClr val="000000"/>
                </a:solidFill>
                <a:latin typeface="Arial" panose="020B0604020202020204" pitchFamily="34" charset="0"/>
              </a:rPr>
              <a:t>Cancer: especially Breast and Colon</a:t>
            </a:r>
          </a:p>
          <a:p>
            <a:pPr eaLnBrk="1" hangingPunct="1"/>
            <a:r>
              <a:rPr lang="en-GB" altLang="en-US" sz="2400">
                <a:solidFill>
                  <a:srgbClr val="000000"/>
                </a:solidFill>
                <a:latin typeface="Arial" panose="020B0604020202020204" pitchFamily="34" charset="0"/>
              </a:rPr>
              <a:t>Psychological ill health </a:t>
            </a:r>
            <a:endParaRPr lang="en-GB" altLang="en-US" sz="2400" i="1">
              <a:solidFill>
                <a:srgbClr val="000000"/>
              </a:solidFill>
              <a:latin typeface="Arial" panose="020B0604020202020204" pitchFamily="34" charset="0"/>
            </a:endParaRPr>
          </a:p>
          <a:p>
            <a:pPr eaLnBrk="1" hangingPunct="1"/>
            <a:r>
              <a:rPr lang="en-GB" altLang="en-US" sz="2400">
                <a:solidFill>
                  <a:srgbClr val="000000"/>
                </a:solidFill>
                <a:latin typeface="Arial" panose="020B0604020202020204" pitchFamily="34" charset="0"/>
              </a:rPr>
              <a:t>Osteoarthritis</a:t>
            </a:r>
            <a:endParaRPr lang="en-GB" altLang="en-US" sz="2400" i="1">
              <a:solidFill>
                <a:srgbClr val="000000"/>
              </a:solidFill>
              <a:latin typeface="Arial" panose="020B0604020202020204" pitchFamily="34" charset="0"/>
            </a:endParaRPr>
          </a:p>
          <a:p>
            <a:pPr eaLnBrk="1" hangingPunct="1"/>
            <a:r>
              <a:rPr lang="en-GB" altLang="en-US" sz="2400">
                <a:solidFill>
                  <a:srgbClr val="000000"/>
                </a:solidFill>
                <a:latin typeface="Arial" panose="020B0604020202020204" pitchFamily="34" charset="0"/>
              </a:rPr>
              <a:t>Hypertension</a:t>
            </a: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0476" name="Group 60">
            <a:extLst>
              <a:ext uri="{FF2B5EF4-FFF2-40B4-BE49-F238E27FC236}">
                <a16:creationId xmlns:a16="http://schemas.microsoft.com/office/drawing/2014/main" id="{0C99A10D-18F3-4356-9BFB-EB5C270A3EB0}"/>
              </a:ext>
            </a:extLst>
          </p:cNvPr>
          <p:cNvGraphicFramePr>
            <a:graphicFrameLocks noGrp="1"/>
          </p:cNvGraphicFramePr>
          <p:nvPr>
            <p:ph type="tbl" idx="1"/>
          </p:nvPr>
        </p:nvGraphicFramePr>
        <p:xfrm>
          <a:off x="2279650" y="260350"/>
          <a:ext cx="7773988" cy="6413499"/>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2388">
                  <a:extLst>
                    <a:ext uri="{9D8B030D-6E8A-4147-A177-3AD203B41FA5}">
                      <a16:colId xmlns:a16="http://schemas.microsoft.com/office/drawing/2014/main" val="20002"/>
                    </a:ext>
                  </a:extLst>
                </a:gridCol>
              </a:tblGrid>
              <a:tr h="10059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Greatly increased (relative risk much greater than 3)</a:t>
                      </a:r>
                      <a:endParaRPr kumimoji="0" lang="en-US" sz="2000" b="1"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Moderately increased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 relative risk 2-3)</a:t>
                      </a:r>
                      <a:endParaRPr kumimoji="0" lang="en-US" sz="2000" b="1"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Slightly increased (relative risk 1-2)</a:t>
                      </a:r>
                      <a:endParaRPr kumimoji="0" lang="en-US" sz="2000" b="1"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31077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Type 2 diabetes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Coronary Heart Disease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Cancer (Breast cancer in postmenopausal women, endometrial cancer, colon cancer)</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011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Gallbladder disease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Hypertension</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Reproductive hormone abnormalities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11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Dyslipidaemia</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Osteoarthritis (Knees)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Polycystic ovary syndrome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011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Insulin resistance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Hyperuricaemia and gout</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Impaired fertility</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93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Breathlessness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Low back pain</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93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Sleep apnoea</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Anaesthetic risk</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10059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Foetal defect associated with maternal obesity</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0243" name="Rectangle 2">
            <a:extLst>
              <a:ext uri="{FF2B5EF4-FFF2-40B4-BE49-F238E27FC236}">
                <a16:creationId xmlns:a16="http://schemas.microsoft.com/office/drawing/2014/main" id="{F50E0C46-82E8-4D0B-B308-AF6CC60C4A4F}"/>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rPr>
              <a:t>   </a:t>
            </a:r>
            <a:r>
              <a:rPr lang="en-GB" altLang="en-US">
                <a:solidFill>
                  <a:srgbClr val="FFFFFF"/>
                </a:solidFill>
                <a:latin typeface="Arial" panose="020B0604020202020204" pitchFamily="34" charset="0"/>
              </a:rPr>
              <a:t>Epidemiology – population impact</a:t>
            </a: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4" name="Rectangle 3">
            <a:extLst>
              <a:ext uri="{FF2B5EF4-FFF2-40B4-BE49-F238E27FC236}">
                <a16:creationId xmlns:a16="http://schemas.microsoft.com/office/drawing/2014/main" id="{81971B87-CA77-4563-8EA7-302958767A36}"/>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dirty="0">
                <a:solidFill>
                  <a:srgbClr val="000000"/>
                </a:solidFill>
                <a:latin typeface="Arial" panose="020B0604020202020204" pitchFamily="34" charset="0"/>
              </a:rPr>
              <a:t>Equivalent to 9 years lost life for each individual</a:t>
            </a:r>
          </a:p>
          <a:p>
            <a:pPr eaLnBrk="1" hangingPunct="1">
              <a:buFontTx/>
              <a:buNone/>
            </a:pPr>
            <a:endParaRPr lang="en-GB" altLang="en-US" sz="2400" dirty="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2">
            <a:extLst>
              <a:ext uri="{FF2B5EF4-FFF2-40B4-BE49-F238E27FC236}">
                <a16:creationId xmlns:a16="http://schemas.microsoft.com/office/drawing/2014/main" id="{D7C31998-3B03-499A-B78A-1C4D43A10EF8}"/>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latin typeface="Arial" panose="020B0604020202020204" pitchFamily="34" charset="0"/>
              </a:rPr>
              <a:t>Causes of Obesity</a:t>
            </a:r>
          </a:p>
        </p:txBody>
      </p:sp>
      <p:sp>
        <p:nvSpPr>
          <p:cNvPr id="141" name="Arc 1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16" name="Rectangle 3">
            <a:extLst>
              <a:ext uri="{FF2B5EF4-FFF2-40B4-BE49-F238E27FC236}">
                <a16:creationId xmlns:a16="http://schemas.microsoft.com/office/drawing/2014/main" id="{FB041866-3FA3-47CE-BBC8-816279244D4E}"/>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a:latin typeface="Arial" panose="020B0604020202020204" pitchFamily="34" charset="0"/>
              </a:rPr>
              <a:t>Increase too rapid to indicate that genetic factors are primary cause</a:t>
            </a:r>
          </a:p>
          <a:p>
            <a:pPr eaLnBrk="1" hangingPunct="1"/>
            <a:r>
              <a:rPr lang="en-GB" altLang="en-US">
                <a:latin typeface="Arial" panose="020B0604020202020204" pitchFamily="34" charset="0"/>
              </a:rPr>
              <a:t>Reflects change in eating patterns and levels of physical activity</a:t>
            </a:r>
          </a:p>
          <a:p>
            <a:pPr eaLnBrk="1" hangingPunct="1"/>
            <a:r>
              <a:rPr lang="en-GB" altLang="en-US">
                <a:latin typeface="Arial" panose="020B0604020202020204" pitchFamily="34" charset="0"/>
              </a:rPr>
              <a:t>Over consumption of energy relative to need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4339" name="Rectangle 2">
            <a:extLst>
              <a:ext uri="{FF2B5EF4-FFF2-40B4-BE49-F238E27FC236}">
                <a16:creationId xmlns:a16="http://schemas.microsoft.com/office/drawing/2014/main" id="{5E6D853D-9BE4-4944-84A3-87156D3820A7}"/>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Groups at Risk</a:t>
            </a: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0" name="Rectangle 3">
            <a:extLst>
              <a:ext uri="{FF2B5EF4-FFF2-40B4-BE49-F238E27FC236}">
                <a16:creationId xmlns:a16="http://schemas.microsoft.com/office/drawing/2014/main" id="{96029E1B-F6A1-4EF6-A46A-CF9F6E01C2AC}"/>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Children</a:t>
            </a:r>
          </a:p>
          <a:p>
            <a:pPr eaLnBrk="1" hangingPunct="1"/>
            <a:r>
              <a:rPr lang="en-GB" altLang="en-US" sz="2400">
                <a:solidFill>
                  <a:srgbClr val="000000"/>
                </a:solidFill>
                <a:latin typeface="Arial" panose="020B0604020202020204" pitchFamily="34" charset="0"/>
              </a:rPr>
              <a:t>Racial and Ethnic Groups</a:t>
            </a:r>
          </a:p>
          <a:p>
            <a:pPr eaLnBrk="1" hangingPunct="1"/>
            <a:r>
              <a:rPr lang="en-GB" altLang="en-US" sz="2400">
                <a:solidFill>
                  <a:srgbClr val="000000"/>
                </a:solidFill>
                <a:latin typeface="Arial" panose="020B0604020202020204" pitchFamily="34" charset="0"/>
              </a:rPr>
              <a:t>Lower Socio Economic groups</a:t>
            </a:r>
          </a:p>
          <a:p>
            <a:pPr eaLnBrk="1" hangingPunct="1"/>
            <a:r>
              <a:rPr lang="en-GB" altLang="en-US" sz="2400">
                <a:solidFill>
                  <a:srgbClr val="000000"/>
                </a:solidFill>
                <a:latin typeface="Arial" panose="020B0604020202020204" pitchFamily="34" charset="0"/>
              </a:rPr>
              <a:t>Women</a:t>
            </a:r>
          </a:p>
          <a:p>
            <a:pPr eaLnBrk="1" hangingPunct="1"/>
            <a:endParaRPr lang="en-GB" altLang="en-US" sz="2400">
              <a:solidFill>
                <a:srgbClr val="000000"/>
              </a:solidFill>
              <a:latin typeface="Arial" panose="020B0604020202020204" pitchFamily="34" charset="0"/>
            </a:endParaRPr>
          </a:p>
          <a:p>
            <a:pPr eaLnBrk="1" hangingPunct="1"/>
            <a:endParaRPr lang="en-GB" altLang="en-US" sz="24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6387" name="Rectangle 2">
            <a:extLst>
              <a:ext uri="{FF2B5EF4-FFF2-40B4-BE49-F238E27FC236}">
                <a16:creationId xmlns:a16="http://schemas.microsoft.com/office/drawing/2014/main" id="{07CD8433-AF01-4BEF-966E-1B06064F013A}"/>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Racial &amp; Ethnic Influences</a:t>
            </a: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8" name="Rectangle 3">
            <a:extLst>
              <a:ext uri="{FF2B5EF4-FFF2-40B4-BE49-F238E27FC236}">
                <a16:creationId xmlns:a16="http://schemas.microsoft.com/office/drawing/2014/main" id="{915905EB-0779-4A3B-A3DD-2EA4A6A050AD}"/>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200">
                <a:solidFill>
                  <a:srgbClr val="000000"/>
                </a:solidFill>
                <a:latin typeface="Arial" panose="020B0604020202020204" pitchFamily="34" charset="0"/>
              </a:rPr>
              <a:t>Pakistani, Indian and Bangladeshi men in England have relatively low levels of obesity measured by BMI. </a:t>
            </a:r>
          </a:p>
          <a:p>
            <a:pPr eaLnBrk="1" hangingPunct="1"/>
            <a:r>
              <a:rPr lang="en-GB" altLang="en-US" sz="2200">
                <a:solidFill>
                  <a:srgbClr val="000000"/>
                </a:solidFill>
                <a:latin typeface="Arial" panose="020B0604020202020204" pitchFamily="34" charset="0"/>
              </a:rPr>
              <a:t>However, 41% of Indian men are classed as centrally obese compared to 28% of men in the general population.</a:t>
            </a:r>
          </a:p>
          <a:p>
            <a:pPr eaLnBrk="1" hangingPunct="1"/>
            <a:r>
              <a:rPr lang="en-GB" altLang="en-US" sz="2200">
                <a:solidFill>
                  <a:srgbClr val="000000"/>
                </a:solidFill>
                <a:latin typeface="Arial" panose="020B0604020202020204" pitchFamily="34" charset="0"/>
              </a:rPr>
              <a:t>In 2004, Black Caribbean and Irish men had the highest prevalence of obesity (25% each). For women, obesity prevalence was higher for Black African (38%), Black Caribbean (32%) and Pakistani ethnic groups (28%) and lower for Chinese women (8%), than for women in the general population.</a:t>
            </a:r>
          </a:p>
          <a:p>
            <a:pPr eaLnBrk="1" hangingPunct="1"/>
            <a:endParaRPr lang="en-GB" altLang="en-US" sz="2200">
              <a:solidFill>
                <a:srgbClr val="000000"/>
              </a:solidFill>
              <a:latin typeface="Arial" panose="020B0604020202020204" pitchFamily="34" charset="0"/>
            </a:endParaRPr>
          </a:p>
          <a:p>
            <a:pPr eaLnBrk="1" hangingPunct="1">
              <a:buFontTx/>
              <a:buNone/>
            </a:pPr>
            <a:endParaRPr lang="en-GB" altLang="en-US" sz="2200">
              <a:solidFill>
                <a:srgbClr val="000000"/>
              </a:solidFill>
              <a:latin typeface="Arial" panose="020B0604020202020204" pitchFamily="34" charset="0"/>
            </a:endParaRPr>
          </a:p>
          <a:p>
            <a:pPr eaLnBrk="1" hangingPunct="1"/>
            <a:endParaRPr lang="en-GB" altLang="en-US" sz="22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7411" name="Rectangle 2">
            <a:extLst>
              <a:ext uri="{FF2B5EF4-FFF2-40B4-BE49-F238E27FC236}">
                <a16:creationId xmlns:a16="http://schemas.microsoft.com/office/drawing/2014/main" id="{28B4C2FD-3EFB-43F3-98D7-B03B54AF2199}"/>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Racial &amp; Ethnic Influences</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2" name="Rectangle 3">
            <a:extLst>
              <a:ext uri="{FF2B5EF4-FFF2-40B4-BE49-F238E27FC236}">
                <a16:creationId xmlns:a16="http://schemas.microsoft.com/office/drawing/2014/main" id="{B66850B2-DD86-4B79-B7C4-77B50245B4C1}"/>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In South Asia, approximately, 20% of the population is diabetic and 25% glucose intolerant.</a:t>
            </a:r>
          </a:p>
          <a:p>
            <a:pPr eaLnBrk="1" hangingPunct="1"/>
            <a:r>
              <a:rPr lang="en-GB" altLang="en-US" sz="2400">
                <a:solidFill>
                  <a:srgbClr val="000000"/>
                </a:solidFill>
                <a:latin typeface="Arial" panose="020B0604020202020204" pitchFamily="34" charset="0"/>
              </a:rPr>
              <a:t>In England, children who are Asian are four times more likely to be obese than those who are white.</a:t>
            </a:r>
          </a:p>
          <a:p>
            <a:pPr eaLnBrk="1" hangingPunct="1"/>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8435" name="Rectangle 1026">
            <a:extLst>
              <a:ext uri="{FF2B5EF4-FFF2-40B4-BE49-F238E27FC236}">
                <a16:creationId xmlns:a16="http://schemas.microsoft.com/office/drawing/2014/main" id="{F2880F25-DB29-4E64-ADB5-86E3B418DEA9}"/>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Inequalities</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6" name="Rectangle 1027">
            <a:extLst>
              <a:ext uri="{FF2B5EF4-FFF2-40B4-BE49-F238E27FC236}">
                <a16:creationId xmlns:a16="http://schemas.microsoft.com/office/drawing/2014/main" id="{2C067B8A-5817-4828-9663-0BB9BB5B2375}"/>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Large social class differences, particularly for women.</a:t>
            </a:r>
          </a:p>
          <a:p>
            <a:pPr eaLnBrk="1" hangingPunct="1"/>
            <a:r>
              <a:rPr lang="en-GB" altLang="en-US" sz="2400">
                <a:solidFill>
                  <a:srgbClr val="000000"/>
                </a:solidFill>
                <a:latin typeface="Arial" panose="020B0604020202020204" pitchFamily="34" charset="0"/>
              </a:rPr>
              <a:t>In 2003, prevalence of obesity among women was lower in managerial and professional households (18.7%) and in intermediate households (19.6%) than in routine and manual households (29.0%) </a:t>
            </a:r>
          </a:p>
          <a:p>
            <a:pPr eaLnBrk="1" hangingPunct="1"/>
            <a:r>
              <a:rPr lang="en-GB" altLang="en-US" sz="2400">
                <a:solidFill>
                  <a:srgbClr val="000000"/>
                </a:solidFill>
                <a:latin typeface="Arial" panose="020B0604020202020204" pitchFamily="34" charset="0"/>
              </a:rPr>
              <a:t>Difference in dietary consumption not clear, although there appears to be some differences.</a:t>
            </a:r>
          </a:p>
          <a:p>
            <a:pPr eaLnBrk="1" hangingPunct="1"/>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9459" name="Rectangle 2">
            <a:extLst>
              <a:ext uri="{FF2B5EF4-FFF2-40B4-BE49-F238E27FC236}">
                <a16:creationId xmlns:a16="http://schemas.microsoft.com/office/drawing/2014/main" id="{4AAF2079-B6A4-4442-90C3-1E47CBFD798D}"/>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Women</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0" name="Rectangle 3">
            <a:extLst>
              <a:ext uri="{FF2B5EF4-FFF2-40B4-BE49-F238E27FC236}">
                <a16:creationId xmlns:a16="http://schemas.microsoft.com/office/drawing/2014/main" id="{6C727D87-D7A7-485E-A425-E3D0A0D0BEBE}"/>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2400">
                <a:solidFill>
                  <a:srgbClr val="000000"/>
                </a:solidFill>
                <a:latin typeface="Arial" panose="020B0604020202020204" pitchFamily="34" charset="0"/>
              </a:rPr>
              <a:t>At risk times;</a:t>
            </a:r>
          </a:p>
          <a:p>
            <a:pPr eaLnBrk="1" hangingPunct="1">
              <a:buFontTx/>
              <a:buNone/>
            </a:pPr>
            <a:endParaRPr lang="en-GB" altLang="en-US" sz="2400">
              <a:solidFill>
                <a:srgbClr val="000000"/>
              </a:solidFill>
              <a:latin typeface="Arial" panose="020B0604020202020204" pitchFamily="34" charset="0"/>
            </a:endParaRPr>
          </a:p>
          <a:p>
            <a:pPr eaLnBrk="1" hangingPunct="1"/>
            <a:r>
              <a:rPr lang="en-GB" altLang="en-US" sz="2400">
                <a:solidFill>
                  <a:srgbClr val="000000"/>
                </a:solidFill>
                <a:latin typeface="Arial" panose="020B0604020202020204" pitchFamily="34" charset="0"/>
              </a:rPr>
              <a:t>Puberty / Menstruation </a:t>
            </a:r>
          </a:p>
          <a:p>
            <a:pPr eaLnBrk="1" hangingPunct="1"/>
            <a:r>
              <a:rPr lang="en-GB" altLang="en-US" sz="2400">
                <a:solidFill>
                  <a:srgbClr val="000000"/>
                </a:solidFill>
                <a:latin typeface="Arial" panose="020B0604020202020204" pitchFamily="34" charset="0"/>
              </a:rPr>
              <a:t>Childbirth</a:t>
            </a:r>
          </a:p>
          <a:p>
            <a:pPr eaLnBrk="1" hangingPunct="1"/>
            <a:r>
              <a:rPr lang="en-GB" altLang="en-US" sz="2400">
                <a:solidFill>
                  <a:srgbClr val="000000"/>
                </a:solidFill>
                <a:latin typeface="Arial" panose="020B0604020202020204" pitchFamily="34" charset="0"/>
              </a:rPr>
              <a:t>Menopause</a:t>
            </a:r>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483" name="Rectangle 2">
            <a:extLst>
              <a:ext uri="{FF2B5EF4-FFF2-40B4-BE49-F238E27FC236}">
                <a16:creationId xmlns:a16="http://schemas.microsoft.com/office/drawing/2014/main" id="{2A214CF5-8BB3-48A3-B163-7CF43563E69F}"/>
              </a:ext>
            </a:extLst>
          </p:cNvPr>
          <p:cNvSpPr>
            <a:spLocks noGrp="1" noChangeArrowheads="1"/>
          </p:cNvSpPr>
          <p:nvPr>
            <p:ph type="title"/>
          </p:nvPr>
        </p:nvSpPr>
        <p:spPr>
          <a:xfrm>
            <a:off x="1146879" y="998002"/>
            <a:ext cx="3182940" cy="1471959"/>
          </a:xfrm>
        </p:spPr>
        <p:txBody>
          <a:bodyPr>
            <a:normAutofit/>
          </a:bodyPr>
          <a:lstStyle/>
          <a:p>
            <a:pPr eaLnBrk="1" hangingPunct="1"/>
            <a:r>
              <a:rPr lang="en-US" altLang="en-US" sz="3600" dirty="0">
                <a:solidFill>
                  <a:srgbClr val="FFFFFF"/>
                </a:solidFill>
                <a:latin typeface="Arial" panose="020B0604020202020204" pitchFamily="34" charset="0"/>
              </a:rPr>
              <a:t>The new pandemic</a:t>
            </a:r>
          </a:p>
        </p:txBody>
      </p:sp>
      <p:sp>
        <p:nvSpPr>
          <p:cNvPr id="20484" name="Rectangle 3">
            <a:extLst>
              <a:ext uri="{FF2B5EF4-FFF2-40B4-BE49-F238E27FC236}">
                <a16:creationId xmlns:a16="http://schemas.microsoft.com/office/drawing/2014/main" id="{5DE4F365-B932-4E98-88F4-641BA3F0F8C0}"/>
              </a:ext>
            </a:extLst>
          </p:cNvPr>
          <p:cNvSpPr>
            <a:spLocks noGrp="1" noChangeArrowheads="1"/>
          </p:cNvSpPr>
          <p:nvPr>
            <p:ph type="body" idx="1"/>
          </p:nvPr>
        </p:nvSpPr>
        <p:spPr>
          <a:xfrm>
            <a:off x="1139635" y="2546161"/>
            <a:ext cx="3200451" cy="2985929"/>
          </a:xfrm>
        </p:spPr>
        <p:txBody>
          <a:bodyPr anchor="t">
            <a:normAutofit/>
          </a:bodyPr>
          <a:lstStyle/>
          <a:p>
            <a:pPr eaLnBrk="1" hangingPunct="1">
              <a:buFontTx/>
              <a:buNone/>
            </a:pPr>
            <a:endParaRPr lang="en-GB" altLang="en-US" sz="2400" dirty="0">
              <a:solidFill>
                <a:srgbClr val="FEFFFF"/>
              </a:solidFill>
            </a:endParaRPr>
          </a:p>
          <a:p>
            <a:pPr eaLnBrk="1" hangingPunct="1">
              <a:buFontTx/>
              <a:buNone/>
            </a:pPr>
            <a:endParaRPr lang="en-GB" altLang="en-US" sz="2400" dirty="0">
              <a:solidFill>
                <a:srgbClr val="FEFFFF"/>
              </a:solidFill>
              <a:latin typeface="Arial" panose="020B0604020202020204" pitchFamily="34" charset="0"/>
            </a:endParaRPr>
          </a:p>
          <a:p>
            <a:pPr marL="0" indent="0" eaLnBrk="1" hangingPunct="1">
              <a:buNone/>
            </a:pPr>
            <a:endParaRPr lang="en-US" altLang="en-US" sz="2400" dirty="0">
              <a:solidFill>
                <a:srgbClr val="FEFFFF"/>
              </a:solidFill>
              <a:latin typeface="Arial" panose="020B0604020202020204" pitchFamily="34" charset="0"/>
            </a:endParaRPr>
          </a:p>
        </p:txBody>
      </p:sp>
      <p:pic>
        <p:nvPicPr>
          <p:cNvPr id="3" name="Online Media 2" title="Britain's obesity crisis">
            <a:hlinkClick r:id="" action="ppaction://media"/>
            <a:extLst>
              <a:ext uri="{FF2B5EF4-FFF2-40B4-BE49-F238E27FC236}">
                <a16:creationId xmlns:a16="http://schemas.microsoft.com/office/drawing/2014/main" id="{647ECBD3-8881-41CB-B5D2-3E4625ABE943}"/>
              </a:ext>
            </a:extLst>
          </p:cNvPr>
          <p:cNvPicPr>
            <a:picLocks noRot="1" noChangeAspect="1"/>
          </p:cNvPicPr>
          <p:nvPr>
            <a:videoFile r:link="rId1"/>
          </p:nvPr>
        </p:nvPicPr>
        <p:blipFill>
          <a:blip r:embed="rId4"/>
          <a:stretch>
            <a:fillRect/>
          </a:stretch>
        </p:blipFill>
        <p:spPr>
          <a:xfrm>
            <a:off x="4998268" y="1430175"/>
            <a:ext cx="6539075" cy="36782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1507" name="Rectangle 2">
            <a:extLst>
              <a:ext uri="{FF2B5EF4-FFF2-40B4-BE49-F238E27FC236}">
                <a16:creationId xmlns:a16="http://schemas.microsoft.com/office/drawing/2014/main" id="{F77EB1DB-30FC-4374-8EC4-246B64877D30}"/>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Interventions</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8" name="Rectangle 3">
            <a:extLst>
              <a:ext uri="{FF2B5EF4-FFF2-40B4-BE49-F238E27FC236}">
                <a16:creationId xmlns:a16="http://schemas.microsoft.com/office/drawing/2014/main" id="{01C2D205-9845-4E2D-A316-F4388F126CDB}"/>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2400">
                <a:solidFill>
                  <a:srgbClr val="000000"/>
                </a:solidFill>
                <a:latin typeface="Arial" panose="020B0604020202020204" pitchFamily="34" charset="0"/>
              </a:rPr>
              <a:t>Obesity is a complex condition that has contributing</a:t>
            </a:r>
          </a:p>
          <a:p>
            <a:pPr eaLnBrk="1" hangingPunct="1">
              <a:buFontTx/>
              <a:buNone/>
            </a:pPr>
            <a:r>
              <a:rPr lang="en-GB" altLang="en-US" sz="2400">
                <a:solidFill>
                  <a:srgbClr val="000000"/>
                </a:solidFill>
                <a:latin typeface="Arial" panose="020B0604020202020204" pitchFamily="34" charset="0"/>
              </a:rPr>
              <a:t>factors at four different levels.</a:t>
            </a:r>
          </a:p>
          <a:p>
            <a:pPr eaLnBrk="1" hangingPunct="1"/>
            <a:r>
              <a:rPr lang="en-GB" altLang="en-US" sz="2400">
                <a:solidFill>
                  <a:srgbClr val="000000"/>
                </a:solidFill>
                <a:latin typeface="Arial" panose="020B0604020202020204" pitchFamily="34" charset="0"/>
              </a:rPr>
              <a:t>Individual: Food Consumption, Levels of Exercise</a:t>
            </a:r>
          </a:p>
          <a:p>
            <a:pPr eaLnBrk="1" hangingPunct="1"/>
            <a:r>
              <a:rPr lang="en-GB" altLang="en-US" sz="2400">
                <a:solidFill>
                  <a:srgbClr val="000000"/>
                </a:solidFill>
                <a:latin typeface="Arial" panose="020B0604020202020204" pitchFamily="34" charset="0"/>
              </a:rPr>
              <a:t>Inter-personal: Parental and Personal Beliefs and Behaviours</a:t>
            </a:r>
          </a:p>
          <a:p>
            <a:pPr eaLnBrk="1" hangingPunct="1"/>
            <a:r>
              <a:rPr lang="en-GB" altLang="en-US" sz="2400">
                <a:solidFill>
                  <a:srgbClr val="000000"/>
                </a:solidFill>
                <a:latin typeface="Arial" panose="020B0604020202020204" pitchFamily="34" charset="0"/>
              </a:rPr>
              <a:t>Organisational: School Dinners, Healthy Workplace Policies</a:t>
            </a:r>
          </a:p>
          <a:p>
            <a:pPr eaLnBrk="1" hangingPunct="1"/>
            <a:r>
              <a:rPr lang="en-GB" altLang="en-US" sz="2400">
                <a:solidFill>
                  <a:srgbClr val="000000"/>
                </a:solidFill>
                <a:latin typeface="Arial" panose="020B0604020202020204" pitchFamily="34" charset="0"/>
              </a:rPr>
              <a:t>Governmental: Guidance/ Policy, Funding, Food labelling, Advertising</a:t>
            </a: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1" name="Rectangle 2">
            <a:extLst>
              <a:ext uri="{FF2B5EF4-FFF2-40B4-BE49-F238E27FC236}">
                <a16:creationId xmlns:a16="http://schemas.microsoft.com/office/drawing/2014/main" id="{B07E0B8F-83E6-481F-B1F4-CC562EF83530}"/>
              </a:ext>
            </a:extLst>
          </p:cNvPr>
          <p:cNvSpPr>
            <a:spLocks noGrp="1" noChangeArrowheads="1"/>
          </p:cNvSpPr>
          <p:nvPr>
            <p:ph type="title"/>
          </p:nvPr>
        </p:nvSpPr>
        <p:spPr>
          <a:xfrm>
            <a:off x="838200" y="624568"/>
            <a:ext cx="3766457" cy="5412920"/>
          </a:xfrm>
        </p:spPr>
        <p:txBody>
          <a:bodyPr>
            <a:normAutofit/>
          </a:bodyPr>
          <a:lstStyle/>
          <a:p>
            <a:pPr eaLnBrk="1" hangingPunct="1"/>
            <a:r>
              <a:rPr lang="en-GB" altLang="en-US">
                <a:solidFill>
                  <a:srgbClr val="FFFFFF"/>
                </a:solidFill>
                <a:latin typeface="Arial" panose="020B0604020202020204" pitchFamily="34" charset="0"/>
              </a:rPr>
              <a:t>Prevention of developing obesity</a:t>
            </a:r>
            <a:endParaRPr lang="en-US" altLang="en-US">
              <a:solidFill>
                <a:srgbClr val="FFFFFF"/>
              </a:solidFill>
              <a:latin typeface="Arial" panose="020B0604020202020204" pitchFamily="34" charset="0"/>
            </a:endParaRPr>
          </a:p>
        </p:txBody>
      </p:sp>
      <p:sp>
        <p:nvSpPr>
          <p:cNvPr id="22532" name="Rectangle 3">
            <a:extLst>
              <a:ext uri="{FF2B5EF4-FFF2-40B4-BE49-F238E27FC236}">
                <a16:creationId xmlns:a16="http://schemas.microsoft.com/office/drawing/2014/main" id="{B5CD2583-FB11-4978-B6D1-56FF998F6038}"/>
              </a:ext>
            </a:extLst>
          </p:cNvPr>
          <p:cNvSpPr>
            <a:spLocks noGrp="1" noChangeArrowheads="1"/>
          </p:cNvSpPr>
          <p:nvPr>
            <p:ph type="body" idx="1"/>
          </p:nvPr>
        </p:nvSpPr>
        <p:spPr>
          <a:xfrm>
            <a:off x="5600700" y="624568"/>
            <a:ext cx="5753098" cy="5412920"/>
          </a:xfrm>
        </p:spPr>
        <p:txBody>
          <a:bodyPr anchor="ctr">
            <a:normAutofit/>
          </a:bodyPr>
          <a:lstStyle/>
          <a:p>
            <a:pPr eaLnBrk="1" hangingPunct="1"/>
            <a:r>
              <a:rPr lang="en-GB" altLang="en-US" sz="2400">
                <a:latin typeface="Arial" panose="020B0604020202020204" pitchFamily="34" charset="0"/>
              </a:rPr>
              <a:t>Some evidence to suggest that school based programmes that promote physical activity, modification of dietary intake and the targeting of sedentary behaviours may help to reduce obesity in children, particularly girls.</a:t>
            </a:r>
          </a:p>
          <a:p>
            <a:pPr eaLnBrk="1" hangingPunct="1"/>
            <a:r>
              <a:rPr lang="en-GB" altLang="en-US" sz="2400">
                <a:latin typeface="Arial" panose="020B0604020202020204" pitchFamily="34" charset="0"/>
              </a:rPr>
              <a:t>A systematic review concludes that compulsory rather than voluntary aerobic exercise is causally related to the reduction in adiposity in children.</a:t>
            </a:r>
            <a:r>
              <a:rPr lang="en-GB" altLang="en-US" sz="240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2">
            <a:extLst>
              <a:ext uri="{FF2B5EF4-FFF2-40B4-BE49-F238E27FC236}">
                <a16:creationId xmlns:a16="http://schemas.microsoft.com/office/drawing/2014/main" id="{6AC769A2-CB34-4D77-B8F7-28EE2E27EA0C}"/>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Prevention of developing obesity</a:t>
            </a:r>
            <a:endParaRPr lang="en-US" altLang="en-US">
              <a:solidFill>
                <a:srgbClr val="FFFFFF"/>
              </a:solidFill>
            </a:endParaRPr>
          </a:p>
        </p:txBody>
      </p:sp>
      <p:sp>
        <p:nvSpPr>
          <p:cNvPr id="77" name="Arc 7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556" name="Rectangle 3">
            <a:extLst>
              <a:ext uri="{FF2B5EF4-FFF2-40B4-BE49-F238E27FC236}">
                <a16:creationId xmlns:a16="http://schemas.microsoft.com/office/drawing/2014/main" id="{A30380A2-F192-447B-B23F-CFB69D633E47}"/>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a:t>Applying this to the family situation with parental support, maybe beneficial.</a:t>
            </a:r>
          </a:p>
          <a:p>
            <a:pPr eaLnBrk="1" hangingPunct="1"/>
            <a:r>
              <a:rPr lang="en-GB" altLang="en-US"/>
              <a:t>Some evidence to suggest that parents as change agents for their children is successful. </a:t>
            </a:r>
          </a:p>
          <a:p>
            <a:pPr eaLnBrk="1" hangingPunct="1"/>
            <a:r>
              <a:rPr lang="en-GB" altLang="en-US"/>
              <a:t>Evidence to suggest that parents underestimate the weight of their children and therefore do not recognise the risk.</a:t>
            </a:r>
            <a:endParaRPr lang="en-US" altLang="en-US"/>
          </a:p>
          <a:p>
            <a:pPr eaLnBrk="1" hangingPunct="1"/>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53609-391B-4BB1-84BF-E83E7C8ADE62}"/>
              </a:ext>
            </a:extLst>
          </p:cNvPr>
          <p:cNvSpPr>
            <a:spLocks noGrp="1"/>
          </p:cNvSpPr>
          <p:nvPr>
            <p:ph type="title"/>
          </p:nvPr>
        </p:nvSpPr>
        <p:spPr/>
        <p:txBody>
          <a:bodyPr/>
          <a:lstStyle/>
          <a:p>
            <a:r>
              <a:rPr lang="en-US" dirty="0"/>
              <a:t>Causes of obesity </a:t>
            </a:r>
            <a:endParaRPr lang="en-GB" dirty="0"/>
          </a:p>
        </p:txBody>
      </p:sp>
      <p:pic>
        <p:nvPicPr>
          <p:cNvPr id="4" name="Online Media 3" title="The Role of Marketing in the Obesity Epidemic">
            <a:hlinkClick r:id="" action="ppaction://media"/>
            <a:extLst>
              <a:ext uri="{FF2B5EF4-FFF2-40B4-BE49-F238E27FC236}">
                <a16:creationId xmlns:a16="http://schemas.microsoft.com/office/drawing/2014/main" id="{2E4BA1EF-BA7C-413E-88E5-EF7001022D64}"/>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9317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5">
            <a:extLst>
              <a:ext uri="{FF2B5EF4-FFF2-40B4-BE49-F238E27FC236}">
                <a16:creationId xmlns:a16="http://schemas.microsoft.com/office/drawing/2014/main" id="{89832EDB-F447-4854-A33C-96BD704E7F6D}"/>
              </a:ext>
            </a:extLst>
          </p:cNvPr>
          <p:cNvSpPr>
            <a:spLocks noGrp="1" noChangeArrowheads="1"/>
          </p:cNvSpPr>
          <p:nvPr>
            <p:ph type="title"/>
          </p:nvPr>
        </p:nvSpPr>
        <p:spPr/>
        <p:txBody>
          <a:bodyPr/>
          <a:lstStyle/>
          <a:p>
            <a:pPr eaLnBrk="1" hangingPunct="1"/>
            <a:r>
              <a:rPr lang="en-GB" altLang="en-US" sz="4000"/>
              <a:t>Health benefit of modest (10%) weight loss</a:t>
            </a:r>
            <a:endParaRPr lang="en-US" altLang="en-US" sz="4000"/>
          </a:p>
        </p:txBody>
      </p:sp>
      <p:graphicFrame>
        <p:nvGraphicFramePr>
          <p:cNvPr id="109610" name="Group 42">
            <a:extLst>
              <a:ext uri="{FF2B5EF4-FFF2-40B4-BE49-F238E27FC236}">
                <a16:creationId xmlns:a16="http://schemas.microsoft.com/office/drawing/2014/main" id="{914E6056-545C-47F2-9881-4254AF68F0E0}"/>
              </a:ext>
            </a:extLst>
          </p:cNvPr>
          <p:cNvGraphicFramePr>
            <a:graphicFrameLocks noGrp="1"/>
          </p:cNvGraphicFramePr>
          <p:nvPr>
            <p:ph idx="1"/>
          </p:nvPr>
        </p:nvGraphicFramePr>
        <p:xfrm>
          <a:off x="1703389" y="1916114"/>
          <a:ext cx="8701087" cy="4023304"/>
        </p:xfrm>
        <a:graphic>
          <a:graphicData uri="http://schemas.openxmlformats.org/drawingml/2006/table">
            <a:tbl>
              <a:tblPr/>
              <a:tblGrid>
                <a:gridCol w="1582737">
                  <a:extLst>
                    <a:ext uri="{9D8B030D-6E8A-4147-A177-3AD203B41FA5}">
                      <a16:colId xmlns:a16="http://schemas.microsoft.com/office/drawing/2014/main" val="20000"/>
                    </a:ext>
                  </a:extLst>
                </a:gridCol>
                <a:gridCol w="7118350">
                  <a:extLst>
                    <a:ext uri="{9D8B030D-6E8A-4147-A177-3AD203B41FA5}">
                      <a16:colId xmlns:a16="http://schemas.microsoft.com/office/drawing/2014/main" val="20001"/>
                    </a:ext>
                  </a:extLst>
                </a:gridCol>
              </a:tblGrid>
              <a:tr h="13348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Mortality</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20-25% fall in overall mortality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30-40% fall in diabetes related deaths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40-50% fall in obesity-related cancer deaths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59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Diabetes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Up to 50% fall in fasting blood glucose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Reduces risk of developing diabetes by over 50%</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959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Lipids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Fall of 10% total cholesterol, 15% LDL and 30% TG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Increase of 8% HDL</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959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Blood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Pressure</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10 mmHg fall in diastolic and systolic pressures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B4879-88F2-45C1-802F-D5F859084E40}"/>
              </a:ext>
            </a:extLst>
          </p:cNvPr>
          <p:cNvSpPr>
            <a:spLocks noGrp="1"/>
          </p:cNvSpPr>
          <p:nvPr>
            <p:ph type="title"/>
          </p:nvPr>
        </p:nvSpPr>
        <p:spPr/>
        <p:txBody>
          <a:bodyPr/>
          <a:lstStyle/>
          <a:p>
            <a:r>
              <a:rPr lang="en-US" dirty="0"/>
              <a:t>Whole system approach </a:t>
            </a:r>
            <a:endParaRPr lang="en-GB" dirty="0"/>
          </a:p>
        </p:txBody>
      </p:sp>
      <p:pic>
        <p:nvPicPr>
          <p:cNvPr id="4" name="Online Media 3" title="Whole systems approach to obesity">
            <a:hlinkClick r:id="" action="ppaction://media"/>
            <a:extLst>
              <a:ext uri="{FF2B5EF4-FFF2-40B4-BE49-F238E27FC236}">
                <a16:creationId xmlns:a16="http://schemas.microsoft.com/office/drawing/2014/main" id="{BBFA687D-03EE-4853-9EB1-AD512365090D}"/>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79331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a:extLst>
              <a:ext uri="{FF2B5EF4-FFF2-40B4-BE49-F238E27FC236}">
                <a16:creationId xmlns:a16="http://schemas.microsoft.com/office/drawing/2014/main" id="{9C31C8E0-2754-4D46-B898-6A99E92BDE5F}"/>
              </a:ext>
            </a:extLst>
          </p:cNvPr>
          <p:cNvSpPr>
            <a:spLocks noGrp="1" noChangeArrowheads="1"/>
          </p:cNvSpPr>
          <p:nvPr>
            <p:ph type="title"/>
          </p:nvPr>
        </p:nvSpPr>
        <p:spPr>
          <a:xfrm>
            <a:off x="2208213" y="333375"/>
            <a:ext cx="7772400" cy="1143000"/>
          </a:xfrm>
        </p:spPr>
        <p:txBody>
          <a:bodyPr>
            <a:normAutofit fontScale="90000"/>
          </a:bodyPr>
          <a:lstStyle/>
          <a:p>
            <a:pPr eaLnBrk="1" hangingPunct="1"/>
            <a:r>
              <a:rPr lang="en-GB" altLang="en-US" sz="4000"/>
              <a:t>Individual approaches to health promotion: Aims</a:t>
            </a:r>
            <a:br>
              <a:rPr lang="en-GB" altLang="en-US" sz="4000"/>
            </a:br>
            <a:endParaRPr lang="en-US" altLang="en-US" sz="4000"/>
          </a:p>
        </p:txBody>
      </p:sp>
      <p:graphicFrame>
        <p:nvGraphicFramePr>
          <p:cNvPr id="95379" name="Group 147">
            <a:extLst>
              <a:ext uri="{FF2B5EF4-FFF2-40B4-BE49-F238E27FC236}">
                <a16:creationId xmlns:a16="http://schemas.microsoft.com/office/drawing/2014/main" id="{F530F697-9234-446B-8BE4-F9665482051A}"/>
              </a:ext>
            </a:extLst>
          </p:cNvPr>
          <p:cNvGraphicFramePr>
            <a:graphicFrameLocks noGrp="1"/>
          </p:cNvGraphicFramePr>
          <p:nvPr>
            <p:ph type="tbl" idx="1"/>
          </p:nvPr>
        </p:nvGraphicFramePr>
        <p:xfrm>
          <a:off x="1992314" y="1989139"/>
          <a:ext cx="8351837" cy="3868737"/>
        </p:xfrm>
        <a:graphic>
          <a:graphicData uri="http://schemas.openxmlformats.org/drawingml/2006/table">
            <a:tbl>
              <a:tblPr/>
              <a:tblGrid>
                <a:gridCol w="2276475">
                  <a:extLst>
                    <a:ext uri="{9D8B030D-6E8A-4147-A177-3AD203B41FA5}">
                      <a16:colId xmlns:a16="http://schemas.microsoft.com/office/drawing/2014/main" val="20000"/>
                    </a:ext>
                  </a:extLst>
                </a:gridCol>
                <a:gridCol w="6075362">
                  <a:extLst>
                    <a:ext uri="{9D8B030D-6E8A-4147-A177-3AD203B41FA5}">
                      <a16:colId xmlns:a16="http://schemas.microsoft.com/office/drawing/2014/main" val="20001"/>
                    </a:ext>
                  </a:extLst>
                </a:gridCol>
              </a:tblGrid>
              <a:tr h="81444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Medical</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identify those at risk</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3351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Behaviour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Change</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encourage individuals to take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responsibility for their own health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and choose healthier lifestyles</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961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Educational</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increase knowledge and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skills about healthier lifestyles</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301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Empowerment</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work with clients to meet their perceived needs</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a:extLst>
              <a:ext uri="{FF2B5EF4-FFF2-40B4-BE49-F238E27FC236}">
                <a16:creationId xmlns:a16="http://schemas.microsoft.com/office/drawing/2014/main" id="{E6BF8F5B-765B-4A26-802E-55A7FB16473C}"/>
              </a:ext>
            </a:extLst>
          </p:cNvPr>
          <p:cNvSpPr>
            <a:spLocks noGrp="1" noChangeArrowheads="1"/>
          </p:cNvSpPr>
          <p:nvPr>
            <p:ph type="title"/>
          </p:nvPr>
        </p:nvSpPr>
        <p:spPr/>
        <p:txBody>
          <a:bodyPr/>
          <a:lstStyle/>
          <a:p>
            <a:pPr eaLnBrk="1" hangingPunct="1"/>
            <a:r>
              <a:rPr lang="en-GB" altLang="en-US">
                <a:latin typeface="Arial" panose="020B0604020202020204" pitchFamily="34" charset="0"/>
              </a:rPr>
              <a:t>Stages of Change Model</a:t>
            </a:r>
            <a:endParaRPr lang="en-US" altLang="en-US">
              <a:latin typeface="Arial" panose="020B0604020202020204" pitchFamily="34" charset="0"/>
            </a:endParaRPr>
          </a:p>
        </p:txBody>
      </p:sp>
      <p:grpSp>
        <p:nvGrpSpPr>
          <p:cNvPr id="2" name="Group 3">
            <a:extLst>
              <a:ext uri="{FF2B5EF4-FFF2-40B4-BE49-F238E27FC236}">
                <a16:creationId xmlns:a16="http://schemas.microsoft.com/office/drawing/2014/main" id="{2E1606FF-D9A7-499C-81C3-D6A65FD005C2}"/>
              </a:ext>
            </a:extLst>
          </p:cNvPr>
          <p:cNvGrpSpPr>
            <a:grpSpLocks/>
          </p:cNvGrpSpPr>
          <p:nvPr/>
        </p:nvGrpSpPr>
        <p:grpSpPr bwMode="auto">
          <a:xfrm>
            <a:off x="2362200" y="2438400"/>
            <a:ext cx="8001000" cy="4191000"/>
            <a:chOff x="528" y="1536"/>
            <a:chExt cx="5040" cy="2640"/>
          </a:xfrm>
        </p:grpSpPr>
        <p:sp>
          <p:nvSpPr>
            <p:cNvPr id="30732" name="Freeform 4">
              <a:extLst>
                <a:ext uri="{FF2B5EF4-FFF2-40B4-BE49-F238E27FC236}">
                  <a16:creationId xmlns:a16="http://schemas.microsoft.com/office/drawing/2014/main" id="{7EDFAEE0-7C71-4930-B9C0-D8AD791E321C}"/>
                </a:ext>
              </a:extLst>
            </p:cNvPr>
            <p:cNvSpPr>
              <a:spLocks/>
            </p:cNvSpPr>
            <p:nvPr/>
          </p:nvSpPr>
          <p:spPr bwMode="auto">
            <a:xfrm>
              <a:off x="4432" y="2134"/>
              <a:ext cx="550" cy="314"/>
            </a:xfrm>
            <a:custGeom>
              <a:avLst/>
              <a:gdLst>
                <a:gd name="T0" fmla="*/ 0 w 535"/>
                <a:gd name="T1" fmla="*/ 303 h 303"/>
                <a:gd name="T2" fmla="*/ 313 w 535"/>
                <a:gd name="T3" fmla="*/ 222 h 303"/>
                <a:gd name="T4" fmla="*/ 535 w 535"/>
                <a:gd name="T5" fmla="*/ 0 h 303"/>
                <a:gd name="T6" fmla="*/ 0 60000 65536"/>
                <a:gd name="T7" fmla="*/ 0 60000 65536"/>
                <a:gd name="T8" fmla="*/ 0 60000 65536"/>
                <a:gd name="T9" fmla="*/ 0 w 535"/>
                <a:gd name="T10" fmla="*/ 0 h 303"/>
                <a:gd name="T11" fmla="*/ 535 w 535"/>
                <a:gd name="T12" fmla="*/ 303 h 303"/>
              </a:gdLst>
              <a:ahLst/>
              <a:cxnLst>
                <a:cxn ang="T6">
                  <a:pos x="T0" y="T1"/>
                </a:cxn>
                <a:cxn ang="T7">
                  <a:pos x="T2" y="T3"/>
                </a:cxn>
                <a:cxn ang="T8">
                  <a:pos x="T4" y="T5"/>
                </a:cxn>
              </a:cxnLst>
              <a:rect l="T9" t="T10" r="T11" b="T12"/>
              <a:pathLst>
                <a:path w="535" h="303">
                  <a:moveTo>
                    <a:pt x="0" y="303"/>
                  </a:moveTo>
                  <a:cubicBezTo>
                    <a:pt x="52" y="290"/>
                    <a:pt x="224" y="273"/>
                    <a:pt x="313" y="222"/>
                  </a:cubicBezTo>
                  <a:cubicBezTo>
                    <a:pt x="402" y="171"/>
                    <a:pt x="489" y="46"/>
                    <a:pt x="535" y="0"/>
                  </a:cubicBezTo>
                </a:path>
              </a:pathLst>
            </a:custGeom>
            <a:noFill/>
            <a:ln w="38100">
              <a:solidFill>
                <a:schemeClr val="tx1"/>
              </a:solidFill>
              <a:miter lim="800000"/>
              <a:headEnd/>
              <a:tailEnd type="stealth"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33" name="Oval 5">
              <a:extLst>
                <a:ext uri="{FF2B5EF4-FFF2-40B4-BE49-F238E27FC236}">
                  <a16:creationId xmlns:a16="http://schemas.microsoft.com/office/drawing/2014/main" id="{BA166F2C-FF59-4708-BCE4-9916597EA753}"/>
                </a:ext>
              </a:extLst>
            </p:cNvPr>
            <p:cNvSpPr>
              <a:spLocks noChangeArrowheads="1"/>
            </p:cNvSpPr>
            <p:nvPr/>
          </p:nvSpPr>
          <p:spPr bwMode="auto">
            <a:xfrm>
              <a:off x="1763" y="1536"/>
              <a:ext cx="2718" cy="2491"/>
            </a:xfrm>
            <a:prstGeom prst="ellipse">
              <a:avLst/>
            </a:prstGeom>
            <a:solidFill>
              <a:srgbClr val="FFFFFF">
                <a:alpha val="50195"/>
              </a:srgbClr>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endParaRPr lang="en-GB" altLang="en-US"/>
            </a:p>
          </p:txBody>
        </p:sp>
        <p:sp>
          <p:nvSpPr>
            <p:cNvPr id="30734" name="Line 6">
              <a:extLst>
                <a:ext uri="{FF2B5EF4-FFF2-40B4-BE49-F238E27FC236}">
                  <a16:creationId xmlns:a16="http://schemas.microsoft.com/office/drawing/2014/main" id="{D510B732-7A73-4B7F-81E4-A86EDA6719D8}"/>
                </a:ext>
              </a:extLst>
            </p:cNvPr>
            <p:cNvSpPr>
              <a:spLocks noChangeShapeType="1"/>
            </p:cNvSpPr>
            <p:nvPr/>
          </p:nvSpPr>
          <p:spPr bwMode="auto">
            <a:xfrm flipV="1">
              <a:off x="3152" y="1657"/>
              <a:ext cx="604" cy="1154"/>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5" name="Line 7">
              <a:extLst>
                <a:ext uri="{FF2B5EF4-FFF2-40B4-BE49-F238E27FC236}">
                  <a16:creationId xmlns:a16="http://schemas.microsoft.com/office/drawing/2014/main" id="{CEE28FC4-BA17-418E-A624-95DFBFC9879B}"/>
                </a:ext>
              </a:extLst>
            </p:cNvPr>
            <p:cNvSpPr>
              <a:spLocks noChangeShapeType="1"/>
            </p:cNvSpPr>
            <p:nvPr/>
          </p:nvSpPr>
          <p:spPr bwMode="auto">
            <a:xfrm flipH="1" flipV="1">
              <a:off x="2126" y="1961"/>
              <a:ext cx="1026" cy="850"/>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6" name="Line 8">
              <a:extLst>
                <a:ext uri="{FF2B5EF4-FFF2-40B4-BE49-F238E27FC236}">
                  <a16:creationId xmlns:a16="http://schemas.microsoft.com/office/drawing/2014/main" id="{EF57CEE3-7BFD-4F48-BD51-16C58D2CDFCC}"/>
                </a:ext>
              </a:extLst>
            </p:cNvPr>
            <p:cNvSpPr>
              <a:spLocks noChangeShapeType="1"/>
            </p:cNvSpPr>
            <p:nvPr/>
          </p:nvSpPr>
          <p:spPr bwMode="auto">
            <a:xfrm>
              <a:off x="3152" y="2811"/>
              <a:ext cx="1329" cy="243"/>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7" name="Line 9">
              <a:extLst>
                <a:ext uri="{FF2B5EF4-FFF2-40B4-BE49-F238E27FC236}">
                  <a16:creationId xmlns:a16="http://schemas.microsoft.com/office/drawing/2014/main" id="{32B7E709-3863-4F91-A94D-F34548CE2D0B}"/>
                </a:ext>
              </a:extLst>
            </p:cNvPr>
            <p:cNvSpPr>
              <a:spLocks noChangeShapeType="1"/>
            </p:cNvSpPr>
            <p:nvPr/>
          </p:nvSpPr>
          <p:spPr bwMode="auto">
            <a:xfrm>
              <a:off x="3152" y="2811"/>
              <a:ext cx="181" cy="1216"/>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8" name="Line 10">
              <a:extLst>
                <a:ext uri="{FF2B5EF4-FFF2-40B4-BE49-F238E27FC236}">
                  <a16:creationId xmlns:a16="http://schemas.microsoft.com/office/drawing/2014/main" id="{3C2F9A56-A708-4CD3-B1A3-AA355727F51D}"/>
                </a:ext>
              </a:extLst>
            </p:cNvPr>
            <p:cNvSpPr>
              <a:spLocks noChangeShapeType="1"/>
            </p:cNvSpPr>
            <p:nvPr/>
          </p:nvSpPr>
          <p:spPr bwMode="auto">
            <a:xfrm flipH="1">
              <a:off x="1944" y="2811"/>
              <a:ext cx="1208" cy="608"/>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9" name="Freeform 11">
              <a:extLst>
                <a:ext uri="{FF2B5EF4-FFF2-40B4-BE49-F238E27FC236}">
                  <a16:creationId xmlns:a16="http://schemas.microsoft.com/office/drawing/2014/main" id="{94FCE1B1-0FD8-4E17-BF77-0EEF60FD4D86}"/>
                </a:ext>
              </a:extLst>
            </p:cNvPr>
            <p:cNvSpPr>
              <a:spLocks/>
            </p:cNvSpPr>
            <p:nvPr/>
          </p:nvSpPr>
          <p:spPr bwMode="auto">
            <a:xfrm>
              <a:off x="3326" y="1651"/>
              <a:ext cx="707" cy="399"/>
            </a:xfrm>
            <a:custGeom>
              <a:avLst/>
              <a:gdLst>
                <a:gd name="T0" fmla="*/ 0 w 687"/>
                <a:gd name="T1" fmla="*/ 0 h 384"/>
                <a:gd name="T2" fmla="*/ 378 w 687"/>
                <a:gd name="T3" fmla="*/ 117 h 384"/>
                <a:gd name="T4" fmla="*/ 687 w 687"/>
                <a:gd name="T5" fmla="*/ 384 h 384"/>
                <a:gd name="T6" fmla="*/ 0 60000 65536"/>
                <a:gd name="T7" fmla="*/ 0 60000 65536"/>
                <a:gd name="T8" fmla="*/ 0 60000 65536"/>
                <a:gd name="T9" fmla="*/ 0 w 687"/>
                <a:gd name="T10" fmla="*/ 0 h 384"/>
                <a:gd name="T11" fmla="*/ 687 w 687"/>
                <a:gd name="T12" fmla="*/ 384 h 384"/>
              </a:gdLst>
              <a:ahLst/>
              <a:cxnLst>
                <a:cxn ang="T6">
                  <a:pos x="T0" y="T1"/>
                </a:cxn>
                <a:cxn ang="T7">
                  <a:pos x="T2" y="T3"/>
                </a:cxn>
                <a:cxn ang="T8">
                  <a:pos x="T4" y="T5"/>
                </a:cxn>
              </a:cxnLst>
              <a:rect l="T9" t="T10" r="T11" b="T12"/>
              <a:pathLst>
                <a:path w="687" h="384">
                  <a:moveTo>
                    <a:pt x="0" y="0"/>
                  </a:moveTo>
                  <a:cubicBezTo>
                    <a:pt x="63" y="18"/>
                    <a:pt x="264" y="53"/>
                    <a:pt x="378" y="117"/>
                  </a:cubicBezTo>
                  <a:cubicBezTo>
                    <a:pt x="492" y="181"/>
                    <a:pt x="623" y="328"/>
                    <a:pt x="687" y="384"/>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0" name="Freeform 12">
              <a:extLst>
                <a:ext uri="{FF2B5EF4-FFF2-40B4-BE49-F238E27FC236}">
                  <a16:creationId xmlns:a16="http://schemas.microsoft.com/office/drawing/2014/main" id="{BB1FE86E-F6EE-41A4-9BA9-67D612E26B58}"/>
                </a:ext>
              </a:extLst>
            </p:cNvPr>
            <p:cNvSpPr>
              <a:spLocks/>
            </p:cNvSpPr>
            <p:nvPr/>
          </p:nvSpPr>
          <p:spPr bwMode="auto">
            <a:xfrm>
              <a:off x="4135" y="2719"/>
              <a:ext cx="195" cy="678"/>
            </a:xfrm>
            <a:custGeom>
              <a:avLst/>
              <a:gdLst>
                <a:gd name="T0" fmla="*/ 141 w 155"/>
                <a:gd name="T1" fmla="*/ 0 h 535"/>
                <a:gd name="T2" fmla="*/ 131 w 155"/>
                <a:gd name="T3" fmla="*/ 252 h 535"/>
                <a:gd name="T4" fmla="*/ 0 w 155"/>
                <a:gd name="T5" fmla="*/ 535 h 535"/>
                <a:gd name="T6" fmla="*/ 0 60000 65536"/>
                <a:gd name="T7" fmla="*/ 0 60000 65536"/>
                <a:gd name="T8" fmla="*/ 0 60000 65536"/>
                <a:gd name="T9" fmla="*/ 0 w 155"/>
                <a:gd name="T10" fmla="*/ 0 h 535"/>
                <a:gd name="T11" fmla="*/ 155 w 155"/>
                <a:gd name="T12" fmla="*/ 535 h 535"/>
              </a:gdLst>
              <a:ahLst/>
              <a:cxnLst>
                <a:cxn ang="T6">
                  <a:pos x="T0" y="T1"/>
                </a:cxn>
                <a:cxn ang="T7">
                  <a:pos x="T2" y="T3"/>
                </a:cxn>
                <a:cxn ang="T8">
                  <a:pos x="T4" y="T5"/>
                </a:cxn>
              </a:cxnLst>
              <a:rect l="T9" t="T10" r="T11" b="T12"/>
              <a:pathLst>
                <a:path w="155" h="535">
                  <a:moveTo>
                    <a:pt x="141" y="0"/>
                  </a:moveTo>
                  <a:cubicBezTo>
                    <a:pt x="139" y="42"/>
                    <a:pt x="155" y="163"/>
                    <a:pt x="131" y="252"/>
                  </a:cubicBezTo>
                  <a:cubicBezTo>
                    <a:pt x="107" y="341"/>
                    <a:pt x="27" y="476"/>
                    <a:pt x="0" y="535"/>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1" name="Freeform 13">
              <a:extLst>
                <a:ext uri="{FF2B5EF4-FFF2-40B4-BE49-F238E27FC236}">
                  <a16:creationId xmlns:a16="http://schemas.microsoft.com/office/drawing/2014/main" id="{C460D677-AEFF-4FFE-80B9-ECD1633C0CC7}"/>
                </a:ext>
              </a:extLst>
            </p:cNvPr>
            <p:cNvSpPr>
              <a:spLocks/>
            </p:cNvSpPr>
            <p:nvPr/>
          </p:nvSpPr>
          <p:spPr bwMode="auto">
            <a:xfrm>
              <a:off x="2973" y="3704"/>
              <a:ext cx="729" cy="163"/>
            </a:xfrm>
            <a:custGeom>
              <a:avLst/>
              <a:gdLst>
                <a:gd name="T0" fmla="*/ 708 w 708"/>
                <a:gd name="T1" fmla="*/ 0 h 157"/>
                <a:gd name="T2" fmla="*/ 326 w 708"/>
                <a:gd name="T3" fmla="*/ 136 h 157"/>
                <a:gd name="T4" fmla="*/ 0 w 708"/>
                <a:gd name="T5" fmla="*/ 124 h 157"/>
                <a:gd name="T6" fmla="*/ 0 60000 65536"/>
                <a:gd name="T7" fmla="*/ 0 60000 65536"/>
                <a:gd name="T8" fmla="*/ 0 60000 65536"/>
                <a:gd name="T9" fmla="*/ 0 w 708"/>
                <a:gd name="T10" fmla="*/ 0 h 157"/>
                <a:gd name="T11" fmla="*/ 708 w 708"/>
                <a:gd name="T12" fmla="*/ 157 h 157"/>
              </a:gdLst>
              <a:ahLst/>
              <a:cxnLst>
                <a:cxn ang="T6">
                  <a:pos x="T0" y="T1"/>
                </a:cxn>
                <a:cxn ang="T7">
                  <a:pos x="T2" y="T3"/>
                </a:cxn>
                <a:cxn ang="T8">
                  <a:pos x="T4" y="T5"/>
                </a:cxn>
              </a:cxnLst>
              <a:rect l="T9" t="T10" r="T11" b="T12"/>
              <a:pathLst>
                <a:path w="708" h="157">
                  <a:moveTo>
                    <a:pt x="708" y="0"/>
                  </a:moveTo>
                  <a:lnTo>
                    <a:pt x="326" y="136"/>
                  </a:lnTo>
                  <a:cubicBezTo>
                    <a:pt x="208" y="157"/>
                    <a:pt x="68" y="127"/>
                    <a:pt x="0" y="124"/>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2" name="Freeform 14">
              <a:extLst>
                <a:ext uri="{FF2B5EF4-FFF2-40B4-BE49-F238E27FC236}">
                  <a16:creationId xmlns:a16="http://schemas.microsoft.com/office/drawing/2014/main" id="{DBAA9DBA-F705-465E-B778-F026493DC24C}"/>
                </a:ext>
              </a:extLst>
            </p:cNvPr>
            <p:cNvSpPr>
              <a:spLocks/>
            </p:cNvSpPr>
            <p:nvPr/>
          </p:nvSpPr>
          <p:spPr bwMode="auto">
            <a:xfrm>
              <a:off x="1949" y="2975"/>
              <a:ext cx="254" cy="553"/>
            </a:xfrm>
            <a:custGeom>
              <a:avLst/>
              <a:gdLst>
                <a:gd name="T0" fmla="*/ 247 w 247"/>
                <a:gd name="T1" fmla="*/ 533 h 533"/>
                <a:gd name="T2" fmla="*/ 110 w 247"/>
                <a:gd name="T3" fmla="*/ 393 h 533"/>
                <a:gd name="T4" fmla="*/ 0 w 247"/>
                <a:gd name="T5" fmla="*/ 0 h 533"/>
                <a:gd name="T6" fmla="*/ 0 60000 65536"/>
                <a:gd name="T7" fmla="*/ 0 60000 65536"/>
                <a:gd name="T8" fmla="*/ 0 60000 65536"/>
                <a:gd name="T9" fmla="*/ 0 w 247"/>
                <a:gd name="T10" fmla="*/ 0 h 533"/>
                <a:gd name="T11" fmla="*/ 247 w 247"/>
                <a:gd name="T12" fmla="*/ 533 h 533"/>
              </a:gdLst>
              <a:ahLst/>
              <a:cxnLst>
                <a:cxn ang="T6">
                  <a:pos x="T0" y="T1"/>
                </a:cxn>
                <a:cxn ang="T7">
                  <a:pos x="T2" y="T3"/>
                </a:cxn>
                <a:cxn ang="T8">
                  <a:pos x="T4" y="T5"/>
                </a:cxn>
              </a:cxnLst>
              <a:rect l="T9" t="T10" r="T11" b="T12"/>
              <a:pathLst>
                <a:path w="247" h="533">
                  <a:moveTo>
                    <a:pt x="247" y="533"/>
                  </a:moveTo>
                  <a:cubicBezTo>
                    <a:pt x="224" y="508"/>
                    <a:pt x="151" y="482"/>
                    <a:pt x="110" y="393"/>
                  </a:cubicBezTo>
                  <a:cubicBezTo>
                    <a:pt x="69" y="304"/>
                    <a:pt x="23" y="82"/>
                    <a:pt x="0" y="0"/>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3" name="Freeform 15">
              <a:extLst>
                <a:ext uri="{FF2B5EF4-FFF2-40B4-BE49-F238E27FC236}">
                  <a16:creationId xmlns:a16="http://schemas.microsoft.com/office/drawing/2014/main" id="{3B42689E-7BE7-4EC8-9C1F-607263DCF782}"/>
                </a:ext>
              </a:extLst>
            </p:cNvPr>
            <p:cNvSpPr>
              <a:spLocks/>
            </p:cNvSpPr>
            <p:nvPr/>
          </p:nvSpPr>
          <p:spPr bwMode="auto">
            <a:xfrm>
              <a:off x="2062" y="1840"/>
              <a:ext cx="487" cy="509"/>
            </a:xfrm>
            <a:custGeom>
              <a:avLst/>
              <a:gdLst>
                <a:gd name="T0" fmla="*/ 0 w 387"/>
                <a:gd name="T1" fmla="*/ 402 h 402"/>
                <a:gd name="T2" fmla="*/ 122 w 387"/>
                <a:gd name="T3" fmla="*/ 179 h 402"/>
                <a:gd name="T4" fmla="*/ 387 w 387"/>
                <a:gd name="T5" fmla="*/ 0 h 402"/>
                <a:gd name="T6" fmla="*/ 0 60000 65536"/>
                <a:gd name="T7" fmla="*/ 0 60000 65536"/>
                <a:gd name="T8" fmla="*/ 0 60000 65536"/>
                <a:gd name="T9" fmla="*/ 0 w 387"/>
                <a:gd name="T10" fmla="*/ 0 h 402"/>
                <a:gd name="T11" fmla="*/ 387 w 387"/>
                <a:gd name="T12" fmla="*/ 402 h 402"/>
              </a:gdLst>
              <a:ahLst/>
              <a:cxnLst>
                <a:cxn ang="T6">
                  <a:pos x="T0" y="T1"/>
                </a:cxn>
                <a:cxn ang="T7">
                  <a:pos x="T2" y="T3"/>
                </a:cxn>
                <a:cxn ang="T8">
                  <a:pos x="T4" y="T5"/>
                </a:cxn>
              </a:cxnLst>
              <a:rect l="T9" t="T10" r="T11" b="T12"/>
              <a:pathLst>
                <a:path w="387" h="402">
                  <a:moveTo>
                    <a:pt x="0" y="402"/>
                  </a:moveTo>
                  <a:cubicBezTo>
                    <a:pt x="22" y="367"/>
                    <a:pt x="58" y="246"/>
                    <a:pt x="122" y="179"/>
                  </a:cubicBezTo>
                  <a:cubicBezTo>
                    <a:pt x="186" y="112"/>
                    <a:pt x="332" y="37"/>
                    <a:pt x="387" y="0"/>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4" name="Freeform 16">
              <a:extLst>
                <a:ext uri="{FF2B5EF4-FFF2-40B4-BE49-F238E27FC236}">
                  <a16:creationId xmlns:a16="http://schemas.microsoft.com/office/drawing/2014/main" id="{7311CEE9-044B-4868-AFED-8A2EBA00ECF8}"/>
                </a:ext>
              </a:extLst>
            </p:cNvPr>
            <p:cNvSpPr>
              <a:spLocks/>
            </p:cNvSpPr>
            <p:nvPr/>
          </p:nvSpPr>
          <p:spPr bwMode="auto">
            <a:xfrm>
              <a:off x="1859" y="3874"/>
              <a:ext cx="687" cy="84"/>
            </a:xfrm>
            <a:custGeom>
              <a:avLst/>
              <a:gdLst>
                <a:gd name="T0" fmla="*/ 667 w 667"/>
                <a:gd name="T1" fmla="*/ 0 h 81"/>
                <a:gd name="T2" fmla="*/ 475 w 667"/>
                <a:gd name="T3" fmla="*/ 61 h 81"/>
                <a:gd name="T4" fmla="*/ 162 w 667"/>
                <a:gd name="T5" fmla="*/ 71 h 81"/>
                <a:gd name="T6" fmla="*/ 0 w 667"/>
                <a:gd name="T7" fmla="*/ 0 h 81"/>
                <a:gd name="T8" fmla="*/ 0 60000 65536"/>
                <a:gd name="T9" fmla="*/ 0 60000 65536"/>
                <a:gd name="T10" fmla="*/ 0 60000 65536"/>
                <a:gd name="T11" fmla="*/ 0 60000 65536"/>
                <a:gd name="T12" fmla="*/ 0 w 667"/>
                <a:gd name="T13" fmla="*/ 0 h 81"/>
                <a:gd name="T14" fmla="*/ 667 w 667"/>
                <a:gd name="T15" fmla="*/ 81 h 81"/>
              </a:gdLst>
              <a:ahLst/>
              <a:cxnLst>
                <a:cxn ang="T8">
                  <a:pos x="T0" y="T1"/>
                </a:cxn>
                <a:cxn ang="T9">
                  <a:pos x="T2" y="T3"/>
                </a:cxn>
                <a:cxn ang="T10">
                  <a:pos x="T4" y="T5"/>
                </a:cxn>
                <a:cxn ang="T11">
                  <a:pos x="T6" y="T7"/>
                </a:cxn>
              </a:cxnLst>
              <a:rect l="T12" t="T13" r="T14" b="T15"/>
              <a:pathLst>
                <a:path w="667" h="81">
                  <a:moveTo>
                    <a:pt x="667" y="0"/>
                  </a:moveTo>
                  <a:lnTo>
                    <a:pt x="475" y="61"/>
                  </a:lnTo>
                  <a:cubicBezTo>
                    <a:pt x="391" y="73"/>
                    <a:pt x="241" y="81"/>
                    <a:pt x="162" y="71"/>
                  </a:cubicBezTo>
                  <a:lnTo>
                    <a:pt x="0" y="0"/>
                  </a:lnTo>
                </a:path>
              </a:pathLst>
            </a:custGeom>
            <a:noFill/>
            <a:ln w="38100">
              <a:solidFill>
                <a:schemeClr val="tx1"/>
              </a:solidFill>
              <a:miter lim="800000"/>
              <a:headEnd type="stealth" w="lg" len="lg"/>
              <a:tailEnd/>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5" name="Rectangle 17">
              <a:extLst>
                <a:ext uri="{FF2B5EF4-FFF2-40B4-BE49-F238E27FC236}">
                  <a16:creationId xmlns:a16="http://schemas.microsoft.com/office/drawing/2014/main" id="{9976A3DB-AE33-4494-BE2A-B1BC27F0DC22}"/>
                </a:ext>
              </a:extLst>
            </p:cNvPr>
            <p:cNvSpPr>
              <a:spLocks noChangeArrowheads="1"/>
            </p:cNvSpPr>
            <p:nvPr/>
          </p:nvSpPr>
          <p:spPr bwMode="auto">
            <a:xfrm>
              <a:off x="528" y="3479"/>
              <a:ext cx="1334" cy="69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r>
                <a:rPr lang="en-GB" altLang="en-US" sz="1600" b="1"/>
                <a:t>Pre-contemplation:</a:t>
              </a:r>
            </a:p>
            <a:p>
              <a:pPr algn="ctr" eaLnBrk="1" hangingPunct="1"/>
              <a:r>
                <a:rPr lang="en-GB" altLang="en-US" sz="1600"/>
                <a:t>Not interested </a:t>
              </a:r>
            </a:p>
            <a:p>
              <a:pPr algn="ctr" eaLnBrk="1" hangingPunct="1"/>
              <a:r>
                <a:rPr lang="en-GB" altLang="en-US" sz="1600"/>
                <a:t>in changing </a:t>
              </a:r>
            </a:p>
            <a:p>
              <a:pPr algn="ctr" eaLnBrk="1" hangingPunct="1"/>
              <a:r>
                <a:rPr lang="en-GB" altLang="en-US" sz="1600"/>
                <a:t>‘risky’ lifestyle </a:t>
              </a:r>
            </a:p>
          </p:txBody>
        </p:sp>
        <p:sp>
          <p:nvSpPr>
            <p:cNvPr id="30746" name="Rectangle 18">
              <a:extLst>
                <a:ext uri="{FF2B5EF4-FFF2-40B4-BE49-F238E27FC236}">
                  <a16:creationId xmlns:a16="http://schemas.microsoft.com/office/drawing/2014/main" id="{4D75D79C-EC79-4292-B030-77CEEC51BA56}"/>
                </a:ext>
              </a:extLst>
            </p:cNvPr>
            <p:cNvSpPr>
              <a:spLocks noChangeArrowheads="1"/>
            </p:cNvSpPr>
            <p:nvPr/>
          </p:nvSpPr>
          <p:spPr bwMode="auto">
            <a:xfrm>
              <a:off x="4432" y="1586"/>
              <a:ext cx="1136" cy="54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r>
                <a:rPr lang="en-GB" altLang="en-US" sz="1600" b="1"/>
                <a:t>Exit:</a:t>
              </a:r>
            </a:p>
            <a:p>
              <a:pPr algn="ctr" eaLnBrk="1" hangingPunct="1"/>
              <a:r>
                <a:rPr lang="en-GB" altLang="en-US" sz="1600"/>
                <a:t>Maintaining ‘safer’ </a:t>
              </a:r>
            </a:p>
            <a:p>
              <a:pPr algn="ctr" eaLnBrk="1" hangingPunct="1"/>
              <a:r>
                <a:rPr lang="en-GB" altLang="en-US" sz="1600"/>
                <a:t>lifestyle</a:t>
              </a:r>
            </a:p>
          </p:txBody>
        </p:sp>
      </p:grpSp>
      <p:sp>
        <p:nvSpPr>
          <p:cNvPr id="122899" name="Text Box 19">
            <a:extLst>
              <a:ext uri="{FF2B5EF4-FFF2-40B4-BE49-F238E27FC236}">
                <a16:creationId xmlns:a16="http://schemas.microsoft.com/office/drawing/2014/main" id="{B98F8084-F047-4FBC-89F3-A8219025F702}"/>
              </a:ext>
            </a:extLst>
          </p:cNvPr>
          <p:cNvSpPr txBox="1">
            <a:spLocks noChangeArrowheads="1"/>
          </p:cNvSpPr>
          <p:nvPr/>
        </p:nvSpPr>
        <p:spPr bwMode="auto">
          <a:xfrm>
            <a:off x="5735638" y="2674938"/>
            <a:ext cx="1096962"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Action:</a:t>
            </a:r>
            <a:r>
              <a:rPr lang="en-GB" altLang="en-US" sz="1600"/>
              <a:t> Making changes</a:t>
            </a:r>
          </a:p>
        </p:txBody>
      </p:sp>
      <p:sp>
        <p:nvSpPr>
          <p:cNvPr id="122900" name="Text Box 20">
            <a:extLst>
              <a:ext uri="{FF2B5EF4-FFF2-40B4-BE49-F238E27FC236}">
                <a16:creationId xmlns:a16="http://schemas.microsoft.com/office/drawing/2014/main" id="{9F2B8B48-8660-4187-B074-535DBECC3852}"/>
              </a:ext>
            </a:extLst>
          </p:cNvPr>
          <p:cNvSpPr txBox="1">
            <a:spLocks noChangeArrowheads="1"/>
          </p:cNvSpPr>
          <p:nvPr/>
        </p:nvSpPr>
        <p:spPr bwMode="auto">
          <a:xfrm>
            <a:off x="6989764" y="3467100"/>
            <a:ext cx="1570037"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Maintenance</a:t>
            </a:r>
            <a:r>
              <a:rPr lang="en-GB" altLang="en-US" sz="1600"/>
              <a:t>: Maintaining change</a:t>
            </a:r>
          </a:p>
        </p:txBody>
      </p:sp>
      <p:sp>
        <p:nvSpPr>
          <p:cNvPr id="122901" name="Text Box 21">
            <a:extLst>
              <a:ext uri="{FF2B5EF4-FFF2-40B4-BE49-F238E27FC236}">
                <a16:creationId xmlns:a16="http://schemas.microsoft.com/office/drawing/2014/main" id="{6F787000-39B1-49AF-BF00-77A025DF6A80}"/>
              </a:ext>
            </a:extLst>
          </p:cNvPr>
          <p:cNvSpPr txBox="1">
            <a:spLocks noChangeArrowheads="1"/>
          </p:cNvSpPr>
          <p:nvPr/>
        </p:nvSpPr>
        <p:spPr bwMode="auto">
          <a:xfrm>
            <a:off x="4402138" y="3862388"/>
            <a:ext cx="156845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Commitment:</a:t>
            </a:r>
            <a:r>
              <a:rPr lang="en-GB" altLang="en-US" sz="1600"/>
              <a:t> Ready to Change</a:t>
            </a:r>
          </a:p>
        </p:txBody>
      </p:sp>
      <p:sp>
        <p:nvSpPr>
          <p:cNvPr id="122902" name="Text Box 22">
            <a:extLst>
              <a:ext uri="{FF2B5EF4-FFF2-40B4-BE49-F238E27FC236}">
                <a16:creationId xmlns:a16="http://schemas.microsoft.com/office/drawing/2014/main" id="{F86D12E1-B87A-41B8-A36D-FDE0892257AC}"/>
              </a:ext>
            </a:extLst>
          </p:cNvPr>
          <p:cNvSpPr txBox="1">
            <a:spLocks noChangeArrowheads="1"/>
          </p:cNvSpPr>
          <p:nvPr/>
        </p:nvSpPr>
        <p:spPr bwMode="auto">
          <a:xfrm>
            <a:off x="4951413" y="5205413"/>
            <a:ext cx="1725612"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Contemplation:</a:t>
            </a:r>
            <a:r>
              <a:rPr lang="en-GB" altLang="en-US" sz="1600"/>
              <a:t> Thinking about change</a:t>
            </a:r>
          </a:p>
        </p:txBody>
      </p:sp>
      <p:sp>
        <p:nvSpPr>
          <p:cNvPr id="122903" name="Text Box 23">
            <a:extLst>
              <a:ext uri="{FF2B5EF4-FFF2-40B4-BE49-F238E27FC236}">
                <a16:creationId xmlns:a16="http://schemas.microsoft.com/office/drawing/2014/main" id="{3F4A5B36-CDCB-4F8F-A4F1-B97D0C372951}"/>
              </a:ext>
            </a:extLst>
          </p:cNvPr>
          <p:cNvSpPr txBox="1">
            <a:spLocks noChangeArrowheads="1"/>
          </p:cNvSpPr>
          <p:nvPr/>
        </p:nvSpPr>
        <p:spPr bwMode="auto">
          <a:xfrm>
            <a:off x="6677025" y="4968875"/>
            <a:ext cx="156845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Relapse:</a:t>
            </a:r>
            <a:r>
              <a:rPr lang="en-GB" altLang="en-US" sz="1600"/>
              <a:t> Relapsing Back</a:t>
            </a:r>
          </a:p>
        </p:txBody>
      </p:sp>
      <p:sp>
        <p:nvSpPr>
          <p:cNvPr id="122904" name="Text Box 24">
            <a:extLst>
              <a:ext uri="{FF2B5EF4-FFF2-40B4-BE49-F238E27FC236}">
                <a16:creationId xmlns:a16="http://schemas.microsoft.com/office/drawing/2014/main" id="{B88B3D3E-9783-41A7-93A7-A71AD639CCCF}"/>
              </a:ext>
            </a:extLst>
          </p:cNvPr>
          <p:cNvSpPr txBox="1">
            <a:spLocks noChangeArrowheads="1"/>
          </p:cNvSpPr>
          <p:nvPr/>
        </p:nvSpPr>
        <p:spPr bwMode="auto">
          <a:xfrm>
            <a:off x="2209800" y="2895601"/>
            <a:ext cx="23622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2000" b="1">
                <a:solidFill>
                  <a:schemeClr val="tx2"/>
                </a:solidFill>
              </a:rPr>
              <a:t>Attitude Development</a:t>
            </a:r>
          </a:p>
        </p:txBody>
      </p:sp>
      <p:sp>
        <p:nvSpPr>
          <p:cNvPr id="122905" name="Rectangle 25">
            <a:extLst>
              <a:ext uri="{FF2B5EF4-FFF2-40B4-BE49-F238E27FC236}">
                <a16:creationId xmlns:a16="http://schemas.microsoft.com/office/drawing/2014/main" id="{B51BDA56-8CB5-411C-9508-55EB7FCDCED5}"/>
              </a:ext>
            </a:extLst>
          </p:cNvPr>
          <p:cNvSpPr>
            <a:spLocks noChangeArrowheads="1"/>
          </p:cNvSpPr>
          <p:nvPr/>
        </p:nvSpPr>
        <p:spPr bwMode="auto">
          <a:xfrm>
            <a:off x="8108950" y="5105401"/>
            <a:ext cx="25590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2000" b="1">
                <a:solidFill>
                  <a:schemeClr val="tx2"/>
                </a:solidFill>
              </a:rPr>
              <a:t>Behaviour Development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2902"/>
                                        </p:tgtEl>
                                        <p:attrNameLst>
                                          <p:attrName>style.visibility</p:attrName>
                                        </p:attrNameLst>
                                      </p:cBhvr>
                                      <p:to>
                                        <p:strVal val="visible"/>
                                      </p:to>
                                    </p:set>
                                    <p:animEffect transition="in" filter="dissolve">
                                      <p:cBhvr>
                                        <p:cTn id="12" dur="500"/>
                                        <p:tgtEl>
                                          <p:spTgt spid="122902"/>
                                        </p:tgtEl>
                                      </p:cBhvr>
                                    </p:animEffect>
                                  </p:childTnLst>
                                  <p:subTnLst>
                                    <p:animClr clrSpc="rgb" dir="cw">
                                      <p:cBhvr override="childStyle">
                                        <p:cTn dur="1" fill="hold" display="0" masterRel="nextClick" afterEffect="1"/>
                                        <p:tgtEl>
                                          <p:spTgt spid="122902"/>
                                        </p:tgtEl>
                                        <p:attrNameLst>
                                          <p:attrName>ppt_c</p:attrName>
                                        </p:attrNameLst>
                                      </p:cBhvr>
                                      <p:to>
                                        <a:schemeClr val="accent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2901"/>
                                        </p:tgtEl>
                                        <p:attrNameLst>
                                          <p:attrName>style.visibility</p:attrName>
                                        </p:attrNameLst>
                                      </p:cBhvr>
                                      <p:to>
                                        <p:strVal val="visible"/>
                                      </p:to>
                                    </p:set>
                                    <p:animEffect transition="in" filter="dissolve">
                                      <p:cBhvr>
                                        <p:cTn id="17" dur="500"/>
                                        <p:tgtEl>
                                          <p:spTgt spid="122901"/>
                                        </p:tgtEl>
                                      </p:cBhvr>
                                    </p:animEffect>
                                  </p:childTnLst>
                                  <p:subTnLst>
                                    <p:animClr clrSpc="rgb" dir="cw">
                                      <p:cBhvr override="childStyle">
                                        <p:cTn dur="1" fill="hold" display="0" masterRel="nextClick" afterEffect="1"/>
                                        <p:tgtEl>
                                          <p:spTgt spid="122901"/>
                                        </p:tgtEl>
                                        <p:attrNameLst>
                                          <p:attrName>ppt_c</p:attrName>
                                        </p:attrNameLst>
                                      </p:cBhvr>
                                      <p:to>
                                        <a:schemeClr val="accent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22899"/>
                                        </p:tgtEl>
                                        <p:attrNameLst>
                                          <p:attrName>style.visibility</p:attrName>
                                        </p:attrNameLst>
                                      </p:cBhvr>
                                      <p:to>
                                        <p:strVal val="visible"/>
                                      </p:to>
                                    </p:set>
                                    <p:animEffect transition="in" filter="dissolve">
                                      <p:cBhvr>
                                        <p:cTn id="22" dur="500"/>
                                        <p:tgtEl>
                                          <p:spTgt spid="122899"/>
                                        </p:tgtEl>
                                      </p:cBhvr>
                                    </p:animEffect>
                                  </p:childTnLst>
                                  <p:subTnLst>
                                    <p:animClr clrSpc="rgb" dir="cw">
                                      <p:cBhvr override="childStyle">
                                        <p:cTn dur="1" fill="hold" display="0" masterRel="nextClick" afterEffect="1"/>
                                        <p:tgtEl>
                                          <p:spTgt spid="122899"/>
                                        </p:tgtEl>
                                        <p:attrNameLst>
                                          <p:attrName>ppt_c</p:attrName>
                                        </p:attrNameLst>
                                      </p:cBhvr>
                                      <p:to>
                                        <a:schemeClr val="accent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22900"/>
                                        </p:tgtEl>
                                        <p:attrNameLst>
                                          <p:attrName>style.visibility</p:attrName>
                                        </p:attrNameLst>
                                      </p:cBhvr>
                                      <p:to>
                                        <p:strVal val="visible"/>
                                      </p:to>
                                    </p:set>
                                    <p:animEffect transition="in" filter="dissolve">
                                      <p:cBhvr>
                                        <p:cTn id="27" dur="500"/>
                                        <p:tgtEl>
                                          <p:spTgt spid="122900"/>
                                        </p:tgtEl>
                                      </p:cBhvr>
                                    </p:animEffect>
                                  </p:childTnLst>
                                  <p:subTnLst>
                                    <p:animClr clrSpc="rgb" dir="cw">
                                      <p:cBhvr override="childStyle">
                                        <p:cTn dur="1" fill="hold" display="0" masterRel="nextClick" afterEffect="1"/>
                                        <p:tgtEl>
                                          <p:spTgt spid="122900"/>
                                        </p:tgtEl>
                                        <p:attrNameLst>
                                          <p:attrName>ppt_c</p:attrName>
                                        </p:attrNameLst>
                                      </p:cBhvr>
                                      <p:to>
                                        <a:schemeClr val="accent2"/>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2903"/>
                                        </p:tgtEl>
                                        <p:attrNameLst>
                                          <p:attrName>style.visibility</p:attrName>
                                        </p:attrNameLst>
                                      </p:cBhvr>
                                      <p:to>
                                        <p:strVal val="visible"/>
                                      </p:to>
                                    </p:set>
                                    <p:animEffect transition="in" filter="dissolve">
                                      <p:cBhvr>
                                        <p:cTn id="32" dur="500"/>
                                        <p:tgtEl>
                                          <p:spTgt spid="122903"/>
                                        </p:tgtEl>
                                      </p:cBhvr>
                                    </p:animEffect>
                                  </p:childTnLst>
                                  <p:subTnLst>
                                    <p:animClr clrSpc="rgb" dir="cw">
                                      <p:cBhvr override="childStyle">
                                        <p:cTn dur="1" fill="hold" display="0" masterRel="nextClick" afterEffect="1"/>
                                        <p:tgtEl>
                                          <p:spTgt spid="122903"/>
                                        </p:tgtEl>
                                        <p:attrNameLst>
                                          <p:attrName>ppt_c</p:attrName>
                                        </p:attrNameLst>
                                      </p:cBhvr>
                                      <p:to>
                                        <a:schemeClr val="accent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22904"/>
                                        </p:tgtEl>
                                        <p:attrNameLst>
                                          <p:attrName>style.visibility</p:attrName>
                                        </p:attrNameLst>
                                      </p:cBhvr>
                                      <p:to>
                                        <p:strVal val="visible"/>
                                      </p:to>
                                    </p:set>
                                    <p:animEffect transition="in" filter="dissolve">
                                      <p:cBhvr>
                                        <p:cTn id="37" dur="500"/>
                                        <p:tgtEl>
                                          <p:spTgt spid="122904"/>
                                        </p:tgtEl>
                                      </p:cBhvr>
                                    </p:animEffect>
                                  </p:childTnLst>
                                  <p:subTnLst>
                                    <p:animClr clrSpc="rgb" dir="cw">
                                      <p:cBhvr override="childStyle">
                                        <p:cTn dur="1" fill="hold" display="0" masterRel="nextClick" afterEffect="1"/>
                                        <p:tgtEl>
                                          <p:spTgt spid="122904"/>
                                        </p:tgtEl>
                                        <p:attrNameLst>
                                          <p:attrName>ppt_c</p:attrName>
                                        </p:attrNameLst>
                                      </p:cBhvr>
                                      <p:to>
                                        <a:schemeClr val="accent1"/>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22905"/>
                                        </p:tgtEl>
                                        <p:attrNameLst>
                                          <p:attrName>style.visibility</p:attrName>
                                        </p:attrNameLst>
                                      </p:cBhvr>
                                      <p:to>
                                        <p:strVal val="visible"/>
                                      </p:to>
                                    </p:set>
                                    <p:animEffect transition="in" filter="dissolve">
                                      <p:cBhvr>
                                        <p:cTn id="42" dur="500"/>
                                        <p:tgtEl>
                                          <p:spTgt spid="1229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99" grpId="0" autoUpdateAnimBg="0"/>
      <p:bldP spid="122900" grpId="0" autoUpdateAnimBg="0"/>
      <p:bldP spid="122901" grpId="0" autoUpdateAnimBg="0"/>
      <p:bldP spid="122902" grpId="0" autoUpdateAnimBg="0"/>
      <p:bldP spid="122903" grpId="0" autoUpdateAnimBg="0"/>
      <p:bldP spid="122904" grpId="0" autoUpdateAnimBg="0"/>
      <p:bldP spid="122905"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1747" name="Rectangle 2">
            <a:extLst>
              <a:ext uri="{FF2B5EF4-FFF2-40B4-BE49-F238E27FC236}">
                <a16:creationId xmlns:a16="http://schemas.microsoft.com/office/drawing/2014/main" id="{AD9A6F86-0F1C-4A5B-9006-7C82EDEA761F}"/>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First steps in tackling obesity</a:t>
            </a:r>
            <a:br>
              <a:rPr lang="en-US" altLang="en-US">
                <a:solidFill>
                  <a:srgbClr val="FFFFFF"/>
                </a:solidFill>
                <a:latin typeface="Arial" panose="020B0604020202020204" pitchFamily="34" charset="0"/>
              </a:rPr>
            </a:b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8" name="Rectangle 3">
            <a:extLst>
              <a:ext uri="{FF2B5EF4-FFF2-40B4-BE49-F238E27FC236}">
                <a16:creationId xmlns:a16="http://schemas.microsoft.com/office/drawing/2014/main" id="{AB5123CD-FCA8-42B7-8DC4-E719D3F1E650}"/>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1900" b="1">
                <a:solidFill>
                  <a:srgbClr val="000000"/>
                </a:solidFill>
                <a:latin typeface="Arial" panose="020B0604020202020204" pitchFamily="34" charset="0"/>
              </a:rPr>
              <a:t>For the Client:</a:t>
            </a:r>
          </a:p>
          <a:p>
            <a:pPr eaLnBrk="1" hangingPunct="1">
              <a:buFontTx/>
              <a:buNone/>
            </a:pPr>
            <a:endParaRPr lang="en-GB" altLang="en-US" sz="1900" b="1">
              <a:solidFill>
                <a:srgbClr val="000000"/>
              </a:solidFill>
              <a:latin typeface="Arial" panose="020B0604020202020204" pitchFamily="34" charset="0"/>
            </a:endParaRPr>
          </a:p>
          <a:p>
            <a:pPr eaLnBrk="1" hangingPunct="1"/>
            <a:r>
              <a:rPr lang="en-GB" altLang="en-US" sz="1900">
                <a:solidFill>
                  <a:srgbClr val="000000"/>
                </a:solidFill>
                <a:latin typeface="Arial" panose="020B0604020202020204" pitchFamily="34" charset="0"/>
              </a:rPr>
              <a:t>Personal acknowledgement of excess weight and an understanding of its health consequences are essential.</a:t>
            </a:r>
          </a:p>
          <a:p>
            <a:pPr eaLnBrk="1" hangingPunct="1"/>
            <a:r>
              <a:rPr lang="en-GB" altLang="en-US" sz="1900">
                <a:solidFill>
                  <a:srgbClr val="000000"/>
                </a:solidFill>
                <a:latin typeface="Arial" panose="020B0604020202020204" pitchFamily="34" charset="0"/>
              </a:rPr>
              <a:t>Willing to explore of current lifestyle and attitudes. </a:t>
            </a:r>
          </a:p>
          <a:p>
            <a:pPr eaLnBrk="1" hangingPunct="1">
              <a:buFontTx/>
              <a:buNone/>
            </a:pPr>
            <a:endParaRPr lang="en-GB" altLang="en-US" sz="1900">
              <a:solidFill>
                <a:srgbClr val="000000"/>
              </a:solidFill>
              <a:latin typeface="Arial" panose="020B0604020202020204" pitchFamily="34" charset="0"/>
            </a:endParaRPr>
          </a:p>
          <a:p>
            <a:pPr eaLnBrk="1" hangingPunct="1">
              <a:buFontTx/>
              <a:buNone/>
            </a:pPr>
            <a:endParaRPr lang="en-GB" altLang="en-US" sz="1900">
              <a:solidFill>
                <a:srgbClr val="000000"/>
              </a:solidFill>
              <a:latin typeface="Arial" panose="020B0604020202020204" pitchFamily="34" charset="0"/>
            </a:endParaRPr>
          </a:p>
          <a:p>
            <a:pPr eaLnBrk="1" hangingPunct="1">
              <a:buFontTx/>
              <a:buNone/>
            </a:pPr>
            <a:r>
              <a:rPr lang="en-US" altLang="en-US" sz="1900" b="1">
                <a:solidFill>
                  <a:srgbClr val="000000"/>
                </a:solidFill>
                <a:latin typeface="Arial" panose="020B0604020202020204" pitchFamily="34" charset="0"/>
              </a:rPr>
              <a:t>For the Health Professional:</a:t>
            </a:r>
          </a:p>
          <a:p>
            <a:pPr eaLnBrk="1" hangingPunct="1"/>
            <a:r>
              <a:rPr lang="en-US" altLang="en-US" sz="1900">
                <a:solidFill>
                  <a:srgbClr val="000000"/>
                </a:solidFill>
                <a:latin typeface="Arial" panose="020B0604020202020204" pitchFamily="34" charset="0"/>
              </a:rPr>
              <a:t>Explore what is modifiable given the context</a:t>
            </a:r>
          </a:p>
          <a:p>
            <a:pPr eaLnBrk="1" hangingPunct="1">
              <a:buFontTx/>
              <a:buNone/>
            </a:pPr>
            <a:r>
              <a:rPr lang="en-US" altLang="en-US" sz="1900">
                <a:solidFill>
                  <a:srgbClr val="000000"/>
                </a:solidFill>
                <a:latin typeface="Arial" panose="020B0604020202020204" pitchFamily="34" charset="0"/>
              </a:rPr>
              <a:t>	/circumstances. </a:t>
            </a:r>
          </a:p>
          <a:p>
            <a:pPr eaLnBrk="1" hangingPunct="1"/>
            <a:r>
              <a:rPr lang="en-US" altLang="en-US" sz="1900">
                <a:solidFill>
                  <a:srgbClr val="000000"/>
                </a:solidFill>
                <a:latin typeface="Arial" panose="020B0604020202020204" pitchFamily="34" charset="0"/>
              </a:rPr>
              <a:t>Respond appropriately with informed  evidenced based interventions</a:t>
            </a:r>
            <a:endParaRPr lang="en-GB" altLang="en-US" sz="1900">
              <a:solidFill>
                <a:srgbClr val="000000"/>
              </a:solidFill>
              <a:latin typeface="Arial" panose="020B0604020202020204" pitchFamily="34" charset="0"/>
            </a:endParaRPr>
          </a:p>
          <a:p>
            <a:pPr eaLnBrk="1" hangingPunct="1"/>
            <a:endParaRPr lang="en-US" altLang="en-US" sz="19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1" name="Rectangle 2">
            <a:extLst>
              <a:ext uri="{FF2B5EF4-FFF2-40B4-BE49-F238E27FC236}">
                <a16:creationId xmlns:a16="http://schemas.microsoft.com/office/drawing/2014/main" id="{D036081E-4EC5-4DE2-811D-AE68F4362025}"/>
              </a:ext>
            </a:extLst>
          </p:cNvPr>
          <p:cNvSpPr>
            <a:spLocks noGrp="1" noChangeArrowheads="1"/>
          </p:cNvSpPr>
          <p:nvPr>
            <p:ph type="title"/>
          </p:nvPr>
        </p:nvSpPr>
        <p:spPr>
          <a:xfrm>
            <a:off x="838200" y="624568"/>
            <a:ext cx="3766457" cy="5412920"/>
          </a:xfrm>
        </p:spPr>
        <p:txBody>
          <a:bodyPr>
            <a:normAutofit/>
          </a:bodyPr>
          <a:lstStyle/>
          <a:p>
            <a:pPr eaLnBrk="1" hangingPunct="1"/>
            <a:br>
              <a:rPr lang="en-GB" altLang="en-US">
                <a:solidFill>
                  <a:srgbClr val="FFFFFF"/>
                </a:solidFill>
              </a:rPr>
            </a:br>
            <a:r>
              <a:rPr lang="en-GB" altLang="en-US">
                <a:solidFill>
                  <a:srgbClr val="FFFFFF"/>
                </a:solidFill>
                <a:latin typeface="Arial" panose="020B0604020202020204" pitchFamily="34" charset="0"/>
              </a:rPr>
              <a:t>First steps in tackling obesity</a:t>
            </a:r>
            <a:br>
              <a:rPr lang="en-US" altLang="en-US">
                <a:solidFill>
                  <a:srgbClr val="FFFFFF"/>
                </a:solidFill>
              </a:rPr>
            </a:br>
            <a:endParaRPr lang="en-US" altLang="en-US">
              <a:solidFill>
                <a:srgbClr val="FFFFFF"/>
              </a:solidFill>
            </a:endParaRPr>
          </a:p>
        </p:txBody>
      </p:sp>
      <p:sp>
        <p:nvSpPr>
          <p:cNvPr id="32772" name="Rectangle 3">
            <a:extLst>
              <a:ext uri="{FF2B5EF4-FFF2-40B4-BE49-F238E27FC236}">
                <a16:creationId xmlns:a16="http://schemas.microsoft.com/office/drawing/2014/main" id="{46D90AA2-FBFD-47C4-A771-53FC7F786DD3}"/>
              </a:ext>
            </a:extLst>
          </p:cNvPr>
          <p:cNvSpPr>
            <a:spLocks noGrp="1" noChangeArrowheads="1"/>
          </p:cNvSpPr>
          <p:nvPr>
            <p:ph type="body" idx="1"/>
          </p:nvPr>
        </p:nvSpPr>
        <p:spPr>
          <a:xfrm>
            <a:off x="5600700" y="624568"/>
            <a:ext cx="5753098" cy="5412920"/>
          </a:xfrm>
        </p:spPr>
        <p:txBody>
          <a:bodyPr anchor="ctr">
            <a:normAutofit/>
          </a:bodyPr>
          <a:lstStyle/>
          <a:p>
            <a:pPr eaLnBrk="1" hangingPunct="1"/>
            <a:r>
              <a:rPr lang="en-GB" altLang="en-US" sz="2400">
                <a:latin typeface="Arial" panose="020B0604020202020204" pitchFamily="34" charset="0"/>
              </a:rPr>
              <a:t>Encourage healthy eating</a:t>
            </a:r>
          </a:p>
          <a:p>
            <a:pPr eaLnBrk="1" hangingPunct="1"/>
            <a:r>
              <a:rPr lang="en-GB" altLang="en-US" sz="2400">
                <a:latin typeface="Arial" panose="020B0604020202020204" pitchFamily="34" charset="0"/>
              </a:rPr>
              <a:t>Increase physical activity</a:t>
            </a:r>
          </a:p>
          <a:p>
            <a:pPr eaLnBrk="1" hangingPunct="1"/>
            <a:r>
              <a:rPr lang="en-GB" altLang="en-US" sz="2400">
                <a:latin typeface="Arial" panose="020B0604020202020204" pitchFamily="34" charset="0"/>
              </a:rPr>
              <a:t>Provide brief behavioural advice. </a:t>
            </a:r>
          </a:p>
          <a:p>
            <a:pPr eaLnBrk="1" hangingPunct="1">
              <a:buFontTx/>
              <a:buNone/>
            </a:pPr>
            <a:r>
              <a:rPr lang="en-GB" altLang="en-US" sz="2400">
                <a:latin typeface="Arial" panose="020B0604020202020204" pitchFamily="34" charset="0"/>
              </a:rPr>
              <a:t>		E.g. keep a food diary</a:t>
            </a:r>
          </a:p>
          <a:p>
            <a:pPr eaLnBrk="1" hangingPunct="1"/>
            <a:r>
              <a:rPr lang="en-GB" altLang="en-US" sz="2400">
                <a:latin typeface="Arial" panose="020B0604020202020204" pitchFamily="34" charset="0"/>
              </a:rPr>
              <a:t>Aim for 5-10% weight loss</a:t>
            </a:r>
            <a:endParaRPr lang="en-US" altLang="en-US" sz="2400">
              <a:latin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5" name="Rectangle 2">
            <a:extLst>
              <a:ext uri="{FF2B5EF4-FFF2-40B4-BE49-F238E27FC236}">
                <a16:creationId xmlns:a16="http://schemas.microsoft.com/office/drawing/2014/main" id="{C4747CFC-8C95-4A71-9DBB-DAA2DECDD938}"/>
              </a:ext>
            </a:extLst>
          </p:cNvPr>
          <p:cNvSpPr>
            <a:spLocks noGrp="1" noChangeArrowheads="1"/>
          </p:cNvSpPr>
          <p:nvPr>
            <p:ph type="title"/>
          </p:nvPr>
        </p:nvSpPr>
        <p:spPr>
          <a:xfrm>
            <a:off x="519545" y="621792"/>
            <a:ext cx="5181503" cy="5504688"/>
          </a:xfrm>
        </p:spPr>
        <p:txBody>
          <a:bodyPr>
            <a:normAutofit/>
          </a:bodyPr>
          <a:lstStyle/>
          <a:p>
            <a:pPr eaLnBrk="1" hangingPunct="1"/>
            <a:r>
              <a:rPr lang="en-GB" altLang="en-US" sz="4800">
                <a:latin typeface="Arial" panose="020B0604020202020204" pitchFamily="34" charset="0"/>
              </a:rPr>
              <a:t>Evidence-Based Treatment Goals</a:t>
            </a:r>
          </a:p>
        </p:txBody>
      </p:sp>
      <p:graphicFrame>
        <p:nvGraphicFramePr>
          <p:cNvPr id="33798" name="Rectangle 3">
            <a:extLst>
              <a:ext uri="{FF2B5EF4-FFF2-40B4-BE49-F238E27FC236}">
                <a16:creationId xmlns:a16="http://schemas.microsoft.com/office/drawing/2014/main" id="{934FA422-BA0E-4095-830D-CE911D62EE25}"/>
              </a:ext>
            </a:extLst>
          </p:cNvPr>
          <p:cNvGraphicFramePr/>
          <p:nvPr>
            <p:extLst>
              <p:ext uri="{D42A27DB-BD31-4B8C-83A1-F6EECF244321}">
                <p14:modId xmlns:p14="http://schemas.microsoft.com/office/powerpoint/2010/main" val="4226894314"/>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4819" name="Rectangle 2">
            <a:extLst>
              <a:ext uri="{FF2B5EF4-FFF2-40B4-BE49-F238E27FC236}">
                <a16:creationId xmlns:a16="http://schemas.microsoft.com/office/drawing/2014/main" id="{89A120D3-A9AD-49B7-94A9-9D9102CF0840}"/>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Healthy Eating</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0" name="Rectangle 3">
            <a:extLst>
              <a:ext uri="{FF2B5EF4-FFF2-40B4-BE49-F238E27FC236}">
                <a16:creationId xmlns:a16="http://schemas.microsoft.com/office/drawing/2014/main" id="{ED4A2654-CFA6-41F1-88CA-B70C809FFC8E}"/>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Eat five or more portions of fruit a day</a:t>
            </a:r>
          </a:p>
          <a:p>
            <a:pPr eaLnBrk="1" hangingPunct="1"/>
            <a:r>
              <a:rPr lang="en-GB" altLang="en-US" sz="2400">
                <a:solidFill>
                  <a:srgbClr val="000000"/>
                </a:solidFill>
                <a:latin typeface="Arial" panose="020B0604020202020204" pitchFamily="34" charset="0"/>
              </a:rPr>
              <a:t>Base meals on starchy foods, such as wholemeal bread, pasta, rice, cereal or potato</a:t>
            </a:r>
          </a:p>
          <a:p>
            <a:pPr eaLnBrk="1" hangingPunct="1"/>
            <a:r>
              <a:rPr lang="en-GB" altLang="en-US" sz="2400">
                <a:solidFill>
                  <a:srgbClr val="000000"/>
                </a:solidFill>
                <a:latin typeface="Arial" panose="020B0604020202020204" pitchFamily="34" charset="0"/>
              </a:rPr>
              <a:t>Reduce intake of foods high in fat and food high in sugars</a:t>
            </a:r>
          </a:p>
          <a:p>
            <a:pPr eaLnBrk="1" hangingPunct="1"/>
            <a:r>
              <a:rPr lang="en-GB" altLang="en-US" sz="2400">
                <a:solidFill>
                  <a:srgbClr val="000000"/>
                </a:solidFill>
                <a:latin typeface="Arial" panose="020B0604020202020204" pitchFamily="34" charset="0"/>
              </a:rPr>
              <a:t>Use cooking methods which reduce fat, such as grilling</a:t>
            </a:r>
          </a:p>
          <a:p>
            <a:pPr eaLnBrk="1" hangingPunct="1"/>
            <a:r>
              <a:rPr lang="en-GB" altLang="en-US" sz="2400">
                <a:solidFill>
                  <a:srgbClr val="000000"/>
                </a:solidFill>
                <a:latin typeface="Arial" panose="020B0604020202020204" pitchFamily="34" charset="0"/>
              </a:rPr>
              <a:t>Reduce alcohol intake (high in calories)</a:t>
            </a:r>
          </a:p>
          <a:p>
            <a:pPr eaLnBrk="1" hangingPunct="1"/>
            <a:r>
              <a:rPr lang="en-GB" altLang="en-US" sz="2400">
                <a:solidFill>
                  <a:srgbClr val="000000"/>
                </a:solidFill>
                <a:latin typeface="Arial" panose="020B0604020202020204" pitchFamily="34" charset="0"/>
              </a:rPr>
              <a:t>Consume less high fat/sugar snacks</a:t>
            </a:r>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a:extLst>
              <a:ext uri="{FF2B5EF4-FFF2-40B4-BE49-F238E27FC236}">
                <a16:creationId xmlns:a16="http://schemas.microsoft.com/office/drawing/2014/main" id="{AB039868-5A4B-4E89-9F3C-9BE390A4C023}"/>
              </a:ext>
            </a:extLst>
          </p:cNvPr>
          <p:cNvSpPr>
            <a:spLocks noGrp="1" noChangeArrowheads="1"/>
          </p:cNvSpPr>
          <p:nvPr>
            <p:ph type="title"/>
          </p:nvPr>
        </p:nvSpPr>
        <p:spPr/>
        <p:txBody>
          <a:bodyPr>
            <a:normAutofit fontScale="90000"/>
          </a:bodyPr>
          <a:lstStyle/>
          <a:p>
            <a:pPr eaLnBrk="1" hangingPunct="1"/>
            <a:r>
              <a:rPr lang="en-GB" altLang="en-US" sz="4000">
                <a:latin typeface="Arial" panose="020B0604020202020204" pitchFamily="34" charset="0"/>
              </a:rPr>
              <a:t>Changes required by Individuals</a:t>
            </a:r>
            <a:br>
              <a:rPr lang="en-GB" altLang="en-US" sz="4000"/>
            </a:br>
            <a:endParaRPr lang="en-GB" altLang="en-US" sz="4000"/>
          </a:p>
        </p:txBody>
      </p:sp>
      <p:sp>
        <p:nvSpPr>
          <p:cNvPr id="35844" name="Rectangle 3">
            <a:extLst>
              <a:ext uri="{FF2B5EF4-FFF2-40B4-BE49-F238E27FC236}">
                <a16:creationId xmlns:a16="http://schemas.microsoft.com/office/drawing/2014/main" id="{330E994F-8E25-42EE-A162-C0CAFA332BF2}"/>
              </a:ext>
            </a:extLst>
          </p:cNvPr>
          <p:cNvSpPr>
            <a:spLocks noGrp="1" noChangeArrowheads="1"/>
          </p:cNvSpPr>
          <p:nvPr>
            <p:ph type="body" idx="4294967295"/>
          </p:nvPr>
        </p:nvSpPr>
        <p:spPr>
          <a:xfrm>
            <a:off x="1524000" y="1981200"/>
            <a:ext cx="7772400" cy="4114800"/>
          </a:xfrm>
        </p:spPr>
        <p:txBody>
          <a:bodyPr/>
          <a:lstStyle/>
          <a:p>
            <a:pPr eaLnBrk="1" hangingPunct="1">
              <a:lnSpc>
                <a:spcPct val="90000"/>
              </a:lnSpc>
              <a:buFontTx/>
              <a:buNone/>
            </a:pPr>
            <a:r>
              <a:rPr lang="en-GB" altLang="en-US"/>
              <a:t>	</a:t>
            </a:r>
          </a:p>
        </p:txBody>
      </p:sp>
      <p:graphicFrame>
        <p:nvGraphicFramePr>
          <p:cNvPr id="56327" name="Group 7">
            <a:extLst>
              <a:ext uri="{FF2B5EF4-FFF2-40B4-BE49-F238E27FC236}">
                <a16:creationId xmlns:a16="http://schemas.microsoft.com/office/drawing/2014/main" id="{E30B2E58-7ECB-465D-904C-E25FDE4310A2}"/>
              </a:ext>
            </a:extLst>
          </p:cNvPr>
          <p:cNvGraphicFramePr>
            <a:graphicFrameLocks noGrp="1"/>
          </p:cNvGraphicFramePr>
          <p:nvPr>
            <p:ph type="tbl" idx="1"/>
          </p:nvPr>
        </p:nvGraphicFramePr>
        <p:xfrm>
          <a:off x="2208213" y="1989139"/>
          <a:ext cx="7772400" cy="3684588"/>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4841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Action</a:t>
                      </a:r>
                      <a:endParaRPr kumimoji="0" lang="en-US" sz="2400" b="1"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Target per day</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Current Average</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887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Increase avg. intake of fruit and veg</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5 portions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2.8 portions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1887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Increase avg. intake of dietary fibre</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18gms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13.8gms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29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Reduce the avg. intake of salt</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6gms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9.5gms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a:extLst>
              <a:ext uri="{FF2B5EF4-FFF2-40B4-BE49-F238E27FC236}">
                <a16:creationId xmlns:a16="http://schemas.microsoft.com/office/drawing/2014/main" id="{1AB8ED77-D5F5-4ADD-B223-E1DC698C6AF7}"/>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Changes required by Individuals</a:t>
            </a:r>
            <a:r>
              <a:rPr lang="en-GB" altLang="en-US" sz="4000"/>
              <a:t> </a:t>
            </a:r>
            <a:br>
              <a:rPr lang="en-GB" altLang="en-US" sz="4000"/>
            </a:br>
            <a:endParaRPr lang="en-US" altLang="en-US" sz="4000"/>
          </a:p>
        </p:txBody>
      </p:sp>
      <p:graphicFrame>
        <p:nvGraphicFramePr>
          <p:cNvPr id="137218" name="Group 2">
            <a:extLst>
              <a:ext uri="{FF2B5EF4-FFF2-40B4-BE49-F238E27FC236}">
                <a16:creationId xmlns:a16="http://schemas.microsoft.com/office/drawing/2014/main" id="{A65FB585-3CC8-43A6-A1FF-8FF1A444A97E}"/>
              </a:ext>
            </a:extLst>
          </p:cNvPr>
          <p:cNvGraphicFramePr>
            <a:graphicFrameLocks noGrp="1"/>
          </p:cNvGraphicFramePr>
          <p:nvPr>
            <p:ph type="body" idx="1"/>
          </p:nvPr>
        </p:nvGraphicFramePr>
        <p:xfrm>
          <a:off x="2208213" y="1557338"/>
          <a:ext cx="7772400" cy="4691063"/>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5762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Action</a:t>
                      </a:r>
                      <a:endParaRPr kumimoji="0" lang="en-US" sz="2400" b="1"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Target Per day</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Current Average</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30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Reduce the avg. intake of saturated fat</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11% of food energy</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35.3% of food intake</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54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Maintain total intake of fat </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35%</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35.3%</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530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Reduce the avg. intake of sugar to food energy</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12.7%</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7891" name="Rectangle 2">
            <a:extLst>
              <a:ext uri="{FF2B5EF4-FFF2-40B4-BE49-F238E27FC236}">
                <a16:creationId xmlns:a16="http://schemas.microsoft.com/office/drawing/2014/main" id="{BD377E55-2907-4742-9B65-705AC7105163}"/>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Physical exercise</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2" name="Rectangle 3">
            <a:extLst>
              <a:ext uri="{FF2B5EF4-FFF2-40B4-BE49-F238E27FC236}">
                <a16:creationId xmlns:a16="http://schemas.microsoft.com/office/drawing/2014/main" id="{46E27D04-5185-4C34-8E2C-AEFCE21F0BED}"/>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Children and Young People should achieve a total of at least 60 minutes of at least moderate-intensity physical activity each day.</a:t>
            </a:r>
          </a:p>
          <a:p>
            <a:pPr eaLnBrk="1" hangingPunct="1"/>
            <a:r>
              <a:rPr lang="en-GB" altLang="en-US" sz="2400">
                <a:solidFill>
                  <a:srgbClr val="000000"/>
                </a:solidFill>
                <a:latin typeface="Arial" panose="020B0604020202020204" pitchFamily="34" charset="0"/>
              </a:rPr>
              <a:t>Twice a week this activity should include activities which improve bone health.</a:t>
            </a:r>
          </a:p>
          <a:p>
            <a:pPr eaLnBrk="1" hangingPunct="1">
              <a:buFontTx/>
              <a:buNone/>
            </a:pPr>
            <a:endParaRPr lang="en-US" altLang="en-US" sz="2400">
              <a:solidFill>
                <a:srgbClr val="000000"/>
              </a:solidFill>
              <a:latin typeface="Arial" panose="020B0604020202020204" pitchFamily="34" charset="0"/>
            </a:endParaRPr>
          </a:p>
          <a:p>
            <a:pPr eaLnBrk="1" hangingPunct="1">
              <a:buFontTx/>
              <a:buNone/>
            </a:pPr>
            <a:endParaRPr lang="en-US" altLang="en-US" sz="24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8915" name="Rectangle 2">
            <a:extLst>
              <a:ext uri="{FF2B5EF4-FFF2-40B4-BE49-F238E27FC236}">
                <a16:creationId xmlns:a16="http://schemas.microsoft.com/office/drawing/2014/main" id="{60A0BF3F-F6AD-4E78-B5A7-A7CA8E7ECD5B}"/>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Physical exercise</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6" name="Rectangle 3">
            <a:extLst>
              <a:ext uri="{FF2B5EF4-FFF2-40B4-BE49-F238E27FC236}">
                <a16:creationId xmlns:a16="http://schemas.microsoft.com/office/drawing/2014/main" id="{67646333-B6E0-4679-A7F9-AA9010174D18}"/>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For general health adults should achieve a total of at least 30 minutes a day of at least moderate-intensity physical activity on five or more days a week.</a:t>
            </a:r>
          </a:p>
          <a:p>
            <a:pPr eaLnBrk="1" hangingPunct="1"/>
            <a:r>
              <a:rPr lang="en-GB" altLang="en-US" sz="2400">
                <a:solidFill>
                  <a:srgbClr val="000000"/>
                </a:solidFill>
                <a:latin typeface="Arial" panose="020B0604020202020204" pitchFamily="34" charset="0"/>
              </a:rPr>
              <a:t>Can be broken down into 10 minute chunks.</a:t>
            </a:r>
          </a:p>
          <a:p>
            <a:pPr eaLnBrk="1" hangingPunct="1"/>
            <a:r>
              <a:rPr lang="en-GB" altLang="en-US" sz="2400">
                <a:solidFill>
                  <a:srgbClr val="000000"/>
                </a:solidFill>
                <a:latin typeface="Arial" panose="020B0604020202020204" pitchFamily="34" charset="0"/>
              </a:rPr>
              <a:t>A stepwise increase in activity is recommended, such as walk to work, use the stairs, etc.</a:t>
            </a:r>
          </a:p>
          <a:p>
            <a:pPr eaLnBrk="1" hangingPunct="1"/>
            <a:r>
              <a:rPr lang="en-GB" altLang="en-US" sz="2400">
                <a:solidFill>
                  <a:srgbClr val="000000"/>
                </a:solidFill>
                <a:latin typeface="Arial" panose="020B0604020202020204" pitchFamily="34" charset="0"/>
              </a:rPr>
              <a:t>60-90 minutes per day is recommended for weight loss and maintenance.</a:t>
            </a:r>
          </a:p>
        </p:txBody>
      </p:sp>
    </p:spTree>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9939" name="Rectangle 2">
            <a:extLst>
              <a:ext uri="{FF2B5EF4-FFF2-40B4-BE49-F238E27FC236}">
                <a16:creationId xmlns:a16="http://schemas.microsoft.com/office/drawing/2014/main" id="{AA2E490A-0385-4758-8D5D-06186A78BF94}"/>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Physical exercise</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0" name="Rectangle 3">
            <a:extLst>
              <a:ext uri="{FF2B5EF4-FFF2-40B4-BE49-F238E27FC236}">
                <a16:creationId xmlns:a16="http://schemas.microsoft.com/office/drawing/2014/main" id="{5C7FB78F-4F93-44ED-A991-64766E976983}"/>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Advice should be combined with decreasing sedentary behaviour.</a:t>
            </a:r>
          </a:p>
          <a:p>
            <a:pPr eaLnBrk="1" hangingPunct="1"/>
            <a:r>
              <a:rPr lang="en-GB" altLang="en-US" sz="2400">
                <a:solidFill>
                  <a:srgbClr val="000000"/>
                </a:solidFill>
                <a:latin typeface="Arial" panose="020B0604020202020204" pitchFamily="34" charset="0"/>
              </a:rPr>
              <a:t>Older adults should keep moving and retain their mobility through daily activity.</a:t>
            </a:r>
            <a:endParaRPr lang="en-US" altLang="en-US" sz="2400">
              <a:solidFill>
                <a:srgbClr val="000000"/>
              </a:solidFill>
              <a:latin typeface="Arial" panose="020B0604020202020204" pitchFamily="34" charset="0"/>
            </a:endParaRPr>
          </a:p>
          <a:p>
            <a:pPr eaLnBrk="1" hangingPunct="1"/>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0963" name="Rectangle 2">
            <a:extLst>
              <a:ext uri="{FF2B5EF4-FFF2-40B4-BE49-F238E27FC236}">
                <a16:creationId xmlns:a16="http://schemas.microsoft.com/office/drawing/2014/main" id="{D35B28F9-BADC-4D64-899B-F99427F1C0FE}"/>
              </a:ext>
            </a:extLst>
          </p:cNvPr>
          <p:cNvSpPr>
            <a:spLocks noGrp="1" noChangeArrowheads="1"/>
          </p:cNvSpPr>
          <p:nvPr>
            <p:ph type="title"/>
          </p:nvPr>
        </p:nvSpPr>
        <p:spPr>
          <a:xfrm>
            <a:off x="640079" y="2053641"/>
            <a:ext cx="3669161" cy="2760098"/>
          </a:xfrm>
        </p:spPr>
        <p:txBody>
          <a:bodyPr>
            <a:normAutofit/>
          </a:bodyPr>
          <a:lstStyle/>
          <a:p>
            <a:pPr eaLnBrk="1" hangingPunct="1"/>
            <a:r>
              <a:rPr lang="en-GB" altLang="en-US">
                <a:solidFill>
                  <a:srgbClr val="FFFFFF"/>
                </a:solidFill>
                <a:latin typeface="Arial" panose="020B0604020202020204" pitchFamily="34" charset="0"/>
              </a:rPr>
              <a:t>Brief Behavioural Advice</a:t>
            </a:r>
            <a:endParaRPr lang="en-US" altLang="en-US">
              <a:solidFill>
                <a:srgbClr val="FFFFFF"/>
              </a:solidFill>
              <a:latin typeface="Arial" panose="020B0604020202020204" pitchFamily="34" charset="0"/>
            </a:endParaRPr>
          </a:p>
        </p:txBody>
      </p:sp>
      <p:sp>
        <p:nvSpPr>
          <p:cNvPr id="40964" name="Rectangle 3">
            <a:extLst>
              <a:ext uri="{FF2B5EF4-FFF2-40B4-BE49-F238E27FC236}">
                <a16:creationId xmlns:a16="http://schemas.microsoft.com/office/drawing/2014/main" id="{222B8EAF-6016-4D9C-8C1D-FA73C3DC26C6}"/>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GB" altLang="en-US" sz="2400">
                <a:solidFill>
                  <a:srgbClr val="000000"/>
                </a:solidFill>
                <a:latin typeface="Arial" panose="020B0604020202020204" pitchFamily="34" charset="0"/>
              </a:rPr>
              <a:t>Plan for action (start date, what action will be taken)</a:t>
            </a:r>
          </a:p>
          <a:p>
            <a:pPr eaLnBrk="1" hangingPunct="1"/>
            <a:r>
              <a:rPr lang="en-GB" altLang="en-US" sz="2400">
                <a:solidFill>
                  <a:srgbClr val="000000"/>
                </a:solidFill>
                <a:latin typeface="Arial" panose="020B0604020202020204" pitchFamily="34" charset="0"/>
              </a:rPr>
              <a:t>Regularly monitor diet and activity levels</a:t>
            </a:r>
          </a:p>
          <a:p>
            <a:pPr eaLnBrk="1" hangingPunct="1"/>
            <a:r>
              <a:rPr lang="en-GB" altLang="en-US" sz="2400">
                <a:solidFill>
                  <a:srgbClr val="000000"/>
                </a:solidFill>
                <a:latin typeface="Arial" panose="020B0604020202020204" pitchFamily="34" charset="0"/>
              </a:rPr>
              <a:t>Set goals (specific and manageable)</a:t>
            </a:r>
          </a:p>
          <a:p>
            <a:pPr eaLnBrk="1" hangingPunct="1"/>
            <a:r>
              <a:rPr lang="en-GB" altLang="en-US" sz="2400">
                <a:solidFill>
                  <a:srgbClr val="000000"/>
                </a:solidFill>
                <a:latin typeface="Arial" panose="020B0604020202020204" pitchFamily="34" charset="0"/>
              </a:rPr>
              <a:t>Use stimulus control (avoid tempting situations)</a:t>
            </a:r>
          </a:p>
          <a:p>
            <a:pPr eaLnBrk="1" hangingPunct="1"/>
            <a:r>
              <a:rPr lang="en-GB" altLang="en-US" sz="2400">
                <a:solidFill>
                  <a:srgbClr val="000000"/>
                </a:solidFill>
                <a:latin typeface="Arial" panose="020B0604020202020204" pitchFamily="34" charset="0"/>
              </a:rPr>
              <a:t>Reward achievements</a:t>
            </a:r>
          </a:p>
          <a:p>
            <a:pPr eaLnBrk="1" hangingPunct="1"/>
            <a:r>
              <a:rPr lang="en-GB" altLang="en-US" sz="2400">
                <a:solidFill>
                  <a:srgbClr val="000000"/>
                </a:solidFill>
                <a:latin typeface="Arial" panose="020B0604020202020204" pitchFamily="34" charset="0"/>
              </a:rPr>
              <a:t>Seek support from friends and family</a:t>
            </a:r>
          </a:p>
          <a:p>
            <a:pPr eaLnBrk="1" hangingPunct="1"/>
            <a:r>
              <a:rPr lang="en-GB" altLang="en-US" sz="2400">
                <a:solidFill>
                  <a:srgbClr val="000000"/>
                </a:solidFill>
                <a:latin typeface="Arial" panose="020B0604020202020204" pitchFamily="34" charset="0"/>
              </a:rPr>
              <a:t>Use self-help materials on cognitive behavioural treatment</a:t>
            </a:r>
            <a:endParaRPr lang="en-US" altLang="en-US" sz="2400">
              <a:solidFill>
                <a:srgbClr val="000000"/>
              </a:solidFill>
              <a:latin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8F592-6F8F-430C-925F-ECBF82E787FC}"/>
              </a:ext>
            </a:extLst>
          </p:cNvPr>
          <p:cNvSpPr>
            <a:spLocks noGrp="1"/>
          </p:cNvSpPr>
          <p:nvPr>
            <p:ph type="title"/>
          </p:nvPr>
        </p:nvSpPr>
        <p:spPr/>
        <p:txBody>
          <a:bodyPr/>
          <a:lstStyle/>
          <a:p>
            <a:r>
              <a:rPr lang="en-US" dirty="0"/>
              <a:t>Healthy eating plate </a:t>
            </a:r>
            <a:endParaRPr lang="en-GB" dirty="0"/>
          </a:p>
        </p:txBody>
      </p:sp>
      <p:pic>
        <p:nvPicPr>
          <p:cNvPr id="4" name="Online Media 3" title="Making better choices with the Eatwell Guide">
            <a:hlinkClick r:id="" action="ppaction://media"/>
            <a:extLst>
              <a:ext uri="{FF2B5EF4-FFF2-40B4-BE49-F238E27FC236}">
                <a16:creationId xmlns:a16="http://schemas.microsoft.com/office/drawing/2014/main" id="{B3A2D953-17F4-44C4-892A-23EA07E941C3}"/>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74819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a:extLst>
              <a:ext uri="{FF2B5EF4-FFF2-40B4-BE49-F238E27FC236}">
                <a16:creationId xmlns:a16="http://schemas.microsoft.com/office/drawing/2014/main" id="{AC1CFEF8-6DA1-4DF9-A2D2-0F46476192C5}"/>
              </a:ext>
            </a:extLst>
          </p:cNvPr>
          <p:cNvSpPr>
            <a:spLocks noGrp="1" noChangeArrowheads="1"/>
          </p:cNvSpPr>
          <p:nvPr>
            <p:ph type="title"/>
          </p:nvPr>
        </p:nvSpPr>
        <p:spPr/>
        <p:txBody>
          <a:bodyPr/>
          <a:lstStyle/>
          <a:p>
            <a:pPr eaLnBrk="1" hangingPunct="1"/>
            <a:br>
              <a:rPr lang="en-GB" altLang="en-US" sz="4000"/>
            </a:br>
            <a:r>
              <a:rPr lang="en-GB" altLang="en-US" sz="4000"/>
              <a:t>Further resources</a:t>
            </a:r>
          </a:p>
        </p:txBody>
      </p:sp>
      <p:sp>
        <p:nvSpPr>
          <p:cNvPr id="46084" name="Rectangle 3">
            <a:extLst>
              <a:ext uri="{FF2B5EF4-FFF2-40B4-BE49-F238E27FC236}">
                <a16:creationId xmlns:a16="http://schemas.microsoft.com/office/drawing/2014/main" id="{1C75838A-74AF-46E6-8D61-382A81F51792}"/>
              </a:ext>
            </a:extLst>
          </p:cNvPr>
          <p:cNvSpPr>
            <a:spLocks noGrp="1" noChangeArrowheads="1"/>
          </p:cNvSpPr>
          <p:nvPr>
            <p:ph type="body" idx="1"/>
          </p:nvPr>
        </p:nvSpPr>
        <p:spPr/>
        <p:txBody>
          <a:bodyPr>
            <a:normAutofit fontScale="92500" lnSpcReduction="20000"/>
          </a:bodyPr>
          <a:lstStyle/>
          <a:p>
            <a:pPr eaLnBrk="1" hangingPunct="1">
              <a:lnSpc>
                <a:spcPct val="80000"/>
              </a:lnSpc>
            </a:pPr>
            <a:endParaRPr lang="en-GB" altLang="en-US" sz="1800">
              <a:solidFill>
                <a:schemeClr val="accent2"/>
              </a:solidFill>
            </a:endParaRPr>
          </a:p>
          <a:p>
            <a:pPr eaLnBrk="1" hangingPunct="1">
              <a:lnSpc>
                <a:spcPct val="80000"/>
              </a:lnSpc>
            </a:pPr>
            <a:r>
              <a:rPr lang="en-GB" altLang="en-US" sz="1800">
                <a:solidFill>
                  <a:schemeClr val="accent2"/>
                </a:solidFill>
                <a:hlinkClick r:id="rId2"/>
              </a:rPr>
              <a:t>Department of Health </a:t>
            </a:r>
            <a:endParaRPr lang="en-GB" altLang="en-US" sz="1800">
              <a:solidFill>
                <a:schemeClr val="accent2"/>
              </a:solidFill>
            </a:endParaRPr>
          </a:p>
          <a:p>
            <a:pPr eaLnBrk="1" hangingPunct="1">
              <a:lnSpc>
                <a:spcPct val="80000"/>
              </a:lnSpc>
            </a:pPr>
            <a:r>
              <a:rPr lang="en-GB" altLang="en-US" sz="1800">
                <a:solidFill>
                  <a:schemeClr val="accent2"/>
                </a:solidFill>
                <a:hlinkClick r:id="rId3"/>
              </a:rPr>
              <a:t>NICE guidance on Obesity</a:t>
            </a:r>
            <a:endParaRPr lang="en-GB" altLang="en-US" sz="1800">
              <a:solidFill>
                <a:schemeClr val="accent2"/>
              </a:solidFill>
            </a:endParaRPr>
          </a:p>
          <a:p>
            <a:pPr eaLnBrk="1" hangingPunct="1">
              <a:lnSpc>
                <a:spcPct val="80000"/>
              </a:lnSpc>
            </a:pPr>
            <a:r>
              <a:rPr lang="en-GB" altLang="en-US" sz="1800">
                <a:solidFill>
                  <a:schemeClr val="accent2"/>
                </a:solidFill>
                <a:hlinkClick r:id=""/>
              </a:rPr>
              <a:t>National obesity observatory for England</a:t>
            </a:r>
          </a:p>
          <a:p>
            <a:pPr eaLnBrk="1" hangingPunct="1">
              <a:lnSpc>
                <a:spcPct val="80000"/>
              </a:lnSpc>
            </a:pPr>
            <a:r>
              <a:rPr lang="en-GB" altLang="en-US" sz="1800">
                <a:solidFill>
                  <a:schemeClr val="accent2"/>
                </a:solidFill>
                <a:hlinkClick r:id=""/>
              </a:rPr>
              <a:t>Foresight Report 2007 </a:t>
            </a:r>
            <a:endParaRPr lang="en-GB" altLang="en-US" sz="1800">
              <a:solidFill>
                <a:schemeClr val="accent2"/>
              </a:solidFill>
            </a:endParaRPr>
          </a:p>
          <a:p>
            <a:pPr eaLnBrk="1" hangingPunct="1">
              <a:lnSpc>
                <a:spcPct val="80000"/>
              </a:lnSpc>
            </a:pPr>
            <a:r>
              <a:rPr lang="en-GB" altLang="en-US" sz="1800">
                <a:solidFill>
                  <a:schemeClr val="accent2"/>
                </a:solidFill>
                <a:hlinkClick r:id="rId4"/>
              </a:rPr>
              <a:t>Tackling Obesities: Future Choices - Key Messages</a:t>
            </a:r>
            <a:endParaRPr lang="en-GB" altLang="en-US" sz="1800">
              <a:solidFill>
                <a:schemeClr val="accent2"/>
              </a:solidFill>
            </a:endParaRPr>
          </a:p>
          <a:p>
            <a:pPr eaLnBrk="1" hangingPunct="1">
              <a:lnSpc>
                <a:spcPct val="80000"/>
              </a:lnSpc>
            </a:pPr>
            <a:r>
              <a:rPr lang="en-GB" altLang="en-US" sz="1800">
                <a:solidFill>
                  <a:schemeClr val="accent2"/>
                </a:solidFill>
                <a:hlinkClick r:id="rId5"/>
              </a:rPr>
              <a:t>Nuffield Council on Bioethics Report 2007</a:t>
            </a:r>
            <a:endParaRPr lang="en-GB" altLang="en-US" sz="1800">
              <a:solidFill>
                <a:schemeClr val="accent2"/>
              </a:solidFill>
              <a:hlinkClick r:id=""/>
            </a:endParaRPr>
          </a:p>
          <a:p>
            <a:pPr eaLnBrk="1" hangingPunct="1">
              <a:lnSpc>
                <a:spcPct val="80000"/>
              </a:lnSpc>
            </a:pPr>
            <a:r>
              <a:rPr lang="en-GB" altLang="en-US" sz="1800">
                <a:solidFill>
                  <a:schemeClr val="accent2"/>
                </a:solidFill>
                <a:hlinkClick r:id=""/>
              </a:rPr>
              <a:t>Obesity White Paper DH 2008</a:t>
            </a:r>
            <a:endParaRPr lang="en-GB" altLang="en-US" sz="1800">
              <a:solidFill>
                <a:schemeClr val="accent2"/>
              </a:solidFill>
              <a:hlinkClick r:id=""/>
            </a:endParaRPr>
          </a:p>
          <a:p>
            <a:pPr eaLnBrk="1" hangingPunct="1">
              <a:lnSpc>
                <a:spcPct val="80000"/>
              </a:lnSpc>
            </a:pPr>
            <a:r>
              <a:rPr lang="en-GB" altLang="en-US" sz="1800">
                <a:solidFill>
                  <a:schemeClr val="accent2"/>
                </a:solidFill>
                <a:hlinkClick r:id=""/>
              </a:rPr>
              <a:t>National Child Measurement Programme 2006/07 Results</a:t>
            </a:r>
            <a:endParaRPr lang="en-GB" altLang="en-US" sz="1800">
              <a:solidFill>
                <a:schemeClr val="accent2"/>
              </a:solidFill>
              <a:hlinkClick r:id=""/>
            </a:endParaRPr>
          </a:p>
          <a:p>
            <a:pPr eaLnBrk="1" hangingPunct="1">
              <a:lnSpc>
                <a:spcPct val="80000"/>
              </a:lnSpc>
            </a:pPr>
            <a:r>
              <a:rPr lang="en-GB" altLang="en-US" sz="1800">
                <a:solidFill>
                  <a:schemeClr val="accent2"/>
                </a:solidFill>
                <a:hlinkClick r:id=""/>
              </a:rPr>
              <a:t>FPH Obesity Toolkit - </a:t>
            </a:r>
            <a:r>
              <a:rPr lang="en-GB" altLang="en-US" sz="1800" i="1">
                <a:solidFill>
                  <a:schemeClr val="accent2"/>
                </a:solidFill>
                <a:hlinkClick r:id="rId6"/>
              </a:rPr>
              <a:t>Lightening the load, tackling overweight and obesity</a:t>
            </a:r>
            <a:r>
              <a:rPr lang="en-GB" altLang="en-US" sz="1800">
                <a:solidFill>
                  <a:schemeClr val="accent2"/>
                </a:solidFill>
              </a:rPr>
              <a:t> </a:t>
            </a:r>
          </a:p>
          <a:p>
            <a:pPr eaLnBrk="1" hangingPunct="1">
              <a:lnSpc>
                <a:spcPct val="80000"/>
              </a:lnSpc>
            </a:pPr>
            <a:r>
              <a:rPr lang="en-GB" altLang="en-US" sz="1800">
                <a:solidFill>
                  <a:schemeClr val="accent2"/>
                </a:solidFill>
                <a:hlinkClick r:id="rId7"/>
              </a:rPr>
              <a:t>The information Centre for Health &amp; Social Care</a:t>
            </a:r>
          </a:p>
          <a:p>
            <a:pPr eaLnBrk="1" hangingPunct="1">
              <a:lnSpc>
                <a:spcPct val="80000"/>
              </a:lnSpc>
            </a:pPr>
            <a:r>
              <a:rPr lang="en-GB" altLang="en-US" sz="1800">
                <a:hlinkClick r:id="rId8"/>
              </a:rPr>
              <a:t>Statistics on Obesity, Physical Activity and Diet, England 2008 </a:t>
            </a:r>
            <a:endParaRPr lang="en-GB" altLang="en-US" sz="1800"/>
          </a:p>
          <a:p>
            <a:pPr eaLnBrk="1" hangingPunct="1">
              <a:lnSpc>
                <a:spcPct val="80000"/>
              </a:lnSpc>
            </a:pPr>
            <a:r>
              <a:rPr lang="en-GB" altLang="en-US" sz="1800">
                <a:hlinkClick r:id="rId9"/>
              </a:rPr>
              <a:t>The NHS Information Centre</a:t>
            </a:r>
          </a:p>
          <a:p>
            <a:pPr eaLnBrk="1" hangingPunct="1">
              <a:lnSpc>
                <a:spcPct val="80000"/>
              </a:lnSpc>
              <a:buFontTx/>
              <a:buNone/>
            </a:pPr>
            <a:endParaRPr lang="en-GB" altLang="en-US" sz="1800">
              <a:solidFill>
                <a:schemeClr val="accent2"/>
              </a:solidFill>
              <a:hlinkClick r:id="rId10"/>
            </a:endParaRPr>
          </a:p>
          <a:p>
            <a:pPr eaLnBrk="1" hangingPunct="1">
              <a:lnSpc>
                <a:spcPct val="80000"/>
              </a:lnSpc>
              <a:buFontTx/>
              <a:buNone/>
            </a:pPr>
            <a:r>
              <a:rPr lang="en-GB" altLang="en-US" sz="1200">
                <a:latin typeface="Arial" panose="020B0604020202020204" pitchFamily="34" charset="0"/>
              </a:rPr>
              <a:t>Copyright © 2008 LTPHN.   All rights reserved</a:t>
            </a:r>
            <a:r>
              <a:rPr lang="en-GB" altLang="en-US" sz="1200"/>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2985</Words>
  <Application>Microsoft Office PowerPoint</Application>
  <PresentationFormat>Widescreen</PresentationFormat>
  <Paragraphs>352</Paragraphs>
  <Slides>36</Slides>
  <Notes>32</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Poppins</vt:lpstr>
      <vt:lpstr>Times New Roman</vt:lpstr>
      <vt:lpstr>Office Theme</vt:lpstr>
      <vt:lpstr> Obesity-  the Health Time Bomb  </vt:lpstr>
      <vt:lpstr>Definition</vt:lpstr>
      <vt:lpstr>BMI</vt:lpstr>
      <vt:lpstr>National Audit Office </vt:lpstr>
      <vt:lpstr>Why is reducing obesity important?</vt:lpstr>
      <vt:lpstr>Why is reducing obesity important?</vt:lpstr>
      <vt:lpstr> Why is reducing obesity important?</vt:lpstr>
      <vt:lpstr>PowerPoint Presentation</vt:lpstr>
      <vt:lpstr>   Epidemiology – population impact</vt:lpstr>
      <vt:lpstr>Causes of Obesity</vt:lpstr>
      <vt:lpstr>Groups at Risk</vt:lpstr>
      <vt:lpstr>Racial &amp; Ethnic Influences</vt:lpstr>
      <vt:lpstr>Racial &amp; Ethnic Influences</vt:lpstr>
      <vt:lpstr>Inequalities</vt:lpstr>
      <vt:lpstr>Women</vt:lpstr>
      <vt:lpstr>The new pandemic</vt:lpstr>
      <vt:lpstr>Interventions</vt:lpstr>
      <vt:lpstr>Prevention of developing obesity</vt:lpstr>
      <vt:lpstr>Prevention of developing obesity</vt:lpstr>
      <vt:lpstr>Causes of obesity </vt:lpstr>
      <vt:lpstr>Health benefit of modest (10%) weight loss</vt:lpstr>
      <vt:lpstr>Whole system approach </vt:lpstr>
      <vt:lpstr>Individual approaches to health promotion: Aims </vt:lpstr>
      <vt:lpstr>Stages of Change Model</vt:lpstr>
      <vt:lpstr>First steps in tackling obesity </vt:lpstr>
      <vt:lpstr> First steps in tackling obesity </vt:lpstr>
      <vt:lpstr>Evidence-Based Treatment Goals</vt:lpstr>
      <vt:lpstr>Healthy Eating</vt:lpstr>
      <vt:lpstr>Changes required by Individuals </vt:lpstr>
      <vt:lpstr>Changes required by Individuals  </vt:lpstr>
      <vt:lpstr>Physical exercise</vt:lpstr>
      <vt:lpstr>Physical exercise</vt:lpstr>
      <vt:lpstr>Physical exercise</vt:lpstr>
      <vt:lpstr>Brief Behavioural Advice</vt:lpstr>
      <vt:lpstr>Healthy eating plate </vt:lpstr>
      <vt:lpstr> 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Obesity-  the Health Time Bomb  </dc:title>
  <dc:creator>Felicity Page</dc:creator>
  <cp:lastModifiedBy>Felicity Page</cp:lastModifiedBy>
  <cp:revision>1</cp:revision>
  <dcterms:created xsi:type="dcterms:W3CDTF">2020-10-19T20:21:05Z</dcterms:created>
  <dcterms:modified xsi:type="dcterms:W3CDTF">2020-10-19T20:23:09Z</dcterms:modified>
</cp:coreProperties>
</file>