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2" r:id="rId5"/>
    <p:sldId id="260" r:id="rId6"/>
    <p:sldId id="261" r:id="rId7"/>
    <p:sldId id="265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634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488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29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015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106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541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467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311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259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801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955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2422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icank-ihsan.weebly.com/uploads/1/8/7/4/18748648/safety_risk_and_adventure_in_outdoor_activities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olleaders.thekeysupport.com/administration-and-management/risk/curriculum-risk-assessments/risk-assessments-for-pe-learning-and-teaching/#section-1" TargetMode="External"/><Relationship Id="rId2" Type="http://schemas.openxmlformats.org/officeDocument/2006/relationships/hyperlink" Target="https://www.hse.gov.uk/risk/controlling-risks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rexham.gov.uk/assets/pdfs/education/pess/safe_practice_pess_risk_assessment_form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solidFill>
                  <a:schemeClr val="bg1"/>
                </a:solidFill>
              </a:rPr>
              <a:t>Risk Assessments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79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Risk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001983"/>
            <a:ext cx="10972800" cy="2493817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dirty="0" smtClean="0"/>
              <a:t>The systematic and recorded process of evaluating the potential hazards and their associated risks of any given activity or undertaking.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1581087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Risk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/>
              <a:buChar char="•"/>
            </a:pPr>
            <a:r>
              <a:rPr lang="en-US" b="1" dirty="0"/>
              <a:t>Generic/Activity </a:t>
            </a:r>
          </a:p>
          <a:p>
            <a:pPr marL="0" indent="0">
              <a:buNone/>
            </a:pPr>
            <a:r>
              <a:rPr lang="en-US" dirty="0"/>
              <a:t>Relates to the activity itself such as </a:t>
            </a:r>
            <a:r>
              <a:rPr lang="en-US" dirty="0" smtClean="0"/>
              <a:t>team building or bouldering.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b="1" dirty="0"/>
              <a:t>Site Specific</a:t>
            </a:r>
          </a:p>
          <a:p>
            <a:pPr marL="0" indent="0">
              <a:buNone/>
            </a:pPr>
            <a:r>
              <a:rPr lang="en-US" dirty="0"/>
              <a:t>Takes into account the nuances of the venue. Requires experience and </a:t>
            </a:r>
            <a:r>
              <a:rPr lang="en-US" dirty="0" smtClean="0"/>
              <a:t>familiarity.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b="1" dirty="0"/>
              <a:t>Dynamic</a:t>
            </a:r>
          </a:p>
          <a:p>
            <a:pPr marL="0" indent="0">
              <a:buNone/>
            </a:pPr>
            <a:r>
              <a:rPr lang="en-US" dirty="0"/>
              <a:t>Done on the move. Requires experience of the activity and the venue as well as sound judgement.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367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Styles of Risk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/>
              <a:t>Qualitative</a:t>
            </a:r>
            <a:r>
              <a:rPr lang="en-US" dirty="0"/>
              <a:t> is a descriptive form of risk assessment that uses a selection of adjectives to inform the risk management process.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Quantitative</a:t>
            </a:r>
            <a:r>
              <a:rPr lang="en-US" dirty="0"/>
              <a:t> is a far more precise and numerical measure of risk, but has the potential to limit understanding. Uses an equation of </a:t>
            </a:r>
            <a:r>
              <a:rPr lang="en-US" dirty="0" smtClean="0"/>
              <a:t>likelihood </a:t>
            </a:r>
            <a:r>
              <a:rPr lang="en-US" dirty="0"/>
              <a:t>x severity to reach a final value.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Risk assessments are sometimes a combination of both.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04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Assessment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GB" b="1" dirty="0"/>
              <a:t>H</a:t>
            </a:r>
            <a:r>
              <a:rPr lang="en-GB" b="1" dirty="0" smtClean="0"/>
              <a:t>azard</a:t>
            </a:r>
            <a:r>
              <a:rPr lang="en-GB" b="1" dirty="0"/>
              <a:t> </a:t>
            </a:r>
            <a:r>
              <a:rPr lang="en-GB" dirty="0" smtClean="0"/>
              <a:t>are </a:t>
            </a:r>
            <a:r>
              <a:rPr lang="en-GB" dirty="0"/>
              <a:t>anything that may cause harm; these can be hazards to physical health such as chemicals, electricity, working from ladders, an open drawer or to mental </a:t>
            </a:r>
            <a:r>
              <a:rPr lang="en-GB" dirty="0" smtClean="0"/>
              <a:t>health.</a:t>
            </a:r>
          </a:p>
          <a:p>
            <a:pPr fontAlgn="base"/>
            <a:endParaRPr lang="en-GB" dirty="0"/>
          </a:p>
          <a:p>
            <a:pPr fontAlgn="base"/>
            <a:r>
              <a:rPr lang="en-GB" b="1" dirty="0" smtClean="0"/>
              <a:t>Risks</a:t>
            </a:r>
            <a:r>
              <a:rPr lang="en-GB" dirty="0"/>
              <a:t> is the chance, high or low, that somebody could be harmed by these and other hazards, together with an indication of how serious the harm could </a:t>
            </a:r>
            <a:r>
              <a:rPr lang="en-GB" dirty="0" smtClean="0"/>
              <a:t>be.</a:t>
            </a:r>
          </a:p>
          <a:p>
            <a:pPr fontAlgn="base"/>
            <a:endParaRPr lang="en-GB" dirty="0" smtClean="0"/>
          </a:p>
          <a:p>
            <a:pPr fontAlgn="base"/>
            <a:r>
              <a:rPr lang="en-GB" b="1" dirty="0" smtClean="0"/>
              <a:t>Control Measures </a:t>
            </a:r>
            <a:r>
              <a:rPr lang="en-GB" dirty="0" smtClean="0"/>
              <a:t>are actions that can be put in place in an attempt to manage the identified hazard.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75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091" y="-175634"/>
            <a:ext cx="10972800" cy="1143000"/>
          </a:xfrm>
        </p:spPr>
        <p:txBody>
          <a:bodyPr/>
          <a:lstStyle/>
          <a:p>
            <a:r>
              <a:rPr lang="en-GB" dirty="0" smtClean="0"/>
              <a:t>Example Risk Assessments</a:t>
            </a:r>
            <a:endParaRPr lang="en-GB" dirty="0"/>
          </a:p>
        </p:txBody>
      </p:sp>
      <p:pic>
        <p:nvPicPr>
          <p:cNvPr id="1026" name="Picture 2" descr="Image result for blank risk assessmen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818" y="727364"/>
            <a:ext cx="9295564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474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727" y="440892"/>
            <a:ext cx="10972800" cy="1143000"/>
          </a:xfrm>
        </p:spPr>
        <p:txBody>
          <a:bodyPr/>
          <a:lstStyle/>
          <a:p>
            <a:r>
              <a:rPr lang="en-GB" dirty="0"/>
              <a:t>Example Risk 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92727" y="2625438"/>
            <a:ext cx="10972800" cy="101830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 smtClean="0"/>
              <a:t>You can find a UWTSD Outdoor Ed Generic Risk assessment on moodle.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284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Useful Text for Risk Assessment in Outdoor Adventure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909" y="2292928"/>
            <a:ext cx="10972800" cy="1898072"/>
          </a:xfrm>
        </p:spPr>
        <p:txBody>
          <a:bodyPr/>
          <a:lstStyle/>
          <a:p>
            <a:r>
              <a:rPr lang="en-GB" dirty="0">
                <a:hlinkClick r:id="rId2"/>
              </a:rPr>
              <a:t>http://icank-ihsan.weebly.com/uploads/1/8/7/4/18748648/safety_risk_and_adventure_in_outdoor_activities.pdf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29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Website 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HSE -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www.hse.gov.uk/risk/controlling-risks.htm</a:t>
            </a:r>
            <a:endParaRPr lang="en-GB" dirty="0" smtClean="0"/>
          </a:p>
          <a:p>
            <a:r>
              <a:rPr lang="en-GB" dirty="0" smtClean="0"/>
              <a:t>School Leaders - </a:t>
            </a:r>
            <a:r>
              <a:rPr lang="en-GB" dirty="0">
                <a:hlinkClick r:id="rId3"/>
              </a:rPr>
              <a:t>https://schoolleaders.thekeysupport.com/administration-and-management/risk/curriculum-risk-assessments/risk-assessments-for-pe-learning-and-teaching/#</a:t>
            </a:r>
            <a:r>
              <a:rPr lang="en-GB" dirty="0" smtClean="0">
                <a:hlinkClick r:id="rId3"/>
              </a:rPr>
              <a:t>section-1</a:t>
            </a:r>
            <a:endParaRPr lang="en-GB" dirty="0" smtClean="0"/>
          </a:p>
          <a:p>
            <a:r>
              <a:rPr lang="en-GB" dirty="0" smtClean="0"/>
              <a:t>PE - </a:t>
            </a:r>
            <a:r>
              <a:rPr lang="en-GB" dirty="0">
                <a:hlinkClick r:id="rId4"/>
              </a:rPr>
              <a:t>https://www.wrexham.gov.uk/assets/pdfs/education/pess/safe_practice_pess_risk_assessment_form.pdf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82866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288</Words>
  <Application>Microsoft Office PowerPoint</Application>
  <PresentationFormat>Widescreen</PresentationFormat>
  <Paragraphs>31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20140311PresentationUWTSDTemplate</vt:lpstr>
      <vt:lpstr>Risk Assessments</vt:lpstr>
      <vt:lpstr>What is a Risk Assessment</vt:lpstr>
      <vt:lpstr>Types of Risk Assessment</vt:lpstr>
      <vt:lpstr>Styles of Risk Assessment</vt:lpstr>
      <vt:lpstr>Risk Assessment Terminology</vt:lpstr>
      <vt:lpstr>Example Risk Assessments</vt:lpstr>
      <vt:lpstr>Example Risk Assessments</vt:lpstr>
      <vt:lpstr>Useful Text for Risk Assessment in Outdoor Adventure </vt:lpstr>
      <vt:lpstr>Useful Website Links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Assessments</dc:title>
  <dc:creator>Jonathan Haylock</dc:creator>
  <cp:lastModifiedBy>Jonathan Haylock</cp:lastModifiedBy>
  <cp:revision>5</cp:revision>
  <dcterms:created xsi:type="dcterms:W3CDTF">2020-03-22T20:31:29Z</dcterms:created>
  <dcterms:modified xsi:type="dcterms:W3CDTF">2020-03-22T21:13:00Z</dcterms:modified>
</cp:coreProperties>
</file>