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61AD9-950A-3CEF-E20D-CD9E67591671}" v="232" dt="2026-03-08T22:05:52.365"/>
    <p1510:client id="{7C42E467-3E80-4227-4FEC-03769D2B21D2}" v="45" dt="2026-03-08T21:14:02.4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ou Kombeh Bojang (2418653)" userId="S::2418653@student.uwtsd.ac.uk::88941f41-9827-4ba7-9fff-e2f661bd29a0" providerId="AD" clId="Web-{04361AD9-950A-3CEF-E20D-CD9E67591671}"/>
    <pc:docChg chg="modSld">
      <pc:chgData name="Fatou Kombeh Bojang (2418653)" userId="S::2418653@student.uwtsd.ac.uk::88941f41-9827-4ba7-9fff-e2f661bd29a0" providerId="AD" clId="Web-{04361AD9-950A-3CEF-E20D-CD9E67591671}" dt="2026-03-08T22:05:52.365" v="233" actId="14100"/>
      <pc:docMkLst>
        <pc:docMk/>
      </pc:docMkLst>
      <pc:sldChg chg="addSp modSp">
        <pc:chgData name="Fatou Kombeh Bojang (2418653)" userId="S::2418653@student.uwtsd.ac.uk::88941f41-9827-4ba7-9fff-e2f661bd29a0" providerId="AD" clId="Web-{04361AD9-950A-3CEF-E20D-CD9E67591671}" dt="2026-03-08T22:05:52.365" v="233" actId="14100"/>
        <pc:sldMkLst>
          <pc:docMk/>
          <pc:sldMk cId="0" sldId="257"/>
        </pc:sldMkLst>
        <pc:spChg chg="add mod">
          <ac:chgData name="Fatou Kombeh Bojang (2418653)" userId="S::2418653@student.uwtsd.ac.uk::88941f41-9827-4ba7-9fff-e2f661bd29a0" providerId="AD" clId="Web-{04361AD9-950A-3CEF-E20D-CD9E67591671}" dt="2026-03-08T21:42:53.405" v="110" actId="14100"/>
          <ac:spMkLst>
            <pc:docMk/>
            <pc:sldMk cId="0" sldId="257"/>
            <ac:spMk id="5" creationId="{1E68C9D4-1C8C-6CF3-5776-74FDB8F6B259}"/>
          </ac:spMkLst>
        </pc:spChg>
        <pc:picChg chg="add mod">
          <ac:chgData name="Fatou Kombeh Bojang (2418653)" userId="S::2418653@student.uwtsd.ac.uk::88941f41-9827-4ba7-9fff-e2f661bd29a0" providerId="AD" clId="Web-{04361AD9-950A-3CEF-E20D-CD9E67591671}" dt="2026-03-08T22:05:52.365" v="233" actId="14100"/>
          <ac:picMkLst>
            <pc:docMk/>
            <pc:sldMk cId="0" sldId="257"/>
            <ac:picMk id="4" creationId="{E06AE9FB-43DF-6B16-5D65-D58824216690}"/>
          </ac:picMkLst>
        </pc:picChg>
      </pc:sldChg>
      <pc:sldChg chg="addSp delSp modSp">
        <pc:chgData name="Fatou Kombeh Bojang (2418653)" userId="S::2418653@student.uwtsd.ac.uk::88941f41-9827-4ba7-9fff-e2f661bd29a0" providerId="AD" clId="Web-{04361AD9-950A-3CEF-E20D-CD9E67591671}" dt="2026-03-08T22:02:20.670" v="227"/>
        <pc:sldMkLst>
          <pc:docMk/>
          <pc:sldMk cId="0" sldId="260"/>
        </pc:sldMkLst>
        <pc:spChg chg="mod">
          <ac:chgData name="Fatou Kombeh Bojang (2418653)" userId="S::2418653@student.uwtsd.ac.uk::88941f41-9827-4ba7-9fff-e2f661bd29a0" providerId="AD" clId="Web-{04361AD9-950A-3CEF-E20D-CD9E67591671}" dt="2026-03-08T22:01:06.463" v="201" actId="20577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Fatou Kombeh Bojang (2418653)" userId="S::2418653@student.uwtsd.ac.uk::88941f41-9827-4ba7-9fff-e2f661bd29a0" providerId="AD" clId="Web-{04361AD9-950A-3CEF-E20D-CD9E67591671}" dt="2026-03-08T22:02:20.670" v="227"/>
          <ac:spMkLst>
            <pc:docMk/>
            <pc:sldMk cId="0" sldId="260"/>
            <ac:spMk id="5" creationId="{745F7BD7-4E94-9252-8208-54BD541A087E}"/>
          </ac:spMkLst>
        </pc:spChg>
        <pc:spChg chg="add del mod">
          <ac:chgData name="Fatou Kombeh Bojang (2418653)" userId="S::2418653@student.uwtsd.ac.uk::88941f41-9827-4ba7-9fff-e2f661bd29a0" providerId="AD" clId="Web-{04361AD9-950A-3CEF-E20D-CD9E67591671}" dt="2026-03-08T22:01:26.527" v="207"/>
          <ac:spMkLst>
            <pc:docMk/>
            <pc:sldMk cId="0" sldId="260"/>
            <ac:spMk id="8" creationId="{AF47B528-F3EB-113F-52EA-DA81AA49E33F}"/>
          </ac:spMkLst>
        </pc:spChg>
        <pc:picChg chg="add mod">
          <ac:chgData name="Fatou Kombeh Bojang (2418653)" userId="S::2418653@student.uwtsd.ac.uk::88941f41-9827-4ba7-9fff-e2f661bd29a0" providerId="AD" clId="Web-{04361AD9-950A-3CEF-E20D-CD9E67591671}" dt="2026-03-08T22:02:03.091" v="209" actId="1076"/>
          <ac:picMkLst>
            <pc:docMk/>
            <pc:sldMk cId="0" sldId="260"/>
            <ac:picMk id="4" creationId="{0AF15EB5-0F9D-BEFB-7441-713B95E520B5}"/>
          </ac:picMkLst>
        </pc:picChg>
        <pc:picChg chg="add mod">
          <ac:chgData name="Fatou Kombeh Bojang (2418653)" userId="S::2418653@student.uwtsd.ac.uk::88941f41-9827-4ba7-9fff-e2f661bd29a0" providerId="AD" clId="Web-{04361AD9-950A-3CEF-E20D-CD9E67591671}" dt="2026-03-08T21:59:24.534" v="191" actId="1076"/>
          <ac:picMkLst>
            <pc:docMk/>
            <pc:sldMk cId="0" sldId="260"/>
            <ac:picMk id="7" creationId="{FC983C48-FA29-0129-B6D5-CE436C6606E9}"/>
          </ac:picMkLst>
        </pc:picChg>
      </pc:sldChg>
      <pc:sldChg chg="addSp delSp modSp">
        <pc:chgData name="Fatou Kombeh Bojang (2418653)" userId="S::2418653@student.uwtsd.ac.uk::88941f41-9827-4ba7-9fff-e2f661bd29a0" providerId="AD" clId="Web-{04361AD9-950A-3CEF-E20D-CD9E67591671}" dt="2026-03-08T22:03:43.158" v="232" actId="14100"/>
        <pc:sldMkLst>
          <pc:docMk/>
          <pc:sldMk cId="0" sldId="265"/>
        </pc:sldMkLst>
        <pc:spChg chg="mod">
          <ac:chgData name="Fatou Kombeh Bojang (2418653)" userId="S::2418653@student.uwtsd.ac.uk::88941f41-9827-4ba7-9fff-e2f661bd29a0" providerId="AD" clId="Web-{04361AD9-950A-3CEF-E20D-CD9E67591671}" dt="2026-03-08T21:36:59.174" v="87" actId="20577"/>
          <ac:spMkLst>
            <pc:docMk/>
            <pc:sldMk cId="0" sldId="265"/>
            <ac:spMk id="5" creationId="{E75602A2-DA54-F8F5-C8D6-6900D58088F2}"/>
          </ac:spMkLst>
        </pc:spChg>
        <pc:spChg chg="del">
          <ac:chgData name="Fatou Kombeh Bojang (2418653)" userId="S::2418653@student.uwtsd.ac.uk::88941f41-9827-4ba7-9fff-e2f661bd29a0" providerId="AD" clId="Web-{04361AD9-950A-3CEF-E20D-CD9E67591671}" dt="2026-03-08T21:28:23.572" v="0"/>
          <ac:spMkLst>
            <pc:docMk/>
            <pc:sldMk cId="0" sldId="265"/>
            <ac:spMk id="7" creationId="{0A024744-2AAB-5679-3671-9F16F0D0B55C}"/>
          </ac:spMkLst>
        </pc:spChg>
        <pc:picChg chg="add mod ord">
          <ac:chgData name="Fatou Kombeh Bojang (2418653)" userId="S::2418653@student.uwtsd.ac.uk::88941f41-9827-4ba7-9fff-e2f661bd29a0" providerId="AD" clId="Web-{04361AD9-950A-3CEF-E20D-CD9E67591671}" dt="2026-03-08T22:03:43.158" v="232" actId="14100"/>
          <ac:picMkLst>
            <pc:docMk/>
            <pc:sldMk cId="0" sldId="265"/>
            <ac:picMk id="2" creationId="{A42125A3-0426-66EB-45A8-0A85BC37CBED}"/>
          </ac:picMkLst>
        </pc:picChg>
      </pc:sldChg>
    </pc:docChg>
  </pc:docChgLst>
  <pc:docChgLst>
    <pc:chgData name="Fatou Kombeh Bojang (2418653)" userId="S::2418653@student.uwtsd.ac.uk::88941f41-9827-4ba7-9fff-e2f661bd29a0" providerId="AD" clId="Web-{7C42E467-3E80-4227-4FEC-03769D2B21D2}"/>
    <pc:docChg chg="modSld">
      <pc:chgData name="Fatou Kombeh Bojang (2418653)" userId="S::2418653@student.uwtsd.ac.uk::88941f41-9827-4ba7-9fff-e2f661bd29a0" providerId="AD" clId="Web-{7C42E467-3E80-4227-4FEC-03769D2B21D2}" dt="2026-03-08T21:14:02.484" v="44" actId="20577"/>
      <pc:docMkLst>
        <pc:docMk/>
      </pc:docMkLst>
      <pc:sldChg chg="addSp delSp modSp">
        <pc:chgData name="Fatou Kombeh Bojang (2418653)" userId="S::2418653@student.uwtsd.ac.uk::88941f41-9827-4ba7-9fff-e2f661bd29a0" providerId="AD" clId="Web-{7C42E467-3E80-4227-4FEC-03769D2B21D2}" dt="2026-03-08T21:14:02.484" v="44" actId="20577"/>
        <pc:sldMkLst>
          <pc:docMk/>
          <pc:sldMk cId="0" sldId="265"/>
        </pc:sldMkLst>
        <pc:spChg chg="del mod">
          <ac:chgData name="Fatou Kombeh Bojang (2418653)" userId="S::2418653@student.uwtsd.ac.uk::88941f41-9827-4ba7-9fff-e2f661bd29a0" providerId="AD" clId="Web-{7C42E467-3E80-4227-4FEC-03769D2B21D2}" dt="2026-03-08T21:03:18.782" v="1"/>
          <ac:spMkLst>
            <pc:docMk/>
            <pc:sldMk cId="0" sldId="265"/>
            <ac:spMk id="2" creationId="{00000000-0000-0000-0000-000000000000}"/>
          </ac:spMkLst>
        </pc:spChg>
        <pc:spChg chg="del">
          <ac:chgData name="Fatou Kombeh Bojang (2418653)" userId="S::2418653@student.uwtsd.ac.uk::88941f41-9827-4ba7-9fff-e2f661bd29a0" providerId="AD" clId="Web-{7C42E467-3E80-4227-4FEC-03769D2B21D2}" dt="2026-03-08T21:03:31.845" v="2"/>
          <ac:spMkLst>
            <pc:docMk/>
            <pc:sldMk cId="0" sldId="265"/>
            <ac:spMk id="3" creationId="{00000000-0000-0000-0000-000000000000}"/>
          </ac:spMkLst>
        </pc:spChg>
        <pc:spChg chg="add mod">
          <ac:chgData name="Fatou Kombeh Bojang (2418653)" userId="S::2418653@student.uwtsd.ac.uk::88941f41-9827-4ba7-9fff-e2f661bd29a0" providerId="AD" clId="Web-{7C42E467-3E80-4227-4FEC-03769D2B21D2}" dt="2026-03-08T21:05:46.200" v="30" actId="20577"/>
          <ac:spMkLst>
            <pc:docMk/>
            <pc:sldMk cId="0" sldId="265"/>
            <ac:spMk id="5" creationId="{E75602A2-DA54-F8F5-C8D6-6900D58088F2}"/>
          </ac:spMkLst>
        </pc:spChg>
        <pc:spChg chg="add mod">
          <ac:chgData name="Fatou Kombeh Bojang (2418653)" userId="S::2418653@student.uwtsd.ac.uk::88941f41-9827-4ba7-9fff-e2f661bd29a0" providerId="AD" clId="Web-{7C42E467-3E80-4227-4FEC-03769D2B21D2}" dt="2026-03-08T21:14:02.484" v="44" actId="20577"/>
          <ac:spMkLst>
            <pc:docMk/>
            <pc:sldMk cId="0" sldId="265"/>
            <ac:spMk id="7" creationId="{0A024744-2AAB-5679-3671-9F16F0D0B5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ordersca.wordpress.com/2007/12/10/clothing-culture-in-samarkand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474634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eograph.org.uk/photo/3190403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Dubai Fabric</a:t>
            </a:r>
          </a:p>
          <a:p>
            <a:r>
              <a:t>Angel Investor Pitch – £100,000 Expansion Proposal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Managing Enterprise – BMSW4011</a:t>
            </a:r>
          </a:p>
          <a:p>
            <a:r>
              <a:t>Newport, South Wales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Business Proposition</a:t>
            </a:r>
          </a:p>
          <a:p>
            <a:r>
              <a:t>2. Market Opportunity</a:t>
            </a:r>
          </a:p>
          <a:p>
            <a:r>
              <a:t>3. Competitive Strategy</a:t>
            </a:r>
          </a:p>
          <a:p>
            <a:r>
              <a:t>4. Financial Overview</a:t>
            </a:r>
          </a:p>
          <a:p>
            <a:r>
              <a:t>5. 12-Month Marketing Strategy</a:t>
            </a:r>
          </a:p>
          <a:p>
            <a:r>
              <a:t>6. £100k Expansion Plan (Months 12–24)</a:t>
            </a:r>
          </a:p>
          <a:p>
            <a:r>
              <a:t>7. Conclusion</a:t>
            </a:r>
          </a:p>
          <a:p>
            <a:r>
              <a:t>8. References</a:t>
            </a:r>
          </a:p>
        </p:txBody>
      </p:sp>
      <p:pic>
        <p:nvPicPr>
          <p:cNvPr id="4" name="Picture 3" descr="A group of colorful scarves on hooks&#10;&#10;AI-generated content may be incorrect.">
            <a:extLst>
              <a:ext uri="{FF2B5EF4-FFF2-40B4-BE49-F238E27FC236}">
                <a16:creationId xmlns:a16="http://schemas.microsoft.com/office/drawing/2014/main" id="{E06AE9FB-43DF-6B16-5D65-D588242166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4595364" y="1603435"/>
            <a:ext cx="4589973" cy="45425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68C9D4-1C8C-6CF3-5776-74FDB8F6B259}"/>
              </a:ext>
            </a:extLst>
          </p:cNvPr>
          <p:cNvSpPr txBox="1"/>
          <p:nvPr/>
        </p:nvSpPr>
        <p:spPr>
          <a:xfrm>
            <a:off x="-4753514" y="4391924"/>
            <a:ext cx="4762500" cy="547537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Mission: To provide premium authentic African fabrics in the UK market.</a:t>
            </a:r>
          </a:p>
          <a:p>
            <a:endParaRPr/>
          </a:p>
          <a:p>
            <a:r>
              <a:t>USP:</a:t>
            </a:r>
          </a:p>
          <a:p>
            <a:r>
              <a:t>- Direct imports from Dubai</a:t>
            </a:r>
          </a:p>
          <a:p>
            <a:r>
              <a:t>- Premium quality guarantee</a:t>
            </a:r>
          </a:p>
          <a:p>
            <a:r>
              <a:t>- Cultural authenticity</a:t>
            </a:r>
          </a:p>
          <a:p>
            <a:endParaRPr/>
          </a:p>
          <a:p>
            <a:r>
              <a:t>Legal Structure: Private Limited Company (Ltd)</a:t>
            </a:r>
          </a:p>
          <a:p>
            <a:r>
              <a:t>(Smallbone &amp; Welter, 2011; Companies House, 2023)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Growing multicultural UK population (ONS, 2021)</a:t>
            </a:r>
          </a:p>
          <a:p>
            <a:r>
              <a:t>• Rising demand for cultural and wedding fashion</a:t>
            </a:r>
          </a:p>
          <a:p>
            <a:r>
              <a:t>• Limited premium African textile retailers in Newport</a:t>
            </a:r>
          </a:p>
          <a:p>
            <a:endParaRPr/>
          </a:p>
          <a:p>
            <a:r>
              <a:t>Segmentation Strategy (Kotler &amp; Keller, 2016)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Location Strategy – Newport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40501"/>
            <a:ext cx="8229600" cy="26856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t>• Lower rental costs than Cardiff</a:t>
            </a:r>
          </a:p>
          <a:p>
            <a:r>
              <a:t>• Growing diverse population</a:t>
            </a:r>
          </a:p>
          <a:p>
            <a:r>
              <a:t>• Strong transport links</a:t>
            </a:r>
          </a:p>
          <a:p>
            <a:endParaRPr lang="en-GB" dirty="0"/>
          </a:p>
          <a:p>
            <a:r>
              <a:t>Competitive positioning theory (Porter, 1985)</a:t>
            </a:r>
          </a:p>
        </p:txBody>
      </p:sp>
      <p:pic>
        <p:nvPicPr>
          <p:cNvPr id="4" name="Picture 3" descr="A person walking in front of a building&#10;&#10;AI-generated content may be incorrect.">
            <a:extLst>
              <a:ext uri="{FF2B5EF4-FFF2-40B4-BE49-F238E27FC236}">
                <a16:creationId xmlns:a16="http://schemas.microsoft.com/office/drawing/2014/main" id="{0AF15EB5-0F9D-BEFB-7441-713B95E520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9758" y="1131498"/>
            <a:ext cx="3466860" cy="2309007"/>
          </a:xfrm>
          <a:prstGeom prst="rect">
            <a:avLst/>
          </a:prstGeom>
        </p:spPr>
      </p:pic>
      <p:pic>
        <p:nvPicPr>
          <p:cNvPr id="7" name="Picture 6" descr="A building with a red and white store front&#10;&#10;AI-generated content may be incorrect.">
            <a:extLst>
              <a:ext uri="{FF2B5EF4-FFF2-40B4-BE49-F238E27FC236}">
                <a16:creationId xmlns:a16="http://schemas.microsoft.com/office/drawing/2014/main" id="{FC983C48-FA29-0129-B6D5-CE436C660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16969" y="1142999"/>
            <a:ext cx="4448175" cy="228600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Competitive Strategy –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Porter (1985) Differentiation Strategy:</a:t>
            </a:r>
          </a:p>
          <a:p>
            <a:r>
              <a:t>• Exclusive imported designs</a:t>
            </a:r>
          </a:p>
          <a:p>
            <a:r>
              <a:t>• Premium pricing model</a:t>
            </a:r>
          </a:p>
          <a:p>
            <a:r>
              <a:t>• Cultural branding focus</a:t>
            </a:r>
          </a:p>
          <a:p>
            <a:r>
              <a:t>• Quality assurance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Analysis (Hill &amp; Westbrook, 1997)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Strengths: Unique imports, cultural niche</a:t>
            </a:r>
          </a:p>
          <a:p>
            <a:r>
              <a:t>Weaknesses: New brand, import reliance</a:t>
            </a:r>
          </a:p>
          <a:p>
            <a:r>
              <a:t>Opportunities: Online growth, wedding market</a:t>
            </a:r>
          </a:p>
          <a:p>
            <a:r>
              <a:t>Threats: Economic downturn, competition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Overview (Burns, 2016)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Start-up Costs: £12,000</a:t>
            </a:r>
          </a:p>
          <a:p>
            <a:r>
              <a:t>Annual Revenue Projection: £22,000</a:t>
            </a:r>
          </a:p>
          <a:p>
            <a:r>
              <a:t>Gross Margin: 40%</a:t>
            </a:r>
          </a:p>
          <a:p>
            <a:r>
              <a:t>Break-even: 12–15 months</a:t>
            </a:r>
          </a:p>
          <a:p>
            <a:endParaRPr/>
          </a:p>
          <a:p>
            <a:r>
              <a:t>Scalable retail + wholesale model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Branding Strategy (Kapferer, 2012)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Luxury African heritage identity</a:t>
            </a:r>
          </a:p>
          <a:p>
            <a:r>
              <a:t>• Bold colours and premium packaging</a:t>
            </a:r>
          </a:p>
          <a:p>
            <a:r>
              <a:t>• Community storytelling approach</a:t>
            </a:r>
          </a:p>
          <a:p>
            <a:r>
              <a:t>• Cultural authenticity positioning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75602A2-DA54-F8F5-C8D6-6900D5808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68"/>
            <a:ext cx="8229600" cy="1516811"/>
          </a:xfrm>
        </p:spPr>
        <p:txBody>
          <a:bodyPr/>
          <a:lstStyle/>
          <a:p>
            <a:r>
              <a:rPr lang="en-GB">
                <a:ea typeface="Calibri"/>
                <a:cs typeface="Calibri"/>
              </a:rPr>
              <a:t>21-Month Cash Flow Forecast</a:t>
            </a:r>
            <a:endParaRPr lang="en-GB" dirty="0">
              <a:ea typeface="Calibri"/>
              <a:cs typeface="Calibri"/>
            </a:endParaRPr>
          </a:p>
        </p:txBody>
      </p:sp>
      <p:pic>
        <p:nvPicPr>
          <p:cNvPr id="2" name="Content Placeholder 1" descr="PHOTO-2026-03-08-21-16-41.jpg">
            <a:extLst>
              <a:ext uri="{FF2B5EF4-FFF2-40B4-BE49-F238E27FC236}">
                <a16:creationId xmlns:a16="http://schemas.microsoft.com/office/drawing/2014/main" id="{A42125A3-0426-66EB-45A8-0A85BC37CB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440" y="1168881"/>
            <a:ext cx="9146880" cy="540298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Instagram fashion reels</a:t>
            </a:r>
          </a:p>
          <a:p>
            <a:r>
              <a:t>• TikTok styling videos</a:t>
            </a:r>
          </a:p>
          <a:p>
            <a:r>
              <a:t>• Printed business cards</a:t>
            </a:r>
          </a:p>
          <a:p>
            <a:r>
              <a:t>• Promotional flyers</a:t>
            </a:r>
          </a:p>
          <a:p>
            <a:r>
              <a:t>• Facebook paid advertisements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£100k Expansion Allocation (Barringer &amp; Ireland, 2019)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£35,000 – Larger premises</a:t>
            </a:r>
          </a:p>
          <a:p>
            <a:r>
              <a:t>£20,000 – E-commerce website</a:t>
            </a:r>
          </a:p>
          <a:p>
            <a:r>
              <a:t>£15,000 – Digital advertising</a:t>
            </a:r>
          </a:p>
          <a:p>
            <a:r>
              <a:t>£10,000 – Inventory expansion</a:t>
            </a:r>
          </a:p>
          <a:p>
            <a:r>
              <a:t>£10,000 – Hiring staff</a:t>
            </a:r>
          </a:p>
          <a:p>
            <a:r>
              <a:t>£10,000 – Working capital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12–24 Month Action Timeline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Months 12–15: Secure new store &amp; build website</a:t>
            </a:r>
          </a:p>
          <a:p>
            <a:r>
              <a:t>Months 15–18: Hire staff &amp; launch e-commerce</a:t>
            </a:r>
          </a:p>
          <a:p>
            <a:r>
              <a:t>Months 18–24: Scale advertising &amp; wholesale expansion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Invest in Dubai Fabric?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Clear market gap</a:t>
            </a:r>
          </a:p>
          <a:p>
            <a:r>
              <a:t>• Strong differentiation strategy</a:t>
            </a:r>
          </a:p>
          <a:p>
            <a:r>
              <a:t>• Scalable UK growth model</a:t>
            </a:r>
          </a:p>
          <a:p>
            <a:r>
              <a:t>• High ROI potential</a:t>
            </a:r>
          </a:p>
          <a:p>
            <a:r>
              <a:t>• Cultural and social impact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1. Barringer &amp; Ireland (2019) Entrepreneurship.</a:t>
            </a:r>
          </a:p>
          <a:p>
            <a:r>
              <a:t>2. Burns (2016) New Venture Creation.</a:t>
            </a:r>
          </a:p>
          <a:p>
            <a:r>
              <a:t>3. Chaffey &amp; Ellis-Chadwick (2019) Digital Marketing.</a:t>
            </a:r>
          </a:p>
          <a:p>
            <a:r>
              <a:t>4. Companies House (2023).</a:t>
            </a:r>
          </a:p>
          <a:p>
            <a:r>
              <a:t>5. Hill &amp; Westbrook (1997).</a:t>
            </a:r>
          </a:p>
          <a:p>
            <a:r>
              <a:t>6. Kapferer (2012) Brand Management.</a:t>
            </a:r>
          </a:p>
          <a:p>
            <a:r>
              <a:t>7. Kotler &amp; Keller (2016) Marketing Management.</a:t>
            </a:r>
          </a:p>
          <a:p>
            <a:r>
              <a:t>8. ONS (2021) UK Census.</a:t>
            </a:r>
          </a:p>
          <a:p>
            <a:r>
              <a:t>9. Porter (1985) Competitive Advantage.</a:t>
            </a:r>
          </a:p>
          <a:p>
            <a:r>
              <a:t>10. Smallbone &amp; Welter (2011).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Dubai Fabric Angel Investor Pitch – £100,000 Expansion Proposal</vt:lpstr>
      <vt:lpstr>Presentation Overview</vt:lpstr>
      <vt:lpstr>Business Concept</vt:lpstr>
      <vt:lpstr>Market Opportunity</vt:lpstr>
      <vt:lpstr>Location Strategy – Newport</vt:lpstr>
      <vt:lpstr>Competitive Strategy – Differentiation</vt:lpstr>
      <vt:lpstr>SWOT Analysis (Hill &amp; Westbrook, 1997)</vt:lpstr>
      <vt:lpstr>Financial Overview (Burns, 2016)</vt:lpstr>
      <vt:lpstr>Branding Strategy (Kapferer, 2012)</vt:lpstr>
      <vt:lpstr>21-Month Cash Flow Forecast</vt:lpstr>
      <vt:lpstr>Marketing Examples</vt:lpstr>
      <vt:lpstr>£100k Expansion Allocation (Barringer &amp; Ireland, 2019)</vt:lpstr>
      <vt:lpstr>12–24 Month Action Timeline</vt:lpstr>
      <vt:lpstr>Why Invest in Dubai Fabric?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Dubai Fabric Angel Investor Pitch – £100,000 Expansion Proposal</dc:title>
  <dc:subject/>
  <dc:creator/>
  <cp:keywords/>
  <dc:description>generated using python-pptx</dc:description>
  <cp:revision>125</cp:revision>
  <dcterms:created xsi:type="dcterms:W3CDTF">2013-01-27T09:14:16Z</dcterms:created>
  <dcterms:modified xsi:type="dcterms:W3CDTF">2026-03-08T22:05:52Z</dcterms:modified>
  <cp:category/>
</cp:coreProperties>
</file>