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 id="257" r:id="rId3"/>
    <p:sldId id="258" r:id="rId4"/>
    <p:sldId id="267" r:id="rId5"/>
    <p:sldId id="259" r:id="rId6"/>
    <p:sldId id="260" r:id="rId7"/>
    <p:sldId id="261" r:id="rId8"/>
    <p:sldId id="262" r:id="rId9"/>
    <p:sldId id="264" r:id="rId10"/>
    <p:sldId id="266"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7" d="100"/>
          <a:sy n="67" d="100"/>
        </p:scale>
        <p:origin x="129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16.png"/><Relationship Id="rId7" Type="http://schemas.openxmlformats.org/officeDocument/2006/relationships/image" Target="../media/image26.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17.svg"/><Relationship Id="rId9" Type="http://schemas.openxmlformats.org/officeDocument/2006/relationships/image" Target="../media/image2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16.png"/><Relationship Id="rId7" Type="http://schemas.openxmlformats.org/officeDocument/2006/relationships/image" Target="../media/image26.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17.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11C2394-9335-4DCF-A787-3F68B00305C7}"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42D94E2E-8FEA-486E-9DC7-33A81B738A1C}">
      <dgm:prSet/>
      <dgm:spPr/>
      <dgm:t>
        <a:bodyPr/>
        <a:lstStyle/>
        <a:p>
          <a:r>
            <a:rPr lang="en-GB"/>
            <a:t>The receptionist functions as the organizational gateway, managing front-desk interactions, telephonic enquiries, and visitor screening. They maintain scheduling systems, coordinate appointments, handle correspondence, and direct clients or staff to appropriate departments. </a:t>
          </a:r>
          <a:endParaRPr lang="en-US"/>
        </a:p>
      </dgm:t>
    </dgm:pt>
    <dgm:pt modelId="{01AD2D8A-981A-4038-8D6E-508D58A11DE7}" type="parTrans" cxnId="{F0C6196B-EA56-47BE-8234-B15BDB640215}">
      <dgm:prSet/>
      <dgm:spPr/>
      <dgm:t>
        <a:bodyPr/>
        <a:lstStyle/>
        <a:p>
          <a:endParaRPr lang="en-US"/>
        </a:p>
      </dgm:t>
    </dgm:pt>
    <dgm:pt modelId="{8DD4A996-5EF7-4B15-8E12-0A4A6FED6DE2}" type="sibTrans" cxnId="{F0C6196B-EA56-47BE-8234-B15BDB640215}">
      <dgm:prSet/>
      <dgm:spPr/>
      <dgm:t>
        <a:bodyPr/>
        <a:lstStyle/>
        <a:p>
          <a:endParaRPr lang="en-US"/>
        </a:p>
      </dgm:t>
    </dgm:pt>
    <dgm:pt modelId="{48AE9FAF-7908-45B6-BFD6-3013FF156456}">
      <dgm:prSet/>
      <dgm:spPr/>
      <dgm:t>
        <a:bodyPr/>
        <a:lstStyle/>
        <a:p>
          <a:r>
            <a:rPr lang="en-GB"/>
            <a:t>As the face of the institution, they support administrative continuity, ensure data accuracy, and uphold client trust through prompt, courteous service. </a:t>
          </a:r>
          <a:endParaRPr lang="en-US"/>
        </a:p>
      </dgm:t>
    </dgm:pt>
    <dgm:pt modelId="{572A3FCF-D8B4-4DC7-BB93-99A40A069983}" type="parTrans" cxnId="{27BA250B-E7A5-462F-BBBD-5B5407B39947}">
      <dgm:prSet/>
      <dgm:spPr/>
      <dgm:t>
        <a:bodyPr/>
        <a:lstStyle/>
        <a:p>
          <a:endParaRPr lang="en-US"/>
        </a:p>
      </dgm:t>
    </dgm:pt>
    <dgm:pt modelId="{B784D0B3-4EFF-4251-AFEE-89622098FD60}" type="sibTrans" cxnId="{27BA250B-E7A5-462F-BBBD-5B5407B39947}">
      <dgm:prSet/>
      <dgm:spPr/>
      <dgm:t>
        <a:bodyPr/>
        <a:lstStyle/>
        <a:p>
          <a:endParaRPr lang="en-US"/>
        </a:p>
      </dgm:t>
    </dgm:pt>
    <dgm:pt modelId="{4EA210E1-C825-49AC-BF35-9C96DD430C5E}">
      <dgm:prSet/>
      <dgm:spPr/>
      <dgm:t>
        <a:bodyPr/>
        <a:lstStyle/>
        <a:p>
          <a:r>
            <a:rPr lang="en-GB"/>
            <a:t>Effective receptionists also mediate conflicts, relay information clearly, and safeguard security by controlling access. Their role demands multitasking, interpersonal sensitivity, and organizational skills. Proper training and professional recognition enhance retention and performance (Ban et al., 2025). </a:t>
          </a:r>
          <a:endParaRPr lang="en-US"/>
        </a:p>
      </dgm:t>
    </dgm:pt>
    <dgm:pt modelId="{056B3163-B960-418C-9F22-70725D4D5346}" type="parTrans" cxnId="{88C56B4E-5655-4A3C-B36E-380B793E1D50}">
      <dgm:prSet/>
      <dgm:spPr/>
      <dgm:t>
        <a:bodyPr/>
        <a:lstStyle/>
        <a:p>
          <a:endParaRPr lang="en-US"/>
        </a:p>
      </dgm:t>
    </dgm:pt>
    <dgm:pt modelId="{844C29C4-4D5B-402A-9BF6-CDCC04904CA3}" type="sibTrans" cxnId="{88C56B4E-5655-4A3C-B36E-380B793E1D50}">
      <dgm:prSet/>
      <dgm:spPr/>
      <dgm:t>
        <a:bodyPr/>
        <a:lstStyle/>
        <a:p>
          <a:endParaRPr lang="en-US"/>
        </a:p>
      </dgm:t>
    </dgm:pt>
    <dgm:pt modelId="{96AAA5AD-5CDA-4DAF-AE08-5666FBF09EF1}" type="pres">
      <dgm:prSet presAssocID="{B11C2394-9335-4DCF-A787-3F68B00305C7}" presName="Name0" presStyleCnt="0">
        <dgm:presLayoutVars>
          <dgm:dir/>
          <dgm:resizeHandles val="exact"/>
        </dgm:presLayoutVars>
      </dgm:prSet>
      <dgm:spPr/>
    </dgm:pt>
    <dgm:pt modelId="{B07D4DAB-1B80-4C95-983B-F0FC218005D8}" type="pres">
      <dgm:prSet presAssocID="{42D94E2E-8FEA-486E-9DC7-33A81B738A1C}" presName="node" presStyleLbl="node1" presStyleIdx="0" presStyleCnt="3">
        <dgm:presLayoutVars>
          <dgm:bulletEnabled val="1"/>
        </dgm:presLayoutVars>
      </dgm:prSet>
      <dgm:spPr/>
    </dgm:pt>
    <dgm:pt modelId="{C37F92B3-50B6-4205-93A0-80F9A619BEE6}" type="pres">
      <dgm:prSet presAssocID="{8DD4A996-5EF7-4B15-8E12-0A4A6FED6DE2}" presName="sibTrans" presStyleLbl="sibTrans2D1" presStyleIdx="0" presStyleCnt="2"/>
      <dgm:spPr/>
    </dgm:pt>
    <dgm:pt modelId="{FB1A5969-ED56-4F9F-BC57-9615208F7B41}" type="pres">
      <dgm:prSet presAssocID="{8DD4A996-5EF7-4B15-8E12-0A4A6FED6DE2}" presName="connectorText" presStyleLbl="sibTrans2D1" presStyleIdx="0" presStyleCnt="2"/>
      <dgm:spPr/>
    </dgm:pt>
    <dgm:pt modelId="{0FD891D4-EB14-45FF-BB7F-99FA2B05E999}" type="pres">
      <dgm:prSet presAssocID="{48AE9FAF-7908-45B6-BFD6-3013FF156456}" presName="node" presStyleLbl="node1" presStyleIdx="1" presStyleCnt="3">
        <dgm:presLayoutVars>
          <dgm:bulletEnabled val="1"/>
        </dgm:presLayoutVars>
      </dgm:prSet>
      <dgm:spPr/>
    </dgm:pt>
    <dgm:pt modelId="{325A7B42-4135-4BA7-A62F-287330F33639}" type="pres">
      <dgm:prSet presAssocID="{B784D0B3-4EFF-4251-AFEE-89622098FD60}" presName="sibTrans" presStyleLbl="sibTrans2D1" presStyleIdx="1" presStyleCnt="2"/>
      <dgm:spPr/>
    </dgm:pt>
    <dgm:pt modelId="{6A0B68EA-C413-400B-BC22-EC2A4BBA7BDA}" type="pres">
      <dgm:prSet presAssocID="{B784D0B3-4EFF-4251-AFEE-89622098FD60}" presName="connectorText" presStyleLbl="sibTrans2D1" presStyleIdx="1" presStyleCnt="2"/>
      <dgm:spPr/>
    </dgm:pt>
    <dgm:pt modelId="{7C3C3EC8-99FE-4CCE-8A2C-B820D5AF9E7F}" type="pres">
      <dgm:prSet presAssocID="{4EA210E1-C825-49AC-BF35-9C96DD430C5E}" presName="node" presStyleLbl="node1" presStyleIdx="2" presStyleCnt="3">
        <dgm:presLayoutVars>
          <dgm:bulletEnabled val="1"/>
        </dgm:presLayoutVars>
      </dgm:prSet>
      <dgm:spPr/>
    </dgm:pt>
  </dgm:ptLst>
  <dgm:cxnLst>
    <dgm:cxn modelId="{27BA250B-E7A5-462F-BBBD-5B5407B39947}" srcId="{B11C2394-9335-4DCF-A787-3F68B00305C7}" destId="{48AE9FAF-7908-45B6-BFD6-3013FF156456}" srcOrd="1" destOrd="0" parTransId="{572A3FCF-D8B4-4DC7-BB93-99A40A069983}" sibTransId="{B784D0B3-4EFF-4251-AFEE-89622098FD60}"/>
    <dgm:cxn modelId="{C8DA050F-69BA-4AE5-A856-0D21458CD6E1}" type="presOf" srcId="{4EA210E1-C825-49AC-BF35-9C96DD430C5E}" destId="{7C3C3EC8-99FE-4CCE-8A2C-B820D5AF9E7F}" srcOrd="0" destOrd="0" presId="urn:microsoft.com/office/officeart/2005/8/layout/process1"/>
    <dgm:cxn modelId="{80FE5C3A-771C-44FE-B584-5651CF317276}" type="presOf" srcId="{B784D0B3-4EFF-4251-AFEE-89622098FD60}" destId="{6A0B68EA-C413-400B-BC22-EC2A4BBA7BDA}" srcOrd="1" destOrd="0" presId="urn:microsoft.com/office/officeart/2005/8/layout/process1"/>
    <dgm:cxn modelId="{F418B643-F095-4847-95AC-6406EAA50C0D}" type="presOf" srcId="{8DD4A996-5EF7-4B15-8E12-0A4A6FED6DE2}" destId="{FB1A5969-ED56-4F9F-BC57-9615208F7B41}" srcOrd="1" destOrd="0" presId="urn:microsoft.com/office/officeart/2005/8/layout/process1"/>
    <dgm:cxn modelId="{F0C6196B-EA56-47BE-8234-B15BDB640215}" srcId="{B11C2394-9335-4DCF-A787-3F68B00305C7}" destId="{42D94E2E-8FEA-486E-9DC7-33A81B738A1C}" srcOrd="0" destOrd="0" parTransId="{01AD2D8A-981A-4038-8D6E-508D58A11DE7}" sibTransId="{8DD4A996-5EF7-4B15-8E12-0A4A6FED6DE2}"/>
    <dgm:cxn modelId="{88C56B4E-5655-4A3C-B36E-380B793E1D50}" srcId="{B11C2394-9335-4DCF-A787-3F68B00305C7}" destId="{4EA210E1-C825-49AC-BF35-9C96DD430C5E}" srcOrd="2" destOrd="0" parTransId="{056B3163-B960-418C-9F22-70725D4D5346}" sibTransId="{844C29C4-4D5B-402A-9BF6-CDCC04904CA3}"/>
    <dgm:cxn modelId="{A740CA80-D344-4BCC-B380-942C967BD5BE}" type="presOf" srcId="{B784D0B3-4EFF-4251-AFEE-89622098FD60}" destId="{325A7B42-4135-4BA7-A62F-287330F33639}" srcOrd="0" destOrd="0" presId="urn:microsoft.com/office/officeart/2005/8/layout/process1"/>
    <dgm:cxn modelId="{7E6E2382-2B38-4CD2-AFAD-A2F778011906}" type="presOf" srcId="{42D94E2E-8FEA-486E-9DC7-33A81B738A1C}" destId="{B07D4DAB-1B80-4C95-983B-F0FC218005D8}" srcOrd="0" destOrd="0" presId="urn:microsoft.com/office/officeart/2005/8/layout/process1"/>
    <dgm:cxn modelId="{37135AAF-F4B5-46E8-A219-3B9C767AF732}" type="presOf" srcId="{B11C2394-9335-4DCF-A787-3F68B00305C7}" destId="{96AAA5AD-5CDA-4DAF-AE08-5666FBF09EF1}" srcOrd="0" destOrd="0" presId="urn:microsoft.com/office/officeart/2005/8/layout/process1"/>
    <dgm:cxn modelId="{2C761CBB-DEB0-41BD-A23D-1C2BC5E58800}" type="presOf" srcId="{48AE9FAF-7908-45B6-BFD6-3013FF156456}" destId="{0FD891D4-EB14-45FF-BB7F-99FA2B05E999}" srcOrd="0" destOrd="0" presId="urn:microsoft.com/office/officeart/2005/8/layout/process1"/>
    <dgm:cxn modelId="{B2DF1BD6-5574-4DCC-9766-4FE08B88AABA}" type="presOf" srcId="{8DD4A996-5EF7-4B15-8E12-0A4A6FED6DE2}" destId="{C37F92B3-50B6-4205-93A0-80F9A619BEE6}" srcOrd="0" destOrd="0" presId="urn:microsoft.com/office/officeart/2005/8/layout/process1"/>
    <dgm:cxn modelId="{519D8A79-3E25-40A8-B102-854069040510}" type="presParOf" srcId="{96AAA5AD-5CDA-4DAF-AE08-5666FBF09EF1}" destId="{B07D4DAB-1B80-4C95-983B-F0FC218005D8}" srcOrd="0" destOrd="0" presId="urn:microsoft.com/office/officeart/2005/8/layout/process1"/>
    <dgm:cxn modelId="{CE34C553-105B-4112-88BC-27A53ED40AD3}" type="presParOf" srcId="{96AAA5AD-5CDA-4DAF-AE08-5666FBF09EF1}" destId="{C37F92B3-50B6-4205-93A0-80F9A619BEE6}" srcOrd="1" destOrd="0" presId="urn:microsoft.com/office/officeart/2005/8/layout/process1"/>
    <dgm:cxn modelId="{5A6AB990-F456-4F03-9547-168AA4E8BB7A}" type="presParOf" srcId="{C37F92B3-50B6-4205-93A0-80F9A619BEE6}" destId="{FB1A5969-ED56-4F9F-BC57-9615208F7B41}" srcOrd="0" destOrd="0" presId="urn:microsoft.com/office/officeart/2005/8/layout/process1"/>
    <dgm:cxn modelId="{1DCB25E7-AB28-4FFF-B00F-16BC92AF13B8}" type="presParOf" srcId="{96AAA5AD-5CDA-4DAF-AE08-5666FBF09EF1}" destId="{0FD891D4-EB14-45FF-BB7F-99FA2B05E999}" srcOrd="2" destOrd="0" presId="urn:microsoft.com/office/officeart/2005/8/layout/process1"/>
    <dgm:cxn modelId="{4E345F76-2270-4DEE-9694-401C5D4007F5}" type="presParOf" srcId="{96AAA5AD-5CDA-4DAF-AE08-5666FBF09EF1}" destId="{325A7B42-4135-4BA7-A62F-287330F33639}" srcOrd="3" destOrd="0" presId="urn:microsoft.com/office/officeart/2005/8/layout/process1"/>
    <dgm:cxn modelId="{D9678EC9-BB90-4077-8903-52AE1F5F876C}" type="presParOf" srcId="{325A7B42-4135-4BA7-A62F-287330F33639}" destId="{6A0B68EA-C413-400B-BC22-EC2A4BBA7BDA}" srcOrd="0" destOrd="0" presId="urn:microsoft.com/office/officeart/2005/8/layout/process1"/>
    <dgm:cxn modelId="{03DB45A5-B63A-486A-BDF6-EFCBF7999067}" type="presParOf" srcId="{96AAA5AD-5CDA-4DAF-AE08-5666FBF09EF1}" destId="{7C3C3EC8-99FE-4CCE-8A2C-B820D5AF9E7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284B65-5103-42B6-8FBE-44EC8CCFC34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99E5E9A-DA85-4BE0-94C5-5A3CA275031B}">
      <dgm:prSet/>
      <dgm:spPr/>
      <dgm:t>
        <a:bodyPr/>
        <a:lstStyle/>
        <a:p>
          <a:r>
            <a:rPr lang="en-GB"/>
            <a:t>Communication (5): Consistently clear, polite, and professional when interacting with clients and colleagues, contributing to a positive organizational image.</a:t>
          </a:r>
          <a:endParaRPr lang="en-US"/>
        </a:p>
      </dgm:t>
    </dgm:pt>
    <dgm:pt modelId="{BC4E56C6-7AD1-4500-B866-6052A4221101}" type="parTrans" cxnId="{A1B9F3C9-F4A9-40D8-B52A-41B098AF7F21}">
      <dgm:prSet/>
      <dgm:spPr/>
      <dgm:t>
        <a:bodyPr/>
        <a:lstStyle/>
        <a:p>
          <a:endParaRPr lang="en-US"/>
        </a:p>
      </dgm:t>
    </dgm:pt>
    <dgm:pt modelId="{F5DA9FEF-284F-4248-84A8-DB53E4A03D1A}" type="sibTrans" cxnId="{A1B9F3C9-F4A9-40D8-B52A-41B098AF7F21}">
      <dgm:prSet/>
      <dgm:spPr/>
      <dgm:t>
        <a:bodyPr/>
        <a:lstStyle/>
        <a:p>
          <a:endParaRPr lang="en-US"/>
        </a:p>
      </dgm:t>
    </dgm:pt>
    <dgm:pt modelId="{6A200D1D-F262-439A-8198-D26BFB79EFB3}">
      <dgm:prSet/>
      <dgm:spPr/>
      <dgm:t>
        <a:bodyPr/>
        <a:lstStyle/>
        <a:p>
          <a:r>
            <a:rPr lang="en-GB"/>
            <a:t>Empathy &amp; Customer Care (5): Shows genuine care and attentiveness to visitors’ needs, ensuring high client satisfaction and service quality.</a:t>
          </a:r>
          <a:endParaRPr lang="en-US"/>
        </a:p>
      </dgm:t>
    </dgm:pt>
    <dgm:pt modelId="{90CACD63-BE67-4A2A-8928-2F473C5D7EEC}" type="parTrans" cxnId="{40FF373C-4992-4C86-B84C-CA3FC3C6BFA5}">
      <dgm:prSet/>
      <dgm:spPr/>
      <dgm:t>
        <a:bodyPr/>
        <a:lstStyle/>
        <a:p>
          <a:endParaRPr lang="en-US"/>
        </a:p>
      </dgm:t>
    </dgm:pt>
    <dgm:pt modelId="{F3C01D6E-B53B-4EFF-9B07-4F6921977B37}" type="sibTrans" cxnId="{40FF373C-4992-4C86-B84C-CA3FC3C6BFA5}">
      <dgm:prSet/>
      <dgm:spPr/>
      <dgm:t>
        <a:bodyPr/>
        <a:lstStyle/>
        <a:p>
          <a:endParaRPr lang="en-US"/>
        </a:p>
      </dgm:t>
    </dgm:pt>
    <dgm:pt modelId="{F6843C72-7E18-4912-B9AC-8C1A3D3B1392}">
      <dgm:prSet/>
      <dgm:spPr/>
      <dgm:t>
        <a:bodyPr/>
        <a:lstStyle/>
        <a:p>
          <a:r>
            <a:rPr lang="en-GB"/>
            <a:t>Confidentiality (5): Maintains strict discretion regarding sensitive information, reflecting strong ethical standards.</a:t>
          </a:r>
          <a:endParaRPr lang="en-US"/>
        </a:p>
      </dgm:t>
    </dgm:pt>
    <dgm:pt modelId="{CA0D24E5-9DE3-4F6A-B085-D9A52B35F7DB}" type="parTrans" cxnId="{D4372FC3-793D-4568-B3B7-46689A85F7CC}">
      <dgm:prSet/>
      <dgm:spPr/>
      <dgm:t>
        <a:bodyPr/>
        <a:lstStyle/>
        <a:p>
          <a:endParaRPr lang="en-US"/>
        </a:p>
      </dgm:t>
    </dgm:pt>
    <dgm:pt modelId="{22DAE709-3EAD-4B7B-9517-E77002DF5111}" type="sibTrans" cxnId="{D4372FC3-793D-4568-B3B7-46689A85F7CC}">
      <dgm:prSet/>
      <dgm:spPr/>
      <dgm:t>
        <a:bodyPr/>
        <a:lstStyle/>
        <a:p>
          <a:endParaRPr lang="en-US"/>
        </a:p>
      </dgm:t>
    </dgm:pt>
    <dgm:pt modelId="{B46703D6-FFC5-4302-8FFA-038394B20B4D}">
      <dgm:prSet/>
      <dgm:spPr/>
      <dgm:t>
        <a:bodyPr/>
        <a:lstStyle/>
        <a:p>
          <a:r>
            <a:rPr lang="en-GB"/>
            <a:t>Appointment &amp; Call Management (3): Performs adequately but occasionally struggles during peak periods, requiring improved multitasking and time management skills.</a:t>
          </a:r>
          <a:endParaRPr lang="en-US"/>
        </a:p>
      </dgm:t>
    </dgm:pt>
    <dgm:pt modelId="{ED178588-9A8B-4CD4-90D0-B083101CD1E4}" type="parTrans" cxnId="{3540CA86-C458-48C9-9970-0F2F05A4ABAE}">
      <dgm:prSet/>
      <dgm:spPr/>
      <dgm:t>
        <a:bodyPr/>
        <a:lstStyle/>
        <a:p>
          <a:endParaRPr lang="en-US"/>
        </a:p>
      </dgm:t>
    </dgm:pt>
    <dgm:pt modelId="{A67B5D68-A4C6-4CB4-829A-B546E456E95A}" type="sibTrans" cxnId="{3540CA86-C458-48C9-9970-0F2F05A4ABAE}">
      <dgm:prSet/>
      <dgm:spPr/>
      <dgm:t>
        <a:bodyPr/>
        <a:lstStyle/>
        <a:p>
          <a:endParaRPr lang="en-US"/>
        </a:p>
      </dgm:t>
    </dgm:pt>
    <dgm:pt modelId="{A7A4C426-2AEA-4D80-9189-B60B4054540D}">
      <dgm:prSet/>
      <dgm:spPr/>
      <dgm:t>
        <a:bodyPr/>
        <a:lstStyle/>
        <a:p>
          <a:r>
            <a:rPr lang="en-GB"/>
            <a:t>Teamwork (5): Collaborates effectively within the administrative team, offering help proactively.</a:t>
          </a:r>
          <a:endParaRPr lang="en-US"/>
        </a:p>
      </dgm:t>
    </dgm:pt>
    <dgm:pt modelId="{05AB9416-59B1-4EA4-A7E3-0194D36E2BE4}" type="parTrans" cxnId="{78D77975-1110-491F-8862-3CF3C5C4AB80}">
      <dgm:prSet/>
      <dgm:spPr/>
      <dgm:t>
        <a:bodyPr/>
        <a:lstStyle/>
        <a:p>
          <a:endParaRPr lang="en-US"/>
        </a:p>
      </dgm:t>
    </dgm:pt>
    <dgm:pt modelId="{3103E2D2-6CD5-4059-90CF-64B85D62CD37}" type="sibTrans" cxnId="{78D77975-1110-491F-8862-3CF3C5C4AB80}">
      <dgm:prSet/>
      <dgm:spPr/>
      <dgm:t>
        <a:bodyPr/>
        <a:lstStyle/>
        <a:p>
          <a:endParaRPr lang="en-US"/>
        </a:p>
      </dgm:t>
    </dgm:pt>
    <dgm:pt modelId="{9CCCD980-E59A-47A9-B091-4945C7CE4A29}">
      <dgm:prSet/>
      <dgm:spPr/>
      <dgm:t>
        <a:bodyPr/>
        <a:lstStyle/>
        <a:p>
          <a:r>
            <a:rPr lang="en-GB"/>
            <a:t>Professionalism (5): Upholds Morison’s values through consistent punctuality, appropriate conduct, and strong work ethic.</a:t>
          </a:r>
          <a:endParaRPr lang="en-US"/>
        </a:p>
      </dgm:t>
    </dgm:pt>
    <dgm:pt modelId="{2C9ED07D-6C13-48A0-A4B3-1974A47FE1C5}" type="parTrans" cxnId="{01D6AA83-31A1-40AD-A910-C842DFD0D0A0}">
      <dgm:prSet/>
      <dgm:spPr/>
      <dgm:t>
        <a:bodyPr/>
        <a:lstStyle/>
        <a:p>
          <a:endParaRPr lang="en-US"/>
        </a:p>
      </dgm:t>
    </dgm:pt>
    <dgm:pt modelId="{7D28A005-CFB7-474B-A7EE-839DE237FF82}" type="sibTrans" cxnId="{01D6AA83-31A1-40AD-A910-C842DFD0D0A0}">
      <dgm:prSet/>
      <dgm:spPr/>
      <dgm:t>
        <a:bodyPr/>
        <a:lstStyle/>
        <a:p>
          <a:endParaRPr lang="en-US"/>
        </a:p>
      </dgm:t>
    </dgm:pt>
    <dgm:pt modelId="{5E988B64-5D8E-48AB-9913-73565CFED163}" type="pres">
      <dgm:prSet presAssocID="{80284B65-5103-42B6-8FBE-44EC8CCFC34A}" presName="root" presStyleCnt="0">
        <dgm:presLayoutVars>
          <dgm:dir/>
          <dgm:resizeHandles val="exact"/>
        </dgm:presLayoutVars>
      </dgm:prSet>
      <dgm:spPr/>
    </dgm:pt>
    <dgm:pt modelId="{3DAA1C03-5AB4-4E2E-B5B6-7A97821D0A92}" type="pres">
      <dgm:prSet presAssocID="{C99E5E9A-DA85-4BE0-94C5-5A3CA275031B}" presName="compNode" presStyleCnt="0"/>
      <dgm:spPr/>
    </dgm:pt>
    <dgm:pt modelId="{1E2BD492-E9ED-4D46-BDE4-ECC0A001860D}" type="pres">
      <dgm:prSet presAssocID="{C99E5E9A-DA85-4BE0-94C5-5A3CA275031B}" presName="bgRect" presStyleLbl="bgShp" presStyleIdx="0" presStyleCnt="6"/>
      <dgm:spPr/>
    </dgm:pt>
    <dgm:pt modelId="{34382452-A109-4E52-89C7-77A3EAF519EF}" type="pres">
      <dgm:prSet presAssocID="{C99E5E9A-DA85-4BE0-94C5-5A3CA275031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8D61CD27-3404-4AF6-9950-ADDB9FA274C4}" type="pres">
      <dgm:prSet presAssocID="{C99E5E9A-DA85-4BE0-94C5-5A3CA275031B}" presName="spaceRect" presStyleCnt="0"/>
      <dgm:spPr/>
    </dgm:pt>
    <dgm:pt modelId="{8F97C42A-AEF1-418B-AF84-4C7711FF363A}" type="pres">
      <dgm:prSet presAssocID="{C99E5E9A-DA85-4BE0-94C5-5A3CA275031B}" presName="parTx" presStyleLbl="revTx" presStyleIdx="0" presStyleCnt="6">
        <dgm:presLayoutVars>
          <dgm:chMax val="0"/>
          <dgm:chPref val="0"/>
        </dgm:presLayoutVars>
      </dgm:prSet>
      <dgm:spPr/>
    </dgm:pt>
    <dgm:pt modelId="{0E1A1B52-B51F-4728-B37A-38CFAEDB4304}" type="pres">
      <dgm:prSet presAssocID="{F5DA9FEF-284F-4248-84A8-DB53E4A03D1A}" presName="sibTrans" presStyleCnt="0"/>
      <dgm:spPr/>
    </dgm:pt>
    <dgm:pt modelId="{D5F6771C-7BB8-499C-9EE6-A299C7B16C96}" type="pres">
      <dgm:prSet presAssocID="{6A200D1D-F262-439A-8198-D26BFB79EFB3}" presName="compNode" presStyleCnt="0"/>
      <dgm:spPr/>
    </dgm:pt>
    <dgm:pt modelId="{666B13EE-9C57-4F0E-A846-2129220B6B3D}" type="pres">
      <dgm:prSet presAssocID="{6A200D1D-F262-439A-8198-D26BFB79EFB3}" presName="bgRect" presStyleLbl="bgShp" presStyleIdx="1" presStyleCnt="6"/>
      <dgm:spPr/>
    </dgm:pt>
    <dgm:pt modelId="{6CF8CA08-3748-4C3F-B87A-9AE116457C21}" type="pres">
      <dgm:prSet presAssocID="{6A200D1D-F262-439A-8198-D26BFB79EFB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ngry Face with No Fill"/>
        </a:ext>
      </dgm:extLst>
    </dgm:pt>
    <dgm:pt modelId="{69D55ABB-E094-47AC-9773-A366ACEF6A68}" type="pres">
      <dgm:prSet presAssocID="{6A200D1D-F262-439A-8198-D26BFB79EFB3}" presName="spaceRect" presStyleCnt="0"/>
      <dgm:spPr/>
    </dgm:pt>
    <dgm:pt modelId="{5C5649F7-64EA-42FF-934F-21D0D52364C6}" type="pres">
      <dgm:prSet presAssocID="{6A200D1D-F262-439A-8198-D26BFB79EFB3}" presName="parTx" presStyleLbl="revTx" presStyleIdx="1" presStyleCnt="6">
        <dgm:presLayoutVars>
          <dgm:chMax val="0"/>
          <dgm:chPref val="0"/>
        </dgm:presLayoutVars>
      </dgm:prSet>
      <dgm:spPr/>
    </dgm:pt>
    <dgm:pt modelId="{03BF29BA-CC6E-470B-8504-470B2AF612FE}" type="pres">
      <dgm:prSet presAssocID="{F3C01D6E-B53B-4EFF-9B07-4F6921977B37}" presName="sibTrans" presStyleCnt="0"/>
      <dgm:spPr/>
    </dgm:pt>
    <dgm:pt modelId="{7995F514-3450-4902-9175-0EF37E4AE68E}" type="pres">
      <dgm:prSet presAssocID="{F6843C72-7E18-4912-B9AC-8C1A3D3B1392}" presName="compNode" presStyleCnt="0"/>
      <dgm:spPr/>
    </dgm:pt>
    <dgm:pt modelId="{B4233217-C9D6-49D4-A4A3-2E9512AD73EF}" type="pres">
      <dgm:prSet presAssocID="{F6843C72-7E18-4912-B9AC-8C1A3D3B1392}" presName="bgRect" presStyleLbl="bgShp" presStyleIdx="2" presStyleCnt="6"/>
      <dgm:spPr/>
    </dgm:pt>
    <dgm:pt modelId="{E87E4FE1-99DF-4E4D-8D1D-C93AD0C036DA}" type="pres">
      <dgm:prSet presAssocID="{F6843C72-7E18-4912-B9AC-8C1A3D3B139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23E95B81-54B1-4717-AE67-8FDE7EAF5FEE}" type="pres">
      <dgm:prSet presAssocID="{F6843C72-7E18-4912-B9AC-8C1A3D3B1392}" presName="spaceRect" presStyleCnt="0"/>
      <dgm:spPr/>
    </dgm:pt>
    <dgm:pt modelId="{F324749D-5AD4-4C71-B8DD-0988087BCA6E}" type="pres">
      <dgm:prSet presAssocID="{F6843C72-7E18-4912-B9AC-8C1A3D3B1392}" presName="parTx" presStyleLbl="revTx" presStyleIdx="2" presStyleCnt="6">
        <dgm:presLayoutVars>
          <dgm:chMax val="0"/>
          <dgm:chPref val="0"/>
        </dgm:presLayoutVars>
      </dgm:prSet>
      <dgm:spPr/>
    </dgm:pt>
    <dgm:pt modelId="{B5FB6093-52F4-4DCE-BF0B-EEECD9B4AF1B}" type="pres">
      <dgm:prSet presAssocID="{22DAE709-3EAD-4B7B-9517-E77002DF5111}" presName="sibTrans" presStyleCnt="0"/>
      <dgm:spPr/>
    </dgm:pt>
    <dgm:pt modelId="{603F5C15-F1C5-4413-82BA-CE6E6BECB461}" type="pres">
      <dgm:prSet presAssocID="{B46703D6-FFC5-4302-8FFA-038394B20B4D}" presName="compNode" presStyleCnt="0"/>
      <dgm:spPr/>
    </dgm:pt>
    <dgm:pt modelId="{1F4602F3-161D-4132-9BD7-B2B3C6365798}" type="pres">
      <dgm:prSet presAssocID="{B46703D6-FFC5-4302-8FFA-038394B20B4D}" presName="bgRect" presStyleLbl="bgShp" presStyleIdx="3" presStyleCnt="6"/>
      <dgm:spPr/>
    </dgm:pt>
    <dgm:pt modelId="{0B77C64D-6E33-4183-AA50-D8066FFE2472}" type="pres">
      <dgm:prSet presAssocID="{B46703D6-FFC5-4302-8FFA-038394B20B4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ck"/>
        </a:ext>
      </dgm:extLst>
    </dgm:pt>
    <dgm:pt modelId="{936B28C2-BC64-478A-AE62-1B344C8DC266}" type="pres">
      <dgm:prSet presAssocID="{B46703D6-FFC5-4302-8FFA-038394B20B4D}" presName="spaceRect" presStyleCnt="0"/>
      <dgm:spPr/>
    </dgm:pt>
    <dgm:pt modelId="{827A3AA5-AEF2-4A9A-B1A4-8C417F70B2B4}" type="pres">
      <dgm:prSet presAssocID="{B46703D6-FFC5-4302-8FFA-038394B20B4D}" presName="parTx" presStyleLbl="revTx" presStyleIdx="3" presStyleCnt="6">
        <dgm:presLayoutVars>
          <dgm:chMax val="0"/>
          <dgm:chPref val="0"/>
        </dgm:presLayoutVars>
      </dgm:prSet>
      <dgm:spPr/>
    </dgm:pt>
    <dgm:pt modelId="{C4451A17-B726-4555-A805-3C1A843503ED}" type="pres">
      <dgm:prSet presAssocID="{A67B5D68-A4C6-4CB4-829A-B546E456E95A}" presName="sibTrans" presStyleCnt="0"/>
      <dgm:spPr/>
    </dgm:pt>
    <dgm:pt modelId="{2757BDF0-7E19-463B-AC36-A94652CA83CD}" type="pres">
      <dgm:prSet presAssocID="{A7A4C426-2AEA-4D80-9189-B60B4054540D}" presName="compNode" presStyleCnt="0"/>
      <dgm:spPr/>
    </dgm:pt>
    <dgm:pt modelId="{02E1CEA2-3A7E-45E5-A97D-97D51761CEDA}" type="pres">
      <dgm:prSet presAssocID="{A7A4C426-2AEA-4D80-9189-B60B4054540D}" presName="bgRect" presStyleLbl="bgShp" presStyleIdx="4" presStyleCnt="6"/>
      <dgm:spPr/>
    </dgm:pt>
    <dgm:pt modelId="{589E92AF-8810-40DA-9B38-0ABCFF72AF1F}" type="pres">
      <dgm:prSet presAssocID="{A7A4C426-2AEA-4D80-9189-B60B4054540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19AAC83C-CE46-4EB8-8A4C-A31B65006C55}" type="pres">
      <dgm:prSet presAssocID="{A7A4C426-2AEA-4D80-9189-B60B4054540D}" presName="spaceRect" presStyleCnt="0"/>
      <dgm:spPr/>
    </dgm:pt>
    <dgm:pt modelId="{9E126E7E-C1B0-4E1C-9943-9CF25FAEBAB6}" type="pres">
      <dgm:prSet presAssocID="{A7A4C426-2AEA-4D80-9189-B60B4054540D}" presName="parTx" presStyleLbl="revTx" presStyleIdx="4" presStyleCnt="6">
        <dgm:presLayoutVars>
          <dgm:chMax val="0"/>
          <dgm:chPref val="0"/>
        </dgm:presLayoutVars>
      </dgm:prSet>
      <dgm:spPr/>
    </dgm:pt>
    <dgm:pt modelId="{2CB0AA29-E917-4E55-9AEF-CD91AA6A6F18}" type="pres">
      <dgm:prSet presAssocID="{3103E2D2-6CD5-4059-90CF-64B85D62CD37}" presName="sibTrans" presStyleCnt="0"/>
      <dgm:spPr/>
    </dgm:pt>
    <dgm:pt modelId="{4CD99657-D990-4DD9-9EC6-03870EEAA1F4}" type="pres">
      <dgm:prSet presAssocID="{9CCCD980-E59A-47A9-B091-4945C7CE4A29}" presName="compNode" presStyleCnt="0"/>
      <dgm:spPr/>
    </dgm:pt>
    <dgm:pt modelId="{B0E4ECE9-0003-434E-B2C1-31BE29FA9757}" type="pres">
      <dgm:prSet presAssocID="{9CCCD980-E59A-47A9-B091-4945C7CE4A29}" presName="bgRect" presStyleLbl="bgShp" presStyleIdx="5" presStyleCnt="6"/>
      <dgm:spPr/>
    </dgm:pt>
    <dgm:pt modelId="{AB697358-1EB2-45D5-A73F-F08A861D9BD5}" type="pres">
      <dgm:prSet presAssocID="{9CCCD980-E59A-47A9-B091-4945C7CE4A2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ffice Worker"/>
        </a:ext>
      </dgm:extLst>
    </dgm:pt>
    <dgm:pt modelId="{52242636-4BD0-4972-B3AD-85FA2051BBDE}" type="pres">
      <dgm:prSet presAssocID="{9CCCD980-E59A-47A9-B091-4945C7CE4A29}" presName="spaceRect" presStyleCnt="0"/>
      <dgm:spPr/>
    </dgm:pt>
    <dgm:pt modelId="{FC37D735-3A41-44C4-82D0-BF8780CE35A6}" type="pres">
      <dgm:prSet presAssocID="{9CCCD980-E59A-47A9-B091-4945C7CE4A29}" presName="parTx" presStyleLbl="revTx" presStyleIdx="5" presStyleCnt="6">
        <dgm:presLayoutVars>
          <dgm:chMax val="0"/>
          <dgm:chPref val="0"/>
        </dgm:presLayoutVars>
      </dgm:prSet>
      <dgm:spPr/>
    </dgm:pt>
  </dgm:ptLst>
  <dgm:cxnLst>
    <dgm:cxn modelId="{D791CE03-3706-47C8-A7E3-15C3AB6EB027}" type="presOf" srcId="{B46703D6-FFC5-4302-8FFA-038394B20B4D}" destId="{827A3AA5-AEF2-4A9A-B1A4-8C417F70B2B4}" srcOrd="0" destOrd="0" presId="urn:microsoft.com/office/officeart/2018/2/layout/IconVerticalSolidList"/>
    <dgm:cxn modelId="{B23D281A-8FE4-4441-A0E3-89403320FC2F}" type="presOf" srcId="{C99E5E9A-DA85-4BE0-94C5-5A3CA275031B}" destId="{8F97C42A-AEF1-418B-AF84-4C7711FF363A}" srcOrd="0" destOrd="0" presId="urn:microsoft.com/office/officeart/2018/2/layout/IconVerticalSolidList"/>
    <dgm:cxn modelId="{40FF373C-4992-4C86-B84C-CA3FC3C6BFA5}" srcId="{80284B65-5103-42B6-8FBE-44EC8CCFC34A}" destId="{6A200D1D-F262-439A-8198-D26BFB79EFB3}" srcOrd="1" destOrd="0" parTransId="{90CACD63-BE67-4A2A-8928-2F473C5D7EEC}" sibTransId="{F3C01D6E-B53B-4EFF-9B07-4F6921977B37}"/>
    <dgm:cxn modelId="{D9FE5864-B159-4615-92F6-2A6AFD21ABA9}" type="presOf" srcId="{A7A4C426-2AEA-4D80-9189-B60B4054540D}" destId="{9E126E7E-C1B0-4E1C-9943-9CF25FAEBAB6}" srcOrd="0" destOrd="0" presId="urn:microsoft.com/office/officeart/2018/2/layout/IconVerticalSolidList"/>
    <dgm:cxn modelId="{44ACA572-0346-4E08-A907-63F5178DCE4D}" type="presOf" srcId="{80284B65-5103-42B6-8FBE-44EC8CCFC34A}" destId="{5E988B64-5D8E-48AB-9913-73565CFED163}" srcOrd="0" destOrd="0" presId="urn:microsoft.com/office/officeart/2018/2/layout/IconVerticalSolidList"/>
    <dgm:cxn modelId="{78D77975-1110-491F-8862-3CF3C5C4AB80}" srcId="{80284B65-5103-42B6-8FBE-44EC8CCFC34A}" destId="{A7A4C426-2AEA-4D80-9189-B60B4054540D}" srcOrd="4" destOrd="0" parTransId="{05AB9416-59B1-4EA4-A7E3-0194D36E2BE4}" sibTransId="{3103E2D2-6CD5-4059-90CF-64B85D62CD37}"/>
    <dgm:cxn modelId="{68AD817E-DD1E-4903-9D93-BC05C67C476C}" type="presOf" srcId="{F6843C72-7E18-4912-B9AC-8C1A3D3B1392}" destId="{F324749D-5AD4-4C71-B8DD-0988087BCA6E}" srcOrd="0" destOrd="0" presId="urn:microsoft.com/office/officeart/2018/2/layout/IconVerticalSolidList"/>
    <dgm:cxn modelId="{01D6AA83-31A1-40AD-A910-C842DFD0D0A0}" srcId="{80284B65-5103-42B6-8FBE-44EC8CCFC34A}" destId="{9CCCD980-E59A-47A9-B091-4945C7CE4A29}" srcOrd="5" destOrd="0" parTransId="{2C9ED07D-6C13-48A0-A4B3-1974A47FE1C5}" sibTransId="{7D28A005-CFB7-474B-A7EE-839DE237FF82}"/>
    <dgm:cxn modelId="{3540CA86-C458-48C9-9970-0F2F05A4ABAE}" srcId="{80284B65-5103-42B6-8FBE-44EC8CCFC34A}" destId="{B46703D6-FFC5-4302-8FFA-038394B20B4D}" srcOrd="3" destOrd="0" parTransId="{ED178588-9A8B-4CD4-90D0-B083101CD1E4}" sibTransId="{A67B5D68-A4C6-4CB4-829A-B546E456E95A}"/>
    <dgm:cxn modelId="{ABDB3EA2-A2F9-4009-8AC0-9A02D0E5C0AA}" type="presOf" srcId="{9CCCD980-E59A-47A9-B091-4945C7CE4A29}" destId="{FC37D735-3A41-44C4-82D0-BF8780CE35A6}" srcOrd="0" destOrd="0" presId="urn:microsoft.com/office/officeart/2018/2/layout/IconVerticalSolidList"/>
    <dgm:cxn modelId="{D4372FC3-793D-4568-B3B7-46689A85F7CC}" srcId="{80284B65-5103-42B6-8FBE-44EC8CCFC34A}" destId="{F6843C72-7E18-4912-B9AC-8C1A3D3B1392}" srcOrd="2" destOrd="0" parTransId="{CA0D24E5-9DE3-4F6A-B085-D9A52B35F7DB}" sibTransId="{22DAE709-3EAD-4B7B-9517-E77002DF5111}"/>
    <dgm:cxn modelId="{A1B9F3C9-F4A9-40D8-B52A-41B098AF7F21}" srcId="{80284B65-5103-42B6-8FBE-44EC8CCFC34A}" destId="{C99E5E9A-DA85-4BE0-94C5-5A3CA275031B}" srcOrd="0" destOrd="0" parTransId="{BC4E56C6-7AD1-4500-B866-6052A4221101}" sibTransId="{F5DA9FEF-284F-4248-84A8-DB53E4A03D1A}"/>
    <dgm:cxn modelId="{111D5AD3-6029-465C-A17A-35082E5DC0BD}" type="presOf" srcId="{6A200D1D-F262-439A-8198-D26BFB79EFB3}" destId="{5C5649F7-64EA-42FF-934F-21D0D52364C6}" srcOrd="0" destOrd="0" presId="urn:microsoft.com/office/officeart/2018/2/layout/IconVerticalSolidList"/>
    <dgm:cxn modelId="{E5A7AE73-45C5-49CE-9A7F-0548D9187ADC}" type="presParOf" srcId="{5E988B64-5D8E-48AB-9913-73565CFED163}" destId="{3DAA1C03-5AB4-4E2E-B5B6-7A97821D0A92}" srcOrd="0" destOrd="0" presId="urn:microsoft.com/office/officeart/2018/2/layout/IconVerticalSolidList"/>
    <dgm:cxn modelId="{C41687BD-D97D-4691-96C1-7EE281789490}" type="presParOf" srcId="{3DAA1C03-5AB4-4E2E-B5B6-7A97821D0A92}" destId="{1E2BD492-E9ED-4D46-BDE4-ECC0A001860D}" srcOrd="0" destOrd="0" presId="urn:microsoft.com/office/officeart/2018/2/layout/IconVerticalSolidList"/>
    <dgm:cxn modelId="{2077BDF2-E22C-4E0D-B819-2A07535911E1}" type="presParOf" srcId="{3DAA1C03-5AB4-4E2E-B5B6-7A97821D0A92}" destId="{34382452-A109-4E52-89C7-77A3EAF519EF}" srcOrd="1" destOrd="0" presId="urn:microsoft.com/office/officeart/2018/2/layout/IconVerticalSolidList"/>
    <dgm:cxn modelId="{E2B4FA58-6485-4A2F-BEC9-8FCB34E73B09}" type="presParOf" srcId="{3DAA1C03-5AB4-4E2E-B5B6-7A97821D0A92}" destId="{8D61CD27-3404-4AF6-9950-ADDB9FA274C4}" srcOrd="2" destOrd="0" presId="urn:microsoft.com/office/officeart/2018/2/layout/IconVerticalSolidList"/>
    <dgm:cxn modelId="{D11B8327-7047-4094-B83D-0914958DD827}" type="presParOf" srcId="{3DAA1C03-5AB4-4E2E-B5B6-7A97821D0A92}" destId="{8F97C42A-AEF1-418B-AF84-4C7711FF363A}" srcOrd="3" destOrd="0" presId="urn:microsoft.com/office/officeart/2018/2/layout/IconVerticalSolidList"/>
    <dgm:cxn modelId="{1D1F1690-4969-4867-B2D4-BC705FD97E0F}" type="presParOf" srcId="{5E988B64-5D8E-48AB-9913-73565CFED163}" destId="{0E1A1B52-B51F-4728-B37A-38CFAEDB4304}" srcOrd="1" destOrd="0" presId="urn:microsoft.com/office/officeart/2018/2/layout/IconVerticalSolidList"/>
    <dgm:cxn modelId="{C5228052-C0A5-4502-A14B-71FC6FAB7FA8}" type="presParOf" srcId="{5E988B64-5D8E-48AB-9913-73565CFED163}" destId="{D5F6771C-7BB8-499C-9EE6-A299C7B16C96}" srcOrd="2" destOrd="0" presId="urn:microsoft.com/office/officeart/2018/2/layout/IconVerticalSolidList"/>
    <dgm:cxn modelId="{FA20E725-B1AB-4954-BBE3-D1014B16B835}" type="presParOf" srcId="{D5F6771C-7BB8-499C-9EE6-A299C7B16C96}" destId="{666B13EE-9C57-4F0E-A846-2129220B6B3D}" srcOrd="0" destOrd="0" presId="urn:microsoft.com/office/officeart/2018/2/layout/IconVerticalSolidList"/>
    <dgm:cxn modelId="{2BEAC939-73C0-4F2D-88A5-C590689A7B03}" type="presParOf" srcId="{D5F6771C-7BB8-499C-9EE6-A299C7B16C96}" destId="{6CF8CA08-3748-4C3F-B87A-9AE116457C21}" srcOrd="1" destOrd="0" presId="urn:microsoft.com/office/officeart/2018/2/layout/IconVerticalSolidList"/>
    <dgm:cxn modelId="{0315B1E4-A506-41A0-B9DD-BC8F51647050}" type="presParOf" srcId="{D5F6771C-7BB8-499C-9EE6-A299C7B16C96}" destId="{69D55ABB-E094-47AC-9773-A366ACEF6A68}" srcOrd="2" destOrd="0" presId="urn:microsoft.com/office/officeart/2018/2/layout/IconVerticalSolidList"/>
    <dgm:cxn modelId="{CDD90B21-523E-44A9-9AD3-D2428555B4AB}" type="presParOf" srcId="{D5F6771C-7BB8-499C-9EE6-A299C7B16C96}" destId="{5C5649F7-64EA-42FF-934F-21D0D52364C6}" srcOrd="3" destOrd="0" presId="urn:microsoft.com/office/officeart/2018/2/layout/IconVerticalSolidList"/>
    <dgm:cxn modelId="{30AA894D-5EAB-48FF-8B34-87109D157762}" type="presParOf" srcId="{5E988B64-5D8E-48AB-9913-73565CFED163}" destId="{03BF29BA-CC6E-470B-8504-470B2AF612FE}" srcOrd="3" destOrd="0" presId="urn:microsoft.com/office/officeart/2018/2/layout/IconVerticalSolidList"/>
    <dgm:cxn modelId="{E70554D5-60A5-49C4-9A0E-0F054BD3C81F}" type="presParOf" srcId="{5E988B64-5D8E-48AB-9913-73565CFED163}" destId="{7995F514-3450-4902-9175-0EF37E4AE68E}" srcOrd="4" destOrd="0" presId="urn:microsoft.com/office/officeart/2018/2/layout/IconVerticalSolidList"/>
    <dgm:cxn modelId="{BAD0A62E-5B3A-4CF8-86F4-61AAE2E3FEEC}" type="presParOf" srcId="{7995F514-3450-4902-9175-0EF37E4AE68E}" destId="{B4233217-C9D6-49D4-A4A3-2E9512AD73EF}" srcOrd="0" destOrd="0" presId="urn:microsoft.com/office/officeart/2018/2/layout/IconVerticalSolidList"/>
    <dgm:cxn modelId="{C75E3C2C-9756-4309-B583-970E2EA1D73E}" type="presParOf" srcId="{7995F514-3450-4902-9175-0EF37E4AE68E}" destId="{E87E4FE1-99DF-4E4D-8D1D-C93AD0C036DA}" srcOrd="1" destOrd="0" presId="urn:microsoft.com/office/officeart/2018/2/layout/IconVerticalSolidList"/>
    <dgm:cxn modelId="{73FC8B77-F681-4D64-9D1A-0ED30861ADD3}" type="presParOf" srcId="{7995F514-3450-4902-9175-0EF37E4AE68E}" destId="{23E95B81-54B1-4717-AE67-8FDE7EAF5FEE}" srcOrd="2" destOrd="0" presId="urn:microsoft.com/office/officeart/2018/2/layout/IconVerticalSolidList"/>
    <dgm:cxn modelId="{0CF178F7-46E2-4037-962F-F0F26288A50D}" type="presParOf" srcId="{7995F514-3450-4902-9175-0EF37E4AE68E}" destId="{F324749D-5AD4-4C71-B8DD-0988087BCA6E}" srcOrd="3" destOrd="0" presId="urn:microsoft.com/office/officeart/2018/2/layout/IconVerticalSolidList"/>
    <dgm:cxn modelId="{0F926DD7-C7F3-4900-9A5F-F4E57E029978}" type="presParOf" srcId="{5E988B64-5D8E-48AB-9913-73565CFED163}" destId="{B5FB6093-52F4-4DCE-BF0B-EEECD9B4AF1B}" srcOrd="5" destOrd="0" presId="urn:microsoft.com/office/officeart/2018/2/layout/IconVerticalSolidList"/>
    <dgm:cxn modelId="{53CC7694-2505-4C35-B098-556E31D7EC75}" type="presParOf" srcId="{5E988B64-5D8E-48AB-9913-73565CFED163}" destId="{603F5C15-F1C5-4413-82BA-CE6E6BECB461}" srcOrd="6" destOrd="0" presId="urn:microsoft.com/office/officeart/2018/2/layout/IconVerticalSolidList"/>
    <dgm:cxn modelId="{E955ABA5-5E32-4673-AE09-7F6D956A08B2}" type="presParOf" srcId="{603F5C15-F1C5-4413-82BA-CE6E6BECB461}" destId="{1F4602F3-161D-4132-9BD7-B2B3C6365798}" srcOrd="0" destOrd="0" presId="urn:microsoft.com/office/officeart/2018/2/layout/IconVerticalSolidList"/>
    <dgm:cxn modelId="{538DD2FE-C349-4FCD-B465-4BBD0DF221FD}" type="presParOf" srcId="{603F5C15-F1C5-4413-82BA-CE6E6BECB461}" destId="{0B77C64D-6E33-4183-AA50-D8066FFE2472}" srcOrd="1" destOrd="0" presId="urn:microsoft.com/office/officeart/2018/2/layout/IconVerticalSolidList"/>
    <dgm:cxn modelId="{63FF5489-272E-4A58-BEDC-9FB5B3F69021}" type="presParOf" srcId="{603F5C15-F1C5-4413-82BA-CE6E6BECB461}" destId="{936B28C2-BC64-478A-AE62-1B344C8DC266}" srcOrd="2" destOrd="0" presId="urn:microsoft.com/office/officeart/2018/2/layout/IconVerticalSolidList"/>
    <dgm:cxn modelId="{76FDD822-4ACC-4907-B0EA-7138F0087C81}" type="presParOf" srcId="{603F5C15-F1C5-4413-82BA-CE6E6BECB461}" destId="{827A3AA5-AEF2-4A9A-B1A4-8C417F70B2B4}" srcOrd="3" destOrd="0" presId="urn:microsoft.com/office/officeart/2018/2/layout/IconVerticalSolidList"/>
    <dgm:cxn modelId="{B2B88AA5-D158-4D06-8E21-EA0A70026BF4}" type="presParOf" srcId="{5E988B64-5D8E-48AB-9913-73565CFED163}" destId="{C4451A17-B726-4555-A805-3C1A843503ED}" srcOrd="7" destOrd="0" presId="urn:microsoft.com/office/officeart/2018/2/layout/IconVerticalSolidList"/>
    <dgm:cxn modelId="{02E124A7-FAA0-4B39-92DB-D3F568FB9927}" type="presParOf" srcId="{5E988B64-5D8E-48AB-9913-73565CFED163}" destId="{2757BDF0-7E19-463B-AC36-A94652CA83CD}" srcOrd="8" destOrd="0" presId="urn:microsoft.com/office/officeart/2018/2/layout/IconVerticalSolidList"/>
    <dgm:cxn modelId="{77FC89FC-4077-4943-B9EE-83EAE2D89D75}" type="presParOf" srcId="{2757BDF0-7E19-463B-AC36-A94652CA83CD}" destId="{02E1CEA2-3A7E-45E5-A97D-97D51761CEDA}" srcOrd="0" destOrd="0" presId="urn:microsoft.com/office/officeart/2018/2/layout/IconVerticalSolidList"/>
    <dgm:cxn modelId="{FF4A9CF2-CC84-42F0-879C-CCE23EE65E47}" type="presParOf" srcId="{2757BDF0-7E19-463B-AC36-A94652CA83CD}" destId="{589E92AF-8810-40DA-9B38-0ABCFF72AF1F}" srcOrd="1" destOrd="0" presId="urn:microsoft.com/office/officeart/2018/2/layout/IconVerticalSolidList"/>
    <dgm:cxn modelId="{11E16428-F474-4760-BA4F-FB2020C81EA2}" type="presParOf" srcId="{2757BDF0-7E19-463B-AC36-A94652CA83CD}" destId="{19AAC83C-CE46-4EB8-8A4C-A31B65006C55}" srcOrd="2" destOrd="0" presId="urn:microsoft.com/office/officeart/2018/2/layout/IconVerticalSolidList"/>
    <dgm:cxn modelId="{CCBFB92C-9DBC-49F1-AE1D-791E1CF85035}" type="presParOf" srcId="{2757BDF0-7E19-463B-AC36-A94652CA83CD}" destId="{9E126E7E-C1B0-4E1C-9943-9CF25FAEBAB6}" srcOrd="3" destOrd="0" presId="urn:microsoft.com/office/officeart/2018/2/layout/IconVerticalSolidList"/>
    <dgm:cxn modelId="{3A47F2EB-EFCC-4C4A-9CBB-2F648CBC0428}" type="presParOf" srcId="{5E988B64-5D8E-48AB-9913-73565CFED163}" destId="{2CB0AA29-E917-4E55-9AEF-CD91AA6A6F18}" srcOrd="9" destOrd="0" presId="urn:microsoft.com/office/officeart/2018/2/layout/IconVerticalSolidList"/>
    <dgm:cxn modelId="{42C2DAA5-B9FB-4CFB-B04A-5C5C7D673C8E}" type="presParOf" srcId="{5E988B64-5D8E-48AB-9913-73565CFED163}" destId="{4CD99657-D990-4DD9-9EC6-03870EEAA1F4}" srcOrd="10" destOrd="0" presId="urn:microsoft.com/office/officeart/2018/2/layout/IconVerticalSolidList"/>
    <dgm:cxn modelId="{16B1DC6A-5E18-480D-A9F7-EBC8558F85F2}" type="presParOf" srcId="{4CD99657-D990-4DD9-9EC6-03870EEAA1F4}" destId="{B0E4ECE9-0003-434E-B2C1-31BE29FA9757}" srcOrd="0" destOrd="0" presId="urn:microsoft.com/office/officeart/2018/2/layout/IconVerticalSolidList"/>
    <dgm:cxn modelId="{647C51A1-4743-4DD9-A29C-DFAC20BB31C5}" type="presParOf" srcId="{4CD99657-D990-4DD9-9EC6-03870EEAA1F4}" destId="{AB697358-1EB2-45D5-A73F-F08A861D9BD5}" srcOrd="1" destOrd="0" presId="urn:microsoft.com/office/officeart/2018/2/layout/IconVerticalSolidList"/>
    <dgm:cxn modelId="{BAE4087B-99B8-495D-BA1F-05334F724B9F}" type="presParOf" srcId="{4CD99657-D990-4DD9-9EC6-03870EEAA1F4}" destId="{52242636-4BD0-4972-B3AD-85FA2051BBDE}" srcOrd="2" destOrd="0" presId="urn:microsoft.com/office/officeart/2018/2/layout/IconVerticalSolidList"/>
    <dgm:cxn modelId="{F385F85B-21C6-4749-A09B-45C80360AC6B}" type="presParOf" srcId="{4CD99657-D990-4DD9-9EC6-03870EEAA1F4}" destId="{FC37D735-3A41-44C4-82D0-BF8780CE35A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C16E6A-817E-4F95-AFED-AD9B29E2BF6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595CAA3-A2D4-434A-BF49-744C449C46D2}">
      <dgm:prSet/>
      <dgm:spPr/>
      <dgm:t>
        <a:bodyPr/>
        <a:lstStyle/>
        <a:p>
          <a:r>
            <a:rPr lang="en-GB"/>
            <a:t>1.	Over the past year, what do you feel has been your biggest achievement in your role as a receptionist at Morison?	</a:t>
          </a:r>
          <a:endParaRPr lang="en-US"/>
        </a:p>
      </dgm:t>
    </dgm:pt>
    <dgm:pt modelId="{3AE9B8EB-2AB4-42D1-8CE6-5FD3B266C918}" type="parTrans" cxnId="{7A6D7457-1238-4CF8-A175-CE82B6304D96}">
      <dgm:prSet/>
      <dgm:spPr/>
      <dgm:t>
        <a:bodyPr/>
        <a:lstStyle/>
        <a:p>
          <a:endParaRPr lang="en-US"/>
        </a:p>
      </dgm:t>
    </dgm:pt>
    <dgm:pt modelId="{F37D68FA-F5DE-45AD-BBD1-7AADFFAB350C}" type="sibTrans" cxnId="{7A6D7457-1238-4CF8-A175-CE82B6304D96}">
      <dgm:prSet/>
      <dgm:spPr/>
      <dgm:t>
        <a:bodyPr/>
        <a:lstStyle/>
        <a:p>
          <a:endParaRPr lang="en-US"/>
        </a:p>
      </dgm:t>
    </dgm:pt>
    <dgm:pt modelId="{436F5D03-1CAC-43A5-8CB5-17AC13797443}">
      <dgm:prSet/>
      <dgm:spPr/>
      <dgm:t>
        <a:bodyPr/>
        <a:lstStyle/>
        <a:p>
          <a:r>
            <a:rPr lang="en-GB"/>
            <a:t>2.	What challenges have you encountered in managing front-desk duties, and how can the company better support you in overcoming them?	</a:t>
          </a:r>
          <a:endParaRPr lang="en-US"/>
        </a:p>
      </dgm:t>
    </dgm:pt>
    <dgm:pt modelId="{CA8A8C3D-0929-4E2E-80B7-7613AB5FF85B}" type="parTrans" cxnId="{A4532480-F294-4EA8-9398-F37314C4F638}">
      <dgm:prSet/>
      <dgm:spPr/>
      <dgm:t>
        <a:bodyPr/>
        <a:lstStyle/>
        <a:p>
          <a:endParaRPr lang="en-US"/>
        </a:p>
      </dgm:t>
    </dgm:pt>
    <dgm:pt modelId="{A7DC696C-6013-4A63-8C2C-D7591FE4337E}" type="sibTrans" cxnId="{A4532480-F294-4EA8-9398-F37314C4F638}">
      <dgm:prSet/>
      <dgm:spPr/>
      <dgm:t>
        <a:bodyPr/>
        <a:lstStyle/>
        <a:p>
          <a:endParaRPr lang="en-US"/>
        </a:p>
      </dgm:t>
    </dgm:pt>
    <dgm:pt modelId="{E0F1265D-DF00-4A5B-8C55-D5770C5F2618}">
      <dgm:prSet/>
      <dgm:spPr/>
      <dgm:t>
        <a:bodyPr/>
        <a:lstStyle/>
        <a:p>
          <a:r>
            <a:rPr lang="en-GB"/>
            <a:t>3.	How do you handle difficult or demanding visitors, and what strategies have you found most effective in maintaining professionalism?	</a:t>
          </a:r>
          <a:endParaRPr lang="en-US"/>
        </a:p>
      </dgm:t>
    </dgm:pt>
    <dgm:pt modelId="{DBCF1E6E-A707-4FCD-8993-CB31822F04BF}" type="parTrans" cxnId="{9D1DDE49-13B1-450E-998E-CB7E7529543A}">
      <dgm:prSet/>
      <dgm:spPr/>
      <dgm:t>
        <a:bodyPr/>
        <a:lstStyle/>
        <a:p>
          <a:endParaRPr lang="en-US"/>
        </a:p>
      </dgm:t>
    </dgm:pt>
    <dgm:pt modelId="{9C7E6A3D-83C9-4C76-9B7B-1F9B4F9E74E8}" type="sibTrans" cxnId="{9D1DDE49-13B1-450E-998E-CB7E7529543A}">
      <dgm:prSet/>
      <dgm:spPr/>
      <dgm:t>
        <a:bodyPr/>
        <a:lstStyle/>
        <a:p>
          <a:endParaRPr lang="en-US"/>
        </a:p>
      </dgm:t>
    </dgm:pt>
    <dgm:pt modelId="{091AE4DA-E2B1-42BD-908E-35C6687C61F1}">
      <dgm:prSet/>
      <dgm:spPr/>
      <dgm:t>
        <a:bodyPr/>
        <a:lstStyle/>
        <a:p>
          <a:r>
            <a:rPr lang="en-GB"/>
            <a:t>4.	Are there any specific skills or areas you’d like to develop further to improve your performance or career growth within Morison?	</a:t>
          </a:r>
          <a:endParaRPr lang="en-US"/>
        </a:p>
      </dgm:t>
    </dgm:pt>
    <dgm:pt modelId="{9AB3349A-DB6B-4B9E-AEBE-727C5ED82A1E}" type="parTrans" cxnId="{2FF41216-5E6A-4707-9D6D-7ACC8B84720E}">
      <dgm:prSet/>
      <dgm:spPr/>
      <dgm:t>
        <a:bodyPr/>
        <a:lstStyle/>
        <a:p>
          <a:endParaRPr lang="en-US"/>
        </a:p>
      </dgm:t>
    </dgm:pt>
    <dgm:pt modelId="{0A287232-46A9-4885-AA77-C9901333AF18}" type="sibTrans" cxnId="{2FF41216-5E6A-4707-9D6D-7ACC8B84720E}">
      <dgm:prSet/>
      <dgm:spPr/>
      <dgm:t>
        <a:bodyPr/>
        <a:lstStyle/>
        <a:p>
          <a:endParaRPr lang="en-US"/>
        </a:p>
      </dgm:t>
    </dgm:pt>
    <dgm:pt modelId="{9EEBA222-082C-417E-B336-563C66240A17}">
      <dgm:prSet/>
      <dgm:spPr/>
      <dgm:t>
        <a:bodyPr/>
        <a:lstStyle/>
        <a:p>
          <a:r>
            <a:rPr lang="en-GB"/>
            <a:t>5.	What changes or improvements do you think could enhance the efficiency of reception operations or the client experience at Morison?</a:t>
          </a:r>
          <a:endParaRPr lang="en-US"/>
        </a:p>
      </dgm:t>
    </dgm:pt>
    <dgm:pt modelId="{7A5F12F2-A275-45B2-8A56-B7F3598F8F42}" type="parTrans" cxnId="{51CE5F84-FFA9-49C4-B80F-D901E4882580}">
      <dgm:prSet/>
      <dgm:spPr/>
      <dgm:t>
        <a:bodyPr/>
        <a:lstStyle/>
        <a:p>
          <a:endParaRPr lang="en-US"/>
        </a:p>
      </dgm:t>
    </dgm:pt>
    <dgm:pt modelId="{132D4447-5D1C-4715-9FE0-CB81190852B8}" type="sibTrans" cxnId="{51CE5F84-FFA9-49C4-B80F-D901E4882580}">
      <dgm:prSet/>
      <dgm:spPr/>
      <dgm:t>
        <a:bodyPr/>
        <a:lstStyle/>
        <a:p>
          <a:endParaRPr lang="en-US"/>
        </a:p>
      </dgm:t>
    </dgm:pt>
    <dgm:pt modelId="{DE271E9F-83CC-43E2-8CF3-4EB26D0F2DB5}" type="pres">
      <dgm:prSet presAssocID="{04C16E6A-817E-4F95-AFED-AD9B29E2BF63}" presName="linear" presStyleCnt="0">
        <dgm:presLayoutVars>
          <dgm:animLvl val="lvl"/>
          <dgm:resizeHandles val="exact"/>
        </dgm:presLayoutVars>
      </dgm:prSet>
      <dgm:spPr/>
    </dgm:pt>
    <dgm:pt modelId="{FA3AAE64-2E0B-4764-841B-C3A180C55BFD}" type="pres">
      <dgm:prSet presAssocID="{8595CAA3-A2D4-434A-BF49-744C449C46D2}" presName="parentText" presStyleLbl="node1" presStyleIdx="0" presStyleCnt="5">
        <dgm:presLayoutVars>
          <dgm:chMax val="0"/>
          <dgm:bulletEnabled val="1"/>
        </dgm:presLayoutVars>
      </dgm:prSet>
      <dgm:spPr/>
    </dgm:pt>
    <dgm:pt modelId="{A8860ADF-6933-4E2A-87FC-B946E44FBB81}" type="pres">
      <dgm:prSet presAssocID="{F37D68FA-F5DE-45AD-BBD1-7AADFFAB350C}" presName="spacer" presStyleCnt="0"/>
      <dgm:spPr/>
    </dgm:pt>
    <dgm:pt modelId="{E5055FF9-5E78-477D-808E-1D07765A44B8}" type="pres">
      <dgm:prSet presAssocID="{436F5D03-1CAC-43A5-8CB5-17AC13797443}" presName="parentText" presStyleLbl="node1" presStyleIdx="1" presStyleCnt="5">
        <dgm:presLayoutVars>
          <dgm:chMax val="0"/>
          <dgm:bulletEnabled val="1"/>
        </dgm:presLayoutVars>
      </dgm:prSet>
      <dgm:spPr/>
    </dgm:pt>
    <dgm:pt modelId="{02D50D4C-B22F-4613-B1A4-B25B8868BFF5}" type="pres">
      <dgm:prSet presAssocID="{A7DC696C-6013-4A63-8C2C-D7591FE4337E}" presName="spacer" presStyleCnt="0"/>
      <dgm:spPr/>
    </dgm:pt>
    <dgm:pt modelId="{D26A745C-BB56-4A34-AC3D-D904AF43930F}" type="pres">
      <dgm:prSet presAssocID="{E0F1265D-DF00-4A5B-8C55-D5770C5F2618}" presName="parentText" presStyleLbl="node1" presStyleIdx="2" presStyleCnt="5">
        <dgm:presLayoutVars>
          <dgm:chMax val="0"/>
          <dgm:bulletEnabled val="1"/>
        </dgm:presLayoutVars>
      </dgm:prSet>
      <dgm:spPr/>
    </dgm:pt>
    <dgm:pt modelId="{DB8ECB0B-644F-45BD-AB74-D008B6403E73}" type="pres">
      <dgm:prSet presAssocID="{9C7E6A3D-83C9-4C76-9B7B-1F9B4F9E74E8}" presName="spacer" presStyleCnt="0"/>
      <dgm:spPr/>
    </dgm:pt>
    <dgm:pt modelId="{04FAB16E-FA6F-4E30-BB12-747841BD81A8}" type="pres">
      <dgm:prSet presAssocID="{091AE4DA-E2B1-42BD-908E-35C6687C61F1}" presName="parentText" presStyleLbl="node1" presStyleIdx="3" presStyleCnt="5">
        <dgm:presLayoutVars>
          <dgm:chMax val="0"/>
          <dgm:bulletEnabled val="1"/>
        </dgm:presLayoutVars>
      </dgm:prSet>
      <dgm:spPr/>
    </dgm:pt>
    <dgm:pt modelId="{856DC0B3-9851-4F31-98D3-EF5E5057DD5A}" type="pres">
      <dgm:prSet presAssocID="{0A287232-46A9-4885-AA77-C9901333AF18}" presName="spacer" presStyleCnt="0"/>
      <dgm:spPr/>
    </dgm:pt>
    <dgm:pt modelId="{589E2C02-2BBF-4541-98D7-A7A28F393DF5}" type="pres">
      <dgm:prSet presAssocID="{9EEBA222-082C-417E-B336-563C66240A17}" presName="parentText" presStyleLbl="node1" presStyleIdx="4" presStyleCnt="5">
        <dgm:presLayoutVars>
          <dgm:chMax val="0"/>
          <dgm:bulletEnabled val="1"/>
        </dgm:presLayoutVars>
      </dgm:prSet>
      <dgm:spPr/>
    </dgm:pt>
  </dgm:ptLst>
  <dgm:cxnLst>
    <dgm:cxn modelId="{2FF41216-5E6A-4707-9D6D-7ACC8B84720E}" srcId="{04C16E6A-817E-4F95-AFED-AD9B29E2BF63}" destId="{091AE4DA-E2B1-42BD-908E-35C6687C61F1}" srcOrd="3" destOrd="0" parTransId="{9AB3349A-DB6B-4B9E-AEBE-727C5ED82A1E}" sibTransId="{0A287232-46A9-4885-AA77-C9901333AF18}"/>
    <dgm:cxn modelId="{DC02222C-0846-4A13-9F85-24DEED4605D4}" type="presOf" srcId="{04C16E6A-817E-4F95-AFED-AD9B29E2BF63}" destId="{DE271E9F-83CC-43E2-8CF3-4EB26D0F2DB5}" srcOrd="0" destOrd="0" presId="urn:microsoft.com/office/officeart/2005/8/layout/vList2"/>
    <dgm:cxn modelId="{0DE9B334-284C-4265-87F7-FC96AA742A4F}" type="presOf" srcId="{436F5D03-1CAC-43A5-8CB5-17AC13797443}" destId="{E5055FF9-5E78-477D-808E-1D07765A44B8}" srcOrd="0" destOrd="0" presId="urn:microsoft.com/office/officeart/2005/8/layout/vList2"/>
    <dgm:cxn modelId="{A5AFB43B-10A5-44C0-BE3B-4E78BF673496}" type="presOf" srcId="{091AE4DA-E2B1-42BD-908E-35C6687C61F1}" destId="{04FAB16E-FA6F-4E30-BB12-747841BD81A8}" srcOrd="0" destOrd="0" presId="urn:microsoft.com/office/officeart/2005/8/layout/vList2"/>
    <dgm:cxn modelId="{7B98755C-95A9-48ED-A16A-A0ADC30F747B}" type="presOf" srcId="{8595CAA3-A2D4-434A-BF49-744C449C46D2}" destId="{FA3AAE64-2E0B-4764-841B-C3A180C55BFD}" srcOrd="0" destOrd="0" presId="urn:microsoft.com/office/officeart/2005/8/layout/vList2"/>
    <dgm:cxn modelId="{9D1DDE49-13B1-450E-998E-CB7E7529543A}" srcId="{04C16E6A-817E-4F95-AFED-AD9B29E2BF63}" destId="{E0F1265D-DF00-4A5B-8C55-D5770C5F2618}" srcOrd="2" destOrd="0" parTransId="{DBCF1E6E-A707-4FCD-8993-CB31822F04BF}" sibTransId="{9C7E6A3D-83C9-4C76-9B7B-1F9B4F9E74E8}"/>
    <dgm:cxn modelId="{7A6D7457-1238-4CF8-A175-CE82B6304D96}" srcId="{04C16E6A-817E-4F95-AFED-AD9B29E2BF63}" destId="{8595CAA3-A2D4-434A-BF49-744C449C46D2}" srcOrd="0" destOrd="0" parTransId="{3AE9B8EB-2AB4-42D1-8CE6-5FD3B266C918}" sibTransId="{F37D68FA-F5DE-45AD-BBD1-7AADFFAB350C}"/>
    <dgm:cxn modelId="{A4532480-F294-4EA8-9398-F37314C4F638}" srcId="{04C16E6A-817E-4F95-AFED-AD9B29E2BF63}" destId="{436F5D03-1CAC-43A5-8CB5-17AC13797443}" srcOrd="1" destOrd="0" parTransId="{CA8A8C3D-0929-4E2E-80B7-7613AB5FF85B}" sibTransId="{A7DC696C-6013-4A63-8C2C-D7591FE4337E}"/>
    <dgm:cxn modelId="{51CE5F84-FFA9-49C4-B80F-D901E4882580}" srcId="{04C16E6A-817E-4F95-AFED-AD9B29E2BF63}" destId="{9EEBA222-082C-417E-B336-563C66240A17}" srcOrd="4" destOrd="0" parTransId="{7A5F12F2-A275-45B2-8A56-B7F3598F8F42}" sibTransId="{132D4447-5D1C-4715-9FE0-CB81190852B8}"/>
    <dgm:cxn modelId="{DA1ED8B2-03C7-4768-BBC6-5EC4C0497602}" type="presOf" srcId="{9EEBA222-082C-417E-B336-563C66240A17}" destId="{589E2C02-2BBF-4541-98D7-A7A28F393DF5}" srcOrd="0" destOrd="0" presId="urn:microsoft.com/office/officeart/2005/8/layout/vList2"/>
    <dgm:cxn modelId="{C6CCD8D3-A667-45EB-A5CE-802DC4EB036B}" type="presOf" srcId="{E0F1265D-DF00-4A5B-8C55-D5770C5F2618}" destId="{D26A745C-BB56-4A34-AC3D-D904AF43930F}" srcOrd="0" destOrd="0" presId="urn:microsoft.com/office/officeart/2005/8/layout/vList2"/>
    <dgm:cxn modelId="{B6F3C053-7EDF-4FA3-90EF-94B67BA0676D}" type="presParOf" srcId="{DE271E9F-83CC-43E2-8CF3-4EB26D0F2DB5}" destId="{FA3AAE64-2E0B-4764-841B-C3A180C55BFD}" srcOrd="0" destOrd="0" presId="urn:microsoft.com/office/officeart/2005/8/layout/vList2"/>
    <dgm:cxn modelId="{14EB4D17-F5F1-4BE2-A61B-D1ADE34A0A98}" type="presParOf" srcId="{DE271E9F-83CC-43E2-8CF3-4EB26D0F2DB5}" destId="{A8860ADF-6933-4E2A-87FC-B946E44FBB81}" srcOrd="1" destOrd="0" presId="urn:microsoft.com/office/officeart/2005/8/layout/vList2"/>
    <dgm:cxn modelId="{9775ADF7-4A9D-4BF0-B056-336E83854BC7}" type="presParOf" srcId="{DE271E9F-83CC-43E2-8CF3-4EB26D0F2DB5}" destId="{E5055FF9-5E78-477D-808E-1D07765A44B8}" srcOrd="2" destOrd="0" presId="urn:microsoft.com/office/officeart/2005/8/layout/vList2"/>
    <dgm:cxn modelId="{177B337A-FD91-45A9-8156-D3B76FFBFB60}" type="presParOf" srcId="{DE271E9F-83CC-43E2-8CF3-4EB26D0F2DB5}" destId="{02D50D4C-B22F-4613-B1A4-B25B8868BFF5}" srcOrd="3" destOrd="0" presId="urn:microsoft.com/office/officeart/2005/8/layout/vList2"/>
    <dgm:cxn modelId="{32EB3889-242E-47A3-9C02-E6AF35C43379}" type="presParOf" srcId="{DE271E9F-83CC-43E2-8CF3-4EB26D0F2DB5}" destId="{D26A745C-BB56-4A34-AC3D-D904AF43930F}" srcOrd="4" destOrd="0" presId="urn:microsoft.com/office/officeart/2005/8/layout/vList2"/>
    <dgm:cxn modelId="{58770182-9616-4AC0-9626-571792E813A2}" type="presParOf" srcId="{DE271E9F-83CC-43E2-8CF3-4EB26D0F2DB5}" destId="{DB8ECB0B-644F-45BD-AB74-D008B6403E73}" srcOrd="5" destOrd="0" presId="urn:microsoft.com/office/officeart/2005/8/layout/vList2"/>
    <dgm:cxn modelId="{53E648A2-EDF8-48EE-AD45-7414E2D20627}" type="presParOf" srcId="{DE271E9F-83CC-43E2-8CF3-4EB26D0F2DB5}" destId="{04FAB16E-FA6F-4E30-BB12-747841BD81A8}" srcOrd="6" destOrd="0" presId="urn:microsoft.com/office/officeart/2005/8/layout/vList2"/>
    <dgm:cxn modelId="{335E0042-99F1-4443-BFDE-49F8D501AD2F}" type="presParOf" srcId="{DE271E9F-83CC-43E2-8CF3-4EB26D0F2DB5}" destId="{856DC0B3-9851-4F31-98D3-EF5E5057DD5A}" srcOrd="7" destOrd="0" presId="urn:microsoft.com/office/officeart/2005/8/layout/vList2"/>
    <dgm:cxn modelId="{89CC434A-473F-4B9B-8C6E-767A9F009DB0}" type="presParOf" srcId="{DE271E9F-83CC-43E2-8CF3-4EB26D0F2DB5}" destId="{589E2C02-2BBF-4541-98D7-A7A28F393DF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BD36A8-8D74-4CBC-BBD6-9CA4689A85A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94C66C6-EB6F-4F34-B581-540A3292F3A8}">
      <dgm:prSet/>
      <dgm:spPr/>
      <dgm:t>
        <a:bodyPr/>
        <a:lstStyle/>
        <a:p>
          <a:r>
            <a:rPr lang="en-GB"/>
            <a:t>1.	Armstrong, M. and Taylor, S. (2023) Armstrong’s Handbook of Human Resource Management Practice. 17th ed. London: Kogan Page.	</a:t>
          </a:r>
          <a:endParaRPr lang="en-US"/>
        </a:p>
      </dgm:t>
    </dgm:pt>
    <dgm:pt modelId="{C8324DE6-64B5-4A48-A56C-1AC48AC8E585}" type="parTrans" cxnId="{701380CA-9B7A-4210-92D6-37C1E65FA843}">
      <dgm:prSet/>
      <dgm:spPr/>
      <dgm:t>
        <a:bodyPr/>
        <a:lstStyle/>
        <a:p>
          <a:endParaRPr lang="en-US"/>
        </a:p>
      </dgm:t>
    </dgm:pt>
    <dgm:pt modelId="{4B20942E-D0DC-435A-99CD-DD9449EB24D8}" type="sibTrans" cxnId="{701380CA-9B7A-4210-92D6-37C1E65FA843}">
      <dgm:prSet/>
      <dgm:spPr/>
      <dgm:t>
        <a:bodyPr/>
        <a:lstStyle/>
        <a:p>
          <a:endParaRPr lang="en-US"/>
        </a:p>
      </dgm:t>
    </dgm:pt>
    <dgm:pt modelId="{0BA62E92-8528-4C66-87AA-B8F4CD211F01}">
      <dgm:prSet/>
      <dgm:spPr/>
      <dgm:t>
        <a:bodyPr/>
        <a:lstStyle/>
        <a:p>
          <a:r>
            <a:rPr lang="en-GB"/>
            <a:t>2.          Aguinis, H. (2019) Performance Management for Dummies. Hoboken, NJ: Wiley.	</a:t>
          </a:r>
          <a:endParaRPr lang="en-US"/>
        </a:p>
      </dgm:t>
    </dgm:pt>
    <dgm:pt modelId="{0CC75D33-0529-405A-884F-BCFE79A841F1}" type="parTrans" cxnId="{826D91D1-E64B-43FF-B199-E55C63348D52}">
      <dgm:prSet/>
      <dgm:spPr/>
      <dgm:t>
        <a:bodyPr/>
        <a:lstStyle/>
        <a:p>
          <a:endParaRPr lang="en-US"/>
        </a:p>
      </dgm:t>
    </dgm:pt>
    <dgm:pt modelId="{943EEFB6-8650-4D4E-922A-6117CDB26993}" type="sibTrans" cxnId="{826D91D1-E64B-43FF-B199-E55C63348D52}">
      <dgm:prSet/>
      <dgm:spPr/>
      <dgm:t>
        <a:bodyPr/>
        <a:lstStyle/>
        <a:p>
          <a:endParaRPr lang="en-US"/>
        </a:p>
      </dgm:t>
    </dgm:pt>
    <dgm:pt modelId="{C604ABEC-01A4-4EEB-8BF1-23873E0358E5}">
      <dgm:prSet/>
      <dgm:spPr/>
      <dgm:t>
        <a:bodyPr/>
        <a:lstStyle/>
        <a:p>
          <a:r>
            <a:rPr lang="en-GB"/>
            <a:t>3.	Dessler, G. (2022) Human Resource Management. 17th ed. Harlow: Pearson Education.</a:t>
          </a:r>
          <a:endParaRPr lang="en-US"/>
        </a:p>
      </dgm:t>
    </dgm:pt>
    <dgm:pt modelId="{C1B82B24-41F5-4BD8-82D4-99E1CBDCB2CA}" type="parTrans" cxnId="{0997CAF2-E3B1-4648-802F-7F0142F9DA00}">
      <dgm:prSet/>
      <dgm:spPr/>
      <dgm:t>
        <a:bodyPr/>
        <a:lstStyle/>
        <a:p>
          <a:endParaRPr lang="en-US"/>
        </a:p>
      </dgm:t>
    </dgm:pt>
    <dgm:pt modelId="{2C7DC4D1-20AA-4F01-947C-11E623B99929}" type="sibTrans" cxnId="{0997CAF2-E3B1-4648-802F-7F0142F9DA00}">
      <dgm:prSet/>
      <dgm:spPr/>
      <dgm:t>
        <a:bodyPr/>
        <a:lstStyle/>
        <a:p>
          <a:endParaRPr lang="en-US"/>
        </a:p>
      </dgm:t>
    </dgm:pt>
    <dgm:pt modelId="{12D0A755-D83C-47C0-A313-A1C7E951A2E1}">
      <dgm:prSet/>
      <dgm:spPr/>
      <dgm:t>
        <a:bodyPr/>
        <a:lstStyle/>
        <a:p>
          <a:r>
            <a:rPr lang="en-GB"/>
            <a:t>4.	Robbins, S.P. and Judge, T.A. (2022) Organizational Behaviour. 19th ed. Harlow: Pearson.	</a:t>
          </a:r>
          <a:endParaRPr lang="en-US"/>
        </a:p>
      </dgm:t>
    </dgm:pt>
    <dgm:pt modelId="{CD64B419-98F1-4F91-95A6-7CA06EB00710}" type="parTrans" cxnId="{F9868FBE-2823-455E-BF5A-14972383A6B7}">
      <dgm:prSet/>
      <dgm:spPr/>
      <dgm:t>
        <a:bodyPr/>
        <a:lstStyle/>
        <a:p>
          <a:endParaRPr lang="en-US"/>
        </a:p>
      </dgm:t>
    </dgm:pt>
    <dgm:pt modelId="{ACB2499E-0A42-4419-B945-48026941C9B9}" type="sibTrans" cxnId="{F9868FBE-2823-455E-BF5A-14972383A6B7}">
      <dgm:prSet/>
      <dgm:spPr/>
      <dgm:t>
        <a:bodyPr/>
        <a:lstStyle/>
        <a:p>
          <a:endParaRPr lang="en-US"/>
        </a:p>
      </dgm:t>
    </dgm:pt>
    <dgm:pt modelId="{01FDD8E3-EEAF-464B-A7B2-8040D07993D0}">
      <dgm:prSet/>
      <dgm:spPr/>
      <dgm:t>
        <a:bodyPr/>
        <a:lstStyle/>
        <a:p>
          <a:r>
            <a:rPr lang="en-GB"/>
            <a:t>5.	Torrington, D., Hall, L. and Taylor, S. (2020) Human Resource Management. 11th ed. Harlow: Pearson Education.</a:t>
          </a:r>
          <a:endParaRPr lang="en-US"/>
        </a:p>
      </dgm:t>
    </dgm:pt>
    <dgm:pt modelId="{1A99DD7A-6BB8-4877-A520-E41B691B5298}" type="parTrans" cxnId="{1E3C4290-E6CF-484F-B80F-929D30D059C3}">
      <dgm:prSet/>
      <dgm:spPr/>
      <dgm:t>
        <a:bodyPr/>
        <a:lstStyle/>
        <a:p>
          <a:endParaRPr lang="en-US"/>
        </a:p>
      </dgm:t>
    </dgm:pt>
    <dgm:pt modelId="{F4DCA10B-9A74-4292-8D1B-45DCC5A9C3DA}" type="sibTrans" cxnId="{1E3C4290-E6CF-484F-B80F-929D30D059C3}">
      <dgm:prSet/>
      <dgm:spPr/>
      <dgm:t>
        <a:bodyPr/>
        <a:lstStyle/>
        <a:p>
          <a:endParaRPr lang="en-US"/>
        </a:p>
      </dgm:t>
    </dgm:pt>
    <dgm:pt modelId="{41BA4191-CF22-42A7-8A2B-CC41DAEF8EC0}" type="pres">
      <dgm:prSet presAssocID="{AABD36A8-8D74-4CBC-BBD6-9CA4689A85A3}" presName="root" presStyleCnt="0">
        <dgm:presLayoutVars>
          <dgm:dir/>
          <dgm:resizeHandles val="exact"/>
        </dgm:presLayoutVars>
      </dgm:prSet>
      <dgm:spPr/>
    </dgm:pt>
    <dgm:pt modelId="{76D1213F-6DC0-490D-AA1D-DF30172C1CCD}" type="pres">
      <dgm:prSet presAssocID="{F94C66C6-EB6F-4F34-B581-540A3292F3A8}" presName="compNode" presStyleCnt="0"/>
      <dgm:spPr/>
    </dgm:pt>
    <dgm:pt modelId="{B6E3E5D0-852B-4646-AE03-D9C54685261A}" type="pres">
      <dgm:prSet presAssocID="{F94C66C6-EB6F-4F34-B581-540A3292F3A8}" presName="bgRect" presStyleLbl="bgShp" presStyleIdx="0" presStyleCnt="5"/>
      <dgm:spPr/>
    </dgm:pt>
    <dgm:pt modelId="{DBA20C6C-0231-43A3-B0D4-0A6CDA44FAD2}" type="pres">
      <dgm:prSet presAssocID="{F94C66C6-EB6F-4F34-B581-540A3292F3A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tronaut"/>
        </a:ext>
      </dgm:extLst>
    </dgm:pt>
    <dgm:pt modelId="{E7E919FC-66CB-486C-A22F-A7FA96E9D15B}" type="pres">
      <dgm:prSet presAssocID="{F94C66C6-EB6F-4F34-B581-540A3292F3A8}" presName="spaceRect" presStyleCnt="0"/>
      <dgm:spPr/>
    </dgm:pt>
    <dgm:pt modelId="{F4E781A6-DDE4-4581-A11E-B7D3243F3242}" type="pres">
      <dgm:prSet presAssocID="{F94C66C6-EB6F-4F34-B581-540A3292F3A8}" presName="parTx" presStyleLbl="revTx" presStyleIdx="0" presStyleCnt="5">
        <dgm:presLayoutVars>
          <dgm:chMax val="0"/>
          <dgm:chPref val="0"/>
        </dgm:presLayoutVars>
      </dgm:prSet>
      <dgm:spPr/>
    </dgm:pt>
    <dgm:pt modelId="{EAF45E95-905A-4B6A-A646-5484EFA7048D}" type="pres">
      <dgm:prSet presAssocID="{4B20942E-D0DC-435A-99CD-DD9449EB24D8}" presName="sibTrans" presStyleCnt="0"/>
      <dgm:spPr/>
    </dgm:pt>
    <dgm:pt modelId="{074F7EEA-7120-4E0E-AEA6-AF7AC452396A}" type="pres">
      <dgm:prSet presAssocID="{0BA62E92-8528-4C66-87AA-B8F4CD211F01}" presName="compNode" presStyleCnt="0"/>
      <dgm:spPr/>
    </dgm:pt>
    <dgm:pt modelId="{D55F430B-85E2-45A3-87D0-9CA51290F431}" type="pres">
      <dgm:prSet presAssocID="{0BA62E92-8528-4C66-87AA-B8F4CD211F01}" presName="bgRect" presStyleLbl="bgShp" presStyleIdx="1" presStyleCnt="5"/>
      <dgm:spPr/>
    </dgm:pt>
    <dgm:pt modelId="{3892853A-F955-4182-9D27-732560171A77}" type="pres">
      <dgm:prSet presAssocID="{0BA62E92-8528-4C66-87AA-B8F4CD211F0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8385F538-3980-4BD6-9232-AC3A2D2C9082}" type="pres">
      <dgm:prSet presAssocID="{0BA62E92-8528-4C66-87AA-B8F4CD211F01}" presName="spaceRect" presStyleCnt="0"/>
      <dgm:spPr/>
    </dgm:pt>
    <dgm:pt modelId="{93E72B64-687E-483C-A1A1-70C4BEACF431}" type="pres">
      <dgm:prSet presAssocID="{0BA62E92-8528-4C66-87AA-B8F4CD211F01}" presName="parTx" presStyleLbl="revTx" presStyleIdx="1" presStyleCnt="5">
        <dgm:presLayoutVars>
          <dgm:chMax val="0"/>
          <dgm:chPref val="0"/>
        </dgm:presLayoutVars>
      </dgm:prSet>
      <dgm:spPr/>
    </dgm:pt>
    <dgm:pt modelId="{D7DA5A2A-00B8-483B-A5A6-8B21A1040D6C}" type="pres">
      <dgm:prSet presAssocID="{943EEFB6-8650-4D4E-922A-6117CDB26993}" presName="sibTrans" presStyleCnt="0"/>
      <dgm:spPr/>
    </dgm:pt>
    <dgm:pt modelId="{143ABFC5-C3D1-4AB6-A2D9-42E41F06FDEF}" type="pres">
      <dgm:prSet presAssocID="{C604ABEC-01A4-4EEB-8BF1-23873E0358E5}" presName="compNode" presStyleCnt="0"/>
      <dgm:spPr/>
    </dgm:pt>
    <dgm:pt modelId="{C86E9C11-DF2D-41B7-9C94-96E5A5714015}" type="pres">
      <dgm:prSet presAssocID="{C604ABEC-01A4-4EEB-8BF1-23873E0358E5}" presName="bgRect" presStyleLbl="bgShp" presStyleIdx="2" presStyleCnt="5"/>
      <dgm:spPr/>
    </dgm:pt>
    <dgm:pt modelId="{556B5B7B-4682-4E13-AD45-4913B262E54F}" type="pres">
      <dgm:prSet presAssocID="{C604ABEC-01A4-4EEB-8BF1-23873E0358E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D92B9482-38BF-422C-A7DB-C6D948E729CF}" type="pres">
      <dgm:prSet presAssocID="{C604ABEC-01A4-4EEB-8BF1-23873E0358E5}" presName="spaceRect" presStyleCnt="0"/>
      <dgm:spPr/>
    </dgm:pt>
    <dgm:pt modelId="{85E1453D-030E-49A1-B525-A047E3152C08}" type="pres">
      <dgm:prSet presAssocID="{C604ABEC-01A4-4EEB-8BF1-23873E0358E5}" presName="parTx" presStyleLbl="revTx" presStyleIdx="2" presStyleCnt="5">
        <dgm:presLayoutVars>
          <dgm:chMax val="0"/>
          <dgm:chPref val="0"/>
        </dgm:presLayoutVars>
      </dgm:prSet>
      <dgm:spPr/>
    </dgm:pt>
    <dgm:pt modelId="{75D2748E-9EA2-457A-8A1C-0D05925EBB31}" type="pres">
      <dgm:prSet presAssocID="{2C7DC4D1-20AA-4F01-947C-11E623B99929}" presName="sibTrans" presStyleCnt="0"/>
      <dgm:spPr/>
    </dgm:pt>
    <dgm:pt modelId="{08ED0B3E-6375-438B-94F9-93BF5EAEC29A}" type="pres">
      <dgm:prSet presAssocID="{12D0A755-D83C-47C0-A313-A1C7E951A2E1}" presName="compNode" presStyleCnt="0"/>
      <dgm:spPr/>
    </dgm:pt>
    <dgm:pt modelId="{07BAA92C-2F0D-4D17-8A34-5C58EE89E013}" type="pres">
      <dgm:prSet presAssocID="{12D0A755-D83C-47C0-A313-A1C7E951A2E1}" presName="bgRect" presStyleLbl="bgShp" presStyleIdx="3" presStyleCnt="5"/>
      <dgm:spPr/>
    </dgm:pt>
    <dgm:pt modelId="{B781FD5D-A783-4887-83C2-5558CCD0BF03}" type="pres">
      <dgm:prSet presAssocID="{12D0A755-D83C-47C0-A313-A1C7E951A2E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3006ABD6-C1A8-4CA3-941F-C5261C19E1CE}" type="pres">
      <dgm:prSet presAssocID="{12D0A755-D83C-47C0-A313-A1C7E951A2E1}" presName="spaceRect" presStyleCnt="0"/>
      <dgm:spPr/>
    </dgm:pt>
    <dgm:pt modelId="{DF70B550-1D37-4D5B-9568-D0134CDF5A89}" type="pres">
      <dgm:prSet presAssocID="{12D0A755-D83C-47C0-A313-A1C7E951A2E1}" presName="parTx" presStyleLbl="revTx" presStyleIdx="3" presStyleCnt="5">
        <dgm:presLayoutVars>
          <dgm:chMax val="0"/>
          <dgm:chPref val="0"/>
        </dgm:presLayoutVars>
      </dgm:prSet>
      <dgm:spPr/>
    </dgm:pt>
    <dgm:pt modelId="{6BBDCB6C-0EDB-4551-AB19-7AD3BF91711D}" type="pres">
      <dgm:prSet presAssocID="{ACB2499E-0A42-4419-B945-48026941C9B9}" presName="sibTrans" presStyleCnt="0"/>
      <dgm:spPr/>
    </dgm:pt>
    <dgm:pt modelId="{8B3C7099-0982-4E8E-A5A6-D6F5D3998CE1}" type="pres">
      <dgm:prSet presAssocID="{01FDD8E3-EEAF-464B-A7B2-8040D07993D0}" presName="compNode" presStyleCnt="0"/>
      <dgm:spPr/>
    </dgm:pt>
    <dgm:pt modelId="{A1937862-1C5F-42FE-B943-D3C72E441A30}" type="pres">
      <dgm:prSet presAssocID="{01FDD8E3-EEAF-464B-A7B2-8040D07993D0}" presName="bgRect" presStyleLbl="bgShp" presStyleIdx="4" presStyleCnt="5"/>
      <dgm:spPr/>
    </dgm:pt>
    <dgm:pt modelId="{7CF71590-FDA0-4DDA-B35B-F626E1541582}" type="pres">
      <dgm:prSet presAssocID="{01FDD8E3-EEAF-464B-A7B2-8040D07993D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ptain"/>
        </a:ext>
      </dgm:extLst>
    </dgm:pt>
    <dgm:pt modelId="{DE5F261D-BCA0-4B69-9A74-0F150EE57543}" type="pres">
      <dgm:prSet presAssocID="{01FDD8E3-EEAF-464B-A7B2-8040D07993D0}" presName="spaceRect" presStyleCnt="0"/>
      <dgm:spPr/>
    </dgm:pt>
    <dgm:pt modelId="{0A05F81D-C136-4219-BBCB-3BFA86BBA853}" type="pres">
      <dgm:prSet presAssocID="{01FDD8E3-EEAF-464B-A7B2-8040D07993D0}" presName="parTx" presStyleLbl="revTx" presStyleIdx="4" presStyleCnt="5">
        <dgm:presLayoutVars>
          <dgm:chMax val="0"/>
          <dgm:chPref val="0"/>
        </dgm:presLayoutVars>
      </dgm:prSet>
      <dgm:spPr/>
    </dgm:pt>
  </dgm:ptLst>
  <dgm:cxnLst>
    <dgm:cxn modelId="{8BF2BC85-DF63-46D2-90B3-FA731A43C9BC}" type="presOf" srcId="{12D0A755-D83C-47C0-A313-A1C7E951A2E1}" destId="{DF70B550-1D37-4D5B-9568-D0134CDF5A89}" srcOrd="0" destOrd="0" presId="urn:microsoft.com/office/officeart/2018/2/layout/IconVerticalSolidList"/>
    <dgm:cxn modelId="{D7D3E28E-4A19-449A-9B4D-9BA1ECE21C1F}" type="presOf" srcId="{C604ABEC-01A4-4EEB-8BF1-23873E0358E5}" destId="{85E1453D-030E-49A1-B525-A047E3152C08}" srcOrd="0" destOrd="0" presId="urn:microsoft.com/office/officeart/2018/2/layout/IconVerticalSolidList"/>
    <dgm:cxn modelId="{1E3C4290-E6CF-484F-B80F-929D30D059C3}" srcId="{AABD36A8-8D74-4CBC-BBD6-9CA4689A85A3}" destId="{01FDD8E3-EEAF-464B-A7B2-8040D07993D0}" srcOrd="4" destOrd="0" parTransId="{1A99DD7A-6BB8-4877-A520-E41B691B5298}" sibTransId="{F4DCA10B-9A74-4292-8D1B-45DCC5A9C3DA}"/>
    <dgm:cxn modelId="{34FA9399-5358-49E1-95B6-7333E01B4218}" type="presOf" srcId="{F94C66C6-EB6F-4F34-B581-540A3292F3A8}" destId="{F4E781A6-DDE4-4581-A11E-B7D3243F3242}" srcOrd="0" destOrd="0" presId="urn:microsoft.com/office/officeart/2018/2/layout/IconVerticalSolidList"/>
    <dgm:cxn modelId="{8FAEEFA7-8A26-4D91-BD2E-72299786E377}" type="presOf" srcId="{01FDD8E3-EEAF-464B-A7B2-8040D07993D0}" destId="{0A05F81D-C136-4219-BBCB-3BFA86BBA853}" srcOrd="0" destOrd="0" presId="urn:microsoft.com/office/officeart/2018/2/layout/IconVerticalSolidList"/>
    <dgm:cxn modelId="{F9868FBE-2823-455E-BF5A-14972383A6B7}" srcId="{AABD36A8-8D74-4CBC-BBD6-9CA4689A85A3}" destId="{12D0A755-D83C-47C0-A313-A1C7E951A2E1}" srcOrd="3" destOrd="0" parTransId="{CD64B419-98F1-4F91-95A6-7CA06EB00710}" sibTransId="{ACB2499E-0A42-4419-B945-48026941C9B9}"/>
    <dgm:cxn modelId="{701380CA-9B7A-4210-92D6-37C1E65FA843}" srcId="{AABD36A8-8D74-4CBC-BBD6-9CA4689A85A3}" destId="{F94C66C6-EB6F-4F34-B581-540A3292F3A8}" srcOrd="0" destOrd="0" parTransId="{C8324DE6-64B5-4A48-A56C-1AC48AC8E585}" sibTransId="{4B20942E-D0DC-435A-99CD-DD9449EB24D8}"/>
    <dgm:cxn modelId="{3F9492CB-0330-40BE-874B-47E125C65BAE}" type="presOf" srcId="{0BA62E92-8528-4C66-87AA-B8F4CD211F01}" destId="{93E72B64-687E-483C-A1A1-70C4BEACF431}" srcOrd="0" destOrd="0" presId="urn:microsoft.com/office/officeart/2018/2/layout/IconVerticalSolidList"/>
    <dgm:cxn modelId="{826D91D1-E64B-43FF-B199-E55C63348D52}" srcId="{AABD36A8-8D74-4CBC-BBD6-9CA4689A85A3}" destId="{0BA62E92-8528-4C66-87AA-B8F4CD211F01}" srcOrd="1" destOrd="0" parTransId="{0CC75D33-0529-405A-884F-BCFE79A841F1}" sibTransId="{943EEFB6-8650-4D4E-922A-6117CDB26993}"/>
    <dgm:cxn modelId="{A48BA5EE-93B6-449E-AD48-DA1866E89688}" type="presOf" srcId="{AABD36A8-8D74-4CBC-BBD6-9CA4689A85A3}" destId="{41BA4191-CF22-42A7-8A2B-CC41DAEF8EC0}" srcOrd="0" destOrd="0" presId="urn:microsoft.com/office/officeart/2018/2/layout/IconVerticalSolidList"/>
    <dgm:cxn modelId="{0997CAF2-E3B1-4648-802F-7F0142F9DA00}" srcId="{AABD36A8-8D74-4CBC-BBD6-9CA4689A85A3}" destId="{C604ABEC-01A4-4EEB-8BF1-23873E0358E5}" srcOrd="2" destOrd="0" parTransId="{C1B82B24-41F5-4BD8-82D4-99E1CBDCB2CA}" sibTransId="{2C7DC4D1-20AA-4F01-947C-11E623B99929}"/>
    <dgm:cxn modelId="{8E206B9D-EE82-4E22-AED3-9646A4B10B94}" type="presParOf" srcId="{41BA4191-CF22-42A7-8A2B-CC41DAEF8EC0}" destId="{76D1213F-6DC0-490D-AA1D-DF30172C1CCD}" srcOrd="0" destOrd="0" presId="urn:microsoft.com/office/officeart/2018/2/layout/IconVerticalSolidList"/>
    <dgm:cxn modelId="{DE9868F6-76E5-47AE-BC1B-AEF2B1EA7150}" type="presParOf" srcId="{76D1213F-6DC0-490D-AA1D-DF30172C1CCD}" destId="{B6E3E5D0-852B-4646-AE03-D9C54685261A}" srcOrd="0" destOrd="0" presId="urn:microsoft.com/office/officeart/2018/2/layout/IconVerticalSolidList"/>
    <dgm:cxn modelId="{8C396D55-87F9-4A19-9BBF-6F6F51C927D2}" type="presParOf" srcId="{76D1213F-6DC0-490D-AA1D-DF30172C1CCD}" destId="{DBA20C6C-0231-43A3-B0D4-0A6CDA44FAD2}" srcOrd="1" destOrd="0" presId="urn:microsoft.com/office/officeart/2018/2/layout/IconVerticalSolidList"/>
    <dgm:cxn modelId="{24E32F19-AFA3-40F0-B0DD-2BECE55DC95B}" type="presParOf" srcId="{76D1213F-6DC0-490D-AA1D-DF30172C1CCD}" destId="{E7E919FC-66CB-486C-A22F-A7FA96E9D15B}" srcOrd="2" destOrd="0" presId="urn:microsoft.com/office/officeart/2018/2/layout/IconVerticalSolidList"/>
    <dgm:cxn modelId="{8C7DBEC3-3395-474C-8173-B735548ADF4F}" type="presParOf" srcId="{76D1213F-6DC0-490D-AA1D-DF30172C1CCD}" destId="{F4E781A6-DDE4-4581-A11E-B7D3243F3242}" srcOrd="3" destOrd="0" presId="urn:microsoft.com/office/officeart/2018/2/layout/IconVerticalSolidList"/>
    <dgm:cxn modelId="{87110672-247C-42F7-89F7-24F38E1FE273}" type="presParOf" srcId="{41BA4191-CF22-42A7-8A2B-CC41DAEF8EC0}" destId="{EAF45E95-905A-4B6A-A646-5484EFA7048D}" srcOrd="1" destOrd="0" presId="urn:microsoft.com/office/officeart/2018/2/layout/IconVerticalSolidList"/>
    <dgm:cxn modelId="{B8C3F7B6-F9AE-4EB7-BDBF-8A3F20F8EAE5}" type="presParOf" srcId="{41BA4191-CF22-42A7-8A2B-CC41DAEF8EC0}" destId="{074F7EEA-7120-4E0E-AEA6-AF7AC452396A}" srcOrd="2" destOrd="0" presId="urn:microsoft.com/office/officeart/2018/2/layout/IconVerticalSolidList"/>
    <dgm:cxn modelId="{8051F0A4-AACC-4980-A902-8DA261D1F9CF}" type="presParOf" srcId="{074F7EEA-7120-4E0E-AEA6-AF7AC452396A}" destId="{D55F430B-85E2-45A3-87D0-9CA51290F431}" srcOrd="0" destOrd="0" presId="urn:microsoft.com/office/officeart/2018/2/layout/IconVerticalSolidList"/>
    <dgm:cxn modelId="{65516CDE-2700-4066-865E-39216DF7E8DF}" type="presParOf" srcId="{074F7EEA-7120-4E0E-AEA6-AF7AC452396A}" destId="{3892853A-F955-4182-9D27-732560171A77}" srcOrd="1" destOrd="0" presId="urn:microsoft.com/office/officeart/2018/2/layout/IconVerticalSolidList"/>
    <dgm:cxn modelId="{8840AC7B-0130-4F96-83E5-91AEADB86530}" type="presParOf" srcId="{074F7EEA-7120-4E0E-AEA6-AF7AC452396A}" destId="{8385F538-3980-4BD6-9232-AC3A2D2C9082}" srcOrd="2" destOrd="0" presId="urn:microsoft.com/office/officeart/2018/2/layout/IconVerticalSolidList"/>
    <dgm:cxn modelId="{D70D4863-5B42-43C0-9DC2-B9DCF7F93608}" type="presParOf" srcId="{074F7EEA-7120-4E0E-AEA6-AF7AC452396A}" destId="{93E72B64-687E-483C-A1A1-70C4BEACF431}" srcOrd="3" destOrd="0" presId="urn:microsoft.com/office/officeart/2018/2/layout/IconVerticalSolidList"/>
    <dgm:cxn modelId="{C782EDA7-5432-424D-BB67-DAE2769E4A12}" type="presParOf" srcId="{41BA4191-CF22-42A7-8A2B-CC41DAEF8EC0}" destId="{D7DA5A2A-00B8-483B-A5A6-8B21A1040D6C}" srcOrd="3" destOrd="0" presId="urn:microsoft.com/office/officeart/2018/2/layout/IconVerticalSolidList"/>
    <dgm:cxn modelId="{43578DC4-9978-408D-8E78-E6682CDE7013}" type="presParOf" srcId="{41BA4191-CF22-42A7-8A2B-CC41DAEF8EC0}" destId="{143ABFC5-C3D1-4AB6-A2D9-42E41F06FDEF}" srcOrd="4" destOrd="0" presId="urn:microsoft.com/office/officeart/2018/2/layout/IconVerticalSolidList"/>
    <dgm:cxn modelId="{42CEFFE9-034F-41A9-BF24-A046CB37BFAC}" type="presParOf" srcId="{143ABFC5-C3D1-4AB6-A2D9-42E41F06FDEF}" destId="{C86E9C11-DF2D-41B7-9C94-96E5A5714015}" srcOrd="0" destOrd="0" presId="urn:microsoft.com/office/officeart/2018/2/layout/IconVerticalSolidList"/>
    <dgm:cxn modelId="{A8AE0FDA-5388-4F16-ABDE-08ABFA26B461}" type="presParOf" srcId="{143ABFC5-C3D1-4AB6-A2D9-42E41F06FDEF}" destId="{556B5B7B-4682-4E13-AD45-4913B262E54F}" srcOrd="1" destOrd="0" presId="urn:microsoft.com/office/officeart/2018/2/layout/IconVerticalSolidList"/>
    <dgm:cxn modelId="{8D216D68-D476-4AFC-83FE-336B0420FD42}" type="presParOf" srcId="{143ABFC5-C3D1-4AB6-A2D9-42E41F06FDEF}" destId="{D92B9482-38BF-422C-A7DB-C6D948E729CF}" srcOrd="2" destOrd="0" presId="urn:microsoft.com/office/officeart/2018/2/layout/IconVerticalSolidList"/>
    <dgm:cxn modelId="{5CC882F4-5735-4F74-BB31-19FDC020B112}" type="presParOf" srcId="{143ABFC5-C3D1-4AB6-A2D9-42E41F06FDEF}" destId="{85E1453D-030E-49A1-B525-A047E3152C08}" srcOrd="3" destOrd="0" presId="urn:microsoft.com/office/officeart/2018/2/layout/IconVerticalSolidList"/>
    <dgm:cxn modelId="{EF68E81F-DDD7-40B0-AA87-FFCB2C4585B4}" type="presParOf" srcId="{41BA4191-CF22-42A7-8A2B-CC41DAEF8EC0}" destId="{75D2748E-9EA2-457A-8A1C-0D05925EBB31}" srcOrd="5" destOrd="0" presId="urn:microsoft.com/office/officeart/2018/2/layout/IconVerticalSolidList"/>
    <dgm:cxn modelId="{1AA644D1-8AAD-4319-9621-47D99818FDBF}" type="presParOf" srcId="{41BA4191-CF22-42A7-8A2B-CC41DAEF8EC0}" destId="{08ED0B3E-6375-438B-94F9-93BF5EAEC29A}" srcOrd="6" destOrd="0" presId="urn:microsoft.com/office/officeart/2018/2/layout/IconVerticalSolidList"/>
    <dgm:cxn modelId="{C8F44746-46CC-4E2D-9E51-813E9F8A31C0}" type="presParOf" srcId="{08ED0B3E-6375-438B-94F9-93BF5EAEC29A}" destId="{07BAA92C-2F0D-4D17-8A34-5C58EE89E013}" srcOrd="0" destOrd="0" presId="urn:microsoft.com/office/officeart/2018/2/layout/IconVerticalSolidList"/>
    <dgm:cxn modelId="{3B1D6BA3-66D9-40FF-92B3-26AA27E30940}" type="presParOf" srcId="{08ED0B3E-6375-438B-94F9-93BF5EAEC29A}" destId="{B781FD5D-A783-4887-83C2-5558CCD0BF03}" srcOrd="1" destOrd="0" presId="urn:microsoft.com/office/officeart/2018/2/layout/IconVerticalSolidList"/>
    <dgm:cxn modelId="{D9AE1313-8439-4AC9-9C91-D6FE76EBBF1F}" type="presParOf" srcId="{08ED0B3E-6375-438B-94F9-93BF5EAEC29A}" destId="{3006ABD6-C1A8-4CA3-941F-C5261C19E1CE}" srcOrd="2" destOrd="0" presId="urn:microsoft.com/office/officeart/2018/2/layout/IconVerticalSolidList"/>
    <dgm:cxn modelId="{F059E0A7-D9F2-4272-A92B-6516F998AE32}" type="presParOf" srcId="{08ED0B3E-6375-438B-94F9-93BF5EAEC29A}" destId="{DF70B550-1D37-4D5B-9568-D0134CDF5A89}" srcOrd="3" destOrd="0" presId="urn:microsoft.com/office/officeart/2018/2/layout/IconVerticalSolidList"/>
    <dgm:cxn modelId="{1B319006-4130-4DC9-9F69-A116C969B34E}" type="presParOf" srcId="{41BA4191-CF22-42A7-8A2B-CC41DAEF8EC0}" destId="{6BBDCB6C-0EDB-4551-AB19-7AD3BF91711D}" srcOrd="7" destOrd="0" presId="urn:microsoft.com/office/officeart/2018/2/layout/IconVerticalSolidList"/>
    <dgm:cxn modelId="{911C693B-5D34-4071-A2A5-64140244CC28}" type="presParOf" srcId="{41BA4191-CF22-42A7-8A2B-CC41DAEF8EC0}" destId="{8B3C7099-0982-4E8E-A5A6-D6F5D3998CE1}" srcOrd="8" destOrd="0" presId="urn:microsoft.com/office/officeart/2018/2/layout/IconVerticalSolidList"/>
    <dgm:cxn modelId="{5E6A7803-63AA-42DE-B60C-4C5B0B69C57E}" type="presParOf" srcId="{8B3C7099-0982-4E8E-A5A6-D6F5D3998CE1}" destId="{A1937862-1C5F-42FE-B943-D3C72E441A30}" srcOrd="0" destOrd="0" presId="urn:microsoft.com/office/officeart/2018/2/layout/IconVerticalSolidList"/>
    <dgm:cxn modelId="{7071600D-DB26-40A5-B74F-AFC2CEED7855}" type="presParOf" srcId="{8B3C7099-0982-4E8E-A5A6-D6F5D3998CE1}" destId="{7CF71590-FDA0-4DDA-B35B-F626E1541582}" srcOrd="1" destOrd="0" presId="urn:microsoft.com/office/officeart/2018/2/layout/IconVerticalSolidList"/>
    <dgm:cxn modelId="{A2AE32B0-95E5-489B-8CD1-2AFA7BEC8C8D}" type="presParOf" srcId="{8B3C7099-0982-4E8E-A5A6-D6F5D3998CE1}" destId="{DE5F261D-BCA0-4B69-9A74-0F150EE57543}" srcOrd="2" destOrd="0" presId="urn:microsoft.com/office/officeart/2018/2/layout/IconVerticalSolidList"/>
    <dgm:cxn modelId="{12DB8883-5DB5-49CB-91D8-BECA602A56A4}" type="presParOf" srcId="{8B3C7099-0982-4E8E-A5A6-D6F5D3998CE1}" destId="{0A05F81D-C136-4219-BBCB-3BFA86BBA8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7D4DAB-1B80-4C95-983B-F0FC218005D8}">
      <dsp:nvSpPr>
        <dsp:cNvPr id="0" name=""/>
        <dsp:cNvSpPr/>
      </dsp:nvSpPr>
      <dsp:spPr>
        <a:xfrm>
          <a:off x="8453" y="314982"/>
          <a:ext cx="2526638" cy="346351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receptionist functions as the organizational gateway, managing front-desk interactions, telephonic enquiries, and visitor screening. They maintain scheduling systems, coordinate appointments, handle correspondence, and direct clients or staff to appropriate departments. </a:t>
          </a:r>
          <a:endParaRPr lang="en-US" sz="1600" kern="1200"/>
        </a:p>
      </dsp:txBody>
      <dsp:txXfrm>
        <a:off x="82456" y="388985"/>
        <a:ext cx="2378632" cy="3315511"/>
      </dsp:txXfrm>
    </dsp:sp>
    <dsp:sp modelId="{C37F92B3-50B6-4205-93A0-80F9A619BEE6}">
      <dsp:nvSpPr>
        <dsp:cNvPr id="0" name=""/>
        <dsp:cNvSpPr/>
      </dsp:nvSpPr>
      <dsp:spPr>
        <a:xfrm>
          <a:off x="2787755" y="1733437"/>
          <a:ext cx="535647" cy="62660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87755" y="1858758"/>
        <a:ext cx="374953" cy="375964"/>
      </dsp:txXfrm>
    </dsp:sp>
    <dsp:sp modelId="{0FD891D4-EB14-45FF-BB7F-99FA2B05E999}">
      <dsp:nvSpPr>
        <dsp:cNvPr id="0" name=""/>
        <dsp:cNvSpPr/>
      </dsp:nvSpPr>
      <dsp:spPr>
        <a:xfrm>
          <a:off x="3545747" y="314982"/>
          <a:ext cx="2526638" cy="3463517"/>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As the face of the institution, they support administrative continuity, ensure data accuracy, and uphold client trust through prompt, courteous service. </a:t>
          </a:r>
          <a:endParaRPr lang="en-US" sz="1600" kern="1200"/>
        </a:p>
      </dsp:txBody>
      <dsp:txXfrm>
        <a:off x="3619750" y="388985"/>
        <a:ext cx="2378632" cy="3315511"/>
      </dsp:txXfrm>
    </dsp:sp>
    <dsp:sp modelId="{325A7B42-4135-4BA7-A62F-287330F33639}">
      <dsp:nvSpPr>
        <dsp:cNvPr id="0" name=""/>
        <dsp:cNvSpPr/>
      </dsp:nvSpPr>
      <dsp:spPr>
        <a:xfrm>
          <a:off x="6325049" y="1733437"/>
          <a:ext cx="535647" cy="62660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325049" y="1858758"/>
        <a:ext cx="374953" cy="375964"/>
      </dsp:txXfrm>
    </dsp:sp>
    <dsp:sp modelId="{7C3C3EC8-99FE-4CCE-8A2C-B820D5AF9E7F}">
      <dsp:nvSpPr>
        <dsp:cNvPr id="0" name=""/>
        <dsp:cNvSpPr/>
      </dsp:nvSpPr>
      <dsp:spPr>
        <a:xfrm>
          <a:off x="7083041" y="314982"/>
          <a:ext cx="2526638" cy="3463517"/>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Effective receptionists also mediate conflicts, relay information clearly, and safeguard security by controlling access. Their role demands multitasking, interpersonal sensitivity, and organizational skills. Proper training and professional recognition enhance retention and performance (Ban et al., 2025). </a:t>
          </a:r>
          <a:endParaRPr lang="en-US" sz="1600" kern="1200"/>
        </a:p>
      </dsp:txBody>
      <dsp:txXfrm>
        <a:off x="7157044" y="388985"/>
        <a:ext cx="2378632" cy="33155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2BD492-E9ED-4D46-BDE4-ECC0A001860D}">
      <dsp:nvSpPr>
        <dsp:cNvPr id="0" name=""/>
        <dsp:cNvSpPr/>
      </dsp:nvSpPr>
      <dsp:spPr>
        <a:xfrm>
          <a:off x="0" y="1324"/>
          <a:ext cx="9618133" cy="56425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382452-A109-4E52-89C7-77A3EAF519EF}">
      <dsp:nvSpPr>
        <dsp:cNvPr id="0" name=""/>
        <dsp:cNvSpPr/>
      </dsp:nvSpPr>
      <dsp:spPr>
        <a:xfrm>
          <a:off x="170686" y="128281"/>
          <a:ext cx="310339" cy="3103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97C42A-AEF1-418B-AF84-4C7711FF363A}">
      <dsp:nvSpPr>
        <dsp:cNvPr id="0" name=""/>
        <dsp:cNvSpPr/>
      </dsp:nvSpPr>
      <dsp:spPr>
        <a:xfrm>
          <a:off x="651712" y="1324"/>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711200">
            <a:lnSpc>
              <a:spcPct val="90000"/>
            </a:lnSpc>
            <a:spcBef>
              <a:spcPct val="0"/>
            </a:spcBef>
            <a:spcAft>
              <a:spcPct val="35000"/>
            </a:spcAft>
            <a:buNone/>
          </a:pPr>
          <a:r>
            <a:rPr lang="en-GB" sz="1600" kern="1200"/>
            <a:t>Communication (5): Consistently clear, polite, and professional when interacting with clients and colleagues, contributing to a positive organizational image.</a:t>
          </a:r>
          <a:endParaRPr lang="en-US" sz="1600" kern="1200"/>
        </a:p>
      </dsp:txBody>
      <dsp:txXfrm>
        <a:off x="651712" y="1324"/>
        <a:ext cx="8966420" cy="564252"/>
      </dsp:txXfrm>
    </dsp:sp>
    <dsp:sp modelId="{666B13EE-9C57-4F0E-A846-2129220B6B3D}">
      <dsp:nvSpPr>
        <dsp:cNvPr id="0" name=""/>
        <dsp:cNvSpPr/>
      </dsp:nvSpPr>
      <dsp:spPr>
        <a:xfrm>
          <a:off x="0" y="706640"/>
          <a:ext cx="9618133" cy="56425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F8CA08-3748-4C3F-B87A-9AE116457C21}">
      <dsp:nvSpPr>
        <dsp:cNvPr id="0" name=""/>
        <dsp:cNvSpPr/>
      </dsp:nvSpPr>
      <dsp:spPr>
        <a:xfrm>
          <a:off x="170686" y="833597"/>
          <a:ext cx="310339" cy="3103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5649F7-64EA-42FF-934F-21D0D52364C6}">
      <dsp:nvSpPr>
        <dsp:cNvPr id="0" name=""/>
        <dsp:cNvSpPr/>
      </dsp:nvSpPr>
      <dsp:spPr>
        <a:xfrm>
          <a:off x="651712" y="706640"/>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711200">
            <a:lnSpc>
              <a:spcPct val="90000"/>
            </a:lnSpc>
            <a:spcBef>
              <a:spcPct val="0"/>
            </a:spcBef>
            <a:spcAft>
              <a:spcPct val="35000"/>
            </a:spcAft>
            <a:buNone/>
          </a:pPr>
          <a:r>
            <a:rPr lang="en-GB" sz="1600" kern="1200"/>
            <a:t>Empathy &amp; Customer Care (5): Shows genuine care and attentiveness to visitors’ needs, ensuring high client satisfaction and service quality.</a:t>
          </a:r>
          <a:endParaRPr lang="en-US" sz="1600" kern="1200"/>
        </a:p>
      </dsp:txBody>
      <dsp:txXfrm>
        <a:off x="651712" y="706640"/>
        <a:ext cx="8966420" cy="564252"/>
      </dsp:txXfrm>
    </dsp:sp>
    <dsp:sp modelId="{B4233217-C9D6-49D4-A4A3-2E9512AD73EF}">
      <dsp:nvSpPr>
        <dsp:cNvPr id="0" name=""/>
        <dsp:cNvSpPr/>
      </dsp:nvSpPr>
      <dsp:spPr>
        <a:xfrm>
          <a:off x="0" y="1411956"/>
          <a:ext cx="9618133" cy="56425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7E4FE1-99DF-4E4D-8D1D-C93AD0C036DA}">
      <dsp:nvSpPr>
        <dsp:cNvPr id="0" name=""/>
        <dsp:cNvSpPr/>
      </dsp:nvSpPr>
      <dsp:spPr>
        <a:xfrm>
          <a:off x="170686" y="1538913"/>
          <a:ext cx="310339" cy="3103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24749D-5AD4-4C71-B8DD-0988087BCA6E}">
      <dsp:nvSpPr>
        <dsp:cNvPr id="0" name=""/>
        <dsp:cNvSpPr/>
      </dsp:nvSpPr>
      <dsp:spPr>
        <a:xfrm>
          <a:off x="651712" y="1411956"/>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711200">
            <a:lnSpc>
              <a:spcPct val="90000"/>
            </a:lnSpc>
            <a:spcBef>
              <a:spcPct val="0"/>
            </a:spcBef>
            <a:spcAft>
              <a:spcPct val="35000"/>
            </a:spcAft>
            <a:buNone/>
          </a:pPr>
          <a:r>
            <a:rPr lang="en-GB" sz="1600" kern="1200"/>
            <a:t>Confidentiality (5): Maintains strict discretion regarding sensitive information, reflecting strong ethical standards.</a:t>
          </a:r>
          <a:endParaRPr lang="en-US" sz="1600" kern="1200"/>
        </a:p>
      </dsp:txBody>
      <dsp:txXfrm>
        <a:off x="651712" y="1411956"/>
        <a:ext cx="8966420" cy="564252"/>
      </dsp:txXfrm>
    </dsp:sp>
    <dsp:sp modelId="{1F4602F3-161D-4132-9BD7-B2B3C6365798}">
      <dsp:nvSpPr>
        <dsp:cNvPr id="0" name=""/>
        <dsp:cNvSpPr/>
      </dsp:nvSpPr>
      <dsp:spPr>
        <a:xfrm>
          <a:off x="0" y="2117272"/>
          <a:ext cx="9618133" cy="56425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77C64D-6E33-4183-AA50-D8066FFE2472}">
      <dsp:nvSpPr>
        <dsp:cNvPr id="0" name=""/>
        <dsp:cNvSpPr/>
      </dsp:nvSpPr>
      <dsp:spPr>
        <a:xfrm>
          <a:off x="170686" y="2244229"/>
          <a:ext cx="310339" cy="3103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7A3AA5-AEF2-4A9A-B1A4-8C417F70B2B4}">
      <dsp:nvSpPr>
        <dsp:cNvPr id="0" name=""/>
        <dsp:cNvSpPr/>
      </dsp:nvSpPr>
      <dsp:spPr>
        <a:xfrm>
          <a:off x="651712" y="2117272"/>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711200">
            <a:lnSpc>
              <a:spcPct val="90000"/>
            </a:lnSpc>
            <a:spcBef>
              <a:spcPct val="0"/>
            </a:spcBef>
            <a:spcAft>
              <a:spcPct val="35000"/>
            </a:spcAft>
            <a:buNone/>
          </a:pPr>
          <a:r>
            <a:rPr lang="en-GB" sz="1600" kern="1200"/>
            <a:t>Appointment &amp; Call Management (3): Performs adequately but occasionally struggles during peak periods, requiring improved multitasking and time management skills.</a:t>
          </a:r>
          <a:endParaRPr lang="en-US" sz="1600" kern="1200"/>
        </a:p>
      </dsp:txBody>
      <dsp:txXfrm>
        <a:off x="651712" y="2117272"/>
        <a:ext cx="8966420" cy="564252"/>
      </dsp:txXfrm>
    </dsp:sp>
    <dsp:sp modelId="{02E1CEA2-3A7E-45E5-A97D-97D51761CEDA}">
      <dsp:nvSpPr>
        <dsp:cNvPr id="0" name=""/>
        <dsp:cNvSpPr/>
      </dsp:nvSpPr>
      <dsp:spPr>
        <a:xfrm>
          <a:off x="0" y="2822588"/>
          <a:ext cx="9618133" cy="56425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9E92AF-8810-40DA-9B38-0ABCFF72AF1F}">
      <dsp:nvSpPr>
        <dsp:cNvPr id="0" name=""/>
        <dsp:cNvSpPr/>
      </dsp:nvSpPr>
      <dsp:spPr>
        <a:xfrm>
          <a:off x="170686" y="2949545"/>
          <a:ext cx="310339" cy="3103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126E7E-C1B0-4E1C-9943-9CF25FAEBAB6}">
      <dsp:nvSpPr>
        <dsp:cNvPr id="0" name=""/>
        <dsp:cNvSpPr/>
      </dsp:nvSpPr>
      <dsp:spPr>
        <a:xfrm>
          <a:off x="651712" y="2822588"/>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711200">
            <a:lnSpc>
              <a:spcPct val="90000"/>
            </a:lnSpc>
            <a:spcBef>
              <a:spcPct val="0"/>
            </a:spcBef>
            <a:spcAft>
              <a:spcPct val="35000"/>
            </a:spcAft>
            <a:buNone/>
          </a:pPr>
          <a:r>
            <a:rPr lang="en-GB" sz="1600" kern="1200"/>
            <a:t>Teamwork (5): Collaborates effectively within the administrative team, offering help proactively.</a:t>
          </a:r>
          <a:endParaRPr lang="en-US" sz="1600" kern="1200"/>
        </a:p>
      </dsp:txBody>
      <dsp:txXfrm>
        <a:off x="651712" y="2822588"/>
        <a:ext cx="8966420" cy="564252"/>
      </dsp:txXfrm>
    </dsp:sp>
    <dsp:sp modelId="{B0E4ECE9-0003-434E-B2C1-31BE29FA9757}">
      <dsp:nvSpPr>
        <dsp:cNvPr id="0" name=""/>
        <dsp:cNvSpPr/>
      </dsp:nvSpPr>
      <dsp:spPr>
        <a:xfrm>
          <a:off x="0" y="3527904"/>
          <a:ext cx="9618133" cy="56425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697358-1EB2-45D5-A73F-F08A861D9BD5}">
      <dsp:nvSpPr>
        <dsp:cNvPr id="0" name=""/>
        <dsp:cNvSpPr/>
      </dsp:nvSpPr>
      <dsp:spPr>
        <a:xfrm>
          <a:off x="170686" y="3654861"/>
          <a:ext cx="310339" cy="31033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C37D735-3A41-44C4-82D0-BF8780CE35A6}">
      <dsp:nvSpPr>
        <dsp:cNvPr id="0" name=""/>
        <dsp:cNvSpPr/>
      </dsp:nvSpPr>
      <dsp:spPr>
        <a:xfrm>
          <a:off x="651712" y="3527904"/>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711200">
            <a:lnSpc>
              <a:spcPct val="90000"/>
            </a:lnSpc>
            <a:spcBef>
              <a:spcPct val="0"/>
            </a:spcBef>
            <a:spcAft>
              <a:spcPct val="35000"/>
            </a:spcAft>
            <a:buNone/>
          </a:pPr>
          <a:r>
            <a:rPr lang="en-GB" sz="1600" kern="1200"/>
            <a:t>Professionalism (5): Upholds Morison’s values through consistent punctuality, appropriate conduct, and strong work ethic.</a:t>
          </a:r>
          <a:endParaRPr lang="en-US" sz="1600" kern="1200"/>
        </a:p>
      </dsp:txBody>
      <dsp:txXfrm>
        <a:off x="651712" y="3527904"/>
        <a:ext cx="8966420" cy="5642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3AAE64-2E0B-4764-841B-C3A180C55BFD}">
      <dsp:nvSpPr>
        <dsp:cNvPr id="0" name=""/>
        <dsp:cNvSpPr/>
      </dsp:nvSpPr>
      <dsp:spPr>
        <a:xfrm>
          <a:off x="0" y="54671"/>
          <a:ext cx="10793730" cy="8108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1.	Over the past year, what do you feel has been your biggest achievement in your role as a receptionist at Morison?	</a:t>
          </a:r>
          <a:endParaRPr lang="en-US" sz="2100" kern="1200"/>
        </a:p>
      </dsp:txBody>
      <dsp:txXfrm>
        <a:off x="39580" y="94251"/>
        <a:ext cx="10714570" cy="731649"/>
      </dsp:txXfrm>
    </dsp:sp>
    <dsp:sp modelId="{E5055FF9-5E78-477D-808E-1D07765A44B8}">
      <dsp:nvSpPr>
        <dsp:cNvPr id="0" name=""/>
        <dsp:cNvSpPr/>
      </dsp:nvSpPr>
      <dsp:spPr>
        <a:xfrm>
          <a:off x="0" y="925961"/>
          <a:ext cx="10793730" cy="8108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2.	What challenges have you encountered in managing front-desk duties, and how can the company better support you in overcoming them?	</a:t>
          </a:r>
          <a:endParaRPr lang="en-US" sz="2100" kern="1200"/>
        </a:p>
      </dsp:txBody>
      <dsp:txXfrm>
        <a:off x="39580" y="965541"/>
        <a:ext cx="10714570" cy="731649"/>
      </dsp:txXfrm>
    </dsp:sp>
    <dsp:sp modelId="{D26A745C-BB56-4A34-AC3D-D904AF43930F}">
      <dsp:nvSpPr>
        <dsp:cNvPr id="0" name=""/>
        <dsp:cNvSpPr/>
      </dsp:nvSpPr>
      <dsp:spPr>
        <a:xfrm>
          <a:off x="0" y="1797251"/>
          <a:ext cx="10793730" cy="8108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3.	How do you handle difficult or demanding visitors, and what strategies have you found most effective in maintaining professionalism?	</a:t>
          </a:r>
          <a:endParaRPr lang="en-US" sz="2100" kern="1200"/>
        </a:p>
      </dsp:txBody>
      <dsp:txXfrm>
        <a:off x="39580" y="1836831"/>
        <a:ext cx="10714570" cy="731649"/>
      </dsp:txXfrm>
    </dsp:sp>
    <dsp:sp modelId="{04FAB16E-FA6F-4E30-BB12-747841BD81A8}">
      <dsp:nvSpPr>
        <dsp:cNvPr id="0" name=""/>
        <dsp:cNvSpPr/>
      </dsp:nvSpPr>
      <dsp:spPr>
        <a:xfrm>
          <a:off x="0" y="2668541"/>
          <a:ext cx="10793730" cy="8108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4.	Are there any specific skills or areas you’d like to develop further to improve your performance or career growth within Morison?	</a:t>
          </a:r>
          <a:endParaRPr lang="en-US" sz="2100" kern="1200"/>
        </a:p>
      </dsp:txBody>
      <dsp:txXfrm>
        <a:off x="39580" y="2708121"/>
        <a:ext cx="10714570" cy="731649"/>
      </dsp:txXfrm>
    </dsp:sp>
    <dsp:sp modelId="{589E2C02-2BBF-4541-98D7-A7A28F393DF5}">
      <dsp:nvSpPr>
        <dsp:cNvPr id="0" name=""/>
        <dsp:cNvSpPr/>
      </dsp:nvSpPr>
      <dsp:spPr>
        <a:xfrm>
          <a:off x="0" y="3539831"/>
          <a:ext cx="10793730" cy="8108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5.	What changes or improvements do you think could enhance the efficiency of reception operations or the client experience at Morison?</a:t>
          </a:r>
          <a:endParaRPr lang="en-US" sz="2100" kern="1200"/>
        </a:p>
      </dsp:txBody>
      <dsp:txXfrm>
        <a:off x="39580" y="3579411"/>
        <a:ext cx="10714570" cy="7316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E3E5D0-852B-4646-AE03-D9C54685261A}">
      <dsp:nvSpPr>
        <dsp:cNvPr id="0" name=""/>
        <dsp:cNvSpPr/>
      </dsp:nvSpPr>
      <dsp:spPr>
        <a:xfrm>
          <a:off x="0" y="3198"/>
          <a:ext cx="9618133" cy="6811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A20C6C-0231-43A3-B0D4-0A6CDA44FAD2}">
      <dsp:nvSpPr>
        <dsp:cNvPr id="0" name=""/>
        <dsp:cNvSpPr/>
      </dsp:nvSpPr>
      <dsp:spPr>
        <a:xfrm>
          <a:off x="206057" y="156463"/>
          <a:ext cx="374649" cy="3746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E781A6-DDE4-4581-A11E-B7D3243F3242}">
      <dsp:nvSpPr>
        <dsp:cNvPr id="0" name=""/>
        <dsp:cNvSpPr/>
      </dsp:nvSpPr>
      <dsp:spPr>
        <a:xfrm>
          <a:off x="786764" y="3198"/>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GB" sz="1900" kern="1200"/>
            <a:t>1.	Armstrong, M. and Taylor, S. (2023) Armstrong’s Handbook of Human Resource Management Practice. 17th ed. London: Kogan Page.	</a:t>
          </a:r>
          <a:endParaRPr lang="en-US" sz="1900" kern="1200"/>
        </a:p>
      </dsp:txBody>
      <dsp:txXfrm>
        <a:off x="786764" y="3198"/>
        <a:ext cx="8831368" cy="681180"/>
      </dsp:txXfrm>
    </dsp:sp>
    <dsp:sp modelId="{D55F430B-85E2-45A3-87D0-9CA51290F431}">
      <dsp:nvSpPr>
        <dsp:cNvPr id="0" name=""/>
        <dsp:cNvSpPr/>
      </dsp:nvSpPr>
      <dsp:spPr>
        <a:xfrm>
          <a:off x="0" y="854674"/>
          <a:ext cx="9618133" cy="6811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92853A-F955-4182-9D27-732560171A77}">
      <dsp:nvSpPr>
        <dsp:cNvPr id="0" name=""/>
        <dsp:cNvSpPr/>
      </dsp:nvSpPr>
      <dsp:spPr>
        <a:xfrm>
          <a:off x="206057" y="1007939"/>
          <a:ext cx="374649" cy="3746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E72B64-687E-483C-A1A1-70C4BEACF431}">
      <dsp:nvSpPr>
        <dsp:cNvPr id="0" name=""/>
        <dsp:cNvSpPr/>
      </dsp:nvSpPr>
      <dsp:spPr>
        <a:xfrm>
          <a:off x="786764" y="854674"/>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GB" sz="1900" kern="1200"/>
            <a:t>2.          Aguinis, H. (2019) Performance Management for Dummies. Hoboken, NJ: Wiley.	</a:t>
          </a:r>
          <a:endParaRPr lang="en-US" sz="1900" kern="1200"/>
        </a:p>
      </dsp:txBody>
      <dsp:txXfrm>
        <a:off x="786764" y="854674"/>
        <a:ext cx="8831368" cy="681180"/>
      </dsp:txXfrm>
    </dsp:sp>
    <dsp:sp modelId="{C86E9C11-DF2D-41B7-9C94-96E5A5714015}">
      <dsp:nvSpPr>
        <dsp:cNvPr id="0" name=""/>
        <dsp:cNvSpPr/>
      </dsp:nvSpPr>
      <dsp:spPr>
        <a:xfrm>
          <a:off x="0" y="1706150"/>
          <a:ext cx="9618133" cy="6811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B5B7B-4682-4E13-AD45-4913B262E54F}">
      <dsp:nvSpPr>
        <dsp:cNvPr id="0" name=""/>
        <dsp:cNvSpPr/>
      </dsp:nvSpPr>
      <dsp:spPr>
        <a:xfrm>
          <a:off x="206057" y="1859416"/>
          <a:ext cx="374649" cy="3746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E1453D-030E-49A1-B525-A047E3152C08}">
      <dsp:nvSpPr>
        <dsp:cNvPr id="0" name=""/>
        <dsp:cNvSpPr/>
      </dsp:nvSpPr>
      <dsp:spPr>
        <a:xfrm>
          <a:off x="786764" y="1706150"/>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GB" sz="1900" kern="1200"/>
            <a:t>3.	Dessler, G. (2022) Human Resource Management. 17th ed. Harlow: Pearson Education.</a:t>
          </a:r>
          <a:endParaRPr lang="en-US" sz="1900" kern="1200"/>
        </a:p>
      </dsp:txBody>
      <dsp:txXfrm>
        <a:off x="786764" y="1706150"/>
        <a:ext cx="8831368" cy="681180"/>
      </dsp:txXfrm>
    </dsp:sp>
    <dsp:sp modelId="{07BAA92C-2F0D-4D17-8A34-5C58EE89E013}">
      <dsp:nvSpPr>
        <dsp:cNvPr id="0" name=""/>
        <dsp:cNvSpPr/>
      </dsp:nvSpPr>
      <dsp:spPr>
        <a:xfrm>
          <a:off x="0" y="2557626"/>
          <a:ext cx="9618133" cy="68118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81FD5D-A783-4887-83C2-5558CCD0BF03}">
      <dsp:nvSpPr>
        <dsp:cNvPr id="0" name=""/>
        <dsp:cNvSpPr/>
      </dsp:nvSpPr>
      <dsp:spPr>
        <a:xfrm>
          <a:off x="206057" y="2710892"/>
          <a:ext cx="374649" cy="3746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70B550-1D37-4D5B-9568-D0134CDF5A89}">
      <dsp:nvSpPr>
        <dsp:cNvPr id="0" name=""/>
        <dsp:cNvSpPr/>
      </dsp:nvSpPr>
      <dsp:spPr>
        <a:xfrm>
          <a:off x="786764" y="2557626"/>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GB" sz="1900" kern="1200"/>
            <a:t>4.	Robbins, S.P. and Judge, T.A. (2022) Organizational Behaviour. 19th ed. Harlow: Pearson.	</a:t>
          </a:r>
          <a:endParaRPr lang="en-US" sz="1900" kern="1200"/>
        </a:p>
      </dsp:txBody>
      <dsp:txXfrm>
        <a:off x="786764" y="2557626"/>
        <a:ext cx="8831368" cy="681180"/>
      </dsp:txXfrm>
    </dsp:sp>
    <dsp:sp modelId="{A1937862-1C5F-42FE-B943-D3C72E441A30}">
      <dsp:nvSpPr>
        <dsp:cNvPr id="0" name=""/>
        <dsp:cNvSpPr/>
      </dsp:nvSpPr>
      <dsp:spPr>
        <a:xfrm>
          <a:off x="0" y="3409102"/>
          <a:ext cx="9618133" cy="68118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71590-FDA0-4DDA-B35B-F626E1541582}">
      <dsp:nvSpPr>
        <dsp:cNvPr id="0" name=""/>
        <dsp:cNvSpPr/>
      </dsp:nvSpPr>
      <dsp:spPr>
        <a:xfrm>
          <a:off x="206057" y="3562368"/>
          <a:ext cx="374649" cy="3746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05F81D-C136-4219-BBCB-3BFA86BBA853}">
      <dsp:nvSpPr>
        <dsp:cNvPr id="0" name=""/>
        <dsp:cNvSpPr/>
      </dsp:nvSpPr>
      <dsp:spPr>
        <a:xfrm>
          <a:off x="786764" y="3409102"/>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GB" sz="1900" kern="1200"/>
            <a:t>5.	Torrington, D., Hall, L. and Taylor, S. (2020) Human Resource Management. 11th ed. Harlow: Pearson Education.</a:t>
          </a:r>
          <a:endParaRPr lang="en-US" sz="1900" kern="1200"/>
        </a:p>
      </dsp:txBody>
      <dsp:txXfrm>
        <a:off x="786764" y="3409102"/>
        <a:ext cx="8831368" cy="681180"/>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B56F405-1F77-4907-85F0-DAD8BF2ADDB7}"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E7373-4578-4669-9AE7-FCF27CEA0AAA}" type="slidenum">
              <a:rPr lang="en-GB" smtClean="0"/>
              <a:t>‹#›</a:t>
            </a:fld>
            <a:endParaRPr lang="en-GB"/>
          </a:p>
        </p:txBody>
      </p:sp>
    </p:spTree>
    <p:extLst>
      <p:ext uri="{BB962C8B-B14F-4D97-AF65-F5344CB8AC3E}">
        <p14:creationId xmlns:p14="http://schemas.microsoft.com/office/powerpoint/2010/main" val="2966568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B56F405-1F77-4907-85F0-DAD8BF2ADDB7}"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E7373-4578-4669-9AE7-FCF27CEA0AAA}" type="slidenum">
              <a:rPr lang="en-GB" smtClean="0"/>
              <a:t>‹#›</a:t>
            </a:fld>
            <a:endParaRPr lang="en-GB"/>
          </a:p>
        </p:txBody>
      </p:sp>
    </p:spTree>
    <p:extLst>
      <p:ext uri="{BB962C8B-B14F-4D97-AF65-F5344CB8AC3E}">
        <p14:creationId xmlns:p14="http://schemas.microsoft.com/office/powerpoint/2010/main" val="547501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B56F405-1F77-4907-85F0-DAD8BF2ADDB7}"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E7373-4578-4669-9AE7-FCF27CEA0AAA}" type="slidenum">
              <a:rPr lang="en-GB" smtClean="0"/>
              <a:t>‹#›</a:t>
            </a:fld>
            <a:endParaRPr lang="en-GB"/>
          </a:p>
        </p:txBody>
      </p:sp>
    </p:spTree>
    <p:extLst>
      <p:ext uri="{BB962C8B-B14F-4D97-AF65-F5344CB8AC3E}">
        <p14:creationId xmlns:p14="http://schemas.microsoft.com/office/powerpoint/2010/main" val="132960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B56F405-1F77-4907-85F0-DAD8BF2ADDB7}"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E7373-4578-4669-9AE7-FCF27CEA0AAA}" type="slidenum">
              <a:rPr lang="en-GB" smtClean="0"/>
              <a:t>‹#›</a:t>
            </a:fld>
            <a:endParaRPr lang="en-GB"/>
          </a:p>
        </p:txBody>
      </p:sp>
    </p:spTree>
    <p:extLst>
      <p:ext uri="{BB962C8B-B14F-4D97-AF65-F5344CB8AC3E}">
        <p14:creationId xmlns:p14="http://schemas.microsoft.com/office/powerpoint/2010/main" val="980479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B56F405-1F77-4907-85F0-DAD8BF2ADDB7}" type="datetimeFigureOut">
              <a:rPr lang="en-GB" smtClean="0"/>
              <a:t>17/10/2025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1E7373-4578-4669-9AE7-FCF27CEA0AAA}" type="slidenum">
              <a:rPr lang="en-GB" smtClean="0"/>
              <a:t>‹#›</a:t>
            </a:fld>
            <a:endParaRPr lang="en-GB"/>
          </a:p>
        </p:txBody>
      </p:sp>
    </p:spTree>
    <p:extLst>
      <p:ext uri="{BB962C8B-B14F-4D97-AF65-F5344CB8AC3E}">
        <p14:creationId xmlns:p14="http://schemas.microsoft.com/office/powerpoint/2010/main" val="1133877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B56F405-1F77-4907-85F0-DAD8BF2ADDB7}" type="datetimeFigureOut">
              <a:rPr lang="en-GB" smtClean="0"/>
              <a:t>17/10/2025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1E7373-4578-4669-9AE7-FCF27CEA0AAA}" type="slidenum">
              <a:rPr lang="en-GB" smtClean="0"/>
              <a:t>‹#›</a:t>
            </a:fld>
            <a:endParaRPr lang="en-GB"/>
          </a:p>
        </p:txBody>
      </p:sp>
    </p:spTree>
    <p:extLst>
      <p:ext uri="{BB962C8B-B14F-4D97-AF65-F5344CB8AC3E}">
        <p14:creationId xmlns:p14="http://schemas.microsoft.com/office/powerpoint/2010/main" val="998761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56F405-1F77-4907-85F0-DAD8BF2ADDB7}" type="datetimeFigureOut">
              <a:rPr lang="en-GB" smtClean="0"/>
              <a:t>17/10/2025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1E7373-4578-4669-9AE7-FCF27CEA0AAA}" type="slidenum">
              <a:rPr lang="en-GB" smtClean="0"/>
              <a:t>‹#›</a:t>
            </a:fld>
            <a:endParaRPr lang="en-GB"/>
          </a:p>
        </p:txBody>
      </p:sp>
    </p:spTree>
    <p:extLst>
      <p:ext uri="{BB962C8B-B14F-4D97-AF65-F5344CB8AC3E}">
        <p14:creationId xmlns:p14="http://schemas.microsoft.com/office/powerpoint/2010/main" val="2612435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B56F405-1F77-4907-85F0-DAD8BF2ADDB7}"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E7373-4578-4669-9AE7-FCF27CEA0AAA}" type="slidenum">
              <a:rPr lang="en-GB" smtClean="0"/>
              <a:t>‹#›</a:t>
            </a:fld>
            <a:endParaRPr lang="en-GB"/>
          </a:p>
        </p:txBody>
      </p:sp>
    </p:spTree>
    <p:extLst>
      <p:ext uri="{BB962C8B-B14F-4D97-AF65-F5344CB8AC3E}">
        <p14:creationId xmlns:p14="http://schemas.microsoft.com/office/powerpoint/2010/main" val="277246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B56F405-1F77-4907-85F0-DAD8BF2ADDB7}"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E7373-4578-4669-9AE7-FCF27CEA0AAA}" type="slidenum">
              <a:rPr lang="en-GB" smtClean="0"/>
              <a:t>‹#›</a:t>
            </a:fld>
            <a:endParaRPr lang="en-GB"/>
          </a:p>
        </p:txBody>
      </p:sp>
    </p:spTree>
    <p:extLst>
      <p:ext uri="{BB962C8B-B14F-4D97-AF65-F5344CB8AC3E}">
        <p14:creationId xmlns:p14="http://schemas.microsoft.com/office/powerpoint/2010/main" val="76743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B56F405-1F77-4907-85F0-DAD8BF2ADDB7}"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E7373-4578-4669-9AE7-FCF27CEA0AAA}" type="slidenum">
              <a:rPr lang="en-GB" smtClean="0"/>
              <a:t>‹#›</a:t>
            </a:fld>
            <a:endParaRPr lang="en-GB"/>
          </a:p>
        </p:txBody>
      </p:sp>
    </p:spTree>
    <p:extLst>
      <p:ext uri="{BB962C8B-B14F-4D97-AF65-F5344CB8AC3E}">
        <p14:creationId xmlns:p14="http://schemas.microsoft.com/office/powerpoint/2010/main" val="1211270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B56F405-1F77-4907-85F0-DAD8BF2ADDB7}"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E7373-4578-4669-9AE7-FCF27CEA0AA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337814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B56F405-1F77-4907-85F0-DAD8BF2ADDB7}"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E7373-4578-4669-9AE7-FCF27CEA0AAA}" type="slidenum">
              <a:rPr lang="en-GB" smtClean="0"/>
              <a:t>‹#›</a:t>
            </a:fld>
            <a:endParaRPr lang="en-GB"/>
          </a:p>
        </p:txBody>
      </p:sp>
    </p:spTree>
    <p:extLst>
      <p:ext uri="{BB962C8B-B14F-4D97-AF65-F5344CB8AC3E}">
        <p14:creationId xmlns:p14="http://schemas.microsoft.com/office/powerpoint/2010/main" val="35239053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B56F405-1F77-4907-85F0-DAD8BF2ADDB7}"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E7373-4578-4669-9AE7-FCF27CEA0AA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953733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B56F405-1F77-4907-85F0-DAD8BF2ADDB7}"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E7373-4578-4669-9AE7-FCF27CEA0AAA}" type="slidenum">
              <a:rPr lang="en-GB" smtClean="0"/>
              <a:t>‹#›</a:t>
            </a:fld>
            <a:endParaRPr lang="en-GB"/>
          </a:p>
        </p:txBody>
      </p:sp>
    </p:spTree>
    <p:extLst>
      <p:ext uri="{BB962C8B-B14F-4D97-AF65-F5344CB8AC3E}">
        <p14:creationId xmlns:p14="http://schemas.microsoft.com/office/powerpoint/2010/main" val="40786917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B56F405-1F77-4907-85F0-DAD8BF2ADDB7}"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E7373-4578-4669-9AE7-FCF27CEA0AAA}" type="slidenum">
              <a:rPr lang="en-GB" smtClean="0"/>
              <a:t>‹#›</a:t>
            </a:fld>
            <a:endParaRPr lang="en-GB"/>
          </a:p>
        </p:txBody>
      </p:sp>
    </p:spTree>
    <p:extLst>
      <p:ext uri="{BB962C8B-B14F-4D97-AF65-F5344CB8AC3E}">
        <p14:creationId xmlns:p14="http://schemas.microsoft.com/office/powerpoint/2010/main" val="8971165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B56F405-1F77-4907-85F0-DAD8BF2ADDB7}"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E7373-4578-4669-9AE7-FCF27CEA0AAA}" type="slidenum">
              <a:rPr lang="en-GB" smtClean="0"/>
              <a:t>‹#›</a:t>
            </a:fld>
            <a:endParaRPr lang="en-GB"/>
          </a:p>
        </p:txBody>
      </p:sp>
    </p:spTree>
    <p:extLst>
      <p:ext uri="{BB962C8B-B14F-4D97-AF65-F5344CB8AC3E}">
        <p14:creationId xmlns:p14="http://schemas.microsoft.com/office/powerpoint/2010/main" val="2410839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B56F405-1F77-4907-85F0-DAD8BF2ADDB7}" type="datetimeFigureOut">
              <a:rPr lang="en-GB" smtClean="0"/>
              <a:t>17/10/2025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81E7373-4578-4669-9AE7-FCF27CEA0AAA}" type="slidenum">
              <a:rPr lang="en-GB" smtClean="0"/>
              <a:t>‹#›</a:t>
            </a:fld>
            <a:endParaRPr lang="en-GB"/>
          </a:p>
        </p:txBody>
      </p:sp>
    </p:spTree>
    <p:extLst>
      <p:ext uri="{BB962C8B-B14F-4D97-AF65-F5344CB8AC3E}">
        <p14:creationId xmlns:p14="http://schemas.microsoft.com/office/powerpoint/2010/main" val="6278177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multiplechoicequestions.blog/2021/03/" TargetMode="External"/><Relationship Id="rId3" Type="http://schemas.openxmlformats.org/officeDocument/2006/relationships/diagramLayout" Target="../diagrams/layout3.xml"/><Relationship Id="rId7" Type="http://schemas.openxmlformats.org/officeDocument/2006/relationships/image" Target="../media/image21.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reception desk in a room">
            <a:extLst>
              <a:ext uri="{FF2B5EF4-FFF2-40B4-BE49-F238E27FC236}">
                <a16:creationId xmlns:a16="http://schemas.microsoft.com/office/drawing/2014/main" id="{D02012B1-23A6-6081-66A1-C0C293E31F9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A4673A2-EF27-8168-5C9A-3B8936FC92C2}"/>
              </a:ext>
            </a:extLst>
          </p:cNvPr>
          <p:cNvSpPr>
            <a:spLocks noGrp="1"/>
          </p:cNvSpPr>
          <p:nvPr>
            <p:ph type="ctrTitle"/>
          </p:nvPr>
        </p:nvSpPr>
        <p:spPr>
          <a:xfrm>
            <a:off x="668867" y="1678666"/>
            <a:ext cx="4088190" cy="2369093"/>
          </a:xfrm>
        </p:spPr>
        <p:txBody>
          <a:bodyPr>
            <a:normAutofit/>
          </a:bodyPr>
          <a:lstStyle/>
          <a:p>
            <a:pPr>
              <a:lnSpc>
                <a:spcPct val="90000"/>
              </a:lnSpc>
            </a:pPr>
            <a:r>
              <a:rPr lang="en-GB" sz="2300">
                <a:latin typeface="Times New Roman" panose="02020603050405020304" pitchFamily="18" charset="0"/>
                <a:cs typeface="Times New Roman" panose="02020603050405020304" pitchFamily="18" charset="0"/>
              </a:rPr>
              <a:t>STUDENT NAME : ION CARAMAN </a:t>
            </a:r>
            <a:br>
              <a:rPr lang="en-GB" sz="2300">
                <a:latin typeface="Times New Roman" panose="02020603050405020304" pitchFamily="18" charset="0"/>
                <a:cs typeface="Times New Roman" panose="02020603050405020304" pitchFamily="18" charset="0"/>
              </a:rPr>
            </a:br>
            <a:r>
              <a:rPr lang="en-GB" sz="2300">
                <a:latin typeface="Times New Roman" panose="02020603050405020304" pitchFamily="18" charset="0"/>
                <a:cs typeface="Times New Roman" panose="02020603050405020304" pitchFamily="18" charset="0"/>
              </a:rPr>
              <a:t>STUDENT ID:2213755</a:t>
            </a:r>
            <a:br>
              <a:rPr lang="en-GB" sz="2300">
                <a:latin typeface="Times New Roman" panose="02020603050405020304" pitchFamily="18" charset="0"/>
                <a:cs typeface="Times New Roman" panose="02020603050405020304" pitchFamily="18" charset="0"/>
              </a:rPr>
            </a:br>
            <a:r>
              <a:rPr lang="en-GB" sz="2300">
                <a:latin typeface="Times New Roman" panose="02020603050405020304" pitchFamily="18" charset="0"/>
                <a:cs typeface="Times New Roman" panose="02020603050405020304" pitchFamily="18" charset="0"/>
              </a:rPr>
              <a:t>LECTURE NAME :  LIYANAGE RODRIGO</a:t>
            </a:r>
            <a:br>
              <a:rPr lang="en-GB" sz="2300">
                <a:latin typeface="Times New Roman" panose="02020603050405020304" pitchFamily="18" charset="0"/>
                <a:cs typeface="Times New Roman" panose="02020603050405020304" pitchFamily="18" charset="0"/>
              </a:rPr>
            </a:br>
            <a:r>
              <a:rPr lang="en-GB" sz="2300">
                <a:latin typeface="Times New Roman" panose="02020603050405020304" pitchFamily="18" charset="0"/>
                <a:cs typeface="Times New Roman" panose="02020603050405020304" pitchFamily="18" charset="0"/>
              </a:rPr>
              <a:t>MODULE CODE: LCBB5012</a:t>
            </a:r>
          </a:p>
        </p:txBody>
      </p:sp>
      <p:sp>
        <p:nvSpPr>
          <p:cNvPr id="3" name="Subtitle 2">
            <a:extLst>
              <a:ext uri="{FF2B5EF4-FFF2-40B4-BE49-F238E27FC236}">
                <a16:creationId xmlns:a16="http://schemas.microsoft.com/office/drawing/2014/main" id="{AF1FFB9D-1F51-3124-4833-294116304634}"/>
              </a:ext>
            </a:extLst>
          </p:cNvPr>
          <p:cNvSpPr>
            <a:spLocks noGrp="1"/>
          </p:cNvSpPr>
          <p:nvPr>
            <p:ph type="subTitle" idx="1"/>
          </p:nvPr>
        </p:nvSpPr>
        <p:spPr>
          <a:xfrm>
            <a:off x="677335" y="4050831"/>
            <a:ext cx="4079721" cy="1096901"/>
          </a:xfrm>
        </p:spPr>
        <p:txBody>
          <a:bodyPr>
            <a:normAutofit/>
          </a:bodyPr>
          <a:lstStyle/>
          <a:p>
            <a:r>
              <a:rPr lang="en-GB" sz="1600"/>
              <a:t>RECEPTIONIST MORISSON </a:t>
            </a:r>
          </a:p>
        </p:txBody>
      </p:sp>
      <p:cxnSp>
        <p:nvCxnSpPr>
          <p:cNvPr id="10" name="Straight Connector 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4363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3A815-FF34-B4EF-30C1-C4E53AC2FB08}"/>
              </a:ext>
            </a:extLst>
          </p:cNvPr>
          <p:cNvSpPr>
            <a:spLocks noGrp="1"/>
          </p:cNvSpPr>
          <p:nvPr>
            <p:ph type="title"/>
          </p:nvPr>
        </p:nvSpPr>
        <p:spPr>
          <a:xfrm>
            <a:off x="1286933" y="609600"/>
            <a:ext cx="10197494" cy="1099457"/>
          </a:xfrm>
        </p:spPr>
        <p:txBody>
          <a:bodyPr>
            <a:normAutofit/>
          </a:bodyPr>
          <a:lstStyle/>
          <a:p>
            <a:r>
              <a:rPr lang="en-GB" dirty="0"/>
              <a:t>INTRODUCTION </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217F159-0F31-C81A-8F12-DF54C05B539B}"/>
              </a:ext>
            </a:extLst>
          </p:cNvPr>
          <p:cNvGraphicFramePr>
            <a:graphicFrameLocks noGrp="1"/>
          </p:cNvGraphicFramePr>
          <p:nvPr>
            <p:ph idx="1"/>
            <p:extLst>
              <p:ext uri="{D42A27DB-BD31-4B8C-83A1-F6EECF244321}">
                <p14:modId xmlns:p14="http://schemas.microsoft.com/office/powerpoint/2010/main" val="385126147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750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2C369-BF6C-6340-40B2-D183E305278C}"/>
              </a:ext>
            </a:extLst>
          </p:cNvPr>
          <p:cNvSpPr>
            <a:spLocks noGrp="1"/>
          </p:cNvSpPr>
          <p:nvPr>
            <p:ph type="title"/>
          </p:nvPr>
        </p:nvSpPr>
        <p:spPr>
          <a:xfrm>
            <a:off x="5536734" y="23151"/>
            <a:ext cx="3737268" cy="1320800"/>
          </a:xfrm>
        </p:spPr>
        <p:txBody>
          <a:bodyPr>
            <a:normAutofit/>
          </a:bodyPr>
          <a:lstStyle/>
          <a:p>
            <a:r>
              <a:rPr lang="en-GB" dirty="0"/>
              <a:t>JOB DESCRIPTION </a:t>
            </a:r>
          </a:p>
        </p:txBody>
      </p:sp>
      <p:sp>
        <p:nvSpPr>
          <p:cNvPr id="3" name="Content Placeholder 2">
            <a:extLst>
              <a:ext uri="{FF2B5EF4-FFF2-40B4-BE49-F238E27FC236}">
                <a16:creationId xmlns:a16="http://schemas.microsoft.com/office/drawing/2014/main" id="{A69BFCF7-2D18-B4BC-96D8-016066116C51}"/>
              </a:ext>
            </a:extLst>
          </p:cNvPr>
          <p:cNvSpPr>
            <a:spLocks noGrp="1"/>
          </p:cNvSpPr>
          <p:nvPr>
            <p:ph idx="1"/>
          </p:nvPr>
        </p:nvSpPr>
        <p:spPr>
          <a:xfrm>
            <a:off x="5289573" y="1343951"/>
            <a:ext cx="4064439" cy="4862539"/>
          </a:xfrm>
        </p:spPr>
        <p:txBody>
          <a:bodyPr>
            <a:noAutofit/>
          </a:bodyPr>
          <a:lstStyle/>
          <a:p>
            <a:pPr>
              <a:lnSpc>
                <a:spcPct val="90000"/>
              </a:lnSpc>
            </a:pPr>
            <a:r>
              <a:rPr lang="en-GB" sz="1600" dirty="0">
                <a:latin typeface="Times New Roman" panose="02020603050405020304" pitchFamily="18" charset="0"/>
                <a:cs typeface="Times New Roman" panose="02020603050405020304" pitchFamily="18" charset="0"/>
              </a:rPr>
              <a:t>Position: receptionist</a:t>
            </a:r>
            <a:r>
              <a:rPr lang="ro-RO" sz="1600"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organization: </a:t>
            </a:r>
            <a:r>
              <a:rPr lang="ro-RO" sz="1600" dirty="0">
                <a:latin typeface="Times New Roman" panose="02020603050405020304" pitchFamily="18" charset="0"/>
                <a:cs typeface="Times New Roman" panose="02020603050405020304" pitchFamily="18" charset="0"/>
              </a:rPr>
              <a:t>M</a:t>
            </a:r>
            <a:r>
              <a:rPr lang="en-GB" sz="1600" dirty="0">
                <a:latin typeface="Times New Roman" panose="02020603050405020304" pitchFamily="18" charset="0"/>
                <a:cs typeface="Times New Roman" panose="02020603050405020304" pitchFamily="18" charset="0"/>
              </a:rPr>
              <a:t>orison</a:t>
            </a:r>
            <a:r>
              <a:rPr lang="ro-RO" sz="1600" dirty="0">
                <a:latin typeface="Times New Roman" panose="02020603050405020304" pitchFamily="18" charset="0"/>
                <a:cs typeface="Times New Roman" panose="02020603050405020304" pitchFamily="18" charset="0"/>
              </a:rPr>
              <a:t> </a:t>
            </a:r>
          </a:p>
          <a:p>
            <a:pPr>
              <a:lnSpc>
                <a:spcPct val="90000"/>
              </a:lnSpc>
            </a:pPr>
            <a:r>
              <a:rPr lang="en-GB" sz="1600" dirty="0">
                <a:latin typeface="Times New Roman" panose="02020603050405020304" pitchFamily="18" charset="0"/>
                <a:cs typeface="Times New Roman" panose="02020603050405020304" pitchFamily="18" charset="0"/>
              </a:rPr>
              <a:t>Key responsibilities	</a:t>
            </a:r>
            <a:endParaRPr lang="ro-RO" sz="1600" dirty="0">
              <a:latin typeface="Times New Roman" panose="02020603050405020304" pitchFamily="18" charset="0"/>
              <a:cs typeface="Times New Roman" panose="02020603050405020304" pitchFamily="18" charset="0"/>
            </a:endParaRPr>
          </a:p>
          <a:p>
            <a:pPr>
              <a:lnSpc>
                <a:spcPct val="90000"/>
              </a:lnSpc>
            </a:pPr>
            <a:r>
              <a:rPr lang="en-GB" sz="1600" dirty="0">
                <a:latin typeface="Times New Roman" panose="02020603050405020304" pitchFamily="18" charset="0"/>
                <a:cs typeface="Times New Roman" panose="02020603050405020304" pitchFamily="18" charset="0"/>
              </a:rPr>
              <a:t>greet and assist visitors in a professional and welcoming manner.	</a:t>
            </a:r>
            <a:endParaRPr lang="ro-RO" sz="1600" dirty="0">
              <a:latin typeface="Times New Roman" panose="02020603050405020304" pitchFamily="18" charset="0"/>
              <a:cs typeface="Times New Roman" panose="02020603050405020304" pitchFamily="18" charset="0"/>
            </a:endParaRPr>
          </a:p>
          <a:p>
            <a:pPr>
              <a:lnSpc>
                <a:spcPct val="90000"/>
              </a:lnSpc>
            </a:pPr>
            <a:r>
              <a:rPr lang="en-GB" sz="1600" dirty="0">
                <a:latin typeface="Times New Roman" panose="02020603050405020304" pitchFamily="18" charset="0"/>
                <a:cs typeface="Times New Roman" panose="02020603050405020304" pitchFamily="18" charset="0"/>
              </a:rPr>
              <a:t>Manage incoming calls, emails, and correspondence.	</a:t>
            </a:r>
            <a:endParaRPr lang="ro-RO" sz="1600" dirty="0">
              <a:latin typeface="Times New Roman" panose="02020603050405020304" pitchFamily="18" charset="0"/>
              <a:cs typeface="Times New Roman" panose="02020603050405020304" pitchFamily="18" charset="0"/>
            </a:endParaRPr>
          </a:p>
          <a:p>
            <a:pPr>
              <a:lnSpc>
                <a:spcPct val="90000"/>
              </a:lnSpc>
            </a:pPr>
            <a:r>
              <a:rPr lang="en-GB" sz="1600" dirty="0">
                <a:latin typeface="Times New Roman" panose="02020603050405020304" pitchFamily="18" charset="0"/>
                <a:cs typeface="Times New Roman" panose="02020603050405020304" pitchFamily="18" charset="0"/>
              </a:rPr>
              <a:t>Schedule and coordinate meetings and appointments.	</a:t>
            </a:r>
            <a:endParaRPr lang="ro-RO" sz="1600" dirty="0">
              <a:latin typeface="Times New Roman" panose="02020603050405020304" pitchFamily="18" charset="0"/>
              <a:cs typeface="Times New Roman" panose="02020603050405020304" pitchFamily="18" charset="0"/>
            </a:endParaRPr>
          </a:p>
          <a:p>
            <a:pPr>
              <a:lnSpc>
                <a:spcPct val="90000"/>
              </a:lnSpc>
            </a:pPr>
            <a:r>
              <a:rPr lang="en-GB" sz="1600" dirty="0">
                <a:latin typeface="Times New Roman" panose="02020603050405020304" pitchFamily="18" charset="0"/>
                <a:cs typeface="Times New Roman" panose="02020603050405020304" pitchFamily="18" charset="0"/>
              </a:rPr>
              <a:t>Maintain and organize office records and documentation.	</a:t>
            </a:r>
            <a:endParaRPr lang="ro-RO" sz="1600" dirty="0">
              <a:latin typeface="Times New Roman" panose="02020603050405020304" pitchFamily="18" charset="0"/>
              <a:cs typeface="Times New Roman" panose="02020603050405020304" pitchFamily="18" charset="0"/>
            </a:endParaRPr>
          </a:p>
          <a:p>
            <a:pPr>
              <a:lnSpc>
                <a:spcPct val="90000"/>
              </a:lnSpc>
            </a:pPr>
            <a:r>
              <a:rPr lang="en-GB" sz="1600" dirty="0">
                <a:latin typeface="Times New Roman" panose="02020603050405020304" pitchFamily="18" charset="0"/>
                <a:cs typeface="Times New Roman" panose="02020603050405020304" pitchFamily="18" charset="0"/>
              </a:rPr>
              <a:t>Support interdepartmental communication and coordination.	</a:t>
            </a:r>
            <a:endParaRPr lang="ro-RO" sz="1600" dirty="0">
              <a:latin typeface="Times New Roman" panose="02020603050405020304" pitchFamily="18" charset="0"/>
              <a:cs typeface="Times New Roman" panose="02020603050405020304" pitchFamily="18" charset="0"/>
            </a:endParaRPr>
          </a:p>
          <a:p>
            <a:pPr>
              <a:lnSpc>
                <a:spcPct val="90000"/>
              </a:lnSpc>
            </a:pPr>
            <a:r>
              <a:rPr lang="en-GB" sz="1600" dirty="0">
                <a:latin typeface="Times New Roman" panose="02020603050405020304" pitchFamily="18" charset="0"/>
                <a:cs typeface="Times New Roman" panose="02020603050405020304" pitchFamily="18" charset="0"/>
              </a:rPr>
              <a:t>Ensure smooth day-to-day administrative operations.</a:t>
            </a:r>
          </a:p>
        </p:txBody>
      </p:sp>
      <p:pic>
        <p:nvPicPr>
          <p:cNvPr id="5" name="Picture 4" descr="A reception desk in a hotel">
            <a:extLst>
              <a:ext uri="{FF2B5EF4-FFF2-40B4-BE49-F238E27FC236}">
                <a16:creationId xmlns:a16="http://schemas.microsoft.com/office/drawing/2014/main" id="{58271F09-6F2F-C8F6-18B0-4C793F3A5B7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43397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B414E4-3154-A76E-F4FC-DAC4DD3D1E8C}"/>
              </a:ext>
            </a:extLst>
          </p:cNvPr>
          <p:cNvSpPr>
            <a:spLocks noGrp="1"/>
          </p:cNvSpPr>
          <p:nvPr>
            <p:ph idx="1"/>
          </p:nvPr>
        </p:nvSpPr>
        <p:spPr>
          <a:xfrm>
            <a:off x="757344" y="194629"/>
            <a:ext cx="7986606" cy="6057581"/>
          </a:xfrm>
        </p:spPr>
        <p:txBody>
          <a:bodyPr>
            <a:normAutofit/>
          </a:bodyPr>
          <a:lstStyle/>
          <a:p>
            <a:pPr algn="just"/>
            <a:r>
              <a:rPr lang="en-GB" sz="2000" dirty="0">
                <a:latin typeface="Times New Roman" panose="02020603050405020304" pitchFamily="18" charset="0"/>
                <a:cs typeface="Times New Roman" panose="02020603050405020304" pitchFamily="18" charset="0"/>
              </a:rPr>
              <a:t>Required Skills and Competencies	</a:t>
            </a:r>
            <a:endParaRPr lang="ro-RO"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	Strong interpersonal and communication skills.	</a:t>
            </a:r>
            <a:endParaRPr lang="ro-RO"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	Excellent multitasking and time management abilities.	</a:t>
            </a:r>
            <a:endParaRPr lang="ro-RO"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	High level of confidentiality and professionalism in handling client interactions (Robbins &amp; Judge, 2022).	</a:t>
            </a:r>
            <a:endParaRPr lang="ro-RO"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	Proficiency in office technologies and customer service systems.	</a:t>
            </a:r>
            <a:endParaRPr lang="ro-RO"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	Attention to detail and organizational efficiency.</a:t>
            </a:r>
            <a:endParaRPr lang="ro-RO" sz="2000" dirty="0">
              <a:latin typeface="Times New Roman" panose="02020603050405020304" pitchFamily="18" charset="0"/>
              <a:cs typeface="Times New Roman" panose="02020603050405020304" pitchFamily="18" charset="0"/>
            </a:endParaRPr>
          </a:p>
          <a:p>
            <a:pPr algn="just"/>
            <a:endParaRPr lang="ro-RO" sz="2000" dirty="0">
              <a:latin typeface="Times New Roman" panose="02020603050405020304" pitchFamily="18" charset="0"/>
              <a:cs typeface="Times New Roman" panose="02020603050405020304" pitchFamily="18" charset="0"/>
            </a:endParaRPr>
          </a:p>
          <a:p>
            <a:pPr marL="0" indent="0" algn="just">
              <a:buNone/>
            </a:pPr>
            <a:r>
              <a:rPr lang="en-GB" sz="2000" dirty="0">
                <a:latin typeface="Times New Roman" panose="02020603050405020304" pitchFamily="18" charset="0"/>
                <a:cs typeface="Times New Roman" panose="02020603050405020304" pitchFamily="18" charset="0"/>
              </a:rPr>
              <a:t>Professional Attributes	</a:t>
            </a:r>
            <a:endParaRPr lang="ro-RO" sz="2000" dirty="0">
              <a:latin typeface="Times New Roman" panose="02020603050405020304" pitchFamily="18" charset="0"/>
              <a:cs typeface="Times New Roman" panose="02020603050405020304" pitchFamily="18" charset="0"/>
            </a:endParaRPr>
          </a:p>
          <a:p>
            <a:pPr marL="0" indent="0" algn="just">
              <a:buNone/>
            </a:pPr>
            <a:r>
              <a:rPr lang="en-GB" sz="2000" dirty="0">
                <a:latin typeface="Times New Roman" panose="02020603050405020304" pitchFamily="18" charset="0"/>
                <a:cs typeface="Times New Roman" panose="02020603050405020304" pitchFamily="18" charset="0"/>
              </a:rPr>
              <a:t>	Upholds Morison’s professional image as the first point of contact.	</a:t>
            </a:r>
            <a:endParaRPr lang="ro-RO" sz="2000" dirty="0">
              <a:latin typeface="Times New Roman" panose="02020603050405020304" pitchFamily="18" charset="0"/>
              <a:cs typeface="Times New Roman" panose="02020603050405020304" pitchFamily="18" charset="0"/>
            </a:endParaRPr>
          </a:p>
          <a:p>
            <a:pPr marL="0" indent="0" algn="just">
              <a:buNone/>
            </a:pPr>
            <a:r>
              <a:rPr lang="en-GB" sz="2000" dirty="0">
                <a:latin typeface="Times New Roman" panose="02020603050405020304" pitchFamily="18" charset="0"/>
                <a:cs typeface="Times New Roman" panose="02020603050405020304" pitchFamily="18" charset="0"/>
              </a:rPr>
              <a:t>	Demonstrates reliability, courtesy, and integrity.	</a:t>
            </a:r>
            <a:endParaRPr lang="ro-RO" sz="2000" dirty="0">
              <a:latin typeface="Times New Roman" panose="02020603050405020304" pitchFamily="18" charset="0"/>
              <a:cs typeface="Times New Roman" panose="02020603050405020304" pitchFamily="18" charset="0"/>
            </a:endParaRPr>
          </a:p>
          <a:p>
            <a:pPr marL="0" indent="0" algn="just">
              <a:buNone/>
            </a:pPr>
            <a:r>
              <a:rPr lang="en-GB" sz="2000" dirty="0">
                <a:latin typeface="Times New Roman" panose="02020603050405020304" pitchFamily="18" charset="0"/>
                <a:cs typeface="Times New Roman" panose="02020603050405020304" pitchFamily="18" charset="0"/>
              </a:rPr>
              <a:t>	Enhances organizational reputation and efficiency through effective communication and service delivery (Ban et al., 2025).</a:t>
            </a:r>
          </a:p>
        </p:txBody>
      </p:sp>
    </p:spTree>
    <p:extLst>
      <p:ext uri="{BB962C8B-B14F-4D97-AF65-F5344CB8AC3E}">
        <p14:creationId xmlns:p14="http://schemas.microsoft.com/office/powerpoint/2010/main" val="3607352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B87106-2047-6528-C334-69F35AD3B32C}"/>
              </a:ext>
            </a:extLst>
          </p:cNvPr>
          <p:cNvSpPr>
            <a:spLocks noGrp="1"/>
          </p:cNvSpPr>
          <p:nvPr>
            <p:ph idx="1"/>
          </p:nvPr>
        </p:nvSpPr>
        <p:spPr>
          <a:xfrm>
            <a:off x="5198133" y="101466"/>
            <a:ext cx="5820387" cy="4983161"/>
          </a:xfrm>
        </p:spPr>
        <p:txBody>
          <a:bodyPr>
            <a:noAutofit/>
          </a:bodyPr>
          <a:lstStyle/>
          <a:p>
            <a:pPr algn="just">
              <a:lnSpc>
                <a:spcPct val="90000"/>
              </a:lnSpc>
            </a:pPr>
            <a:r>
              <a:rPr lang="en-GB" dirty="0">
                <a:highlight>
                  <a:srgbClr val="00FF00"/>
                </a:highlight>
                <a:latin typeface="Times New Roman" panose="02020603050405020304" pitchFamily="18" charset="0"/>
                <a:cs typeface="Times New Roman" panose="02020603050405020304" pitchFamily="18" charset="0"/>
              </a:rPr>
              <a:t>Performance management process for receptionist at </a:t>
            </a:r>
            <a:r>
              <a:rPr lang="en-GB" dirty="0" err="1">
                <a:highlight>
                  <a:srgbClr val="00FF00"/>
                </a:highlight>
                <a:latin typeface="Times New Roman" panose="02020603050405020304" pitchFamily="18" charset="0"/>
                <a:cs typeface="Times New Roman" panose="02020603050405020304" pitchFamily="18" charset="0"/>
              </a:rPr>
              <a:t>morison</a:t>
            </a:r>
            <a:endParaRPr lang="ro-RO" dirty="0">
              <a:highlight>
                <a:srgbClr val="00FF00"/>
              </a:highlight>
              <a:latin typeface="Times New Roman" panose="02020603050405020304" pitchFamily="18" charset="0"/>
              <a:cs typeface="Times New Roman" panose="02020603050405020304" pitchFamily="18" charset="0"/>
            </a:endParaRPr>
          </a:p>
          <a:p>
            <a:pPr algn="just">
              <a:lnSpc>
                <a:spcPct val="90000"/>
              </a:lnSpc>
            </a:pPr>
            <a:r>
              <a:rPr lang="en-GB" dirty="0">
                <a:latin typeface="Times New Roman" panose="02020603050405020304" pitchFamily="18" charset="0"/>
                <a:cs typeface="Times New Roman" panose="02020603050405020304" pitchFamily="18" charset="0"/>
              </a:rPr>
              <a:t>The performance management process at </a:t>
            </a:r>
            <a:r>
              <a:rPr lang="ro-RO" dirty="0">
                <a:latin typeface="Times New Roman" panose="02020603050405020304" pitchFamily="18" charset="0"/>
                <a:cs typeface="Times New Roman" panose="02020603050405020304" pitchFamily="18" charset="0"/>
              </a:rPr>
              <a:t>M</a:t>
            </a:r>
            <a:r>
              <a:rPr lang="en-GB" dirty="0">
                <a:latin typeface="Times New Roman" panose="02020603050405020304" pitchFamily="18" charset="0"/>
                <a:cs typeface="Times New Roman" panose="02020603050405020304" pitchFamily="18" charset="0"/>
              </a:rPr>
              <a:t>orison involves setting clear objectives, continuous monitoring, evaluation, and employee development.</a:t>
            </a:r>
            <a:endParaRPr lang="ro-RO" dirty="0">
              <a:latin typeface="Times New Roman" panose="02020603050405020304" pitchFamily="18" charset="0"/>
              <a:cs typeface="Times New Roman" panose="02020603050405020304" pitchFamily="18" charset="0"/>
            </a:endParaRPr>
          </a:p>
          <a:p>
            <a:pPr algn="just">
              <a:lnSpc>
                <a:spcPct val="90000"/>
              </a:lnSpc>
            </a:pPr>
            <a:r>
              <a:rPr lang="en-GB" dirty="0">
                <a:latin typeface="Times New Roman" panose="02020603050405020304" pitchFamily="18" charset="0"/>
                <a:cs typeface="Times New Roman" panose="02020603050405020304" pitchFamily="18" charset="0"/>
              </a:rPr>
              <a:t> The receptionist’s performance is assessed based on efficiency, professionalism, and quality of client interactions.</a:t>
            </a:r>
            <a:endParaRPr lang="ro-RO" dirty="0">
              <a:latin typeface="Times New Roman" panose="02020603050405020304" pitchFamily="18" charset="0"/>
              <a:cs typeface="Times New Roman" panose="02020603050405020304" pitchFamily="18" charset="0"/>
            </a:endParaRPr>
          </a:p>
          <a:p>
            <a:pPr algn="just">
              <a:lnSpc>
                <a:spcPct val="90000"/>
              </a:lnSpc>
            </a:pPr>
            <a:r>
              <a:rPr lang="en-GB" dirty="0">
                <a:latin typeface="Times New Roman" panose="02020603050405020304" pitchFamily="18" charset="0"/>
                <a:cs typeface="Times New Roman" panose="02020603050405020304" pitchFamily="18" charset="0"/>
              </a:rPr>
              <a:t>According to </a:t>
            </a:r>
            <a:r>
              <a:rPr lang="ro-RO" dirty="0">
                <a:latin typeface="Times New Roman" panose="02020603050405020304" pitchFamily="18" charset="0"/>
                <a:cs typeface="Times New Roman" panose="02020603050405020304" pitchFamily="18" charset="0"/>
              </a:rPr>
              <a:t>A</a:t>
            </a:r>
            <a:r>
              <a:rPr lang="en-GB" dirty="0" err="1">
                <a:latin typeface="Times New Roman" panose="02020603050405020304" pitchFamily="18" charset="0"/>
                <a:cs typeface="Times New Roman" panose="02020603050405020304" pitchFamily="18" charset="0"/>
              </a:rPr>
              <a:t>rmstrong</a:t>
            </a:r>
            <a:r>
              <a:rPr lang="en-GB" dirty="0">
                <a:latin typeface="Times New Roman" panose="02020603050405020304" pitchFamily="18" charset="0"/>
                <a:cs typeface="Times New Roman" panose="02020603050405020304" pitchFamily="18" charset="0"/>
              </a:rPr>
              <a:t>(2023),performance management ensures that employees’ activities align with organizational goals through regular feedback and appraisal.</a:t>
            </a:r>
            <a:endParaRPr lang="ro-RO" dirty="0">
              <a:latin typeface="Times New Roman" panose="02020603050405020304" pitchFamily="18" charset="0"/>
              <a:cs typeface="Times New Roman" panose="02020603050405020304" pitchFamily="18" charset="0"/>
            </a:endParaRPr>
          </a:p>
          <a:p>
            <a:pPr algn="just">
              <a:lnSpc>
                <a:spcPct val="90000"/>
              </a:lnSpc>
            </a:pPr>
            <a:r>
              <a:rPr lang="en-GB" dirty="0">
                <a:latin typeface="Times New Roman" panose="02020603050405020304" pitchFamily="18" charset="0"/>
                <a:cs typeface="Times New Roman" panose="02020603050405020304" pitchFamily="18" charset="0"/>
              </a:rPr>
              <a:t>At </a:t>
            </a:r>
            <a:r>
              <a:rPr lang="ro-RO" dirty="0">
                <a:latin typeface="Times New Roman" panose="02020603050405020304" pitchFamily="18" charset="0"/>
                <a:cs typeface="Times New Roman" panose="02020603050405020304" pitchFamily="18" charset="0"/>
              </a:rPr>
              <a:t>M</a:t>
            </a:r>
            <a:r>
              <a:rPr lang="en-GB" dirty="0">
                <a:latin typeface="Times New Roman" panose="02020603050405020304" pitchFamily="18" charset="0"/>
                <a:cs typeface="Times New Roman" panose="02020603050405020304" pitchFamily="18" charset="0"/>
              </a:rPr>
              <a:t>orison, the receptionist’s key performance targets include maintaining excellent customer service, ensuring timely and accurate handling of calls and correspondence, and demonstrating confidentiality and professionalism when dealing with clients (</a:t>
            </a:r>
            <a:r>
              <a:rPr lang="en-GB" dirty="0" err="1">
                <a:latin typeface="Times New Roman" panose="02020603050405020304" pitchFamily="18" charset="0"/>
                <a:cs typeface="Times New Roman" panose="02020603050405020304" pitchFamily="18" charset="0"/>
              </a:rPr>
              <a:t>robbins</a:t>
            </a:r>
            <a:r>
              <a:rPr lang="en-GB" dirty="0">
                <a:latin typeface="Times New Roman" panose="02020603050405020304" pitchFamily="18" charset="0"/>
                <a:cs typeface="Times New Roman" panose="02020603050405020304" pitchFamily="18" charset="0"/>
              </a:rPr>
              <a:t> &amp; judge, 2022). </a:t>
            </a:r>
            <a:endParaRPr lang="ro-RO" dirty="0">
              <a:latin typeface="Times New Roman" panose="02020603050405020304" pitchFamily="18" charset="0"/>
              <a:cs typeface="Times New Roman" panose="02020603050405020304" pitchFamily="18" charset="0"/>
            </a:endParaRPr>
          </a:p>
          <a:p>
            <a:pPr algn="just">
              <a:lnSpc>
                <a:spcPct val="90000"/>
              </a:lnSpc>
            </a:pPr>
            <a:r>
              <a:rPr lang="en-GB" dirty="0">
                <a:latin typeface="Times New Roman" panose="02020603050405020304" pitchFamily="18" charset="0"/>
                <a:cs typeface="Times New Roman" panose="02020603050405020304" pitchFamily="18" charset="0"/>
              </a:rPr>
              <a:t>Regular supervision and feedback sessions help identify areas for improvement and enhance communication effectiveness.</a:t>
            </a:r>
            <a:endParaRPr lang="ro-RO" dirty="0">
              <a:latin typeface="Times New Roman" panose="02020603050405020304" pitchFamily="18" charset="0"/>
              <a:cs typeface="Times New Roman" panose="02020603050405020304" pitchFamily="18" charset="0"/>
            </a:endParaRPr>
          </a:p>
          <a:p>
            <a:pPr algn="just">
              <a:lnSpc>
                <a:spcPct val="90000"/>
              </a:lnSpc>
            </a:pPr>
            <a:r>
              <a:rPr lang="en-GB" dirty="0">
                <a:latin typeface="Times New Roman" panose="02020603050405020304" pitchFamily="18" charset="0"/>
                <a:cs typeface="Times New Roman" panose="02020603050405020304" pitchFamily="18" charset="0"/>
              </a:rPr>
              <a:t>Proficiency in office technologies, punctuality, and accuracy in record keeping are also essential standards for evaluating performance (ban et al., 2025). </a:t>
            </a:r>
          </a:p>
        </p:txBody>
      </p:sp>
      <p:pic>
        <p:nvPicPr>
          <p:cNvPr id="5" name="Picture 4">
            <a:extLst>
              <a:ext uri="{FF2B5EF4-FFF2-40B4-BE49-F238E27FC236}">
                <a16:creationId xmlns:a16="http://schemas.microsoft.com/office/drawing/2014/main" id="{A508FE34-0ECC-1E7C-6582-22C77CB90CED}"/>
              </a:ext>
            </a:extLst>
          </p:cNvPr>
          <p:cNvPicPr>
            <a:picLocks noChangeAspect="1"/>
          </p:cNvPicPr>
          <p:nvPr/>
        </p:nvPicPr>
        <p:blipFill>
          <a:blip r:embed="rId2"/>
          <a:srcRect l="16896" r="38854"/>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39455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664F850-BA8B-47AE-B11A-225CAB8969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634FC909-7343-4DEC-920F-098F56B476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4F22DB2-7E27-4CF7-8B17-254ECB9AE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C6E593B3-91A3-4687-8B8D-FE37A3714F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0C25B431-5C97-4B8D-B0A3-BFB8133C7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CA37B366-497E-4CB8-A678-A770CE2BD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CF707EDC-52B2-4D5C-8EC3-71C66EE8B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BF8E2DE7-7466-4EDF-8D69-BCA91A88D3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29C2E15-76CD-409E-9D6B-10DAD8881E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89A24369-AC96-4A98-AD98-47A7217EC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7D0DF9A3-4628-42F6-B0A4-44D97617E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4" name="Rectangle 23">
            <a:extLst>
              <a:ext uri="{FF2B5EF4-FFF2-40B4-BE49-F238E27FC236}">
                <a16:creationId xmlns:a16="http://schemas.microsoft.com/office/drawing/2014/main" id="{7459C506-5F4B-4B75-9218-C7C3F87FA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BC659EEB-C3AE-4544-8263-417009DCDF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7" name="Straight Connector 26">
              <a:extLst>
                <a:ext uri="{FF2B5EF4-FFF2-40B4-BE49-F238E27FC236}">
                  <a16:creationId xmlns:a16="http://schemas.microsoft.com/office/drawing/2014/main" id="{D99DB6C6-36F9-4576-A558-95153EADBE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694E7916-EDE4-4B50-A4A1-6B28FDD4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6F6CB7BB-4370-4173-97F8-F636C0F14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B0F590BB-1F51-4138-A2D4-2E483C84F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4A492863-9797-45A2-BAB3-514F10C5F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7C1E33F6-6D0F-4ECF-92F4-6F71D8BAF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9">
              <a:extLst>
                <a:ext uri="{FF2B5EF4-FFF2-40B4-BE49-F238E27FC236}">
                  <a16:creationId xmlns:a16="http://schemas.microsoft.com/office/drawing/2014/main" id="{73EEEA64-7411-474B-BD0E-60C24B3F4E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4F82A6DD-92BB-4443-B5A5-05240DD55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79832BCB-1DCF-46AC-9FFA-170791668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37" name="Rectangle 36">
            <a:extLst>
              <a:ext uri="{FF2B5EF4-FFF2-40B4-BE49-F238E27FC236}">
                <a16:creationId xmlns:a16="http://schemas.microsoft.com/office/drawing/2014/main" id="{4E74DA95-CD7A-4D5E-9D27-67A759CE7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reception desk in a lobby">
            <a:extLst>
              <a:ext uri="{FF2B5EF4-FFF2-40B4-BE49-F238E27FC236}">
                <a16:creationId xmlns:a16="http://schemas.microsoft.com/office/drawing/2014/main" id="{9EBFB904-2C8D-887A-D4CB-6C0878E422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41952" y="1131994"/>
            <a:ext cx="3014623" cy="4602479"/>
          </a:xfrm>
          <a:prstGeom prst="rect">
            <a:avLst/>
          </a:prstGeom>
        </p:spPr>
      </p:pic>
      <p:cxnSp>
        <p:nvCxnSpPr>
          <p:cNvPr id="39" name="Straight Connector 38">
            <a:extLst>
              <a:ext uri="{FF2B5EF4-FFF2-40B4-BE49-F238E27FC236}">
                <a16:creationId xmlns:a16="http://schemas.microsoft.com/office/drawing/2014/main" id="{14AA3B5C-0C55-4FFF-9C45-8F9F7C074A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1305" y="1650669"/>
            <a:ext cx="0" cy="3431969"/>
          </a:xfrm>
          <a:prstGeom prst="line">
            <a:avLst/>
          </a:prstGeom>
        </p:spPr>
        <p:style>
          <a:lnRef idx="1">
            <a:schemeClr val="accent1"/>
          </a:lnRef>
          <a:fillRef idx="0">
            <a:schemeClr val="accent1"/>
          </a:fillRef>
          <a:effectRef idx="0">
            <a:schemeClr val="accent1"/>
          </a:effectRef>
          <a:fontRef idx="minor">
            <a:schemeClr val="tx1"/>
          </a:fontRef>
        </p:style>
      </p:cxnSp>
      <p:pic>
        <p:nvPicPr>
          <p:cNvPr id="5" name="Content Placeholder 4" descr="A application form with a list of employee performance">
            <a:extLst>
              <a:ext uri="{FF2B5EF4-FFF2-40B4-BE49-F238E27FC236}">
                <a16:creationId xmlns:a16="http://schemas.microsoft.com/office/drawing/2014/main" id="{109EC9E7-65CC-ADC6-5E40-33AAE833D4A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14367" y="1416293"/>
            <a:ext cx="4650004" cy="4033878"/>
          </a:xfrm>
          <a:prstGeom prst="rect">
            <a:avLst/>
          </a:prstGeom>
        </p:spPr>
      </p:pic>
    </p:spTree>
    <p:extLst>
      <p:ext uri="{BB962C8B-B14F-4D97-AF65-F5344CB8AC3E}">
        <p14:creationId xmlns:p14="http://schemas.microsoft.com/office/powerpoint/2010/main" val="3605367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E89EBB-EF93-35BA-18CD-2585FF05F50F}"/>
              </a:ext>
            </a:extLst>
          </p:cNvPr>
          <p:cNvSpPr>
            <a:spLocks noGrp="1"/>
          </p:cNvSpPr>
          <p:nvPr>
            <p:ph type="title"/>
          </p:nvPr>
        </p:nvSpPr>
        <p:spPr>
          <a:xfrm>
            <a:off x="1286933" y="609600"/>
            <a:ext cx="10197494" cy="1099457"/>
          </a:xfrm>
        </p:spPr>
        <p:txBody>
          <a:bodyPr>
            <a:normAutofit/>
          </a:bodyPr>
          <a:lstStyle/>
          <a:p>
            <a:r>
              <a:rPr lang="en-GB" dirty="0"/>
              <a:t>RATING FOR RECEPTIONIST </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BD361AF-3707-1384-C754-199538F55D10}"/>
              </a:ext>
            </a:extLst>
          </p:cNvPr>
          <p:cNvGraphicFramePr>
            <a:graphicFrameLocks noGrp="1"/>
          </p:cNvGraphicFramePr>
          <p:nvPr>
            <p:ph idx="1"/>
            <p:extLst>
              <p:ext uri="{D42A27DB-BD31-4B8C-83A1-F6EECF244321}">
                <p14:modId xmlns:p14="http://schemas.microsoft.com/office/powerpoint/2010/main" val="32511341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3130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2E6D5-316F-DDAC-145A-C296122B8FDB}"/>
              </a:ext>
            </a:extLst>
          </p:cNvPr>
          <p:cNvSpPr>
            <a:spLocks noGrp="1"/>
          </p:cNvSpPr>
          <p:nvPr>
            <p:ph type="title"/>
          </p:nvPr>
        </p:nvSpPr>
        <p:spPr/>
        <p:txBody>
          <a:bodyPr/>
          <a:lstStyle/>
          <a:p>
            <a:r>
              <a:rPr lang="en-GB"/>
              <a:t>FRAMEWORK / RESPONSIBILITY </a:t>
            </a:r>
            <a:endParaRPr lang="en-GB" dirty="0"/>
          </a:p>
        </p:txBody>
      </p:sp>
      <p:pic>
        <p:nvPicPr>
          <p:cNvPr id="5" name="Content Placeholder 4" descr="A diagram of a reception">
            <a:extLst>
              <a:ext uri="{FF2B5EF4-FFF2-40B4-BE49-F238E27FC236}">
                <a16:creationId xmlns:a16="http://schemas.microsoft.com/office/drawing/2014/main" id="{44B8AC5A-F0FE-97A1-345E-931F0B6AD97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85950" y="1539875"/>
            <a:ext cx="7098030" cy="4953000"/>
          </a:xfrm>
        </p:spPr>
      </p:pic>
    </p:spTree>
    <p:extLst>
      <p:ext uri="{BB962C8B-B14F-4D97-AF65-F5344CB8AC3E}">
        <p14:creationId xmlns:p14="http://schemas.microsoft.com/office/powerpoint/2010/main" val="3528692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664F850-BA8B-47AE-B11A-225CAB8969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634FC909-7343-4DEC-920F-098F56B476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4F22DB2-7E27-4CF7-8B17-254ECB9AE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C6E593B3-91A3-4687-8B8D-FE37A3714F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0C25B431-5C97-4B8D-B0A3-BFB8133C7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CA37B366-497E-4CB8-A678-A770CE2BD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CF707EDC-52B2-4D5C-8EC3-71C66EE8B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BF8E2DE7-7466-4EDF-8D69-BCA91A88D3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29C2E15-76CD-409E-9D6B-10DAD8881E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89A24369-AC96-4A98-AD98-47A7217EC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7D0DF9A3-4628-42F6-B0A4-44D97617E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4" name="Rectangle 23">
            <a:extLst>
              <a:ext uri="{FF2B5EF4-FFF2-40B4-BE49-F238E27FC236}">
                <a16:creationId xmlns:a16="http://schemas.microsoft.com/office/drawing/2014/main" id="{7459C506-5F4B-4B75-9218-C7C3F87FA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BC659EEB-C3AE-4544-8263-417009DCDF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7" name="Straight Connector 26">
              <a:extLst>
                <a:ext uri="{FF2B5EF4-FFF2-40B4-BE49-F238E27FC236}">
                  <a16:creationId xmlns:a16="http://schemas.microsoft.com/office/drawing/2014/main" id="{D99DB6C6-36F9-4576-A558-95153EADBE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694E7916-EDE4-4B50-A4A1-6B28FDD4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6F6CB7BB-4370-4173-97F8-F636C0F14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B0F590BB-1F51-4138-A2D4-2E483C84F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4A492863-9797-45A2-BAB3-514F10C5F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7C1E33F6-6D0F-4ECF-92F4-6F71D8BAF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9">
              <a:extLst>
                <a:ext uri="{FF2B5EF4-FFF2-40B4-BE49-F238E27FC236}">
                  <a16:creationId xmlns:a16="http://schemas.microsoft.com/office/drawing/2014/main" id="{73EEEA64-7411-474B-BD0E-60C24B3F4E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4F82A6DD-92BB-4443-B5A5-05240DD55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79832BCB-1DCF-46AC-9FFA-170791668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37" name="Rectangle 36">
            <a:extLst>
              <a:ext uri="{FF2B5EF4-FFF2-40B4-BE49-F238E27FC236}">
                <a16:creationId xmlns:a16="http://schemas.microsoft.com/office/drawing/2014/main" id="{4E74DA95-CD7A-4D5E-9D27-67A759CE7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communication skills&#10;&#10;AI-generated content may be incorrect.">
            <a:extLst>
              <a:ext uri="{FF2B5EF4-FFF2-40B4-BE49-F238E27FC236}">
                <a16:creationId xmlns:a16="http://schemas.microsoft.com/office/drawing/2014/main" id="{DB0E89AC-B043-661A-6374-86F7723F03B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13187" y="1131994"/>
            <a:ext cx="3072154" cy="4602479"/>
          </a:xfrm>
          <a:prstGeom prst="rect">
            <a:avLst/>
          </a:prstGeom>
        </p:spPr>
      </p:pic>
      <p:cxnSp>
        <p:nvCxnSpPr>
          <p:cNvPr id="39" name="Straight Connector 38">
            <a:extLst>
              <a:ext uri="{FF2B5EF4-FFF2-40B4-BE49-F238E27FC236}">
                <a16:creationId xmlns:a16="http://schemas.microsoft.com/office/drawing/2014/main" id="{14AA3B5C-0C55-4FFF-9C45-8F9F7C074A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1305" y="1650669"/>
            <a:ext cx="0" cy="3431969"/>
          </a:xfrm>
          <a:prstGeom prst="line">
            <a:avLst/>
          </a:prstGeom>
        </p:spPr>
        <p:style>
          <a:lnRef idx="1">
            <a:schemeClr val="accent1"/>
          </a:lnRef>
          <a:fillRef idx="0">
            <a:schemeClr val="accent1"/>
          </a:fillRef>
          <a:effectRef idx="0">
            <a:schemeClr val="accent1"/>
          </a:effectRef>
          <a:fontRef idx="minor">
            <a:schemeClr val="tx1"/>
          </a:fontRef>
        </p:style>
      </p:cxnSp>
      <p:pic>
        <p:nvPicPr>
          <p:cNvPr id="7" name="Picture 6" descr="A diagram of a reception">
            <a:extLst>
              <a:ext uri="{FF2B5EF4-FFF2-40B4-BE49-F238E27FC236}">
                <a16:creationId xmlns:a16="http://schemas.microsoft.com/office/drawing/2014/main" id="{0B2718ED-1A2C-45CD-0EBC-72A5273F54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8129" y="1131993"/>
            <a:ext cx="4602479" cy="4602479"/>
          </a:xfrm>
          <a:prstGeom prst="rect">
            <a:avLst/>
          </a:prstGeom>
        </p:spPr>
      </p:pic>
    </p:spTree>
    <p:extLst>
      <p:ext uri="{BB962C8B-B14F-4D97-AF65-F5344CB8AC3E}">
        <p14:creationId xmlns:p14="http://schemas.microsoft.com/office/powerpoint/2010/main" val="2808703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2C8D8-71A4-50FA-E1AB-8D72E7C90094}"/>
              </a:ext>
            </a:extLst>
          </p:cNvPr>
          <p:cNvSpPr>
            <a:spLocks noGrp="1"/>
          </p:cNvSpPr>
          <p:nvPr>
            <p:ph type="title"/>
          </p:nvPr>
        </p:nvSpPr>
        <p:spPr/>
        <p:txBody>
          <a:bodyPr/>
          <a:lstStyle/>
          <a:p>
            <a:r>
              <a:rPr lang="en-GB" dirty="0"/>
              <a:t>QUESTIONS</a:t>
            </a:r>
          </a:p>
        </p:txBody>
      </p:sp>
      <p:graphicFrame>
        <p:nvGraphicFramePr>
          <p:cNvPr id="7" name="Content Placeholder 2">
            <a:extLst>
              <a:ext uri="{FF2B5EF4-FFF2-40B4-BE49-F238E27FC236}">
                <a16:creationId xmlns:a16="http://schemas.microsoft.com/office/drawing/2014/main" id="{09E0AB34-9BF1-9786-0DFA-BC9556725709}"/>
              </a:ext>
            </a:extLst>
          </p:cNvPr>
          <p:cNvGraphicFramePr>
            <a:graphicFrameLocks noGrp="1"/>
          </p:cNvGraphicFramePr>
          <p:nvPr>
            <p:ph idx="1"/>
          </p:nvPr>
        </p:nvGraphicFramePr>
        <p:xfrm>
          <a:off x="560070" y="1771650"/>
          <a:ext cx="10793730" cy="4405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 blue background with white text">
            <a:extLst>
              <a:ext uri="{FF2B5EF4-FFF2-40B4-BE49-F238E27FC236}">
                <a16:creationId xmlns:a16="http://schemas.microsoft.com/office/drawing/2014/main" id="{AA121BF3-38AA-71CD-EA64-BAD70C1C216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875270" y="0"/>
            <a:ext cx="4229099" cy="1659250"/>
          </a:xfrm>
          <a:prstGeom prst="rect">
            <a:avLst/>
          </a:prstGeom>
        </p:spPr>
      </p:pic>
    </p:spTree>
    <p:extLst>
      <p:ext uri="{BB962C8B-B14F-4D97-AF65-F5344CB8AC3E}">
        <p14:creationId xmlns:p14="http://schemas.microsoft.com/office/powerpoint/2010/main" val="1751724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F3D67C-08D5-44CE-CB8C-751C36A084E4}"/>
              </a:ext>
            </a:extLst>
          </p:cNvPr>
          <p:cNvSpPr>
            <a:spLocks noGrp="1"/>
          </p:cNvSpPr>
          <p:nvPr>
            <p:ph type="title"/>
          </p:nvPr>
        </p:nvSpPr>
        <p:spPr>
          <a:xfrm>
            <a:off x="1286933" y="609600"/>
            <a:ext cx="10197494" cy="1099457"/>
          </a:xfrm>
        </p:spPr>
        <p:txBody>
          <a:bodyPr>
            <a:normAutofit/>
          </a:bodyPr>
          <a:lstStyle/>
          <a:p>
            <a:pPr>
              <a:lnSpc>
                <a:spcPct val="90000"/>
              </a:lnSpc>
            </a:pPr>
            <a:r>
              <a:rPr lang="en-GB"/>
              <a:t>REFERNCES :</a:t>
            </a:r>
            <a:br>
              <a:rPr lang="en-GB"/>
            </a:br>
            <a:endParaRPr lang="en-GB"/>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8" name="Content Placeholder 2">
            <a:extLst>
              <a:ext uri="{FF2B5EF4-FFF2-40B4-BE49-F238E27FC236}">
                <a16:creationId xmlns:a16="http://schemas.microsoft.com/office/drawing/2014/main" id="{7E6AEFCB-0638-D5B7-4805-E351D3130989}"/>
              </a:ext>
            </a:extLst>
          </p:cNvPr>
          <p:cNvGraphicFramePr>
            <a:graphicFrameLocks noGrp="1"/>
          </p:cNvGraphicFramePr>
          <p:nvPr>
            <p:ph idx="1"/>
            <p:extLst>
              <p:ext uri="{D42A27DB-BD31-4B8C-83A1-F6EECF244321}">
                <p14:modId xmlns:p14="http://schemas.microsoft.com/office/powerpoint/2010/main" val="20305831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48954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853</Words>
  <Application>Microsoft Office PowerPoint</Application>
  <PresentationFormat>Widescreen</PresentationFormat>
  <Paragraphs>53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Times New Roman</vt:lpstr>
      <vt:lpstr>Trebuchet MS</vt:lpstr>
      <vt:lpstr>Wingdings 3</vt:lpstr>
      <vt:lpstr>Facet</vt:lpstr>
      <vt:lpstr>STUDENT NAME : ION CARAMAN  STUDENT ID:2213755 LECTURE NAME :  LIYANAGE RODRIGO MODULE CODE: LCBB5012</vt:lpstr>
      <vt:lpstr>INTRODUCTION </vt:lpstr>
      <vt:lpstr>JOB DESCRIPTION </vt:lpstr>
      <vt:lpstr>PowerPoint Presentation</vt:lpstr>
      <vt:lpstr>PowerPoint Presentation</vt:lpstr>
      <vt:lpstr>PowerPoint Presentation</vt:lpstr>
      <vt:lpstr>RATING FOR RECEPTIONIST </vt:lpstr>
      <vt:lpstr>FRAMEWORK / RESPONSIBILITY </vt:lpstr>
      <vt:lpstr>PowerPoint Presentation</vt:lpstr>
      <vt:lpstr>QUESTIONS</vt:lpstr>
      <vt:lpstr>REFERNCES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2025-10-16T20:34:46Z</dcterms:created>
  <dcterms:modified xsi:type="dcterms:W3CDTF">2025-10-17T18:40:36Z</dcterms:modified>
</cp:coreProperties>
</file>