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5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3650B-CA13-050A-AC57-BB9D2A233D93}" v="371" dt="2026-03-05T13:41:57.802"/>
    <p1510:client id="{9CC006E1-FE3F-14B1-942A-1F4B002FF5F8}" v="640" dt="2026-03-06T11:42:01.0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Wade (2318273)" userId="S::2318273@student.uwtsd.ac.uk::c9257d1b-35f9-4b21-a998-5795f4187b33" providerId="AD" clId="Web-{9CC006E1-FE3F-14B1-942A-1F4B002FF5F8}"/>
    <pc:docChg chg="mod addSld modSld addMainMaster delMainMaster">
      <pc:chgData name="Joe Wade (2318273)" userId="S::2318273@student.uwtsd.ac.uk::c9257d1b-35f9-4b21-a998-5795f4187b33" providerId="AD" clId="Web-{9CC006E1-FE3F-14B1-942A-1F4B002FF5F8}" dt="2026-03-06T11:42:01.016" v="665" actId="20577"/>
      <pc:docMkLst>
        <pc:docMk/>
      </pc:docMkLst>
      <pc:sldChg chg="modSp mod modClrScheme chgLayout">
        <pc:chgData name="Joe Wade (2318273)" userId="S::2318273@student.uwtsd.ac.uk::c9257d1b-35f9-4b21-a998-5795f4187b33" providerId="AD" clId="Web-{9CC006E1-FE3F-14B1-942A-1F4B002FF5F8}" dt="2026-03-06T11:26:13.127" v="614" actId="20577"/>
        <pc:sldMkLst>
          <pc:docMk/>
          <pc:sldMk cId="109857222" sldId="256"/>
        </pc:sldMkLst>
        <pc:spChg chg="mod ord">
          <ac:chgData name="Joe Wade (2318273)" userId="S::2318273@student.uwtsd.ac.uk::c9257d1b-35f9-4b21-a998-5795f4187b33" providerId="AD" clId="Web-{9CC006E1-FE3F-14B1-942A-1F4B002FF5F8}" dt="2026-03-06T11:26:13.127" v="614" actId="20577"/>
          <ac:spMkLst>
            <pc:docMk/>
            <pc:sldMk cId="109857222" sldId="256"/>
            <ac:spMk id="2" creationId="{00000000-0000-0000-0000-000000000000}"/>
          </ac:spMkLst>
        </pc:spChg>
      </pc:sldChg>
      <pc:sldChg chg="addSp delSp modSp mod modClrScheme chgLayout">
        <pc:chgData name="Joe Wade (2318273)" userId="S::2318273@student.uwtsd.ac.uk::c9257d1b-35f9-4b21-a998-5795f4187b33" providerId="AD" clId="Web-{9CC006E1-FE3F-14B1-942A-1F4B002FF5F8}" dt="2026-03-06T11:31:13.433" v="616" actId="20577"/>
        <pc:sldMkLst>
          <pc:docMk/>
          <pc:sldMk cId="3726349461" sldId="257"/>
        </pc:sldMkLst>
        <pc:spChg chg="mod ord">
          <ac:chgData name="Joe Wade (2318273)" userId="S::2318273@student.uwtsd.ac.uk::c9257d1b-35f9-4b21-a998-5795f4187b33" providerId="AD" clId="Web-{9CC006E1-FE3F-14B1-942A-1F4B002FF5F8}" dt="2026-03-02T10:44:48.051" v="300"/>
          <ac:spMkLst>
            <pc:docMk/>
            <pc:sldMk cId="3726349461" sldId="257"/>
            <ac:spMk id="2" creationId="{BB0F2FDF-51F8-9142-A18C-4B92691F8CB2}"/>
          </ac:spMkLst>
        </pc:spChg>
        <pc:spChg chg="add mod">
          <ac:chgData name="Joe Wade (2318273)" userId="S::2318273@student.uwtsd.ac.uk::c9257d1b-35f9-4b21-a998-5795f4187b33" providerId="AD" clId="Web-{9CC006E1-FE3F-14B1-942A-1F4B002FF5F8}" dt="2026-02-27T11:44:36.599" v="24" actId="14100"/>
          <ac:spMkLst>
            <pc:docMk/>
            <pc:sldMk cId="3726349461" sldId="257"/>
            <ac:spMk id="3" creationId="{855D391E-1171-CA4C-E843-CAFB6181545F}"/>
          </ac:spMkLst>
        </pc:spChg>
        <pc:spChg chg="mod ord">
          <ac:chgData name="Joe Wade (2318273)" userId="S::2318273@student.uwtsd.ac.uk::c9257d1b-35f9-4b21-a998-5795f4187b33" providerId="AD" clId="Web-{9CC006E1-FE3F-14B1-942A-1F4B002FF5F8}" dt="2026-03-06T11:31:13.433" v="616" actId="20577"/>
          <ac:spMkLst>
            <pc:docMk/>
            <pc:sldMk cId="3726349461" sldId="257"/>
            <ac:spMk id="5" creationId="{B35FBA9B-D7A7-AC30-4F6E-5F2BAEFC2AFC}"/>
          </ac:spMkLst>
        </pc:spChg>
        <pc:spChg chg="add mod">
          <ac:chgData name="Joe Wade (2318273)" userId="S::2318273@student.uwtsd.ac.uk::c9257d1b-35f9-4b21-a998-5795f4187b33" providerId="AD" clId="Web-{9CC006E1-FE3F-14B1-942A-1F4B002FF5F8}" dt="2026-02-27T11:44:39.037" v="25" actId="14100"/>
          <ac:spMkLst>
            <pc:docMk/>
            <pc:sldMk cId="3726349461" sldId="257"/>
            <ac:spMk id="6" creationId="{7C7BED6A-BA3F-223F-9D5D-E889E1DF04AF}"/>
          </ac:spMkLst>
        </pc:spChg>
      </pc:sldChg>
      <pc:sldChg chg="addSp delSp modSp new mod modClrScheme chgLayout">
        <pc:chgData name="Joe Wade (2318273)" userId="S::2318273@student.uwtsd.ac.uk::c9257d1b-35f9-4b21-a998-5795f4187b33" providerId="AD" clId="Web-{9CC006E1-FE3F-14B1-942A-1F4B002FF5F8}" dt="2026-03-06T11:32:13.327" v="629" actId="20577"/>
        <pc:sldMkLst>
          <pc:docMk/>
          <pc:sldMk cId="3305086837" sldId="258"/>
        </pc:sldMkLst>
        <pc:spChg chg="mod ord">
          <ac:chgData name="Joe Wade (2318273)" userId="S::2318273@student.uwtsd.ac.uk::c9257d1b-35f9-4b21-a998-5795f4187b33" providerId="AD" clId="Web-{9CC006E1-FE3F-14B1-942A-1F4B002FF5F8}" dt="2026-03-02T10:45:49.570" v="301" actId="1076"/>
          <ac:spMkLst>
            <pc:docMk/>
            <pc:sldMk cId="3305086837" sldId="258"/>
            <ac:spMk id="2" creationId="{7B054A36-1DAF-D55F-F3B0-F28FFF8BE9AA}"/>
          </ac:spMkLst>
        </pc:spChg>
        <pc:spChg chg="mod ord">
          <ac:chgData name="Joe Wade (2318273)" userId="S::2318273@student.uwtsd.ac.uk::c9257d1b-35f9-4b21-a998-5795f4187b33" providerId="AD" clId="Web-{9CC006E1-FE3F-14B1-942A-1F4B002FF5F8}" dt="2026-03-06T11:32:13.327" v="629" actId="20577"/>
          <ac:spMkLst>
            <pc:docMk/>
            <pc:sldMk cId="3305086837" sldId="258"/>
            <ac:spMk id="3" creationId="{6079EDCD-F92E-64E3-192B-53593E6B15C1}"/>
          </ac:spMkLst>
        </pc:spChg>
      </pc:sldChg>
      <pc:sldChg chg="modSp new mod modClrScheme chgLayout">
        <pc:chgData name="Joe Wade (2318273)" userId="S::2318273@student.uwtsd.ac.uk::c9257d1b-35f9-4b21-a998-5795f4187b33" providerId="AD" clId="Web-{9CC006E1-FE3F-14B1-942A-1F4B002FF5F8}" dt="2026-03-03T15:11:38.893" v="603" actId="14100"/>
        <pc:sldMkLst>
          <pc:docMk/>
          <pc:sldMk cId="3117943691" sldId="259"/>
        </pc:sldMkLst>
        <pc:spChg chg="mod ord">
          <ac:chgData name="Joe Wade (2318273)" userId="S::2318273@student.uwtsd.ac.uk::c9257d1b-35f9-4b21-a998-5795f4187b33" providerId="AD" clId="Web-{9CC006E1-FE3F-14B1-942A-1F4B002FF5F8}" dt="2026-03-03T15:11:35.924" v="602" actId="1076"/>
          <ac:spMkLst>
            <pc:docMk/>
            <pc:sldMk cId="3117943691" sldId="259"/>
            <ac:spMk id="2" creationId="{01BC16D5-BDC2-DF4F-ECC8-4606E92E82B1}"/>
          </ac:spMkLst>
        </pc:spChg>
        <pc:spChg chg="mod ord">
          <ac:chgData name="Joe Wade (2318273)" userId="S::2318273@student.uwtsd.ac.uk::c9257d1b-35f9-4b21-a998-5795f4187b33" providerId="AD" clId="Web-{9CC006E1-FE3F-14B1-942A-1F4B002FF5F8}" dt="2026-03-03T15:11:38.893" v="603" actId="14100"/>
          <ac:spMkLst>
            <pc:docMk/>
            <pc:sldMk cId="3117943691" sldId="259"/>
            <ac:spMk id="3" creationId="{0347C710-FAD7-CEDC-2A3F-35DD66A207EF}"/>
          </ac:spMkLst>
        </pc:spChg>
      </pc:sldChg>
      <pc:sldChg chg="delSp modSp new mod modClrScheme chgLayout">
        <pc:chgData name="Joe Wade (2318273)" userId="S::2318273@student.uwtsd.ac.uk::c9257d1b-35f9-4b21-a998-5795f4187b33" providerId="AD" clId="Web-{9CC006E1-FE3F-14B1-942A-1F4B002FF5F8}" dt="2026-03-06T11:32:35.657" v="632" actId="20577"/>
        <pc:sldMkLst>
          <pc:docMk/>
          <pc:sldMk cId="1188669361" sldId="260"/>
        </pc:sldMkLst>
        <pc:spChg chg="mod ord">
          <ac:chgData name="Joe Wade (2318273)" userId="S::2318273@student.uwtsd.ac.uk::c9257d1b-35f9-4b21-a998-5795f4187b33" providerId="AD" clId="Web-{9CC006E1-FE3F-14B1-942A-1F4B002FF5F8}" dt="2026-03-06T11:32:35.657" v="632" actId="20577"/>
          <ac:spMkLst>
            <pc:docMk/>
            <pc:sldMk cId="1188669361" sldId="260"/>
            <ac:spMk id="3" creationId="{03D1A474-A131-2D77-4789-DC8D5F9B01AB}"/>
          </ac:spMkLst>
        </pc:spChg>
      </pc:sldChg>
      <pc:sldChg chg="modSp new mod modClrScheme chgLayout">
        <pc:chgData name="Joe Wade (2318273)" userId="S::2318273@student.uwtsd.ac.uk::c9257d1b-35f9-4b21-a998-5795f4187b33" providerId="AD" clId="Web-{9CC006E1-FE3F-14B1-942A-1F4B002FF5F8}" dt="2026-03-02T11:17:25.720" v="363" actId="20577"/>
        <pc:sldMkLst>
          <pc:docMk/>
          <pc:sldMk cId="1163067604" sldId="261"/>
        </pc:sldMkLst>
        <pc:spChg chg="mod ord">
          <ac:chgData name="Joe Wade (2318273)" userId="S::2318273@student.uwtsd.ac.uk::c9257d1b-35f9-4b21-a998-5795f4187b33" providerId="AD" clId="Web-{9CC006E1-FE3F-14B1-942A-1F4B002FF5F8}" dt="2026-03-02T10:47:10.434" v="309" actId="1076"/>
          <ac:spMkLst>
            <pc:docMk/>
            <pc:sldMk cId="1163067604" sldId="261"/>
            <ac:spMk id="2" creationId="{B9BFC261-7460-0C3B-0A70-8A48571AA16E}"/>
          </ac:spMkLst>
        </pc:spChg>
        <pc:spChg chg="mod ord">
          <ac:chgData name="Joe Wade (2318273)" userId="S::2318273@student.uwtsd.ac.uk::c9257d1b-35f9-4b21-a998-5795f4187b33" providerId="AD" clId="Web-{9CC006E1-FE3F-14B1-942A-1F4B002FF5F8}" dt="2026-03-02T11:17:25.720" v="363" actId="20577"/>
          <ac:spMkLst>
            <pc:docMk/>
            <pc:sldMk cId="1163067604" sldId="261"/>
            <ac:spMk id="3" creationId="{3DD21FF1-28CE-D6C3-93AC-A96ECBD47650}"/>
          </ac:spMkLst>
        </pc:spChg>
      </pc:sldChg>
      <pc:sldChg chg="delSp modSp new">
        <pc:chgData name="Joe Wade (2318273)" userId="S::2318273@student.uwtsd.ac.uk::c9257d1b-35f9-4b21-a998-5795f4187b33" providerId="AD" clId="Web-{9CC006E1-FE3F-14B1-942A-1F4B002FF5F8}" dt="2026-03-06T11:34:32.943" v="648" actId="20577"/>
        <pc:sldMkLst>
          <pc:docMk/>
          <pc:sldMk cId="1474014672" sldId="262"/>
        </pc:sldMkLst>
        <pc:spChg chg="mod">
          <ac:chgData name="Joe Wade (2318273)" userId="S::2318273@student.uwtsd.ac.uk::c9257d1b-35f9-4b21-a998-5795f4187b33" providerId="AD" clId="Web-{9CC006E1-FE3F-14B1-942A-1F4B002FF5F8}" dt="2026-03-06T11:34:32.943" v="648" actId="20577"/>
          <ac:spMkLst>
            <pc:docMk/>
            <pc:sldMk cId="1474014672" sldId="262"/>
            <ac:spMk id="3" creationId="{5D566F58-9D53-7127-8827-6E3E89E44767}"/>
          </ac:spMkLst>
        </pc:spChg>
      </pc:sldChg>
      <pc:sldChg chg="addSp modSp new">
        <pc:chgData name="Joe Wade (2318273)" userId="S::2318273@student.uwtsd.ac.uk::c9257d1b-35f9-4b21-a998-5795f4187b33" providerId="AD" clId="Web-{9CC006E1-FE3F-14B1-942A-1F4B002FF5F8}" dt="2026-03-06T11:40:46.984" v="657" actId="20577"/>
        <pc:sldMkLst>
          <pc:docMk/>
          <pc:sldMk cId="1356531711" sldId="263"/>
        </pc:sldMkLst>
        <pc:spChg chg="mod">
          <ac:chgData name="Joe Wade (2318273)" userId="S::2318273@student.uwtsd.ac.uk::c9257d1b-35f9-4b21-a998-5795f4187b33" providerId="AD" clId="Web-{9CC006E1-FE3F-14B1-942A-1F4B002FF5F8}" dt="2026-03-02T11:22:36.227" v="406" actId="1076"/>
          <ac:spMkLst>
            <pc:docMk/>
            <pc:sldMk cId="1356531711" sldId="263"/>
            <ac:spMk id="2" creationId="{7B930E54-ABA6-58F0-613E-80AA864D4C7E}"/>
          </ac:spMkLst>
        </pc:spChg>
        <pc:spChg chg="mod">
          <ac:chgData name="Joe Wade (2318273)" userId="S::2318273@student.uwtsd.ac.uk::c9257d1b-35f9-4b21-a998-5795f4187b33" providerId="AD" clId="Web-{9CC006E1-FE3F-14B1-942A-1F4B002FF5F8}" dt="2026-03-02T11:21:57.258" v="404" actId="20577"/>
          <ac:spMkLst>
            <pc:docMk/>
            <pc:sldMk cId="1356531711" sldId="263"/>
            <ac:spMk id="3" creationId="{B647721E-C46E-20A2-8723-E88DE406C4E8}"/>
          </ac:spMkLst>
        </pc:spChg>
        <pc:spChg chg="add mod">
          <ac:chgData name="Joe Wade (2318273)" userId="S::2318273@student.uwtsd.ac.uk::c9257d1b-35f9-4b21-a998-5795f4187b33" providerId="AD" clId="Web-{9CC006E1-FE3F-14B1-942A-1F4B002FF5F8}" dt="2026-03-06T11:40:46.984" v="657" actId="20577"/>
          <ac:spMkLst>
            <pc:docMk/>
            <pc:sldMk cId="1356531711" sldId="263"/>
            <ac:spMk id="4" creationId="{8E067BF3-5B1A-7159-317F-59F761E7F6C8}"/>
          </ac:spMkLst>
        </pc:spChg>
      </pc:sldChg>
      <pc:sldChg chg="addSp modSp new">
        <pc:chgData name="Joe Wade (2318273)" userId="S::2318273@student.uwtsd.ac.uk::c9257d1b-35f9-4b21-a998-5795f4187b33" providerId="AD" clId="Web-{9CC006E1-FE3F-14B1-942A-1F4B002FF5F8}" dt="2026-03-06T11:42:01.016" v="665" actId="20577"/>
        <pc:sldMkLst>
          <pc:docMk/>
          <pc:sldMk cId="2194339607" sldId="264"/>
        </pc:sldMkLst>
        <pc:spChg chg="mod">
          <ac:chgData name="Joe Wade (2318273)" userId="S::2318273@student.uwtsd.ac.uk::c9257d1b-35f9-4b21-a998-5795f4187b33" providerId="AD" clId="Web-{9CC006E1-FE3F-14B1-942A-1F4B002FF5F8}" dt="2026-03-02T11:34:43.287" v="421" actId="1076"/>
          <ac:spMkLst>
            <pc:docMk/>
            <pc:sldMk cId="2194339607" sldId="264"/>
            <ac:spMk id="2" creationId="{47B527AD-6499-D674-8494-020D5E0A8672}"/>
          </ac:spMkLst>
        </pc:spChg>
        <pc:spChg chg="mod">
          <ac:chgData name="Joe Wade (2318273)" userId="S::2318273@student.uwtsd.ac.uk::c9257d1b-35f9-4b21-a998-5795f4187b33" providerId="AD" clId="Web-{9CC006E1-FE3F-14B1-942A-1F4B002FF5F8}" dt="2026-03-02T11:40:29.810" v="450" actId="20577"/>
          <ac:spMkLst>
            <pc:docMk/>
            <pc:sldMk cId="2194339607" sldId="264"/>
            <ac:spMk id="3" creationId="{713303DC-B9AB-88A1-051C-9507B20248F9}"/>
          </ac:spMkLst>
        </pc:spChg>
        <pc:spChg chg="add mod">
          <ac:chgData name="Joe Wade (2318273)" userId="S::2318273@student.uwtsd.ac.uk::c9257d1b-35f9-4b21-a998-5795f4187b33" providerId="AD" clId="Web-{9CC006E1-FE3F-14B1-942A-1F4B002FF5F8}" dt="2026-03-06T11:42:01.016" v="665" actId="20577"/>
          <ac:spMkLst>
            <pc:docMk/>
            <pc:sldMk cId="2194339607" sldId="264"/>
            <ac:spMk id="4" creationId="{59065E09-6DCD-28AF-3FC0-E546D3DB6460}"/>
          </ac:spMkLst>
        </pc:spChg>
      </pc:sldChg>
      <pc:sldChg chg="addSp modSp new">
        <pc:chgData name="Joe Wade (2318273)" userId="S::2318273@student.uwtsd.ac.uk::c9257d1b-35f9-4b21-a998-5795f4187b33" providerId="AD" clId="Web-{9CC006E1-FE3F-14B1-942A-1F4B002FF5F8}" dt="2026-03-02T17:31:34.006" v="473" actId="14100"/>
        <pc:sldMkLst>
          <pc:docMk/>
          <pc:sldMk cId="4163280363" sldId="265"/>
        </pc:sldMkLst>
        <pc:spChg chg="mod">
          <ac:chgData name="Joe Wade (2318273)" userId="S::2318273@student.uwtsd.ac.uk::c9257d1b-35f9-4b21-a998-5795f4187b33" providerId="AD" clId="Web-{9CC006E1-FE3F-14B1-942A-1F4B002FF5F8}" dt="2026-03-02T17:28:56.311" v="459" actId="1076"/>
          <ac:spMkLst>
            <pc:docMk/>
            <pc:sldMk cId="4163280363" sldId="265"/>
            <ac:spMk id="2" creationId="{492BDC55-5CE1-7ED9-DBD0-5E79571EB8D1}"/>
          </ac:spMkLst>
        </pc:spChg>
        <pc:spChg chg="mod">
          <ac:chgData name="Joe Wade (2318273)" userId="S::2318273@student.uwtsd.ac.uk::c9257d1b-35f9-4b21-a998-5795f4187b33" providerId="AD" clId="Web-{9CC006E1-FE3F-14B1-942A-1F4B002FF5F8}" dt="2026-03-02T17:29:39.204" v="469" actId="14100"/>
          <ac:spMkLst>
            <pc:docMk/>
            <pc:sldMk cId="4163280363" sldId="265"/>
            <ac:spMk id="3" creationId="{B11C62AF-0721-B7AC-1A43-D77FFCFB7D85}"/>
          </ac:spMkLst>
        </pc:spChg>
        <pc:picChg chg="add mod">
          <ac:chgData name="Joe Wade (2318273)" userId="S::2318273@student.uwtsd.ac.uk::c9257d1b-35f9-4b21-a998-5795f4187b33" providerId="AD" clId="Web-{9CC006E1-FE3F-14B1-942A-1F4B002FF5F8}" dt="2026-03-02T17:31:34.006" v="473" actId="14100"/>
          <ac:picMkLst>
            <pc:docMk/>
            <pc:sldMk cId="4163280363" sldId="265"/>
            <ac:picMk id="4" creationId="{19E5576B-C601-20DF-F3BF-225D2F55939A}"/>
          </ac:picMkLst>
        </pc:picChg>
      </pc:sldChg>
      <pc:sldChg chg="addSp delSp modSp new">
        <pc:chgData name="Joe Wade (2318273)" userId="S::2318273@student.uwtsd.ac.uk::c9257d1b-35f9-4b21-a998-5795f4187b33" providerId="AD" clId="Web-{9CC006E1-FE3F-14B1-942A-1F4B002FF5F8}" dt="2026-03-03T15:10:01.188" v="588" actId="20577"/>
        <pc:sldMkLst>
          <pc:docMk/>
          <pc:sldMk cId="3772447731" sldId="266"/>
        </pc:sldMkLst>
        <pc:spChg chg="mod">
          <ac:chgData name="Joe Wade (2318273)" userId="S::2318273@student.uwtsd.ac.uk::c9257d1b-35f9-4b21-a998-5795f4187b33" providerId="AD" clId="Web-{9CC006E1-FE3F-14B1-942A-1F4B002FF5F8}" dt="2026-03-03T14:46:40.072" v="511" actId="1076"/>
          <ac:spMkLst>
            <pc:docMk/>
            <pc:sldMk cId="3772447731" sldId="266"/>
            <ac:spMk id="2" creationId="{87C67C0A-21C0-1DB8-BF5D-3806B962B2B3}"/>
          </ac:spMkLst>
        </pc:spChg>
        <pc:spChg chg="mod">
          <ac:chgData name="Joe Wade (2318273)" userId="S::2318273@student.uwtsd.ac.uk::c9257d1b-35f9-4b21-a998-5795f4187b33" providerId="AD" clId="Web-{9CC006E1-FE3F-14B1-942A-1F4B002FF5F8}" dt="2026-03-03T15:08:16.764" v="579" actId="14100"/>
          <ac:spMkLst>
            <pc:docMk/>
            <pc:sldMk cId="3772447731" sldId="266"/>
            <ac:spMk id="3" creationId="{8EC2FF00-7673-E652-D3E1-E748C9A01238}"/>
          </ac:spMkLst>
        </pc:spChg>
        <pc:spChg chg="add mod">
          <ac:chgData name="Joe Wade (2318273)" userId="S::2318273@student.uwtsd.ac.uk::c9257d1b-35f9-4b21-a998-5795f4187b33" providerId="AD" clId="Web-{9CC006E1-FE3F-14B1-942A-1F4B002FF5F8}" dt="2026-03-03T15:08:11.561" v="577" actId="1076"/>
          <ac:spMkLst>
            <pc:docMk/>
            <pc:sldMk cId="3772447731" sldId="266"/>
            <ac:spMk id="6" creationId="{DFD4068E-18DE-36B2-6288-F00498122348}"/>
          </ac:spMkLst>
        </pc:spChg>
        <pc:spChg chg="add mod">
          <ac:chgData name="Joe Wade (2318273)" userId="S::2318273@student.uwtsd.ac.uk::c9257d1b-35f9-4b21-a998-5795f4187b33" providerId="AD" clId="Web-{9CC006E1-FE3F-14B1-942A-1F4B002FF5F8}" dt="2026-03-03T15:10:01.188" v="588" actId="20577"/>
          <ac:spMkLst>
            <pc:docMk/>
            <pc:sldMk cId="3772447731" sldId="266"/>
            <ac:spMk id="8" creationId="{570AE2F2-C89E-DECE-B711-82855C968863}"/>
          </ac:spMkLst>
        </pc:spChg>
      </pc:sldChg>
      <pc:sldChg chg="addSp modSp new">
        <pc:chgData name="Joe Wade (2318273)" userId="S::2318273@student.uwtsd.ac.uk::c9257d1b-35f9-4b21-a998-5795f4187b33" providerId="AD" clId="Web-{9CC006E1-FE3F-14B1-942A-1F4B002FF5F8}" dt="2026-03-03T15:10:43.158" v="597" actId="20577"/>
        <pc:sldMkLst>
          <pc:docMk/>
          <pc:sldMk cId="4172690696" sldId="267"/>
        </pc:sldMkLst>
        <pc:spChg chg="mod">
          <ac:chgData name="Joe Wade (2318273)" userId="S::2318273@student.uwtsd.ac.uk::c9257d1b-35f9-4b21-a998-5795f4187b33" providerId="AD" clId="Web-{9CC006E1-FE3F-14B1-942A-1F4B002FF5F8}" dt="2026-03-03T14:52:13.770" v="536" actId="20577"/>
          <ac:spMkLst>
            <pc:docMk/>
            <pc:sldMk cId="4172690696" sldId="267"/>
            <ac:spMk id="2" creationId="{726259C3-CD4A-A1CC-31DA-3249D6354249}"/>
          </ac:spMkLst>
        </pc:spChg>
        <pc:spChg chg="mod">
          <ac:chgData name="Joe Wade (2318273)" userId="S::2318273@student.uwtsd.ac.uk::c9257d1b-35f9-4b21-a998-5795f4187b33" providerId="AD" clId="Web-{9CC006E1-FE3F-14B1-942A-1F4B002FF5F8}" dt="2026-03-03T15:10:30.798" v="594" actId="14100"/>
          <ac:spMkLst>
            <pc:docMk/>
            <pc:sldMk cId="4172690696" sldId="267"/>
            <ac:spMk id="3" creationId="{AB7172A1-2965-C1B6-CAC4-30556D1F3A5C}"/>
          </ac:spMkLst>
        </pc:spChg>
        <pc:spChg chg="add mod">
          <ac:chgData name="Joe Wade (2318273)" userId="S::2318273@student.uwtsd.ac.uk::c9257d1b-35f9-4b21-a998-5795f4187b33" providerId="AD" clId="Web-{9CC006E1-FE3F-14B1-942A-1F4B002FF5F8}" dt="2026-03-03T15:10:25.157" v="592" actId="1076"/>
          <ac:spMkLst>
            <pc:docMk/>
            <pc:sldMk cId="4172690696" sldId="267"/>
            <ac:spMk id="4" creationId="{67C3AB3C-1AA5-A6DD-1870-4EA04B714262}"/>
          </ac:spMkLst>
        </pc:spChg>
        <pc:spChg chg="add mod">
          <ac:chgData name="Joe Wade (2318273)" userId="S::2318273@student.uwtsd.ac.uk::c9257d1b-35f9-4b21-a998-5795f4187b33" providerId="AD" clId="Web-{9CC006E1-FE3F-14B1-942A-1F4B002FF5F8}" dt="2026-03-03T15:10:43.158" v="597" actId="20577"/>
          <ac:spMkLst>
            <pc:docMk/>
            <pc:sldMk cId="4172690696" sldId="267"/>
            <ac:spMk id="5" creationId="{F2BCA67F-D832-2C82-5485-71C6D1DAF11E}"/>
          </ac:spMkLst>
        </pc:spChg>
      </pc:sldChg>
      <pc:sldChg chg="addSp modSp new">
        <pc:chgData name="Joe Wade (2318273)" userId="S::2318273@student.uwtsd.ac.uk::c9257d1b-35f9-4b21-a998-5795f4187b33" providerId="AD" clId="Web-{9CC006E1-FE3F-14B1-942A-1F4B002FF5F8}" dt="2026-03-03T14:54:47.694" v="559" actId="20577"/>
        <pc:sldMkLst>
          <pc:docMk/>
          <pc:sldMk cId="2733168325" sldId="268"/>
        </pc:sldMkLst>
        <pc:spChg chg="mod">
          <ac:chgData name="Joe Wade (2318273)" userId="S::2318273@student.uwtsd.ac.uk::c9257d1b-35f9-4b21-a998-5795f4187b33" providerId="AD" clId="Web-{9CC006E1-FE3F-14B1-942A-1F4B002FF5F8}" dt="2026-03-03T14:54:47.694" v="559" actId="20577"/>
          <ac:spMkLst>
            <pc:docMk/>
            <pc:sldMk cId="2733168325" sldId="268"/>
            <ac:spMk id="2" creationId="{40A5E40D-17E8-362D-E326-27DF91F9905B}"/>
          </ac:spMkLst>
        </pc:spChg>
        <pc:spChg chg="mod">
          <ac:chgData name="Joe Wade (2318273)" userId="S::2318273@student.uwtsd.ac.uk::c9257d1b-35f9-4b21-a998-5795f4187b33" providerId="AD" clId="Web-{9CC006E1-FE3F-14B1-942A-1F4B002FF5F8}" dt="2026-03-03T14:53:34.240" v="548" actId="14100"/>
          <ac:spMkLst>
            <pc:docMk/>
            <pc:sldMk cId="2733168325" sldId="268"/>
            <ac:spMk id="3" creationId="{4B4E0A47-7DE2-2705-06E7-31B7F353F41F}"/>
          </ac:spMkLst>
        </pc:spChg>
        <pc:spChg chg="add mod">
          <ac:chgData name="Joe Wade (2318273)" userId="S::2318273@student.uwtsd.ac.uk::c9257d1b-35f9-4b21-a998-5795f4187b33" providerId="AD" clId="Web-{9CC006E1-FE3F-14B1-942A-1F4B002FF5F8}" dt="2026-03-03T14:54:36.647" v="551" actId="20577"/>
          <ac:spMkLst>
            <pc:docMk/>
            <pc:sldMk cId="2733168325" sldId="268"/>
            <ac:spMk id="4" creationId="{6CB97827-CE10-9928-FCA1-2099AE50E926}"/>
          </ac:spMkLst>
        </pc:spChg>
      </pc:sldChg>
      <pc:sldChg chg="addSp modSp new">
        <pc:chgData name="Joe Wade (2318273)" userId="S::2318273@student.uwtsd.ac.uk::c9257d1b-35f9-4b21-a998-5795f4187b33" providerId="AD" clId="Web-{9CC006E1-FE3F-14B1-942A-1F4B002FF5F8}" dt="2026-03-03T14:58:02.165" v="575" actId="20577"/>
        <pc:sldMkLst>
          <pc:docMk/>
          <pc:sldMk cId="1218862363" sldId="269"/>
        </pc:sldMkLst>
        <pc:spChg chg="mod">
          <ac:chgData name="Joe Wade (2318273)" userId="S::2318273@student.uwtsd.ac.uk::c9257d1b-35f9-4b21-a998-5795f4187b33" providerId="AD" clId="Web-{9CC006E1-FE3F-14B1-942A-1F4B002FF5F8}" dt="2026-03-03T14:57:37.337" v="571" actId="20577"/>
          <ac:spMkLst>
            <pc:docMk/>
            <pc:sldMk cId="1218862363" sldId="269"/>
            <ac:spMk id="2" creationId="{DF461084-2F4F-3682-8594-FE5F95B45395}"/>
          </ac:spMkLst>
        </pc:spChg>
        <pc:spChg chg="mod">
          <ac:chgData name="Joe Wade (2318273)" userId="S::2318273@student.uwtsd.ac.uk::c9257d1b-35f9-4b21-a998-5795f4187b33" providerId="AD" clId="Web-{9CC006E1-FE3F-14B1-942A-1F4B002FF5F8}" dt="2026-03-03T14:57:53.462" v="572" actId="14100"/>
          <ac:spMkLst>
            <pc:docMk/>
            <pc:sldMk cId="1218862363" sldId="269"/>
            <ac:spMk id="3" creationId="{90EEAAEC-26B2-AFF3-5684-ADDF164F1604}"/>
          </ac:spMkLst>
        </pc:spChg>
        <pc:spChg chg="add mod">
          <ac:chgData name="Joe Wade (2318273)" userId="S::2318273@student.uwtsd.ac.uk::c9257d1b-35f9-4b21-a998-5795f4187b33" providerId="AD" clId="Web-{9CC006E1-FE3F-14B1-942A-1F4B002FF5F8}" dt="2026-03-03T14:58:02.165" v="575" actId="20577"/>
          <ac:spMkLst>
            <pc:docMk/>
            <pc:sldMk cId="1218862363" sldId="269"/>
            <ac:spMk id="4" creationId="{318CB60C-2573-3CAC-9C76-48BD26AAC29E}"/>
          </ac:spMkLst>
        </pc:spChg>
      </pc:sldChg>
      <pc:sldChg chg="new">
        <pc:chgData name="Joe Wade (2318273)" userId="S::2318273@student.uwtsd.ac.uk::c9257d1b-35f9-4b21-a998-5795f4187b33" providerId="AD" clId="Web-{9CC006E1-FE3F-14B1-942A-1F4B002FF5F8}" dt="2026-03-04T17:44:51.529" v="604"/>
        <pc:sldMkLst>
          <pc:docMk/>
          <pc:sldMk cId="250271153" sldId="270"/>
        </pc:sldMkLst>
      </pc:sldChg>
      <pc:sldMasterChg chg="add addSldLayout modSldLayout">
        <pc:chgData name="Joe Wade (2318273)" userId="S::2318273@student.uwtsd.ac.uk::c9257d1b-35f9-4b21-a998-5795f4187b33" providerId="AD" clId="Web-{9CC006E1-FE3F-14B1-942A-1F4B002FF5F8}" dt="2026-03-02T10:44:48.051" v="300"/>
        <pc:sldMasterMkLst>
          <pc:docMk/>
          <pc:sldMasterMk cId="3620439333" sldId="2147483810"/>
        </pc:sldMasterMkLst>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197381666" sldId="2147483811"/>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984021980" sldId="2147483812"/>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353629839" sldId="2147483813"/>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3978507334" sldId="2147483814"/>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688639493" sldId="2147483815"/>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985523204" sldId="2147483816"/>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1129325227" sldId="2147483817"/>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1626066775" sldId="2147483818"/>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3047303961" sldId="2147483819"/>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812490600" sldId="2147483820"/>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3446931650" sldId="2147483821"/>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3168259124" sldId="2147483822"/>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1185050861" sldId="2147483823"/>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81141557" sldId="2147483824"/>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528128176" sldId="2147483825"/>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702495126" sldId="2147483826"/>
          </pc:sldLayoutMkLst>
        </pc:sldLayoutChg>
        <pc:sldLayoutChg chg="add mod replId">
          <pc:chgData name="Joe Wade (2318273)" userId="S::2318273@student.uwtsd.ac.uk::c9257d1b-35f9-4b21-a998-5795f4187b33" providerId="AD" clId="Web-{9CC006E1-FE3F-14B1-942A-1F4B002FF5F8}" dt="2026-03-02T10:44:48.051" v="300"/>
          <pc:sldLayoutMkLst>
            <pc:docMk/>
            <pc:sldMasterMk cId="3620439333" sldId="2147483810"/>
            <pc:sldLayoutMk cId="2351568585" sldId="2147483827"/>
          </pc:sldLayoutMkLst>
        </pc:sldLayoutChg>
      </pc:sldMasterChg>
    </pc:docChg>
  </pc:docChgLst>
  <pc:docChgLst>
    <pc:chgData name="Joe Wade (2318273)" userId="S::2318273@student.uwtsd.ac.uk::c9257d1b-35f9-4b21-a998-5795f4187b33" providerId="AD" clId="Web-{AFC2C462-4FEE-07BF-E8D5-5DE293CC6F44}"/>
    <pc:docChg chg="addSld modSld modMainMaster">
      <pc:chgData name="Joe Wade (2318273)" userId="S::2318273@student.uwtsd.ac.uk::c9257d1b-35f9-4b21-a998-5795f4187b33" providerId="AD" clId="Web-{AFC2C462-4FEE-07BF-E8D5-5DE293CC6F44}" dt="2026-02-27T10:59:03.773" v="58"/>
      <pc:docMkLst>
        <pc:docMk/>
      </pc:docMkLst>
      <pc:sldChg chg="addSp delSp modSp mod">
        <pc:chgData name="Joe Wade (2318273)" userId="S::2318273@student.uwtsd.ac.uk::c9257d1b-35f9-4b21-a998-5795f4187b33" providerId="AD" clId="Web-{AFC2C462-4FEE-07BF-E8D5-5DE293CC6F44}" dt="2026-02-27T10:59:03.773" v="58"/>
        <pc:sldMkLst>
          <pc:docMk/>
          <pc:sldMk cId="109857222" sldId="256"/>
        </pc:sldMkLst>
        <pc:spChg chg="mod">
          <ac:chgData name="Joe Wade (2318273)" userId="S::2318273@student.uwtsd.ac.uk::c9257d1b-35f9-4b21-a998-5795f4187b33" providerId="AD" clId="Web-{AFC2C462-4FEE-07BF-E8D5-5DE293CC6F44}" dt="2026-02-27T10:32:39.919" v="3" actId="14100"/>
          <ac:spMkLst>
            <pc:docMk/>
            <pc:sldMk cId="109857222" sldId="256"/>
            <ac:spMk id="2" creationId="{00000000-0000-0000-0000-000000000000}"/>
          </ac:spMkLst>
        </pc:spChg>
        <pc:spChg chg="add mod">
          <ac:chgData name="Joe Wade (2318273)" userId="S::2318273@student.uwtsd.ac.uk::c9257d1b-35f9-4b21-a998-5795f4187b33" providerId="AD" clId="Web-{AFC2C462-4FEE-07BF-E8D5-5DE293CC6F44}" dt="2026-02-27T10:36:26.446" v="43" actId="20577"/>
          <ac:spMkLst>
            <pc:docMk/>
            <pc:sldMk cId="109857222" sldId="256"/>
            <ac:spMk id="4" creationId="{2B8EB00C-54EC-FA4C-AC59-9F29EA5C102B}"/>
          </ac:spMkLst>
        </pc:spChg>
      </pc:sldChg>
      <pc:sldChg chg="addSp delSp modSp new mod">
        <pc:chgData name="Joe Wade (2318273)" userId="S::2318273@student.uwtsd.ac.uk::c9257d1b-35f9-4b21-a998-5795f4187b33" providerId="AD" clId="Web-{AFC2C462-4FEE-07BF-E8D5-5DE293CC6F44}" dt="2026-02-27T10:59:03.773" v="58"/>
        <pc:sldMkLst>
          <pc:docMk/>
          <pc:sldMk cId="3726349461" sldId="257"/>
        </pc:sldMkLst>
        <pc:spChg chg="mod">
          <ac:chgData name="Joe Wade (2318273)" userId="S::2318273@student.uwtsd.ac.uk::c9257d1b-35f9-4b21-a998-5795f4187b33" providerId="AD" clId="Web-{AFC2C462-4FEE-07BF-E8D5-5DE293CC6F44}" dt="2026-02-27T10:53:57.719" v="45" actId="20577"/>
          <ac:spMkLst>
            <pc:docMk/>
            <pc:sldMk cId="3726349461" sldId="257"/>
            <ac:spMk id="2" creationId="{BB0F2FDF-51F8-9142-A18C-4B92691F8CB2}"/>
          </ac:spMkLst>
        </pc:spChg>
        <pc:spChg chg="add mod">
          <ac:chgData name="Joe Wade (2318273)" userId="S::2318273@student.uwtsd.ac.uk::c9257d1b-35f9-4b21-a998-5795f4187b33" providerId="AD" clId="Web-{AFC2C462-4FEE-07BF-E8D5-5DE293CC6F44}" dt="2026-02-27T10:54:59.518" v="57" actId="14100"/>
          <ac:spMkLst>
            <pc:docMk/>
            <pc:sldMk cId="3726349461" sldId="257"/>
            <ac:spMk id="5" creationId="{B35FBA9B-D7A7-AC30-4F6E-5F2BAEFC2AFC}"/>
          </ac:spMkLst>
        </pc:spChg>
      </pc:sldChg>
    </pc:docChg>
  </pc:docChgLst>
  <pc:docChgLst>
    <pc:chgData name="Joe Wade (2318273)" userId="S::2318273@student.uwtsd.ac.uk::c9257d1b-35f9-4b21-a998-5795f4187b33" providerId="AD" clId="Web-{39D3650B-CA13-050A-AC57-BB9D2A233D93}"/>
    <pc:docChg chg="modSld">
      <pc:chgData name="Joe Wade (2318273)" userId="S::2318273@student.uwtsd.ac.uk::c9257d1b-35f9-4b21-a998-5795f4187b33" providerId="AD" clId="Web-{39D3650B-CA13-050A-AC57-BB9D2A233D93}" dt="2026-03-05T13:41:57.802" v="264" actId="1076"/>
      <pc:docMkLst>
        <pc:docMk/>
      </pc:docMkLst>
      <pc:sldChg chg="modSp">
        <pc:chgData name="Joe Wade (2318273)" userId="S::2318273@student.uwtsd.ac.uk::c9257d1b-35f9-4b21-a998-5795f4187b33" providerId="AD" clId="Web-{39D3650B-CA13-050A-AC57-BB9D2A233D93}" dt="2026-03-05T13:01:48.556" v="2" actId="20577"/>
        <pc:sldMkLst>
          <pc:docMk/>
          <pc:sldMk cId="4163280363" sldId="265"/>
        </pc:sldMkLst>
        <pc:spChg chg="mod">
          <ac:chgData name="Joe Wade (2318273)" userId="S::2318273@student.uwtsd.ac.uk::c9257d1b-35f9-4b21-a998-5795f4187b33" providerId="AD" clId="Web-{39D3650B-CA13-050A-AC57-BB9D2A233D93}" dt="2026-03-05T13:01:48.556" v="2" actId="20577"/>
          <ac:spMkLst>
            <pc:docMk/>
            <pc:sldMk cId="4163280363" sldId="265"/>
            <ac:spMk id="3" creationId="{B11C62AF-0721-B7AC-1A43-D77FFCFB7D85}"/>
          </ac:spMkLst>
        </pc:spChg>
      </pc:sldChg>
      <pc:sldChg chg="addSp modSp">
        <pc:chgData name="Joe Wade (2318273)" userId="S::2318273@student.uwtsd.ac.uk::c9257d1b-35f9-4b21-a998-5795f4187b33" providerId="AD" clId="Web-{39D3650B-CA13-050A-AC57-BB9D2A233D93}" dt="2026-03-05T13:41:57.802" v="264" actId="1076"/>
        <pc:sldMkLst>
          <pc:docMk/>
          <pc:sldMk cId="250271153" sldId="270"/>
        </pc:sldMkLst>
        <pc:spChg chg="mod">
          <ac:chgData name="Joe Wade (2318273)" userId="S::2318273@student.uwtsd.ac.uk::c9257d1b-35f9-4b21-a998-5795f4187b33" providerId="AD" clId="Web-{39D3650B-CA13-050A-AC57-BB9D2A233D93}" dt="2026-03-05T13:26:31.967" v="9" actId="20577"/>
          <ac:spMkLst>
            <pc:docMk/>
            <pc:sldMk cId="250271153" sldId="270"/>
            <ac:spMk id="2" creationId="{C7F39822-22BE-7CBC-8BBC-D860B4E0EF91}"/>
          </ac:spMkLst>
        </pc:spChg>
        <pc:spChg chg="mod">
          <ac:chgData name="Joe Wade (2318273)" userId="S::2318273@student.uwtsd.ac.uk::c9257d1b-35f9-4b21-a998-5795f4187b33" providerId="AD" clId="Web-{39D3650B-CA13-050A-AC57-BB9D2A233D93}" dt="2026-03-05T13:41:57.802" v="264" actId="1076"/>
          <ac:spMkLst>
            <pc:docMk/>
            <pc:sldMk cId="250271153" sldId="270"/>
            <ac:spMk id="3" creationId="{B3A4C60A-D99C-2CB3-0AB0-D15038D53ABE}"/>
          </ac:spMkLst>
        </pc:spChg>
        <pc:spChg chg="add mod">
          <ac:chgData name="Joe Wade (2318273)" userId="S::2318273@student.uwtsd.ac.uk::c9257d1b-35f9-4b21-a998-5795f4187b33" providerId="AD" clId="Web-{39D3650B-CA13-050A-AC57-BB9D2A233D93}" dt="2026-03-05T13:41:53.083" v="263" actId="1076"/>
          <ac:spMkLst>
            <pc:docMk/>
            <pc:sldMk cId="250271153" sldId="270"/>
            <ac:spMk id="4" creationId="{167EC37D-61FE-1B44-1CB8-1AB6353E88F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7381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84021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3629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78507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88639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85523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29325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26066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4730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12490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46931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68259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85050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11415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28128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024951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51568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3/6/2026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20439333"/>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 id="2147483826" r:id="rId16"/>
    <p:sldLayoutId id="214748382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toolshero.com/leadership/situational-leadership-hersey-blanchard/?utm_source=chatgpt.com" TargetMode="External"/><Relationship Id="rId3" Type="http://schemas.openxmlformats.org/officeDocument/2006/relationships/hyperlink" Target="https://www.meer.com/en/81993-leadership-styles-in-sports-management?utm_source=chatgpt.com" TargetMode="External"/><Relationship Id="rId7" Type="http://schemas.openxmlformats.org/officeDocument/2006/relationships/hyperlink" Target="https://thedecisionlab.com/reference-guide/organizational-behavior/transactional-leadership?utm_source=chatgpt.com" TargetMode="External"/><Relationship Id="rId2" Type="http://schemas.openxmlformats.org/officeDocument/2006/relationships/hyperlink" Target="https://www.theguardian.com/football/2015/may/15/steven-gerrard-didi-hamann-play-liverpool?utm_source=" TargetMode="External"/><Relationship Id="rId1" Type="http://schemas.openxmlformats.org/officeDocument/2006/relationships/slideLayout" Target="../slideLayouts/slideLayout2.xml"/><Relationship Id="rId6" Type="http://schemas.openxmlformats.org/officeDocument/2006/relationships/hyperlink" Target="https://greenleaf.org/what-is-servant-leadership/?utm_source=chatgpt.com" TargetMode="External"/><Relationship Id="rId5" Type="http://schemas.openxmlformats.org/officeDocument/2006/relationships/hyperlink" Target="https://readliverpoolfc.com/steven-gerrard-thoughts-of-his-peers?utm_source=" TargetMode="External"/><Relationship Id="rId4" Type="http://schemas.openxmlformats.org/officeDocument/2006/relationships/hyperlink" Target="https://psycnet.apa.org/record/2004-19456-002?doi=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58" y="842216"/>
            <a:ext cx="7608795" cy="773954"/>
          </a:xfrm>
        </p:spPr>
        <p:txBody>
          <a:bodyPr>
            <a:normAutofit fontScale="90000"/>
          </a:bodyPr>
          <a:lstStyle/>
          <a:p>
            <a:r>
              <a:rPr lang="en-US"/>
              <a:t>LEADERSHIP PRESENTATION</a:t>
            </a:r>
          </a:p>
        </p:txBody>
      </p:sp>
      <p:sp>
        <p:nvSpPr>
          <p:cNvPr id="4" name="TextBox 3">
            <a:extLst>
              <a:ext uri="{FF2B5EF4-FFF2-40B4-BE49-F238E27FC236}">
                <a16:creationId xmlns:a16="http://schemas.microsoft.com/office/drawing/2014/main" id="{2B8EB00C-54EC-FA4C-AC59-9F29EA5C102B}"/>
              </a:ext>
            </a:extLst>
          </p:cNvPr>
          <p:cNvSpPr txBox="1"/>
          <p:nvPr/>
        </p:nvSpPr>
        <p:spPr>
          <a:xfrm>
            <a:off x="610166" y="2287585"/>
            <a:ext cx="5290363"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Purpose of Presentation</a:t>
            </a:r>
            <a:endParaRPr lang="en-US" sz="2000" dirty="0"/>
          </a:p>
          <a:p>
            <a:r>
              <a:rPr lang="en-US" sz="2000"/>
              <a:t>Define</a:t>
            </a:r>
            <a:r>
              <a:rPr lang="en-US" sz="2000">
                <a:ea typeface="+mn-lt"/>
                <a:cs typeface="+mn-lt"/>
              </a:rPr>
              <a:t> and critically evaluate:</a:t>
            </a:r>
            <a:endParaRPr lang="en-US" sz="2000" dirty="0"/>
          </a:p>
          <a:p>
            <a:pPr marL="742950" lvl="1" indent="-285750">
              <a:buFont typeface="Arial"/>
              <a:buChar char="•"/>
            </a:pPr>
            <a:r>
              <a:rPr lang="en-US" sz="2000">
                <a:ea typeface="+mn-lt"/>
                <a:cs typeface="+mn-lt"/>
              </a:rPr>
              <a:t>Transactional Leadership</a:t>
            </a:r>
            <a:endParaRPr lang="en-US" sz="2000" dirty="0"/>
          </a:p>
          <a:p>
            <a:pPr marL="742950" lvl="1" indent="-285750">
              <a:buFont typeface="Arial"/>
              <a:buChar char="•"/>
            </a:pPr>
            <a:r>
              <a:rPr lang="en-US" sz="2000">
                <a:ea typeface="+mn-lt"/>
                <a:cs typeface="+mn-lt"/>
              </a:rPr>
              <a:t>Transformational Leadership</a:t>
            </a:r>
            <a:endParaRPr lang="en-US" sz="2000" dirty="0"/>
          </a:p>
          <a:p>
            <a:pPr marL="742950" lvl="1" indent="-285750">
              <a:buFont typeface="Arial"/>
              <a:buChar char="•"/>
            </a:pPr>
            <a:r>
              <a:rPr lang="en-US" sz="2000">
                <a:ea typeface="+mn-lt"/>
                <a:cs typeface="+mn-lt"/>
              </a:rPr>
              <a:t>Situational Leadership</a:t>
            </a:r>
            <a:endParaRPr lang="en-US" sz="2000" dirty="0"/>
          </a:p>
          <a:p>
            <a:pPr marL="742950" lvl="1" indent="-285750">
              <a:buFont typeface="Arial"/>
              <a:buChar char="•"/>
            </a:pPr>
            <a:r>
              <a:rPr lang="en-US" sz="2000">
                <a:ea typeface="+mn-lt"/>
                <a:cs typeface="+mn-lt"/>
              </a:rPr>
              <a:t>Servant Leadership</a:t>
            </a:r>
            <a:endParaRPr lang="en-US" sz="2000" dirty="0"/>
          </a:p>
          <a:p>
            <a:pPr marL="742950" lvl="1" indent="-285750" algn="l">
              <a:buFont typeface="Arial"/>
              <a:buChar char="•"/>
            </a:pPr>
            <a:endParaRPr lang="en-US" sz="2000" dirty="0"/>
          </a:p>
          <a:p>
            <a:pPr marL="457200">
              <a:buFont typeface="Arial"/>
              <a:buChar char="•"/>
            </a:pPr>
            <a:r>
              <a:rPr lang="en-US" sz="2000">
                <a:ea typeface="+mn-lt"/>
                <a:cs typeface="+mn-lt"/>
              </a:rPr>
              <a:t>Apply theories to a contemporary sport leadership challenge</a:t>
            </a:r>
            <a:endParaRPr lang="en-US" sz="2000" dirty="0"/>
          </a:p>
          <a:p>
            <a:pPr lvl="1">
              <a:buFont typeface="Arial"/>
              <a:buChar char="•"/>
            </a:pPr>
            <a:r>
              <a:rPr lang="en-US" sz="2000" dirty="0">
                <a:ea typeface="+mn-lt"/>
                <a:cs typeface="+mn-lt"/>
              </a:rPr>
              <a:t>Identify what is most effective, when, and why</a:t>
            </a:r>
            <a:endParaRPr lang="en-US" sz="2000" dirty="0"/>
          </a:p>
          <a:p>
            <a:pPr marL="742950" lvl="1" indent="-285750">
              <a:buFont typeface="Arial"/>
              <a:buChar char="•"/>
            </a:pPr>
            <a:endParaRPr lang="en-US" dirty="0"/>
          </a:p>
          <a:p>
            <a:endParaRPr lang="en-US"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F2FDF-51F8-9142-A18C-4B92691F8CB2}"/>
              </a:ext>
            </a:extLst>
          </p:cNvPr>
          <p:cNvSpPr>
            <a:spLocks noGrp="1"/>
          </p:cNvSpPr>
          <p:nvPr>
            <p:ph type="title"/>
          </p:nvPr>
        </p:nvSpPr>
        <p:spPr>
          <a:xfrm>
            <a:off x="620587" y="3697"/>
            <a:ext cx="10449784" cy="1265928"/>
          </a:xfrm>
        </p:spPr>
        <p:txBody>
          <a:bodyPr/>
          <a:lstStyle/>
          <a:p>
            <a:r>
              <a:rPr lang="en-US">
                <a:ea typeface="+mj-lt"/>
                <a:cs typeface="+mj-lt"/>
              </a:rPr>
              <a:t>What Leadership Means in Sport</a:t>
            </a:r>
            <a:endParaRPr lang="en-US"/>
          </a:p>
        </p:txBody>
      </p:sp>
      <p:sp>
        <p:nvSpPr>
          <p:cNvPr id="5" name="Content Placeholder 4">
            <a:extLst>
              <a:ext uri="{FF2B5EF4-FFF2-40B4-BE49-F238E27FC236}">
                <a16:creationId xmlns:a16="http://schemas.microsoft.com/office/drawing/2014/main" id="{B35FBA9B-D7A7-AC30-4F6E-5F2BAEFC2AFC}"/>
              </a:ext>
            </a:extLst>
          </p:cNvPr>
          <p:cNvSpPr>
            <a:spLocks noGrp="1"/>
          </p:cNvSpPr>
          <p:nvPr>
            <p:ph idx="1"/>
          </p:nvPr>
        </p:nvSpPr>
        <p:spPr>
          <a:xfrm>
            <a:off x="618995" y="1575104"/>
            <a:ext cx="10954011" cy="1042380"/>
          </a:xfrm>
        </p:spPr>
        <p:txBody>
          <a:bodyPr vert="horz" lIns="91440" tIns="45720" rIns="91440" bIns="45720" rtlCol="0" anchor="t">
            <a:normAutofit/>
          </a:bodyPr>
          <a:lstStyle/>
          <a:p>
            <a:r>
              <a:rPr lang="en-US" sz="1600" dirty="0">
                <a:ea typeface="+mn-lt"/>
                <a:cs typeface="+mn-lt"/>
              </a:rPr>
              <a:t>Leadership in sport involves influencing individuals and teams to achieve shared performance goals, while also shaping the psychological and cultural environment in which athletes operate. It extends beyond tactical decision-making to managing people under pressure.</a:t>
            </a:r>
            <a:endParaRPr lang="en-US" sz="1400" dirty="0"/>
          </a:p>
        </p:txBody>
      </p:sp>
      <p:sp>
        <p:nvSpPr>
          <p:cNvPr id="3" name="TextBox 2">
            <a:extLst>
              <a:ext uri="{FF2B5EF4-FFF2-40B4-BE49-F238E27FC236}">
                <a16:creationId xmlns:a16="http://schemas.microsoft.com/office/drawing/2014/main" id="{855D391E-1171-CA4C-E843-CAFB6181545F}"/>
              </a:ext>
            </a:extLst>
          </p:cNvPr>
          <p:cNvSpPr txBox="1"/>
          <p:nvPr/>
        </p:nvSpPr>
        <p:spPr>
          <a:xfrm>
            <a:off x="843618" y="2898189"/>
            <a:ext cx="359467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Key Dimensions in Sport:</a:t>
            </a:r>
            <a:endParaRPr lang="en-US"/>
          </a:p>
          <a:p>
            <a:pPr marL="285750" indent="-285750">
              <a:buFont typeface="Arial"/>
              <a:buChar char="•"/>
            </a:pPr>
            <a:r>
              <a:rPr lang="en-US">
                <a:ea typeface="+mn-lt"/>
                <a:cs typeface="+mn-lt"/>
              </a:rPr>
              <a:t>Motivation and sustained commitment</a:t>
            </a:r>
            <a:endParaRPr lang="en-US"/>
          </a:p>
          <a:p>
            <a:pPr marL="285750" indent="-285750">
              <a:buFont typeface="Arial"/>
              <a:buChar char="•"/>
            </a:pPr>
            <a:r>
              <a:rPr lang="en-US">
                <a:ea typeface="+mn-lt"/>
                <a:cs typeface="+mn-lt"/>
              </a:rPr>
              <a:t>Team cohesion and communication</a:t>
            </a:r>
            <a:endParaRPr lang="en-US"/>
          </a:p>
          <a:p>
            <a:pPr marL="285750" indent="-285750">
              <a:buFont typeface="Arial"/>
              <a:buChar char="•"/>
            </a:pPr>
            <a:r>
              <a:rPr lang="en-US">
                <a:ea typeface="+mn-lt"/>
                <a:cs typeface="+mn-lt"/>
              </a:rPr>
              <a:t>Athlete wellbeing and psychological safety</a:t>
            </a:r>
            <a:endParaRPr lang="en-US"/>
          </a:p>
          <a:p>
            <a:pPr marL="285750" indent="-285750">
              <a:buFont typeface="Arial"/>
              <a:buChar char="•"/>
            </a:pPr>
            <a:r>
              <a:rPr lang="en-US">
                <a:ea typeface="+mn-lt"/>
                <a:cs typeface="+mn-lt"/>
              </a:rPr>
              <a:t>Development of a high-performance culture</a:t>
            </a:r>
            <a:endParaRPr lang="en-US"/>
          </a:p>
          <a:p>
            <a:pPr algn="l"/>
            <a:endParaRPr lang="en-US" dirty="0"/>
          </a:p>
        </p:txBody>
      </p:sp>
      <p:sp>
        <p:nvSpPr>
          <p:cNvPr id="6" name="TextBox 5">
            <a:extLst>
              <a:ext uri="{FF2B5EF4-FFF2-40B4-BE49-F238E27FC236}">
                <a16:creationId xmlns:a16="http://schemas.microsoft.com/office/drawing/2014/main" id="{7C7BED6A-BA3F-223F-9D5D-E889E1DF04AF}"/>
              </a:ext>
            </a:extLst>
          </p:cNvPr>
          <p:cNvSpPr txBox="1"/>
          <p:nvPr/>
        </p:nvSpPr>
        <p:spPr>
          <a:xfrm>
            <a:off x="5600366" y="2786182"/>
            <a:ext cx="5463814"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Elite Sport Context:</a:t>
            </a:r>
            <a:endParaRPr lang="en-US"/>
          </a:p>
          <a:p>
            <a:pPr marL="285750" indent="-285750">
              <a:buFont typeface="Arial"/>
              <a:buChar char="•"/>
            </a:pPr>
            <a:r>
              <a:rPr lang="en-US">
                <a:ea typeface="+mn-lt"/>
                <a:cs typeface="+mn-lt"/>
              </a:rPr>
              <a:t>Leadership occurs under constant scrutiny and expectation</a:t>
            </a:r>
            <a:endParaRPr lang="en-US"/>
          </a:p>
          <a:p>
            <a:pPr marL="285750" indent="-285750">
              <a:buFont typeface="Arial"/>
              <a:buChar char="•"/>
            </a:pPr>
            <a:r>
              <a:rPr lang="en-US">
                <a:ea typeface="+mn-lt"/>
                <a:cs typeface="+mn-lt"/>
              </a:rPr>
              <a:t>Judged by:</a:t>
            </a:r>
            <a:endParaRPr lang="en-US"/>
          </a:p>
          <a:p>
            <a:pPr marL="742950" lvl="1" indent="-285750">
              <a:buFont typeface="Arial"/>
              <a:buChar char="•"/>
            </a:pPr>
            <a:r>
              <a:rPr lang="en-US">
                <a:ea typeface="+mn-lt"/>
                <a:cs typeface="+mn-lt"/>
              </a:rPr>
              <a:t>Short-term results (wins, medals, rankings)</a:t>
            </a:r>
            <a:endParaRPr lang="en-US"/>
          </a:p>
          <a:p>
            <a:pPr marL="742950" lvl="1" indent="-285750">
              <a:buFont typeface="Arial"/>
              <a:buChar char="•"/>
            </a:pPr>
            <a:r>
              <a:rPr lang="en-US">
                <a:ea typeface="+mn-lt"/>
                <a:cs typeface="+mn-lt"/>
              </a:rPr>
              <a:t>Long-term sustainability:</a:t>
            </a:r>
            <a:endParaRPr lang="en-US"/>
          </a:p>
          <a:p>
            <a:pPr marL="1200150" lvl="2" indent="-285750">
              <a:buFont typeface="Arial"/>
              <a:buChar char="•"/>
            </a:pPr>
            <a:r>
              <a:rPr lang="en-US">
                <a:ea typeface="+mn-lt"/>
                <a:cs typeface="+mn-lt"/>
              </a:rPr>
              <a:t>Injury risk management</a:t>
            </a:r>
            <a:endParaRPr lang="en-US"/>
          </a:p>
          <a:p>
            <a:pPr marL="1200150" lvl="2" indent="-285750">
              <a:buFont typeface="Arial"/>
              <a:buChar char="•"/>
            </a:pPr>
            <a:r>
              <a:rPr lang="en-US">
                <a:ea typeface="+mn-lt"/>
                <a:cs typeface="+mn-lt"/>
              </a:rPr>
              <a:t>Burnout prevention</a:t>
            </a:r>
            <a:endParaRPr lang="en-US"/>
          </a:p>
          <a:p>
            <a:pPr marL="1200150" lvl="2" indent="-285750">
              <a:buFont typeface="Arial"/>
              <a:buChar char="•"/>
            </a:pPr>
            <a:r>
              <a:rPr lang="en-US">
                <a:ea typeface="+mn-lt"/>
                <a:cs typeface="+mn-lt"/>
              </a:rPr>
              <a:t>Athlete retention</a:t>
            </a:r>
            <a:endParaRPr lang="en-US"/>
          </a:p>
          <a:p>
            <a:pPr marL="1200150" lvl="2" indent="-285750">
              <a:buFont typeface="Arial"/>
              <a:buChar char="•"/>
            </a:pPr>
            <a:r>
              <a:rPr lang="en-US">
                <a:ea typeface="+mn-lt"/>
                <a:cs typeface="+mn-lt"/>
              </a:rPr>
              <a:t>Ethical responsibility</a:t>
            </a:r>
            <a:endParaRPr lang="en-US"/>
          </a:p>
          <a:p>
            <a:pPr algn="l"/>
            <a:endParaRPr lang="en-US" dirty="0"/>
          </a:p>
        </p:txBody>
      </p:sp>
    </p:spTree>
    <p:extLst>
      <p:ext uri="{BB962C8B-B14F-4D97-AF65-F5344CB8AC3E}">
        <p14:creationId xmlns:p14="http://schemas.microsoft.com/office/powerpoint/2010/main" val="372634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54A36-1DAF-D55F-F3B0-F28FFF8BE9AA}"/>
              </a:ext>
            </a:extLst>
          </p:cNvPr>
          <p:cNvSpPr>
            <a:spLocks noGrp="1"/>
          </p:cNvSpPr>
          <p:nvPr>
            <p:ph type="title"/>
          </p:nvPr>
        </p:nvSpPr>
        <p:spPr>
          <a:xfrm>
            <a:off x="840787" y="-11600"/>
            <a:ext cx="8534400" cy="1507067"/>
          </a:xfrm>
        </p:spPr>
        <p:txBody>
          <a:bodyPr/>
          <a:lstStyle/>
          <a:p>
            <a:r>
              <a:rPr lang="en-US">
                <a:ea typeface="+mj-lt"/>
                <a:cs typeface="+mj-lt"/>
              </a:rPr>
              <a:t>Transactional Leadership</a:t>
            </a:r>
            <a:endParaRPr lang="en-US"/>
          </a:p>
        </p:txBody>
      </p:sp>
      <p:sp>
        <p:nvSpPr>
          <p:cNvPr id="3" name="Content Placeholder 2">
            <a:extLst>
              <a:ext uri="{FF2B5EF4-FFF2-40B4-BE49-F238E27FC236}">
                <a16:creationId xmlns:a16="http://schemas.microsoft.com/office/drawing/2014/main" id="{6079EDCD-F92E-64E3-192B-53593E6B15C1}"/>
              </a:ext>
            </a:extLst>
          </p:cNvPr>
          <p:cNvSpPr>
            <a:spLocks noGrp="1"/>
          </p:cNvSpPr>
          <p:nvPr>
            <p:ph idx="1"/>
          </p:nvPr>
        </p:nvSpPr>
        <p:spPr>
          <a:xfrm>
            <a:off x="838200" y="1491598"/>
            <a:ext cx="10515600" cy="4685365"/>
          </a:xfrm>
        </p:spPr>
        <p:txBody>
          <a:bodyPr vert="horz" lIns="91440" tIns="45720" rIns="91440" bIns="45720" rtlCol="0" anchor="t">
            <a:normAutofit/>
          </a:bodyPr>
          <a:lstStyle/>
          <a:p>
            <a:r>
              <a:rPr lang="en-US" sz="1600" dirty="0">
                <a:ea typeface="+mn-lt"/>
                <a:cs typeface="+mn-lt"/>
              </a:rPr>
              <a:t>Transactional leadership is based on structured exchanges between leader and follower: clear expectations are set, performance is monitored, and rewards or sanctions follow outcomes.</a:t>
            </a:r>
          </a:p>
          <a:p>
            <a:r>
              <a:rPr lang="en-US" sz="1600" dirty="0">
                <a:ea typeface="+mn-lt"/>
                <a:cs typeface="+mn-lt"/>
              </a:rPr>
              <a:t>It was distinguished from transformational leadership by James </a:t>
            </a:r>
            <a:r>
              <a:rPr lang="en-US" sz="1600">
                <a:ea typeface="+mn-lt"/>
                <a:cs typeface="+mn-lt"/>
              </a:rPr>
              <a:t>MacGregor Burns (1978), who was the founder of the distinction and framed it as </a:t>
            </a:r>
            <a:r>
              <a:rPr lang="en-US" sz="1600" dirty="0">
                <a:ea typeface="+mn-lt"/>
                <a:cs typeface="+mn-lt"/>
              </a:rPr>
              <a:t>compliance-based rather than values-driven leadership.</a:t>
            </a:r>
          </a:p>
          <a:p>
            <a:r>
              <a:rPr lang="en-US" b="1" dirty="0"/>
              <a:t>What </a:t>
            </a:r>
            <a:r>
              <a:rPr lang="en-US" b="1"/>
              <a:t>Transactional Leadership Looks Like in Sport</a:t>
            </a:r>
            <a:endParaRPr lang="en-US"/>
          </a:p>
          <a:p>
            <a:pPr marL="0" indent="0">
              <a:buNone/>
            </a:pPr>
            <a:r>
              <a:rPr lang="en-US" sz="1600" dirty="0">
                <a:ea typeface="+mn-lt"/>
                <a:cs typeface="+mn-lt"/>
              </a:rPr>
              <a:t>The article Meer tells us below how you can see transactional leadership take place in </a:t>
            </a:r>
            <a:r>
              <a:rPr lang="en-US" sz="1600">
                <a:ea typeface="+mn-lt"/>
                <a:cs typeface="+mn-lt"/>
              </a:rPr>
              <a:t>sport and what applies to it.</a:t>
            </a:r>
            <a:endParaRPr lang="en-US" sz="1600" dirty="0">
              <a:ea typeface="+mn-lt"/>
              <a:cs typeface="+mn-lt"/>
            </a:endParaRPr>
          </a:p>
          <a:p>
            <a:r>
              <a:rPr lang="en-US" sz="1600" dirty="0">
                <a:ea typeface="+mn-lt"/>
                <a:cs typeface="+mn-lt"/>
              </a:rPr>
              <a:t>Selection and playing time linked to measurable standards</a:t>
            </a:r>
            <a:br>
              <a:rPr lang="en-US" sz="1600" dirty="0">
                <a:ea typeface="+mn-lt"/>
                <a:cs typeface="+mn-lt"/>
              </a:rPr>
            </a:br>
            <a:r>
              <a:rPr lang="en-US" sz="1600" dirty="0">
                <a:ea typeface="+mn-lt"/>
                <a:cs typeface="+mn-lt"/>
              </a:rPr>
              <a:t> → Performance is directly exchanged for opportunity.</a:t>
            </a:r>
            <a:endParaRPr lang="en-US">
              <a:ea typeface="+mn-lt"/>
              <a:cs typeface="+mn-lt"/>
            </a:endParaRPr>
          </a:p>
          <a:p>
            <a:r>
              <a:rPr lang="en-US" sz="1600">
                <a:ea typeface="+mn-lt"/>
                <a:cs typeface="+mn-lt"/>
              </a:rPr>
              <a:t>Clearly defined tactical roles and performance KPIs</a:t>
            </a:r>
            <a:br>
              <a:rPr lang="en-US" sz="1600" dirty="0">
                <a:ea typeface="+mn-lt"/>
                <a:cs typeface="+mn-lt"/>
              </a:rPr>
            </a:br>
            <a:r>
              <a:rPr lang="en-US" sz="1600">
                <a:ea typeface="+mn-lt"/>
                <a:cs typeface="+mn-lt"/>
              </a:rPr>
              <a:t> → Players are given specific, non-negotiable responsibilities (e.g., pressing triggers, defensive coverage zones, pass completion targets).</a:t>
            </a:r>
            <a:endParaRPr lang="en-US" sz="1600" dirty="0">
              <a:ea typeface="+mn-lt"/>
              <a:cs typeface="+mn-lt"/>
            </a:endParaRPr>
          </a:p>
          <a:p>
            <a:r>
              <a:rPr lang="en-US" sz="1600">
                <a:ea typeface="+mn-lt"/>
                <a:cs typeface="+mn-lt"/>
              </a:rPr>
              <a:t>Formal compliance and accountability systems</a:t>
            </a:r>
            <a:br>
              <a:rPr lang="en-US" sz="1600" dirty="0">
                <a:ea typeface="+mn-lt"/>
                <a:cs typeface="+mn-lt"/>
              </a:rPr>
            </a:br>
            <a:r>
              <a:rPr lang="en-US" sz="1600">
                <a:ea typeface="+mn-lt"/>
                <a:cs typeface="+mn-lt"/>
              </a:rPr>
              <a:t> → Fines for lateness or breaches of team rules</a:t>
            </a:r>
            <a:br>
              <a:rPr lang="en-US" sz="1600" dirty="0">
                <a:ea typeface="+mn-lt"/>
                <a:cs typeface="+mn-lt"/>
              </a:rPr>
            </a:br>
            <a:r>
              <a:rPr lang="en-US" sz="1600">
                <a:ea typeface="+mn-lt"/>
                <a:cs typeface="+mn-lt"/>
              </a:rPr>
              <a:t> → Structured performance reviews based on objective data</a:t>
            </a:r>
            <a:endParaRPr lang="en-US">
              <a:ea typeface="+mn-lt"/>
              <a:cs typeface="+mn-lt"/>
            </a:endParaRPr>
          </a:p>
          <a:p>
            <a:endParaRPr lang="en-US" sz="1600" dirty="0"/>
          </a:p>
        </p:txBody>
      </p:sp>
    </p:spTree>
    <p:extLst>
      <p:ext uri="{BB962C8B-B14F-4D97-AF65-F5344CB8AC3E}">
        <p14:creationId xmlns:p14="http://schemas.microsoft.com/office/powerpoint/2010/main" val="3305086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D1A474-A131-2D77-4789-DC8D5F9B01AB}"/>
              </a:ext>
            </a:extLst>
          </p:cNvPr>
          <p:cNvSpPr>
            <a:spLocks noGrp="1"/>
          </p:cNvSpPr>
          <p:nvPr>
            <p:ph idx="1"/>
          </p:nvPr>
        </p:nvSpPr>
        <p:spPr>
          <a:xfrm>
            <a:off x="712940" y="896611"/>
            <a:ext cx="10515600" cy="5468242"/>
          </a:xfrm>
        </p:spPr>
        <p:txBody>
          <a:bodyPr vert="horz" lIns="91440" tIns="45720" rIns="91440" bIns="45720" rtlCol="0" anchor="t">
            <a:noAutofit/>
          </a:bodyPr>
          <a:lstStyle/>
          <a:p>
            <a:pPr marL="0" indent="0">
              <a:buNone/>
            </a:pPr>
            <a:r>
              <a:rPr lang="en-US" sz="1800" dirty="0">
                <a:ea typeface="+mn-lt"/>
                <a:cs typeface="+mn-lt"/>
              </a:rPr>
              <a:t>Using The </a:t>
            </a:r>
            <a:r>
              <a:rPr lang="en-US" sz="1800" dirty="0" err="1">
                <a:ea typeface="+mn-lt"/>
                <a:cs typeface="+mn-lt"/>
              </a:rPr>
              <a:t>Descision</a:t>
            </a:r>
            <a:r>
              <a:rPr lang="en-US" sz="1800" dirty="0">
                <a:ea typeface="+mn-lt"/>
                <a:cs typeface="+mn-lt"/>
              </a:rPr>
              <a:t> Lab website below shows some strengths and weaknesses that come with this style of leadership</a:t>
            </a:r>
          </a:p>
          <a:p>
            <a:endParaRPr lang="en-US" sz="1800" b="1" dirty="0">
              <a:ea typeface="+mn-lt"/>
              <a:cs typeface="+mn-lt"/>
            </a:endParaRPr>
          </a:p>
          <a:p>
            <a:r>
              <a:rPr lang="en-US" sz="1800" b="1">
                <a:ea typeface="+mn-lt"/>
                <a:cs typeface="+mn-lt"/>
              </a:rPr>
              <a:t>Strengths</a:t>
            </a:r>
            <a:endParaRPr lang="en-US" sz="1800"/>
          </a:p>
          <a:p>
            <a:r>
              <a:rPr lang="en-US" sz="1800">
                <a:ea typeface="+mn-lt"/>
                <a:cs typeface="+mn-lt"/>
              </a:rPr>
              <a:t>Provides clarity, accountability, and performance structure</a:t>
            </a:r>
            <a:endParaRPr lang="en-US" sz="1800"/>
          </a:p>
          <a:p>
            <a:r>
              <a:rPr lang="en-US" sz="1800" dirty="0">
                <a:ea typeface="+mn-lt"/>
                <a:cs typeface="+mn-lt"/>
              </a:rPr>
              <a:t>Effective in </a:t>
            </a:r>
            <a:r>
              <a:rPr lang="en-US" sz="1800" dirty="0" err="1">
                <a:ea typeface="+mn-lt"/>
                <a:cs typeface="+mn-lt"/>
              </a:rPr>
              <a:t>stabilising</a:t>
            </a:r>
            <a:r>
              <a:rPr lang="en-US" sz="1800" dirty="0">
                <a:ea typeface="+mn-lt"/>
                <a:cs typeface="+mn-lt"/>
              </a:rPr>
              <a:t> teams during underperformance</a:t>
            </a:r>
            <a:endParaRPr lang="en-US" sz="1800"/>
          </a:p>
          <a:p>
            <a:r>
              <a:rPr lang="en-US" sz="1800" dirty="0">
                <a:ea typeface="+mn-lt"/>
                <a:cs typeface="+mn-lt"/>
              </a:rPr>
              <a:t>Contingent reward </a:t>
            </a:r>
            <a:r>
              <a:rPr lang="en-US" sz="1800" dirty="0" err="1">
                <a:ea typeface="+mn-lt"/>
                <a:cs typeface="+mn-lt"/>
              </a:rPr>
              <a:t>behaviours</a:t>
            </a:r>
            <a:r>
              <a:rPr lang="en-US" sz="1800" dirty="0">
                <a:ea typeface="+mn-lt"/>
                <a:cs typeface="+mn-lt"/>
              </a:rPr>
              <a:t> are positively associated with performance outcomes (Podsakoff et al., 2006)</a:t>
            </a:r>
            <a:endParaRPr lang="en-US" sz="1800"/>
          </a:p>
          <a:p>
            <a:r>
              <a:rPr lang="en-US" sz="1800" b="1">
                <a:ea typeface="+mn-lt"/>
                <a:cs typeface="+mn-lt"/>
              </a:rPr>
              <a:t>Limitations</a:t>
            </a:r>
            <a:endParaRPr lang="en-US" sz="1800"/>
          </a:p>
          <a:p>
            <a:r>
              <a:rPr lang="en-US" sz="1800">
                <a:ea typeface="+mn-lt"/>
                <a:cs typeface="+mn-lt"/>
              </a:rPr>
              <a:t>Risk of “compliance without commitment”</a:t>
            </a:r>
            <a:endParaRPr lang="en-US" sz="1800"/>
          </a:p>
          <a:p>
            <a:r>
              <a:rPr lang="en-US" sz="1800">
                <a:ea typeface="+mn-lt"/>
                <a:cs typeface="+mn-lt"/>
              </a:rPr>
              <a:t>Often less strongly associated with performance than transformational leadership (Bass and Riggio, 2006)</a:t>
            </a:r>
            <a:endParaRPr lang="en-US" sz="1800"/>
          </a:p>
          <a:p>
            <a:r>
              <a:rPr lang="en-US" sz="1800">
                <a:ea typeface="+mn-lt"/>
                <a:cs typeface="+mn-lt"/>
              </a:rPr>
              <a:t>Can be less adaptable in high-uncertainty sporting environments</a:t>
            </a:r>
            <a:endParaRPr lang="en-US" sz="1800"/>
          </a:p>
          <a:p>
            <a:endParaRPr lang="en-US" dirty="0"/>
          </a:p>
        </p:txBody>
      </p:sp>
    </p:spTree>
    <p:extLst>
      <p:ext uri="{BB962C8B-B14F-4D97-AF65-F5344CB8AC3E}">
        <p14:creationId xmlns:p14="http://schemas.microsoft.com/office/powerpoint/2010/main" val="1188669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FC261-7460-0C3B-0A70-8A48571AA16E}"/>
              </a:ext>
            </a:extLst>
          </p:cNvPr>
          <p:cNvSpPr>
            <a:spLocks noGrp="1"/>
          </p:cNvSpPr>
          <p:nvPr>
            <p:ph type="title"/>
          </p:nvPr>
        </p:nvSpPr>
        <p:spPr>
          <a:xfrm>
            <a:off x="778157" y="-1161"/>
            <a:ext cx="8534400" cy="1507067"/>
          </a:xfrm>
        </p:spPr>
        <p:txBody>
          <a:bodyPr/>
          <a:lstStyle/>
          <a:p>
            <a:r>
              <a:rPr lang="en-US" dirty="0"/>
              <a:t>Transformational </a:t>
            </a:r>
            <a:r>
              <a:rPr lang="en-US" dirty="0" err="1"/>
              <a:t>Leadershi</a:t>
            </a:r>
            <a:r>
              <a:rPr lang="en-US" dirty="0"/>
              <a:t>p</a:t>
            </a:r>
          </a:p>
        </p:txBody>
      </p:sp>
      <p:sp>
        <p:nvSpPr>
          <p:cNvPr id="3" name="Content Placeholder 2">
            <a:extLst>
              <a:ext uri="{FF2B5EF4-FFF2-40B4-BE49-F238E27FC236}">
                <a16:creationId xmlns:a16="http://schemas.microsoft.com/office/drawing/2014/main" id="{3DD21FF1-28CE-D6C3-93AC-A96ECBD47650}"/>
              </a:ext>
            </a:extLst>
          </p:cNvPr>
          <p:cNvSpPr>
            <a:spLocks noGrp="1"/>
          </p:cNvSpPr>
          <p:nvPr>
            <p:ph idx="1"/>
          </p:nvPr>
        </p:nvSpPr>
        <p:spPr>
          <a:xfrm>
            <a:off x="673774" y="1499992"/>
            <a:ext cx="9557358" cy="5295841"/>
          </a:xfrm>
        </p:spPr>
        <p:txBody>
          <a:bodyPr vert="horz" lIns="91440" tIns="45720" rIns="91440" bIns="45720" rtlCol="0" anchor="t">
            <a:normAutofit/>
          </a:bodyPr>
          <a:lstStyle/>
          <a:p>
            <a:r>
              <a:rPr lang="en-US" sz="1600">
                <a:ea typeface="+mn-lt"/>
                <a:cs typeface="+mn-lt"/>
              </a:rPr>
              <a:t>Transformational leadership involves elevating followers’ motivation and values beyond self-interest, encouraging commitment to a shared vision and collective purpose (Burns, 1978). It is commonly described through the “4 I’s” framework:</a:t>
            </a:r>
            <a:endParaRPr lang="en-US" sz="1600"/>
          </a:p>
          <a:p>
            <a:r>
              <a:rPr lang="en-US" sz="1600" b="1" dirty="0" err="1">
                <a:ea typeface="+mn-lt"/>
                <a:cs typeface="+mn-lt"/>
              </a:rPr>
              <a:t>Idealised</a:t>
            </a:r>
            <a:r>
              <a:rPr lang="en-US" sz="1600" b="1" dirty="0">
                <a:ea typeface="+mn-lt"/>
                <a:cs typeface="+mn-lt"/>
              </a:rPr>
              <a:t> Influence</a:t>
            </a:r>
            <a:r>
              <a:rPr lang="en-US" sz="1600" dirty="0">
                <a:ea typeface="+mn-lt"/>
                <a:cs typeface="+mn-lt"/>
              </a:rPr>
              <a:t> – role modelling high standards and ethical </a:t>
            </a:r>
            <a:r>
              <a:rPr lang="en-US" sz="1600" dirty="0" err="1">
                <a:ea typeface="+mn-lt"/>
                <a:cs typeface="+mn-lt"/>
              </a:rPr>
              <a:t>behaviour</a:t>
            </a:r>
            <a:endParaRPr lang="en-US" sz="1600" dirty="0" err="1"/>
          </a:p>
          <a:p>
            <a:r>
              <a:rPr lang="en-US" sz="1600" b="1">
                <a:ea typeface="+mn-lt"/>
                <a:cs typeface="+mn-lt"/>
              </a:rPr>
              <a:t>Inspirational Motivation</a:t>
            </a:r>
            <a:r>
              <a:rPr lang="en-US" sz="1600">
                <a:ea typeface="+mn-lt"/>
                <a:cs typeface="+mn-lt"/>
              </a:rPr>
              <a:t> – articulating a compelling shared vision</a:t>
            </a:r>
            <a:endParaRPr lang="en-US" sz="1600"/>
          </a:p>
          <a:p>
            <a:r>
              <a:rPr lang="en-US" sz="1600" b="1">
                <a:ea typeface="+mn-lt"/>
                <a:cs typeface="+mn-lt"/>
              </a:rPr>
              <a:t>Intellectual Stimulation</a:t>
            </a:r>
            <a:r>
              <a:rPr lang="en-US" sz="1600">
                <a:ea typeface="+mn-lt"/>
                <a:cs typeface="+mn-lt"/>
              </a:rPr>
              <a:t> – encouraging innovation and problem-solving</a:t>
            </a:r>
            <a:endParaRPr lang="en-US" sz="1600"/>
          </a:p>
          <a:p>
            <a:r>
              <a:rPr lang="en-US" sz="1600" b="1" dirty="0" err="1">
                <a:ea typeface="+mn-lt"/>
                <a:cs typeface="+mn-lt"/>
              </a:rPr>
              <a:t>Individualised</a:t>
            </a:r>
            <a:r>
              <a:rPr lang="en-US" sz="1600" b="1" dirty="0">
                <a:ea typeface="+mn-lt"/>
                <a:cs typeface="+mn-lt"/>
              </a:rPr>
              <a:t> Consideration</a:t>
            </a:r>
            <a:r>
              <a:rPr lang="en-US" sz="1600" dirty="0">
                <a:ea typeface="+mn-lt"/>
                <a:cs typeface="+mn-lt"/>
              </a:rPr>
              <a:t> – providing tailored support and development</a:t>
            </a:r>
            <a:endParaRPr lang="en-US" sz="1600" dirty="0"/>
          </a:p>
          <a:p>
            <a:pPr>
              <a:buClr>
                <a:srgbClr val="FFFFFF"/>
              </a:buClr>
            </a:pPr>
            <a:r>
              <a:rPr lang="en-US" b="1"/>
              <a:t>What It Looks Like in Sport</a:t>
            </a:r>
            <a:endParaRPr lang="en-US" sz="1600" dirty="0"/>
          </a:p>
          <a:p>
            <a:pPr>
              <a:buClr>
                <a:srgbClr val="FFFFFF"/>
              </a:buClr>
            </a:pPr>
            <a:r>
              <a:rPr lang="en-US" sz="1600" b="1" dirty="0">
                <a:ea typeface="+mn-lt"/>
                <a:cs typeface="+mn-lt"/>
              </a:rPr>
              <a:t>Inspirational motivation:</a:t>
            </a:r>
            <a:r>
              <a:rPr lang="en-US" sz="1600" dirty="0">
                <a:ea typeface="+mn-lt"/>
                <a:cs typeface="+mn-lt"/>
              </a:rPr>
              <a:t> creating a strong team identity and shared “why”</a:t>
            </a:r>
            <a:endParaRPr lang="en-US" dirty="0"/>
          </a:p>
          <a:p>
            <a:pPr>
              <a:buClr>
                <a:srgbClr val="FFFFFF"/>
              </a:buClr>
            </a:pPr>
            <a:r>
              <a:rPr lang="en-US" sz="1600" b="1">
                <a:ea typeface="+mn-lt"/>
                <a:cs typeface="+mn-lt"/>
              </a:rPr>
              <a:t>Intellectual stimulation:</a:t>
            </a:r>
            <a:r>
              <a:rPr lang="en-US" sz="1600">
                <a:ea typeface="+mn-lt"/>
                <a:cs typeface="+mn-lt"/>
              </a:rPr>
              <a:t> encouraging tactical problem-solving</a:t>
            </a:r>
            <a:br>
              <a:rPr lang="en-US" sz="1600" dirty="0">
                <a:ea typeface="+mn-lt"/>
                <a:cs typeface="+mn-lt"/>
              </a:rPr>
            </a:br>
            <a:r>
              <a:rPr lang="en-US" sz="1600">
                <a:ea typeface="+mn-lt"/>
                <a:cs typeface="+mn-lt"/>
              </a:rPr>
              <a:t> (“How do we adapt our press with a weaker backline?”)</a:t>
            </a:r>
            <a:endParaRPr lang="en-US"/>
          </a:p>
          <a:p>
            <a:pPr>
              <a:buClr>
                <a:srgbClr val="FFFFFF"/>
              </a:buClr>
            </a:pPr>
            <a:r>
              <a:rPr lang="en-US" sz="1600" b="1" dirty="0" err="1">
                <a:ea typeface="+mn-lt"/>
                <a:cs typeface="+mn-lt"/>
              </a:rPr>
              <a:t>Individualised</a:t>
            </a:r>
            <a:r>
              <a:rPr lang="en-US" sz="1600" b="1" dirty="0">
                <a:ea typeface="+mn-lt"/>
                <a:cs typeface="+mn-lt"/>
              </a:rPr>
              <a:t> consideration:</a:t>
            </a:r>
            <a:r>
              <a:rPr lang="en-US" sz="1600" dirty="0">
                <a:ea typeface="+mn-lt"/>
                <a:cs typeface="+mn-lt"/>
              </a:rPr>
              <a:t> adapting leadership to athlete needs</a:t>
            </a:r>
            <a:br>
              <a:rPr lang="en-US" sz="1600" dirty="0">
                <a:ea typeface="+mn-lt"/>
                <a:cs typeface="+mn-lt"/>
              </a:rPr>
            </a:br>
            <a:r>
              <a:rPr lang="en-US" sz="1600" dirty="0">
                <a:ea typeface="+mn-lt"/>
                <a:cs typeface="+mn-lt"/>
              </a:rPr>
              <a:t> (academy player vs senior starter)</a:t>
            </a:r>
            <a:endParaRPr lang="en-US" dirty="0"/>
          </a:p>
          <a:p>
            <a:pPr>
              <a:buClr>
                <a:srgbClr val="FFFFFF"/>
              </a:buClr>
            </a:pPr>
            <a:r>
              <a:rPr lang="en-US" sz="1600" b="1" dirty="0" err="1">
                <a:ea typeface="+mn-lt"/>
                <a:cs typeface="+mn-lt"/>
              </a:rPr>
              <a:t>Idealised</a:t>
            </a:r>
            <a:r>
              <a:rPr lang="en-US" sz="1600" b="1" dirty="0">
                <a:ea typeface="+mn-lt"/>
                <a:cs typeface="+mn-lt"/>
              </a:rPr>
              <a:t> influence:</a:t>
            </a:r>
            <a:r>
              <a:rPr lang="en-US" sz="1600" dirty="0">
                <a:ea typeface="+mn-lt"/>
                <a:cs typeface="+mn-lt"/>
              </a:rPr>
              <a:t> modelling composure and accountability under pressure</a:t>
            </a:r>
            <a:endParaRPr lang="en-US" dirty="0"/>
          </a:p>
          <a:p>
            <a:pPr>
              <a:buClr>
                <a:srgbClr val="FFFFFF"/>
              </a:buClr>
            </a:pPr>
            <a:endParaRPr lang="en-US" sz="1600" dirty="0"/>
          </a:p>
          <a:p>
            <a:endParaRPr lang="en-US" sz="1600" dirty="0"/>
          </a:p>
          <a:p>
            <a:endParaRPr lang="en-US" dirty="0"/>
          </a:p>
        </p:txBody>
      </p:sp>
    </p:spTree>
    <p:extLst>
      <p:ext uri="{BB962C8B-B14F-4D97-AF65-F5344CB8AC3E}">
        <p14:creationId xmlns:p14="http://schemas.microsoft.com/office/powerpoint/2010/main" val="1163067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566F58-9D53-7127-8827-6E3E89E44767}"/>
              </a:ext>
            </a:extLst>
          </p:cNvPr>
          <p:cNvSpPr>
            <a:spLocks noGrp="1"/>
          </p:cNvSpPr>
          <p:nvPr>
            <p:ph idx="1"/>
          </p:nvPr>
        </p:nvSpPr>
        <p:spPr>
          <a:xfrm>
            <a:off x="684212" y="518787"/>
            <a:ext cx="8534400" cy="5640307"/>
          </a:xfrm>
        </p:spPr>
        <p:txBody>
          <a:bodyPr>
            <a:normAutofit/>
          </a:bodyPr>
          <a:lstStyle/>
          <a:p>
            <a:r>
              <a:rPr lang="en-US" b="1">
                <a:ea typeface="+mn-lt"/>
                <a:cs typeface="+mn-lt"/>
              </a:rPr>
              <a:t>Strengths</a:t>
            </a:r>
            <a:endParaRPr lang="en-US"/>
          </a:p>
          <a:p>
            <a:pPr>
              <a:buClr>
                <a:srgbClr val="FFFFFF"/>
              </a:buClr>
            </a:pPr>
            <a:r>
              <a:rPr lang="en-US">
                <a:ea typeface="+mn-lt"/>
                <a:cs typeface="+mn-lt"/>
              </a:rPr>
              <a:t>Meta-analytic research shows transformational leadership is strongly associated with performance, satisfaction, and extra effort explained by Judge and Piccolo, 2004 in the </a:t>
            </a:r>
            <a:r>
              <a:rPr lang="en-US" i="1">
                <a:ea typeface="+mn-lt"/>
                <a:cs typeface="+mn-lt"/>
              </a:rPr>
              <a:t>Journal of Applied Psychology.</a:t>
            </a:r>
            <a:endParaRPr lang="en-US"/>
          </a:p>
          <a:p>
            <a:pPr>
              <a:buClr>
                <a:srgbClr val="FFFFFF"/>
              </a:buClr>
            </a:pPr>
            <a:r>
              <a:rPr lang="en-US" dirty="0">
                <a:ea typeface="+mn-lt"/>
                <a:cs typeface="+mn-lt"/>
              </a:rPr>
              <a:t>Consistently linked to higher intrinsic motivation and </a:t>
            </a:r>
            <a:r>
              <a:rPr lang="en-US" dirty="0" err="1">
                <a:ea typeface="+mn-lt"/>
                <a:cs typeface="+mn-lt"/>
              </a:rPr>
              <a:t>organisational</a:t>
            </a:r>
            <a:r>
              <a:rPr lang="en-US" dirty="0">
                <a:ea typeface="+mn-lt"/>
                <a:cs typeface="+mn-lt"/>
              </a:rPr>
              <a:t> commitment.</a:t>
            </a:r>
            <a:endParaRPr lang="en-US" dirty="0"/>
          </a:p>
          <a:p>
            <a:pPr>
              <a:buClr>
                <a:srgbClr val="FFFFFF"/>
              </a:buClr>
            </a:pPr>
            <a:r>
              <a:rPr lang="en-US" b="1">
                <a:ea typeface="+mn-lt"/>
                <a:cs typeface="+mn-lt"/>
              </a:rPr>
              <a:t>Limitations / Critiques</a:t>
            </a:r>
            <a:endParaRPr lang="en-US"/>
          </a:p>
          <a:p>
            <a:pPr>
              <a:buClr>
                <a:srgbClr val="FFFFFF"/>
              </a:buClr>
            </a:pPr>
            <a:r>
              <a:rPr lang="en-US" dirty="0">
                <a:ea typeface="+mn-lt"/>
                <a:cs typeface="+mn-lt"/>
              </a:rPr>
              <a:t>Conceptual overlap — critics argue it can become a catch-all for “good leadership” </a:t>
            </a:r>
            <a:r>
              <a:rPr lang="en-US">
                <a:ea typeface="+mn-lt"/>
                <a:cs typeface="+mn-lt"/>
              </a:rPr>
              <a:t>explained by Gary Yukl a leadership </a:t>
            </a:r>
            <a:r>
              <a:rPr lang="en-US" dirty="0">
                <a:ea typeface="+mn-lt"/>
                <a:cs typeface="+mn-lt"/>
              </a:rPr>
              <a:t>scholar and professor known for critically evaluating leadership theories.</a:t>
            </a:r>
            <a:endParaRPr lang="en-US" i="1" dirty="0"/>
          </a:p>
          <a:p>
            <a:pPr>
              <a:buClr>
                <a:srgbClr val="FFFFFF"/>
              </a:buClr>
            </a:pPr>
            <a:r>
              <a:rPr lang="en-US">
                <a:ea typeface="+mn-lt"/>
                <a:cs typeface="+mn-lt"/>
              </a:rPr>
              <a:t>Measurement and causal challenges in research designs.</a:t>
            </a:r>
            <a:endParaRPr lang="en-US"/>
          </a:p>
          <a:p>
            <a:pPr>
              <a:buClr>
                <a:srgbClr val="FFFFFF"/>
              </a:buClr>
            </a:pPr>
            <a:endParaRPr lang="en-US" dirty="0"/>
          </a:p>
        </p:txBody>
      </p:sp>
    </p:spTree>
    <p:extLst>
      <p:ext uri="{BB962C8B-B14F-4D97-AF65-F5344CB8AC3E}">
        <p14:creationId xmlns:p14="http://schemas.microsoft.com/office/powerpoint/2010/main" val="1474014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30E54-ABA6-58F0-613E-80AA864D4C7E}"/>
              </a:ext>
            </a:extLst>
          </p:cNvPr>
          <p:cNvSpPr>
            <a:spLocks noGrp="1"/>
          </p:cNvSpPr>
          <p:nvPr>
            <p:ph type="title"/>
          </p:nvPr>
        </p:nvSpPr>
        <p:spPr>
          <a:xfrm>
            <a:off x="684212" y="207606"/>
            <a:ext cx="8534400" cy="1507067"/>
          </a:xfrm>
        </p:spPr>
        <p:txBody>
          <a:bodyPr/>
          <a:lstStyle/>
          <a:p>
            <a:r>
              <a:rPr lang="en-US">
                <a:ea typeface="+mj-lt"/>
                <a:cs typeface="+mj-lt"/>
              </a:rPr>
              <a:t>Situational Leadership</a:t>
            </a:r>
            <a:endParaRPr lang="en-US"/>
          </a:p>
        </p:txBody>
      </p:sp>
      <p:sp>
        <p:nvSpPr>
          <p:cNvPr id="3" name="Content Placeholder 2">
            <a:extLst>
              <a:ext uri="{FF2B5EF4-FFF2-40B4-BE49-F238E27FC236}">
                <a16:creationId xmlns:a16="http://schemas.microsoft.com/office/drawing/2014/main" id="{B647721E-C46E-20A2-8723-E88DE406C4E8}"/>
              </a:ext>
            </a:extLst>
          </p:cNvPr>
          <p:cNvSpPr>
            <a:spLocks noGrp="1"/>
          </p:cNvSpPr>
          <p:nvPr>
            <p:ph idx="1"/>
          </p:nvPr>
        </p:nvSpPr>
        <p:spPr>
          <a:xfrm>
            <a:off x="684212" y="1834019"/>
            <a:ext cx="7563631" cy="4742609"/>
          </a:xfrm>
        </p:spPr>
        <p:txBody>
          <a:bodyPr>
            <a:normAutofit fontScale="85000" lnSpcReduction="20000"/>
          </a:bodyPr>
          <a:lstStyle/>
          <a:p>
            <a:endParaRPr lang="en-US" sz="2400" dirty="0">
              <a:ea typeface="+mn-lt"/>
              <a:cs typeface="+mn-lt"/>
            </a:endParaRPr>
          </a:p>
          <a:p>
            <a:pPr>
              <a:buClr>
                <a:srgbClr val="FFFFFF"/>
              </a:buClr>
            </a:pPr>
            <a:endParaRPr lang="en-US" sz="2400" dirty="0">
              <a:ea typeface="+mn-lt"/>
              <a:cs typeface="+mn-lt"/>
            </a:endParaRPr>
          </a:p>
          <a:p>
            <a:pPr>
              <a:buClr>
                <a:srgbClr val="FFFFFF"/>
              </a:buClr>
            </a:pPr>
            <a:r>
              <a:rPr lang="en-US" sz="1600">
                <a:ea typeface="+mn-lt"/>
                <a:cs typeface="+mn-lt"/>
              </a:rPr>
              <a:t>Situational leadership proposes that effective leadership depends on adapting style to followers’ competence and commitment levels (Hersey and Blanchard, 1969).</a:t>
            </a:r>
            <a:endParaRPr lang="en-US" sz="1600"/>
          </a:p>
          <a:p>
            <a:pPr>
              <a:buClr>
                <a:srgbClr val="FFFFFF"/>
              </a:buClr>
            </a:pPr>
            <a:r>
              <a:rPr lang="en-US" sz="1600">
                <a:ea typeface="+mn-lt"/>
                <a:cs typeface="+mn-lt"/>
              </a:rPr>
              <a:t>Four commonly described styles:</a:t>
            </a:r>
            <a:endParaRPr lang="en-US" sz="1600"/>
          </a:p>
          <a:p>
            <a:pPr>
              <a:buClr>
                <a:srgbClr val="FFFFFF"/>
              </a:buClr>
            </a:pPr>
            <a:r>
              <a:rPr lang="en-US" sz="1600" b="1">
                <a:ea typeface="+mn-lt"/>
                <a:cs typeface="+mn-lt"/>
              </a:rPr>
              <a:t>Directing</a:t>
            </a:r>
            <a:r>
              <a:rPr lang="en-US" sz="1600">
                <a:ea typeface="+mn-lt"/>
                <a:cs typeface="+mn-lt"/>
              </a:rPr>
              <a:t> (high direction, low support)</a:t>
            </a:r>
            <a:endParaRPr lang="en-US" sz="1600"/>
          </a:p>
          <a:p>
            <a:pPr>
              <a:buClr>
                <a:srgbClr val="FFFFFF"/>
              </a:buClr>
            </a:pPr>
            <a:r>
              <a:rPr lang="en-US" sz="1600" b="1">
                <a:ea typeface="+mn-lt"/>
                <a:cs typeface="+mn-lt"/>
              </a:rPr>
              <a:t>Coaching</a:t>
            </a:r>
            <a:r>
              <a:rPr lang="en-US" sz="1600">
                <a:ea typeface="+mn-lt"/>
                <a:cs typeface="+mn-lt"/>
              </a:rPr>
              <a:t> (high direction, high support)</a:t>
            </a:r>
            <a:endParaRPr lang="en-US" sz="1600"/>
          </a:p>
          <a:p>
            <a:pPr>
              <a:buClr>
                <a:srgbClr val="FFFFFF"/>
              </a:buClr>
            </a:pPr>
            <a:r>
              <a:rPr lang="en-US" sz="1600" b="1">
                <a:ea typeface="+mn-lt"/>
                <a:cs typeface="+mn-lt"/>
              </a:rPr>
              <a:t>Supporting</a:t>
            </a:r>
            <a:r>
              <a:rPr lang="en-US" sz="1600">
                <a:ea typeface="+mn-lt"/>
                <a:cs typeface="+mn-lt"/>
              </a:rPr>
              <a:t> (low direction, high support)</a:t>
            </a:r>
            <a:endParaRPr lang="en-US" sz="1600"/>
          </a:p>
          <a:p>
            <a:pPr>
              <a:buClr>
                <a:srgbClr val="FFFFFF"/>
              </a:buClr>
            </a:pPr>
            <a:r>
              <a:rPr lang="en-US" sz="1600" b="1">
                <a:ea typeface="+mn-lt"/>
                <a:cs typeface="+mn-lt"/>
              </a:rPr>
              <a:t>Delegating</a:t>
            </a:r>
            <a:r>
              <a:rPr lang="en-US" sz="1600">
                <a:ea typeface="+mn-lt"/>
                <a:cs typeface="+mn-lt"/>
              </a:rPr>
              <a:t> (low direction, low support)</a:t>
            </a:r>
            <a:br>
              <a:rPr lang="en-US" dirty="0"/>
            </a:br>
            <a:endParaRPr lang="en-US" sz="1600"/>
          </a:p>
          <a:p>
            <a:pPr>
              <a:buClr>
                <a:srgbClr val="FFFFFF"/>
              </a:buClr>
            </a:pPr>
            <a:r>
              <a:rPr lang="en-US" sz="1600" b="1"/>
              <a:t>What It Looks Like in Sport</a:t>
            </a:r>
            <a:endParaRPr lang="en-US" sz="1600"/>
          </a:p>
          <a:p>
            <a:pPr>
              <a:buClr>
                <a:srgbClr val="FFFFFF"/>
              </a:buClr>
            </a:pPr>
            <a:r>
              <a:rPr lang="en-US" sz="1600" b="1">
                <a:ea typeface="+mn-lt"/>
                <a:cs typeface="+mn-lt"/>
              </a:rPr>
              <a:t>Directing:</a:t>
            </a:r>
            <a:r>
              <a:rPr lang="en-US" sz="1600">
                <a:ea typeface="+mn-lt"/>
                <a:cs typeface="+mn-lt"/>
              </a:rPr>
              <a:t> new signing learning tactical systems</a:t>
            </a:r>
            <a:endParaRPr lang="en-US" sz="1600"/>
          </a:p>
          <a:p>
            <a:pPr>
              <a:buClr>
                <a:srgbClr val="FFFFFF"/>
              </a:buClr>
            </a:pPr>
            <a:r>
              <a:rPr lang="en-US" sz="1600" b="1">
                <a:ea typeface="+mn-lt"/>
                <a:cs typeface="+mn-lt"/>
              </a:rPr>
              <a:t>Coaching:</a:t>
            </a:r>
            <a:r>
              <a:rPr lang="en-US" sz="1600">
                <a:ea typeface="+mn-lt"/>
                <a:cs typeface="+mn-lt"/>
              </a:rPr>
              <a:t> talented but inconsistent young athlete</a:t>
            </a:r>
            <a:endParaRPr lang="en-US" sz="1600"/>
          </a:p>
          <a:p>
            <a:pPr>
              <a:buClr>
                <a:srgbClr val="FFFFFF"/>
              </a:buClr>
            </a:pPr>
            <a:r>
              <a:rPr lang="en-US" sz="1600" b="1">
                <a:ea typeface="+mn-lt"/>
                <a:cs typeface="+mn-lt"/>
              </a:rPr>
              <a:t>Supporting:</a:t>
            </a:r>
            <a:r>
              <a:rPr lang="en-US" sz="1600">
                <a:ea typeface="+mn-lt"/>
                <a:cs typeface="+mn-lt"/>
              </a:rPr>
              <a:t> experienced player returning from injury</a:t>
            </a:r>
            <a:endParaRPr lang="en-US" sz="1600"/>
          </a:p>
          <a:p>
            <a:pPr>
              <a:buClr>
                <a:srgbClr val="FFFFFF"/>
              </a:buClr>
            </a:pPr>
            <a:r>
              <a:rPr lang="en-US" sz="1600" b="1">
                <a:ea typeface="+mn-lt"/>
                <a:cs typeface="+mn-lt"/>
              </a:rPr>
              <a:t>Delegating:</a:t>
            </a:r>
            <a:r>
              <a:rPr lang="en-US" sz="1600">
                <a:ea typeface="+mn-lt"/>
                <a:cs typeface="+mn-lt"/>
              </a:rPr>
              <a:t> trusted captain leading unit meetings</a:t>
            </a:r>
            <a:endParaRPr lang="en-US" sz="1600"/>
          </a:p>
          <a:p>
            <a:pPr marL="0" indent="0">
              <a:buClr>
                <a:srgbClr val="FFFFFF"/>
              </a:buClr>
              <a:buNone/>
            </a:pPr>
            <a:endParaRPr lang="en-US" dirty="0"/>
          </a:p>
          <a:p>
            <a:pPr>
              <a:buClr>
                <a:srgbClr val="FFFFFF"/>
              </a:buClr>
            </a:pPr>
            <a:endParaRPr lang="en-US" sz="2400" b="1" dirty="0"/>
          </a:p>
          <a:p>
            <a:pPr>
              <a:buClr>
                <a:srgbClr val="FFFFFF"/>
              </a:buClr>
            </a:pPr>
            <a:endParaRPr lang="en-US" dirty="0"/>
          </a:p>
        </p:txBody>
      </p:sp>
      <p:sp>
        <p:nvSpPr>
          <p:cNvPr id="4" name="TextBox 3">
            <a:extLst>
              <a:ext uri="{FF2B5EF4-FFF2-40B4-BE49-F238E27FC236}">
                <a16:creationId xmlns:a16="http://schemas.microsoft.com/office/drawing/2014/main" id="{8E067BF3-5B1A-7159-317F-59F761E7F6C8}"/>
              </a:ext>
            </a:extLst>
          </p:cNvPr>
          <p:cNvSpPr txBox="1"/>
          <p:nvPr/>
        </p:nvSpPr>
        <p:spPr>
          <a:xfrm>
            <a:off x="8499696" y="2182895"/>
            <a:ext cx="3332395"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Strengths</a:t>
            </a:r>
            <a:endParaRPr lang="en-US"/>
          </a:p>
          <a:p>
            <a:pPr marL="285750" indent="-285750">
              <a:buFont typeface="Arial"/>
              <a:buChar char="•"/>
            </a:pPr>
            <a:r>
              <a:rPr lang="en-US" sz="1600">
                <a:ea typeface="+mn-lt"/>
                <a:cs typeface="+mn-lt"/>
              </a:rPr>
              <a:t>Intuitive and practical in mixed-experience squads</a:t>
            </a:r>
            <a:endParaRPr lang="en-US" sz="1600"/>
          </a:p>
          <a:p>
            <a:pPr marL="285750" indent="-285750">
              <a:buFont typeface="Arial"/>
              <a:buChar char="•"/>
            </a:pPr>
            <a:r>
              <a:rPr lang="en-US" sz="1600" dirty="0">
                <a:ea typeface="+mn-lt"/>
                <a:cs typeface="+mn-lt"/>
              </a:rPr>
              <a:t>Aligns closely with real coaching </a:t>
            </a:r>
            <a:r>
              <a:rPr lang="en-US" sz="1600" dirty="0" err="1">
                <a:ea typeface="+mn-lt"/>
                <a:cs typeface="+mn-lt"/>
              </a:rPr>
              <a:t>behaviours</a:t>
            </a:r>
            <a:r>
              <a:rPr lang="en-US" sz="1600" dirty="0">
                <a:ea typeface="+mn-lt"/>
                <a:cs typeface="+mn-lt"/>
              </a:rPr>
              <a:t> in sport settings</a:t>
            </a:r>
            <a:endParaRPr lang="en-US" sz="1600" dirty="0"/>
          </a:p>
          <a:p>
            <a:r>
              <a:rPr lang="en-US" sz="1600" b="1">
                <a:ea typeface="+mn-lt"/>
                <a:cs typeface="+mn-lt"/>
              </a:rPr>
              <a:t>Limitations</a:t>
            </a:r>
            <a:endParaRPr lang="en-US" sz="1600"/>
          </a:p>
          <a:p>
            <a:pPr marL="285750" indent="-285750">
              <a:buFont typeface="Arial"/>
              <a:buChar char="•"/>
            </a:pPr>
            <a:r>
              <a:rPr lang="en-US">
                <a:ea typeface="+mn-lt"/>
                <a:cs typeface="+mn-lt"/>
              </a:rPr>
              <a:t>Assumptions about competence and commitment may not always align.</a:t>
            </a:r>
            <a:endParaRPr lang="en-US"/>
          </a:p>
          <a:p>
            <a:pPr marL="285750" indent="-285750">
              <a:buFont typeface="Arial"/>
              <a:buChar char="•"/>
            </a:pPr>
            <a:r>
              <a:rPr lang="en-US">
                <a:ea typeface="+mn-lt"/>
                <a:cs typeface="+mn-lt"/>
              </a:rPr>
              <a:t>Studies have shown mixed results when testing the model.</a:t>
            </a:r>
            <a:endParaRPr lang="en-US"/>
          </a:p>
          <a:p>
            <a:endParaRPr lang="en-US" dirty="0"/>
          </a:p>
        </p:txBody>
      </p:sp>
    </p:spTree>
    <p:extLst>
      <p:ext uri="{BB962C8B-B14F-4D97-AF65-F5344CB8AC3E}">
        <p14:creationId xmlns:p14="http://schemas.microsoft.com/office/powerpoint/2010/main" val="1356531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27AD-6499-D674-8494-020D5E0A8672}"/>
              </a:ext>
            </a:extLst>
          </p:cNvPr>
          <p:cNvSpPr>
            <a:spLocks noGrp="1"/>
          </p:cNvSpPr>
          <p:nvPr>
            <p:ph type="title"/>
          </p:nvPr>
        </p:nvSpPr>
        <p:spPr>
          <a:xfrm>
            <a:off x="1101746" y="-105545"/>
            <a:ext cx="8534400" cy="1507067"/>
          </a:xfrm>
        </p:spPr>
        <p:txBody>
          <a:bodyPr/>
          <a:lstStyle/>
          <a:p>
            <a:r>
              <a:rPr lang="en-US">
                <a:ea typeface="+mj-lt"/>
                <a:cs typeface="+mj-lt"/>
              </a:rPr>
              <a:t>Servant Leadership</a:t>
            </a:r>
            <a:endParaRPr lang="en-US"/>
          </a:p>
        </p:txBody>
      </p:sp>
      <p:sp>
        <p:nvSpPr>
          <p:cNvPr id="3" name="Content Placeholder 2">
            <a:extLst>
              <a:ext uri="{FF2B5EF4-FFF2-40B4-BE49-F238E27FC236}">
                <a16:creationId xmlns:a16="http://schemas.microsoft.com/office/drawing/2014/main" id="{713303DC-B9AB-88A1-051C-9507B20248F9}"/>
              </a:ext>
            </a:extLst>
          </p:cNvPr>
          <p:cNvSpPr>
            <a:spLocks noGrp="1"/>
          </p:cNvSpPr>
          <p:nvPr>
            <p:ph idx="1"/>
          </p:nvPr>
        </p:nvSpPr>
        <p:spPr>
          <a:xfrm>
            <a:off x="350186" y="1583499"/>
            <a:ext cx="7302674" cy="4972252"/>
          </a:xfrm>
        </p:spPr>
        <p:txBody>
          <a:bodyPr vert="horz" lIns="91440" tIns="45720" rIns="91440" bIns="45720" rtlCol="0" anchor="ctr">
            <a:noAutofit/>
          </a:bodyPr>
          <a:lstStyle/>
          <a:p>
            <a:r>
              <a:rPr lang="en-US" sz="1500" dirty="0">
                <a:ea typeface="+mn-lt"/>
                <a:cs typeface="+mn-lt"/>
              </a:rPr>
              <a:t>Originally proposed by Greenleaf in 1970, and supported by more recent research such as Eva et al. in 2019 we can see that Servant leadership positions the leader as “servant first,” </a:t>
            </a:r>
            <a:r>
              <a:rPr lang="en-US" sz="1500" dirty="0" err="1">
                <a:ea typeface="+mn-lt"/>
                <a:cs typeface="+mn-lt"/>
              </a:rPr>
              <a:t>prioritising</a:t>
            </a:r>
            <a:r>
              <a:rPr lang="en-US" sz="1500" dirty="0">
                <a:ea typeface="+mn-lt"/>
                <a:cs typeface="+mn-lt"/>
              </a:rPr>
              <a:t> followers’ growth, wellbeing, ethical responsibility, and community impact,  (Greenleaf, 1970; Eva et al., 2019).</a:t>
            </a:r>
            <a:endParaRPr lang="en-US" sz="1500" dirty="0"/>
          </a:p>
          <a:p>
            <a:pPr>
              <a:buClr>
                <a:srgbClr val="FFFFFF"/>
              </a:buClr>
            </a:pPr>
            <a:r>
              <a:rPr lang="en-US" sz="1500">
                <a:ea typeface="+mn-lt"/>
                <a:cs typeface="+mn-lt"/>
              </a:rPr>
              <a:t>Unlike performance-first models, the primary goal is the development and empowerment of followers.</a:t>
            </a:r>
            <a:endParaRPr lang="en-US" sz="1500" dirty="0"/>
          </a:p>
          <a:p>
            <a:pPr marL="0" indent="0">
              <a:buClr>
                <a:srgbClr val="FFFFFF"/>
              </a:buClr>
              <a:buNone/>
            </a:pPr>
            <a:endParaRPr lang="en-US" sz="1500" dirty="0"/>
          </a:p>
          <a:p>
            <a:pPr>
              <a:buClr>
                <a:srgbClr val="FFFFFF"/>
              </a:buClr>
            </a:pPr>
            <a:r>
              <a:rPr lang="en-US" sz="1500" b="1"/>
              <a:t>What It Looks Like in Sport</a:t>
            </a:r>
            <a:endParaRPr lang="en-US" sz="1500" dirty="0"/>
          </a:p>
          <a:p>
            <a:pPr>
              <a:buClr>
                <a:srgbClr val="FFFFFF"/>
              </a:buClr>
            </a:pPr>
            <a:r>
              <a:rPr lang="en-US" sz="1500" b="1">
                <a:ea typeface="+mn-lt"/>
                <a:cs typeface="+mn-lt"/>
              </a:rPr>
              <a:t>Player welfare integrated into decision-making</a:t>
            </a:r>
            <a:br>
              <a:rPr lang="en-US" sz="1500" b="1" dirty="0">
                <a:ea typeface="+mn-lt"/>
                <a:cs typeface="+mn-lt"/>
              </a:rPr>
            </a:br>
            <a:r>
              <a:rPr lang="en-US" sz="1500" b="1">
                <a:ea typeface="+mn-lt"/>
                <a:cs typeface="+mn-lt"/>
              </a:rPr>
              <a:t> → Resisting return-to-play pressure to protect long-term health</a:t>
            </a:r>
            <a:endParaRPr lang="en-US" sz="1500" dirty="0"/>
          </a:p>
          <a:p>
            <a:pPr>
              <a:buClr>
                <a:srgbClr val="FFFFFF"/>
              </a:buClr>
            </a:pPr>
            <a:r>
              <a:rPr lang="en-US" sz="1500" b="1">
                <a:ea typeface="+mn-lt"/>
                <a:cs typeface="+mn-lt"/>
              </a:rPr>
              <a:t>Psychological safety</a:t>
            </a:r>
            <a:br>
              <a:rPr lang="en-US" sz="1500" b="1" dirty="0">
                <a:ea typeface="+mn-lt"/>
                <a:cs typeface="+mn-lt"/>
              </a:rPr>
            </a:br>
            <a:r>
              <a:rPr lang="en-US" sz="1500" b="1">
                <a:ea typeface="+mn-lt"/>
                <a:cs typeface="+mn-lt"/>
              </a:rPr>
              <a:t> → Athletes feel safe admitting fatigue, stress, or mistakes</a:t>
            </a:r>
            <a:endParaRPr lang="en-US" sz="1500" dirty="0"/>
          </a:p>
          <a:p>
            <a:pPr>
              <a:buClr>
                <a:srgbClr val="FFFFFF"/>
              </a:buClr>
            </a:pPr>
            <a:r>
              <a:rPr lang="en-US" sz="1500" b="1">
                <a:ea typeface="+mn-lt"/>
                <a:cs typeface="+mn-lt"/>
              </a:rPr>
              <a:t>Long-term development focus</a:t>
            </a:r>
            <a:br>
              <a:rPr lang="en-US" sz="1500" b="1" dirty="0">
                <a:ea typeface="+mn-lt"/>
                <a:cs typeface="+mn-lt"/>
              </a:rPr>
            </a:br>
            <a:r>
              <a:rPr lang="en-US" sz="1500" b="1">
                <a:ea typeface="+mn-lt"/>
                <a:cs typeface="+mn-lt"/>
              </a:rPr>
              <a:t> → Investment in academy pathways</a:t>
            </a:r>
            <a:br>
              <a:rPr lang="en-US" sz="1500" b="1" dirty="0">
                <a:ea typeface="+mn-lt"/>
                <a:cs typeface="+mn-lt"/>
              </a:rPr>
            </a:br>
            <a:r>
              <a:rPr lang="en-US" sz="1500" b="1">
                <a:ea typeface="+mn-lt"/>
                <a:cs typeface="+mn-lt"/>
              </a:rPr>
              <a:t> → Education and life-skills support beyond performance</a:t>
            </a:r>
            <a:endParaRPr lang="en-US" sz="1500" dirty="0"/>
          </a:p>
          <a:p>
            <a:pPr>
              <a:buClr>
                <a:srgbClr val="FFFFFF"/>
              </a:buClr>
            </a:pPr>
            <a:r>
              <a:rPr lang="en-US" sz="1500" b="1" dirty="0">
                <a:ea typeface="+mn-lt"/>
                <a:cs typeface="+mn-lt"/>
              </a:rPr>
              <a:t>Ethical leadership </a:t>
            </a:r>
            <a:r>
              <a:rPr lang="en-US" sz="1500" b="1" dirty="0" err="1">
                <a:ea typeface="+mn-lt"/>
                <a:cs typeface="+mn-lt"/>
              </a:rPr>
              <a:t>behaviours</a:t>
            </a:r>
            <a:br>
              <a:rPr lang="en-US" sz="1500" b="1" dirty="0">
                <a:ea typeface="+mn-lt"/>
                <a:cs typeface="+mn-lt"/>
              </a:rPr>
            </a:br>
            <a:r>
              <a:rPr lang="en-US" sz="1500" b="1" dirty="0">
                <a:ea typeface="+mn-lt"/>
                <a:cs typeface="+mn-lt"/>
              </a:rPr>
              <a:t> → Transparent communication</a:t>
            </a:r>
            <a:br>
              <a:rPr lang="en-US" sz="1500" b="1" dirty="0">
                <a:ea typeface="+mn-lt"/>
                <a:cs typeface="+mn-lt"/>
              </a:rPr>
            </a:br>
            <a:r>
              <a:rPr lang="en-US" sz="1500" b="1" dirty="0">
                <a:ea typeface="+mn-lt"/>
                <a:cs typeface="+mn-lt"/>
              </a:rPr>
              <a:t> → Fair selection and accountability standards</a:t>
            </a:r>
            <a:endParaRPr lang="en-US" sz="1500" dirty="0"/>
          </a:p>
          <a:p>
            <a:pPr>
              <a:buClr>
                <a:srgbClr val="FFFFFF"/>
              </a:buClr>
            </a:pPr>
            <a:endParaRPr lang="en-US" dirty="0"/>
          </a:p>
        </p:txBody>
      </p:sp>
      <p:sp>
        <p:nvSpPr>
          <p:cNvPr id="4" name="TextBox 3">
            <a:extLst>
              <a:ext uri="{FF2B5EF4-FFF2-40B4-BE49-F238E27FC236}">
                <a16:creationId xmlns:a16="http://schemas.microsoft.com/office/drawing/2014/main" id="{59065E09-6DCD-28AF-3FC0-E546D3DB6460}"/>
              </a:ext>
            </a:extLst>
          </p:cNvPr>
          <p:cNvSpPr txBox="1"/>
          <p:nvPr/>
        </p:nvSpPr>
        <p:spPr>
          <a:xfrm>
            <a:off x="7788624" y="1082292"/>
            <a:ext cx="3610374" cy="47551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b="1">
                <a:ea typeface="+mn-lt"/>
                <a:cs typeface="+mn-lt"/>
              </a:rPr>
              <a:t>Strengths</a:t>
            </a:r>
            <a:endParaRPr lang="en-US" sz="1500"/>
          </a:p>
          <a:p>
            <a:pPr marL="285750" indent="-285750">
              <a:buFont typeface="Arial"/>
              <a:buChar char="•"/>
            </a:pPr>
            <a:r>
              <a:rPr lang="en-US" sz="1500" dirty="0">
                <a:ea typeface="+mn-lt"/>
                <a:cs typeface="+mn-lt"/>
              </a:rPr>
              <a:t>Strongly associated with ethical </a:t>
            </a:r>
            <a:r>
              <a:rPr lang="en-US" sz="1500" dirty="0" err="1">
                <a:ea typeface="+mn-lt"/>
                <a:cs typeface="+mn-lt"/>
              </a:rPr>
              <a:t>behaviour</a:t>
            </a:r>
            <a:r>
              <a:rPr lang="en-US" sz="1500" dirty="0">
                <a:ea typeface="+mn-lt"/>
                <a:cs typeface="+mn-lt"/>
              </a:rPr>
              <a:t>, empowerment, and follower development outcomes (Eva et al., 2019).</a:t>
            </a:r>
            <a:endParaRPr lang="en-US" sz="1500"/>
          </a:p>
          <a:p>
            <a:pPr marL="285750" indent="-285750">
              <a:buFont typeface="Arial"/>
              <a:buChar char="•"/>
            </a:pPr>
            <a:r>
              <a:rPr lang="en-US" sz="1500" dirty="0">
                <a:ea typeface="+mn-lt"/>
                <a:cs typeface="+mn-lt"/>
              </a:rPr>
              <a:t>Linked to higher trust, engagement, and </a:t>
            </a:r>
            <a:r>
              <a:rPr lang="en-US" sz="1500" dirty="0" err="1">
                <a:ea typeface="+mn-lt"/>
                <a:cs typeface="+mn-lt"/>
              </a:rPr>
              <a:t>organisational</a:t>
            </a:r>
            <a:r>
              <a:rPr lang="en-US" sz="1500" dirty="0">
                <a:ea typeface="+mn-lt"/>
                <a:cs typeface="+mn-lt"/>
              </a:rPr>
              <a:t> commitment.</a:t>
            </a:r>
            <a:endParaRPr lang="en-US" sz="1500" dirty="0"/>
          </a:p>
          <a:p>
            <a:r>
              <a:rPr lang="en-US" sz="1500" b="1">
                <a:ea typeface="+mn-lt"/>
                <a:cs typeface="+mn-lt"/>
              </a:rPr>
              <a:t>Limitations</a:t>
            </a:r>
            <a:endParaRPr lang="en-US" sz="1500"/>
          </a:p>
          <a:p>
            <a:pPr marL="285750" indent="-285750">
              <a:buFont typeface="Arial"/>
              <a:buChar char="•"/>
            </a:pPr>
            <a:r>
              <a:rPr lang="en-US" sz="1500">
                <a:ea typeface="+mn-lt"/>
                <a:cs typeface="+mn-lt"/>
              </a:rPr>
              <a:t>May be perceived as “soft” in high-performance contexts if not paired with clear performance standards.</a:t>
            </a:r>
            <a:endParaRPr lang="en-US" sz="1500"/>
          </a:p>
          <a:p>
            <a:pPr marL="285750" indent="-285750">
              <a:buFont typeface="Arial"/>
              <a:buChar char="•"/>
            </a:pPr>
            <a:r>
              <a:rPr lang="en-US" sz="1500" dirty="0">
                <a:ea typeface="+mn-lt"/>
                <a:cs typeface="+mn-lt"/>
              </a:rPr>
              <a:t>Ongoing debate regarding conceptual boundaries — overlap with ethical and transformational leadership models (Eva et al., 2019).</a:t>
            </a:r>
            <a:endParaRPr lang="en-US" sz="1500"/>
          </a:p>
          <a:p>
            <a:endParaRPr lang="en-US" sz="1500" dirty="0"/>
          </a:p>
          <a:p>
            <a:pPr algn="l"/>
            <a:endParaRPr lang="en-US" dirty="0"/>
          </a:p>
        </p:txBody>
      </p:sp>
    </p:spTree>
    <p:extLst>
      <p:ext uri="{BB962C8B-B14F-4D97-AF65-F5344CB8AC3E}">
        <p14:creationId xmlns:p14="http://schemas.microsoft.com/office/powerpoint/2010/main" val="2194339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BDC55-5CE1-7ED9-DBD0-5E79571EB8D1}"/>
              </a:ext>
            </a:extLst>
          </p:cNvPr>
          <p:cNvSpPr>
            <a:spLocks noGrp="1"/>
          </p:cNvSpPr>
          <p:nvPr>
            <p:ph type="title"/>
          </p:nvPr>
        </p:nvSpPr>
        <p:spPr>
          <a:xfrm>
            <a:off x="684212" y="124099"/>
            <a:ext cx="8534400" cy="1507067"/>
          </a:xfrm>
        </p:spPr>
        <p:txBody>
          <a:bodyPr/>
          <a:lstStyle/>
          <a:p>
            <a:r>
              <a:rPr lang="en-US"/>
              <a:t>Steven Gerrard</a:t>
            </a:r>
          </a:p>
        </p:txBody>
      </p:sp>
      <p:sp>
        <p:nvSpPr>
          <p:cNvPr id="3" name="Content Placeholder 2">
            <a:extLst>
              <a:ext uri="{FF2B5EF4-FFF2-40B4-BE49-F238E27FC236}">
                <a16:creationId xmlns:a16="http://schemas.microsoft.com/office/drawing/2014/main" id="{B11C62AF-0721-B7AC-1A43-D77FFCFB7D85}"/>
              </a:ext>
            </a:extLst>
          </p:cNvPr>
          <p:cNvSpPr>
            <a:spLocks noGrp="1"/>
          </p:cNvSpPr>
          <p:nvPr>
            <p:ph idx="1"/>
          </p:nvPr>
        </p:nvSpPr>
        <p:spPr>
          <a:xfrm>
            <a:off x="684212" y="1896649"/>
            <a:ext cx="5423771" cy="3615267"/>
          </a:xfrm>
        </p:spPr>
        <p:txBody>
          <a:bodyPr>
            <a:normAutofit fontScale="85000" lnSpcReduction="10000"/>
          </a:bodyPr>
          <a:lstStyle/>
          <a:p>
            <a:r>
              <a:rPr lang="en-US"/>
              <a:t>The Challenge</a:t>
            </a:r>
          </a:p>
          <a:p>
            <a:pPr>
              <a:buClr>
                <a:srgbClr val="FFFFFF"/>
              </a:buClr>
            </a:pPr>
            <a:r>
              <a:rPr lang="en-US" b="1">
                <a:ea typeface="+mn-lt"/>
                <a:cs typeface="+mn-lt"/>
              </a:rPr>
              <a:t>Being the standout player and captain in a structurally inconsistent team (2004–2015).</a:t>
            </a:r>
            <a:endParaRPr lang="en-US"/>
          </a:p>
          <a:p>
            <a:pPr>
              <a:buClr>
                <a:srgbClr val="FFFFFF"/>
              </a:buClr>
            </a:pPr>
            <a:endParaRPr lang="en-US" b="1" dirty="0">
              <a:ea typeface="+mn-lt"/>
              <a:cs typeface="+mn-lt"/>
            </a:endParaRPr>
          </a:p>
          <a:p>
            <a:pPr>
              <a:buClr>
                <a:srgbClr val="FFFFFF"/>
              </a:buClr>
            </a:pPr>
            <a:r>
              <a:rPr lang="en-US">
                <a:ea typeface="+mn-lt"/>
                <a:cs typeface="+mn-lt"/>
              </a:rPr>
              <a:t>Managerial instability</a:t>
            </a:r>
            <a:endParaRPr lang="en-US" b="1" dirty="0"/>
          </a:p>
          <a:p>
            <a:pPr>
              <a:buClr>
                <a:srgbClr val="FFFFFF"/>
              </a:buClr>
            </a:pPr>
            <a:r>
              <a:rPr lang="en-US">
                <a:ea typeface="+mn-lt"/>
                <a:cs typeface="+mn-lt"/>
              </a:rPr>
              <a:t>Ownership turmoil</a:t>
            </a:r>
            <a:endParaRPr lang="en-US"/>
          </a:p>
          <a:p>
            <a:pPr>
              <a:buClr>
                <a:srgbClr val="FFFFFF"/>
              </a:buClr>
            </a:pPr>
            <a:r>
              <a:rPr lang="en-US">
                <a:ea typeface="+mn-lt"/>
                <a:cs typeface="+mn-lt"/>
              </a:rPr>
              <a:t>Squad inconsistency</a:t>
            </a:r>
            <a:endParaRPr lang="en-US"/>
          </a:p>
          <a:p>
            <a:pPr>
              <a:buClr>
                <a:srgbClr val="FFFFFF"/>
              </a:buClr>
            </a:pPr>
            <a:r>
              <a:rPr lang="en-US">
                <a:ea typeface="+mn-lt"/>
                <a:cs typeface="+mn-lt"/>
              </a:rPr>
              <a:t>Heavy reliance on Gerrard in decisive matches</a:t>
            </a:r>
            <a:endParaRPr lang="en-US"/>
          </a:p>
          <a:p>
            <a:pPr>
              <a:buClr>
                <a:srgbClr val="FFFFFF"/>
              </a:buClr>
            </a:pPr>
            <a:r>
              <a:rPr lang="en-US">
                <a:ea typeface="+mn-lt"/>
                <a:cs typeface="+mn-lt"/>
              </a:rPr>
              <a:t>High external expectations</a:t>
            </a:r>
            <a:endParaRPr lang="en-US"/>
          </a:p>
          <a:p>
            <a:pPr>
              <a:buClr>
                <a:srgbClr val="FFFFFF"/>
              </a:buClr>
            </a:pPr>
            <a:endParaRPr lang="en-US" b="1" dirty="0"/>
          </a:p>
          <a:p>
            <a:pPr>
              <a:buClr>
                <a:srgbClr val="FFFFFF"/>
              </a:buClr>
            </a:pPr>
            <a:endParaRPr lang="en-US" dirty="0"/>
          </a:p>
        </p:txBody>
      </p:sp>
      <p:pic>
        <p:nvPicPr>
          <p:cNvPr id="4" name="Picture 3" descr="A person holding a trophy&#10;&#10;AI-generated content may be incorrect.">
            <a:extLst>
              <a:ext uri="{FF2B5EF4-FFF2-40B4-BE49-F238E27FC236}">
                <a16:creationId xmlns:a16="http://schemas.microsoft.com/office/drawing/2014/main" id="{19E5576B-C601-20DF-F3BF-225D2F55939A}"/>
              </a:ext>
            </a:extLst>
          </p:cNvPr>
          <p:cNvPicPr>
            <a:picLocks noChangeAspect="1"/>
          </p:cNvPicPr>
          <p:nvPr/>
        </p:nvPicPr>
        <p:blipFill>
          <a:blip r:embed="rId2"/>
          <a:stretch>
            <a:fillRect/>
          </a:stretch>
        </p:blipFill>
        <p:spPr>
          <a:xfrm>
            <a:off x="6867264" y="1635028"/>
            <a:ext cx="4623707" cy="3306555"/>
          </a:xfrm>
          <a:prstGeom prst="rect">
            <a:avLst/>
          </a:prstGeom>
        </p:spPr>
      </p:pic>
    </p:spTree>
    <p:extLst>
      <p:ext uri="{BB962C8B-B14F-4D97-AF65-F5344CB8AC3E}">
        <p14:creationId xmlns:p14="http://schemas.microsoft.com/office/powerpoint/2010/main" val="4163280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67C0A-21C0-1DB8-BF5D-3806B962B2B3}"/>
              </a:ext>
            </a:extLst>
          </p:cNvPr>
          <p:cNvSpPr>
            <a:spLocks noGrp="1"/>
          </p:cNvSpPr>
          <p:nvPr>
            <p:ph type="title"/>
          </p:nvPr>
        </p:nvSpPr>
        <p:spPr>
          <a:xfrm>
            <a:off x="684212" y="103223"/>
            <a:ext cx="8534400" cy="1507067"/>
          </a:xfrm>
        </p:spPr>
        <p:txBody>
          <a:bodyPr/>
          <a:lstStyle/>
          <a:p>
            <a:r>
              <a:rPr lang="en-US" dirty="0"/>
              <a:t>Transf</a:t>
            </a:r>
            <a:r>
              <a:rPr lang="en-US"/>
              <a:t>ormational Leadership</a:t>
            </a:r>
          </a:p>
        </p:txBody>
      </p:sp>
      <p:sp>
        <p:nvSpPr>
          <p:cNvPr id="3" name="Content Placeholder 2">
            <a:extLst>
              <a:ext uri="{FF2B5EF4-FFF2-40B4-BE49-F238E27FC236}">
                <a16:creationId xmlns:a16="http://schemas.microsoft.com/office/drawing/2014/main" id="{8EC2FF00-7673-E652-D3E1-E748C9A01238}"/>
              </a:ext>
            </a:extLst>
          </p:cNvPr>
          <p:cNvSpPr>
            <a:spLocks noGrp="1"/>
          </p:cNvSpPr>
          <p:nvPr>
            <p:ph idx="1"/>
          </p:nvPr>
        </p:nvSpPr>
        <p:spPr>
          <a:xfrm>
            <a:off x="684212" y="1719197"/>
            <a:ext cx="5152372" cy="3427376"/>
          </a:xfrm>
        </p:spPr>
        <p:txBody>
          <a:bodyPr>
            <a:normAutofit fontScale="85000" lnSpcReduction="20000"/>
          </a:bodyPr>
          <a:lstStyle/>
          <a:p>
            <a:r>
              <a:rPr lang="en-US" b="1">
                <a:ea typeface="+mn-lt"/>
                <a:cs typeface="+mn-lt"/>
              </a:rPr>
              <a:t>🔹 2005 Champions League Final vs AC Milan</a:t>
            </a:r>
            <a:endParaRPr lang="en-US"/>
          </a:p>
          <a:p>
            <a:pPr>
              <a:buClr>
                <a:srgbClr val="FFFFFF"/>
              </a:buClr>
            </a:pPr>
            <a:r>
              <a:rPr lang="en-US">
                <a:ea typeface="+mn-lt"/>
                <a:cs typeface="+mn-lt"/>
              </a:rPr>
              <a:t>Scored first goal in comeback from 3–0 down.</a:t>
            </a:r>
            <a:endParaRPr lang="en-US"/>
          </a:p>
          <a:p>
            <a:pPr>
              <a:buClr>
                <a:srgbClr val="FFFFFF"/>
              </a:buClr>
            </a:pPr>
            <a:r>
              <a:rPr lang="en-US">
                <a:ea typeface="+mn-lt"/>
                <a:cs typeface="+mn-lt"/>
              </a:rPr>
              <a:t>Immediately urged crowd and teammates to raise intensity.</a:t>
            </a:r>
            <a:endParaRPr lang="en-US"/>
          </a:p>
          <a:p>
            <a:pPr>
              <a:buClr>
                <a:srgbClr val="FFFFFF"/>
              </a:buClr>
            </a:pPr>
            <a:r>
              <a:rPr lang="en-US">
                <a:ea typeface="+mn-lt"/>
                <a:cs typeface="+mn-lt"/>
              </a:rPr>
              <a:t>Visible emotional leadership changed momentum.</a:t>
            </a:r>
            <a:endParaRPr lang="en-US"/>
          </a:p>
          <a:p>
            <a:pPr>
              <a:buClr>
                <a:srgbClr val="FFFFFF"/>
              </a:buClr>
            </a:pPr>
            <a:r>
              <a:rPr lang="en-US" b="1">
                <a:ea typeface="+mn-lt"/>
                <a:cs typeface="+mn-lt"/>
              </a:rPr>
              <a:t>🔹 2006 FA Cup Final vs West Ham</a:t>
            </a:r>
            <a:endParaRPr lang="en-US"/>
          </a:p>
          <a:p>
            <a:pPr>
              <a:buClr>
                <a:srgbClr val="FFFFFF"/>
              </a:buClr>
            </a:pPr>
            <a:r>
              <a:rPr lang="en-US" dirty="0">
                <a:ea typeface="+mn-lt"/>
                <a:cs typeface="+mn-lt"/>
              </a:rPr>
              <a:t>Scored twice, including late </a:t>
            </a:r>
            <a:r>
              <a:rPr lang="en-US" dirty="0" err="1">
                <a:ea typeface="+mn-lt"/>
                <a:cs typeface="+mn-lt"/>
              </a:rPr>
              <a:t>equaliser</a:t>
            </a:r>
            <a:r>
              <a:rPr lang="en-US" dirty="0">
                <a:ea typeface="+mn-lt"/>
                <a:cs typeface="+mn-lt"/>
              </a:rPr>
              <a:t>.</a:t>
            </a:r>
            <a:endParaRPr lang="en-US" dirty="0"/>
          </a:p>
          <a:p>
            <a:pPr>
              <a:buClr>
                <a:srgbClr val="FFFFFF"/>
              </a:buClr>
            </a:pPr>
            <a:r>
              <a:rPr lang="en-US">
                <a:ea typeface="+mn-lt"/>
                <a:cs typeface="+mn-lt"/>
              </a:rPr>
              <a:t>Performance reinforced belief that Liverpool could compete despite squad limitations.</a:t>
            </a:r>
            <a:endParaRPr lang="en-US"/>
          </a:p>
          <a:p>
            <a:pPr>
              <a:buClr>
                <a:srgbClr val="FFFFFF"/>
              </a:buClr>
            </a:pPr>
            <a:endParaRPr lang="en-US" dirty="0"/>
          </a:p>
        </p:txBody>
      </p:sp>
      <p:sp>
        <p:nvSpPr>
          <p:cNvPr id="6" name="TextBox 5">
            <a:extLst>
              <a:ext uri="{FF2B5EF4-FFF2-40B4-BE49-F238E27FC236}">
                <a16:creationId xmlns:a16="http://schemas.microsoft.com/office/drawing/2014/main" id="{DFD4068E-18DE-36B2-6288-F00498122348}"/>
              </a:ext>
            </a:extLst>
          </p:cNvPr>
          <p:cNvSpPr txBox="1"/>
          <p:nvPr/>
        </p:nvSpPr>
        <p:spPr>
          <a:xfrm>
            <a:off x="6797673" y="1713578"/>
            <a:ext cx="4538741"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Critical Evaluation</a:t>
            </a:r>
          </a:p>
          <a:p>
            <a:pPr marL="285750" indent="-285750">
              <a:buFont typeface="Arial"/>
              <a:buChar char="•"/>
            </a:pPr>
            <a:r>
              <a:rPr lang="en-US" dirty="0">
                <a:ea typeface="+mn-lt"/>
                <a:cs typeface="+mn-lt"/>
              </a:rPr>
              <a:t>These moments reflect </a:t>
            </a:r>
            <a:r>
              <a:rPr lang="en-US" dirty="0" err="1">
                <a:ea typeface="+mn-lt"/>
                <a:cs typeface="+mn-lt"/>
              </a:rPr>
              <a:t>idealised</a:t>
            </a:r>
            <a:r>
              <a:rPr lang="en-US" dirty="0">
                <a:ea typeface="+mn-lt"/>
                <a:cs typeface="+mn-lt"/>
              </a:rPr>
              <a:t> influence and inspirational motivation.</a:t>
            </a:r>
            <a:endParaRPr lang="en-US" dirty="0"/>
          </a:p>
          <a:p>
            <a:pPr marL="285750" indent="-285750">
              <a:buFont typeface="Arial"/>
              <a:buChar char="•"/>
            </a:pPr>
            <a:r>
              <a:rPr lang="en-US">
                <a:ea typeface="+mn-lt"/>
                <a:cs typeface="+mn-lt"/>
              </a:rPr>
              <a:t>Research links transformational leadership to enhanced motivation and performance.</a:t>
            </a:r>
            <a:endParaRPr lang="en-US"/>
          </a:p>
          <a:p>
            <a:pPr marL="285750" indent="-285750">
              <a:buFont typeface="Arial"/>
              <a:buChar char="•"/>
            </a:pPr>
            <a:r>
              <a:rPr lang="en-US">
                <a:ea typeface="+mn-lt"/>
                <a:cs typeface="+mn-lt"/>
              </a:rPr>
              <a:t>However, sustained league success did not follow.</a:t>
            </a:r>
            <a:endParaRPr lang="en-US"/>
          </a:p>
          <a:p>
            <a:pPr marL="285750" indent="-285750">
              <a:buFont typeface="Arial"/>
              <a:buChar char="•"/>
            </a:pPr>
            <a:r>
              <a:rPr lang="en-US">
                <a:ea typeface="+mn-lt"/>
                <a:cs typeface="+mn-lt"/>
              </a:rPr>
              <a:t>Suggests transformational leadership may drive episodic excellence but not structural consistency.</a:t>
            </a:r>
            <a:endParaRPr lang="en-US"/>
          </a:p>
          <a:p>
            <a:pPr algn="l"/>
            <a:endParaRPr lang="en-US" dirty="0"/>
          </a:p>
        </p:txBody>
      </p:sp>
      <p:sp>
        <p:nvSpPr>
          <p:cNvPr id="8" name="TextBox 7">
            <a:extLst>
              <a:ext uri="{FF2B5EF4-FFF2-40B4-BE49-F238E27FC236}">
                <a16:creationId xmlns:a16="http://schemas.microsoft.com/office/drawing/2014/main" id="{570AE2F2-C89E-DECE-B711-82855C968863}"/>
              </a:ext>
            </a:extLst>
          </p:cNvPr>
          <p:cNvSpPr txBox="1"/>
          <p:nvPr/>
        </p:nvSpPr>
        <p:spPr>
          <a:xfrm>
            <a:off x="1186855" y="5360409"/>
            <a:ext cx="953396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Former teammate </a:t>
            </a:r>
            <a:r>
              <a:rPr lang="en-US" b="1">
                <a:ea typeface="+mn-lt"/>
                <a:cs typeface="+mn-lt"/>
              </a:rPr>
              <a:t>Dietmar Hamann</a:t>
            </a:r>
            <a:r>
              <a:rPr lang="en-US">
                <a:ea typeface="+mn-lt"/>
                <a:cs typeface="+mn-lt"/>
              </a:rPr>
              <a:t> said:</a:t>
            </a:r>
            <a:endParaRPr lang="en-US"/>
          </a:p>
          <a:p>
            <a:r>
              <a:rPr lang="en-US" i="1">
                <a:ea typeface="+mn-lt"/>
                <a:cs typeface="+mn-lt"/>
              </a:rPr>
              <a:t>“Steven Gerrard was a leader. He always gave us great belief on the pitch.”</a:t>
            </a:r>
            <a:r>
              <a:rPr lang="en-US" dirty="0">
                <a:ea typeface="+mn-lt"/>
                <a:cs typeface="+mn-lt"/>
              </a:rPr>
              <a:t> </a:t>
            </a:r>
            <a:endParaRPr lang="en-US" dirty="0"/>
          </a:p>
          <a:p>
            <a:pPr algn="l"/>
            <a:endParaRPr lang="en-US" dirty="0"/>
          </a:p>
        </p:txBody>
      </p:sp>
    </p:spTree>
    <p:extLst>
      <p:ext uri="{BB962C8B-B14F-4D97-AF65-F5344CB8AC3E}">
        <p14:creationId xmlns:p14="http://schemas.microsoft.com/office/powerpoint/2010/main" val="3772447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259C3-CD4A-A1CC-31DA-3249D6354249}"/>
              </a:ext>
            </a:extLst>
          </p:cNvPr>
          <p:cNvSpPr>
            <a:spLocks noGrp="1"/>
          </p:cNvSpPr>
          <p:nvPr>
            <p:ph type="title"/>
          </p:nvPr>
        </p:nvSpPr>
        <p:spPr>
          <a:xfrm>
            <a:off x="684212" y="426812"/>
            <a:ext cx="8534400" cy="1507067"/>
          </a:xfrm>
        </p:spPr>
        <p:txBody>
          <a:bodyPr/>
          <a:lstStyle/>
          <a:p>
            <a:r>
              <a:rPr lang="en-US" dirty="0"/>
              <a:t>Transactional </a:t>
            </a:r>
            <a:r>
              <a:rPr lang="en-US"/>
              <a:t>leadership</a:t>
            </a:r>
            <a:endParaRPr lang="en-US" dirty="0"/>
          </a:p>
        </p:txBody>
      </p:sp>
      <p:sp>
        <p:nvSpPr>
          <p:cNvPr id="3" name="Content Placeholder 2">
            <a:extLst>
              <a:ext uri="{FF2B5EF4-FFF2-40B4-BE49-F238E27FC236}">
                <a16:creationId xmlns:a16="http://schemas.microsoft.com/office/drawing/2014/main" id="{AB7172A1-2965-C1B6-CAC4-30556D1F3A5C}"/>
              </a:ext>
            </a:extLst>
          </p:cNvPr>
          <p:cNvSpPr>
            <a:spLocks noGrp="1"/>
          </p:cNvSpPr>
          <p:nvPr>
            <p:ph idx="1"/>
          </p:nvPr>
        </p:nvSpPr>
        <p:spPr>
          <a:xfrm>
            <a:off x="684212" y="1823581"/>
            <a:ext cx="5642975" cy="3082911"/>
          </a:xfrm>
        </p:spPr>
        <p:txBody>
          <a:bodyPr>
            <a:normAutofit fontScale="70000" lnSpcReduction="20000"/>
          </a:bodyPr>
          <a:lstStyle/>
          <a:p>
            <a:r>
              <a:rPr lang="en-US"/>
              <a:t>Clear Examples</a:t>
            </a:r>
          </a:p>
          <a:p>
            <a:pPr>
              <a:buClr>
                <a:srgbClr val="FFFFFF"/>
              </a:buClr>
            </a:pPr>
            <a:r>
              <a:rPr lang="en-US" b="1" dirty="0">
                <a:ea typeface="+mn-lt"/>
                <a:cs typeface="+mn-lt"/>
              </a:rPr>
              <a:t>🔹 On-pitch </a:t>
            </a:r>
            <a:r>
              <a:rPr lang="en-US" b="1" dirty="0" err="1">
                <a:ea typeface="+mn-lt"/>
                <a:cs typeface="+mn-lt"/>
              </a:rPr>
              <a:t>organisation</a:t>
            </a:r>
            <a:endParaRPr lang="en-US" dirty="0" err="1"/>
          </a:p>
          <a:p>
            <a:pPr>
              <a:buClr>
                <a:srgbClr val="FFFFFF"/>
              </a:buClr>
            </a:pPr>
            <a:r>
              <a:rPr lang="en-US" dirty="0">
                <a:ea typeface="+mn-lt"/>
                <a:cs typeface="+mn-lt"/>
              </a:rPr>
              <a:t>Constant tactical instruction to midfield/</a:t>
            </a:r>
            <a:r>
              <a:rPr lang="en-US" dirty="0" err="1">
                <a:ea typeface="+mn-lt"/>
                <a:cs typeface="+mn-lt"/>
              </a:rPr>
              <a:t>defence</a:t>
            </a:r>
            <a:r>
              <a:rPr lang="en-US" dirty="0">
                <a:ea typeface="+mn-lt"/>
                <a:cs typeface="+mn-lt"/>
              </a:rPr>
              <a:t>.</a:t>
            </a:r>
            <a:endParaRPr lang="en-US" dirty="0"/>
          </a:p>
          <a:p>
            <a:pPr>
              <a:buClr>
                <a:srgbClr val="FFFFFF"/>
              </a:buClr>
            </a:pPr>
            <a:r>
              <a:rPr lang="en-US">
                <a:ea typeface="+mn-lt"/>
                <a:cs typeface="+mn-lt"/>
              </a:rPr>
              <a:t>Demanding positional discipline.</a:t>
            </a:r>
            <a:endParaRPr lang="en-US"/>
          </a:p>
          <a:p>
            <a:pPr>
              <a:buClr>
                <a:srgbClr val="FFFFFF"/>
              </a:buClr>
            </a:pPr>
            <a:r>
              <a:rPr lang="en-US" b="1">
                <a:ea typeface="+mn-lt"/>
                <a:cs typeface="+mn-lt"/>
              </a:rPr>
              <a:t>🔹 Post-match accountability</a:t>
            </a:r>
            <a:endParaRPr lang="en-US"/>
          </a:p>
          <a:p>
            <a:pPr>
              <a:buClr>
                <a:srgbClr val="FFFFFF"/>
              </a:buClr>
            </a:pPr>
            <a:r>
              <a:rPr lang="en-US">
                <a:ea typeface="+mn-lt"/>
                <a:cs typeface="+mn-lt"/>
              </a:rPr>
              <a:t>Frequently accepted blame publicly after defeats.</a:t>
            </a:r>
            <a:endParaRPr lang="en-US"/>
          </a:p>
          <a:p>
            <a:pPr>
              <a:buClr>
                <a:srgbClr val="FFFFFF"/>
              </a:buClr>
            </a:pPr>
            <a:r>
              <a:rPr lang="en-US">
                <a:ea typeface="+mn-lt"/>
                <a:cs typeface="+mn-lt"/>
              </a:rPr>
              <a:t>Called for higher standards in interviews.</a:t>
            </a:r>
            <a:endParaRPr lang="en-US"/>
          </a:p>
          <a:p>
            <a:pPr>
              <a:buClr>
                <a:srgbClr val="FFFFFF"/>
              </a:buClr>
            </a:pPr>
            <a:r>
              <a:rPr lang="en-US" b="1">
                <a:ea typeface="+mn-lt"/>
                <a:cs typeface="+mn-lt"/>
              </a:rPr>
              <a:t>🔹 Training standards</a:t>
            </a:r>
            <a:endParaRPr lang="en-US"/>
          </a:p>
          <a:p>
            <a:pPr>
              <a:buClr>
                <a:srgbClr val="FFFFFF"/>
              </a:buClr>
            </a:pPr>
            <a:r>
              <a:rPr lang="en-US">
                <a:ea typeface="+mn-lt"/>
                <a:cs typeface="+mn-lt"/>
              </a:rPr>
              <a:t>Known internally for high training intensity and professionalism.</a:t>
            </a:r>
            <a:endParaRPr lang="en-US"/>
          </a:p>
          <a:p>
            <a:pPr>
              <a:buClr>
                <a:srgbClr val="FFFFFF"/>
              </a:buClr>
            </a:pPr>
            <a:endParaRPr lang="en-US" dirty="0"/>
          </a:p>
        </p:txBody>
      </p:sp>
      <p:sp>
        <p:nvSpPr>
          <p:cNvPr id="4" name="TextBox 3">
            <a:extLst>
              <a:ext uri="{FF2B5EF4-FFF2-40B4-BE49-F238E27FC236}">
                <a16:creationId xmlns:a16="http://schemas.microsoft.com/office/drawing/2014/main" id="{67C3AB3C-1AA5-A6DD-1870-4EA04B714262}"/>
              </a:ext>
            </a:extLst>
          </p:cNvPr>
          <p:cNvSpPr txBox="1"/>
          <p:nvPr/>
        </p:nvSpPr>
        <p:spPr>
          <a:xfrm>
            <a:off x="6557925" y="1823057"/>
            <a:ext cx="4643058"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Critical Evaluation</a:t>
            </a:r>
          </a:p>
          <a:p>
            <a:pPr marL="285750" indent="-285750">
              <a:buFont typeface="Arial"/>
              <a:buChar char="•"/>
            </a:pPr>
            <a:r>
              <a:rPr lang="en-US">
                <a:ea typeface="+mn-lt"/>
                <a:cs typeface="+mn-lt"/>
              </a:rPr>
              <a:t>As captain, he lacked formal sanctions.</a:t>
            </a:r>
            <a:endParaRPr lang="en-US"/>
          </a:p>
          <a:p>
            <a:pPr marL="285750" indent="-285750">
              <a:buFont typeface="Arial"/>
              <a:buChar char="•"/>
            </a:pPr>
            <a:r>
              <a:rPr lang="en-US" dirty="0">
                <a:ea typeface="+mn-lt"/>
                <a:cs typeface="+mn-lt"/>
              </a:rPr>
              <a:t>Transactional influence operated socially rather than structurally.</a:t>
            </a:r>
            <a:endParaRPr lang="en-US" dirty="0"/>
          </a:p>
          <a:p>
            <a:pPr marL="285750" indent="-285750">
              <a:buFont typeface="Arial"/>
              <a:buChar char="•"/>
            </a:pPr>
            <a:r>
              <a:rPr lang="en-US">
                <a:ea typeface="+mn-lt"/>
                <a:cs typeface="+mn-lt"/>
              </a:rPr>
              <a:t>Over time, excessive responsibility may create emotional fatigue.</a:t>
            </a:r>
            <a:endParaRPr lang="en-US"/>
          </a:p>
          <a:p>
            <a:pPr marL="285750" indent="-285750">
              <a:buFont typeface="Arial"/>
              <a:buChar char="•"/>
            </a:pPr>
            <a:r>
              <a:rPr lang="en-US">
                <a:ea typeface="+mn-lt"/>
                <a:cs typeface="+mn-lt"/>
              </a:rPr>
              <a:t>Highlights limits of transactional theory in peer leadership roles.</a:t>
            </a:r>
            <a:endParaRPr lang="en-US"/>
          </a:p>
          <a:p>
            <a:pPr algn="l"/>
            <a:endParaRPr lang="en-US" dirty="0"/>
          </a:p>
        </p:txBody>
      </p:sp>
      <p:sp>
        <p:nvSpPr>
          <p:cNvPr id="5" name="TextBox 4">
            <a:extLst>
              <a:ext uri="{FF2B5EF4-FFF2-40B4-BE49-F238E27FC236}">
                <a16:creationId xmlns:a16="http://schemas.microsoft.com/office/drawing/2014/main" id="{F2BCA67F-D832-2C82-5485-71C6D1DAF11E}"/>
              </a:ext>
            </a:extLst>
          </p:cNvPr>
          <p:cNvSpPr txBox="1"/>
          <p:nvPr/>
        </p:nvSpPr>
        <p:spPr>
          <a:xfrm>
            <a:off x="1017304" y="5138689"/>
            <a:ext cx="954700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Former teammate Daniel Sturridge:</a:t>
            </a:r>
            <a:endParaRPr lang="en-US"/>
          </a:p>
          <a:p>
            <a:r>
              <a:rPr lang="en-US">
                <a:ea typeface="+mn-lt"/>
                <a:cs typeface="+mn-lt"/>
              </a:rPr>
              <a:t>“That guy will always be a legend … he helps players settle in, young players. He takes them under his wing.”</a:t>
            </a:r>
            <a:endParaRPr lang="en-US"/>
          </a:p>
          <a:p>
            <a:pPr algn="l"/>
            <a:endParaRPr lang="en-US" dirty="0"/>
          </a:p>
        </p:txBody>
      </p:sp>
    </p:spTree>
    <p:extLst>
      <p:ext uri="{BB962C8B-B14F-4D97-AF65-F5344CB8AC3E}">
        <p14:creationId xmlns:p14="http://schemas.microsoft.com/office/powerpoint/2010/main" val="4172690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5E40D-17E8-362D-E326-27DF91F9905B}"/>
              </a:ext>
            </a:extLst>
          </p:cNvPr>
          <p:cNvSpPr>
            <a:spLocks noGrp="1"/>
          </p:cNvSpPr>
          <p:nvPr>
            <p:ph type="title"/>
          </p:nvPr>
        </p:nvSpPr>
        <p:spPr>
          <a:xfrm>
            <a:off x="684212" y="353743"/>
            <a:ext cx="8534400" cy="1507067"/>
          </a:xfrm>
        </p:spPr>
        <p:txBody>
          <a:bodyPr/>
          <a:lstStyle/>
          <a:p>
            <a:r>
              <a:rPr lang="en-US" dirty="0"/>
              <a:t>Situa</a:t>
            </a:r>
            <a:r>
              <a:rPr lang="en-US"/>
              <a:t>tional leadership</a:t>
            </a:r>
          </a:p>
        </p:txBody>
      </p:sp>
      <p:sp>
        <p:nvSpPr>
          <p:cNvPr id="3" name="Content Placeholder 2">
            <a:extLst>
              <a:ext uri="{FF2B5EF4-FFF2-40B4-BE49-F238E27FC236}">
                <a16:creationId xmlns:a16="http://schemas.microsoft.com/office/drawing/2014/main" id="{4B4E0A47-7DE2-2705-06E7-31B7F353F41F}"/>
              </a:ext>
            </a:extLst>
          </p:cNvPr>
          <p:cNvSpPr>
            <a:spLocks noGrp="1"/>
          </p:cNvSpPr>
          <p:nvPr>
            <p:ph idx="1"/>
          </p:nvPr>
        </p:nvSpPr>
        <p:spPr>
          <a:xfrm>
            <a:off x="684212" y="2449882"/>
            <a:ext cx="5705606" cy="4053677"/>
          </a:xfrm>
        </p:spPr>
        <p:txBody>
          <a:bodyPr>
            <a:normAutofit/>
          </a:bodyPr>
          <a:lstStyle/>
          <a:p>
            <a:r>
              <a:rPr lang="en-US" b="1">
                <a:ea typeface="+mn-lt"/>
                <a:cs typeface="+mn-lt"/>
              </a:rPr>
              <a:t>🔹 Mentoring younger players</a:t>
            </a:r>
            <a:endParaRPr lang="en-US"/>
          </a:p>
          <a:p>
            <a:pPr>
              <a:buClr>
                <a:srgbClr val="FFFFFF"/>
              </a:buClr>
            </a:pPr>
            <a:r>
              <a:rPr lang="en-US">
                <a:ea typeface="+mn-lt"/>
                <a:cs typeface="+mn-lt"/>
              </a:rPr>
              <a:t>Supported emerging talents (e.g., academy players breaking into squad).</a:t>
            </a:r>
            <a:endParaRPr lang="en-US"/>
          </a:p>
          <a:p>
            <a:pPr>
              <a:buClr>
                <a:srgbClr val="FFFFFF"/>
              </a:buClr>
            </a:pPr>
            <a:r>
              <a:rPr lang="en-US">
                <a:ea typeface="+mn-lt"/>
                <a:cs typeface="+mn-lt"/>
              </a:rPr>
              <a:t>Encouraging communication style with developing teammates.</a:t>
            </a:r>
            <a:endParaRPr lang="en-US"/>
          </a:p>
          <a:p>
            <a:pPr>
              <a:buClr>
                <a:srgbClr val="FFFFFF"/>
              </a:buClr>
            </a:pPr>
            <a:r>
              <a:rPr lang="en-US" b="1">
                <a:ea typeface="+mn-lt"/>
                <a:cs typeface="+mn-lt"/>
              </a:rPr>
              <a:t>🔹 After the 2014 Chelsea defeat</a:t>
            </a:r>
            <a:endParaRPr lang="en-US" dirty="0"/>
          </a:p>
          <a:p>
            <a:pPr>
              <a:buClr>
                <a:srgbClr val="FFFFFF"/>
              </a:buClr>
            </a:pPr>
            <a:r>
              <a:rPr lang="en-US" dirty="0">
                <a:ea typeface="+mn-lt"/>
                <a:cs typeface="+mn-lt"/>
              </a:rPr>
              <a:t>Attempted to </a:t>
            </a:r>
            <a:r>
              <a:rPr lang="en-US" dirty="0" err="1">
                <a:ea typeface="+mn-lt"/>
                <a:cs typeface="+mn-lt"/>
              </a:rPr>
              <a:t>stabilise</a:t>
            </a:r>
            <a:r>
              <a:rPr lang="en-US" dirty="0">
                <a:ea typeface="+mn-lt"/>
                <a:cs typeface="+mn-lt"/>
              </a:rPr>
              <a:t> team morale despite personal error.</a:t>
            </a:r>
            <a:endParaRPr lang="en-US" dirty="0"/>
          </a:p>
          <a:p>
            <a:pPr>
              <a:buClr>
                <a:srgbClr val="FFFFFF"/>
              </a:buClr>
            </a:pPr>
            <a:r>
              <a:rPr lang="en-US">
                <a:ea typeface="+mn-lt"/>
                <a:cs typeface="+mn-lt"/>
              </a:rPr>
              <a:t>Shifted from driving intensity to calming influence.</a:t>
            </a:r>
            <a:endParaRPr lang="en-US"/>
          </a:p>
          <a:p>
            <a:pPr>
              <a:buClr>
                <a:srgbClr val="FFFFFF"/>
              </a:buClr>
            </a:pPr>
            <a:endParaRPr lang="en-US" dirty="0"/>
          </a:p>
          <a:p>
            <a:pPr>
              <a:buClr>
                <a:srgbClr val="FFFFFF"/>
              </a:buClr>
            </a:pPr>
            <a:endParaRPr lang="en-US" dirty="0"/>
          </a:p>
        </p:txBody>
      </p:sp>
      <p:sp>
        <p:nvSpPr>
          <p:cNvPr id="4" name="TextBox 3">
            <a:extLst>
              <a:ext uri="{FF2B5EF4-FFF2-40B4-BE49-F238E27FC236}">
                <a16:creationId xmlns:a16="http://schemas.microsoft.com/office/drawing/2014/main" id="{6CB97827-CE10-9928-FCA1-2099AE50E926}"/>
              </a:ext>
            </a:extLst>
          </p:cNvPr>
          <p:cNvSpPr txBox="1"/>
          <p:nvPr/>
        </p:nvSpPr>
        <p:spPr>
          <a:xfrm>
            <a:off x="7368932" y="2217200"/>
            <a:ext cx="4056173" cy="37692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Critical Evaluation</a:t>
            </a:r>
          </a:p>
          <a:p>
            <a:pPr marL="285750" indent="-285750">
              <a:buFont typeface="Arial"/>
              <a:buChar char="•"/>
            </a:pPr>
            <a:r>
              <a:rPr lang="en-US" dirty="0">
                <a:ea typeface="+mn-lt"/>
                <a:cs typeface="+mn-lt"/>
              </a:rPr>
              <a:t>Demonstrates </a:t>
            </a:r>
            <a:r>
              <a:rPr lang="en-US" dirty="0" err="1">
                <a:ea typeface="+mn-lt"/>
                <a:cs typeface="+mn-lt"/>
              </a:rPr>
              <a:t>behavioural</a:t>
            </a:r>
            <a:r>
              <a:rPr lang="en-US" dirty="0">
                <a:ea typeface="+mn-lt"/>
                <a:cs typeface="+mn-lt"/>
              </a:rPr>
              <a:t> adaptation across career stages.</a:t>
            </a:r>
            <a:endParaRPr lang="en-US" dirty="0"/>
          </a:p>
          <a:p>
            <a:pPr marL="285750" indent="-285750">
              <a:buFont typeface="Arial"/>
              <a:buChar char="•"/>
            </a:pPr>
            <a:r>
              <a:rPr lang="en-US" dirty="0">
                <a:ea typeface="+mn-lt"/>
                <a:cs typeface="+mn-lt"/>
              </a:rPr>
              <a:t>However, situational leadership assumes accurate diagnosis of team psychological state — difficult in high-pressure collapse scenarios.</a:t>
            </a:r>
            <a:endParaRPr lang="en-US" dirty="0"/>
          </a:p>
          <a:p>
            <a:pPr marL="285750" indent="-285750">
              <a:buFont typeface="Arial"/>
              <a:buChar char="•"/>
            </a:pPr>
            <a:r>
              <a:rPr lang="en-US">
                <a:ea typeface="+mn-lt"/>
                <a:cs typeface="+mn-lt"/>
              </a:rPr>
              <a:t>Empirical support for the model is debated in academic literature.</a:t>
            </a:r>
            <a:endParaRPr lang="en-US"/>
          </a:p>
          <a:p>
            <a:pPr algn="l"/>
            <a:endParaRPr lang="en-US" dirty="0"/>
          </a:p>
        </p:txBody>
      </p:sp>
    </p:spTree>
    <p:extLst>
      <p:ext uri="{BB962C8B-B14F-4D97-AF65-F5344CB8AC3E}">
        <p14:creationId xmlns:p14="http://schemas.microsoft.com/office/powerpoint/2010/main" val="2733168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1084-2F4F-3682-8594-FE5F95B45395}"/>
              </a:ext>
            </a:extLst>
          </p:cNvPr>
          <p:cNvSpPr>
            <a:spLocks noGrp="1"/>
          </p:cNvSpPr>
          <p:nvPr>
            <p:ph type="title"/>
          </p:nvPr>
        </p:nvSpPr>
        <p:spPr>
          <a:xfrm>
            <a:off x="684212" y="531195"/>
            <a:ext cx="8534400" cy="1507067"/>
          </a:xfrm>
        </p:spPr>
        <p:txBody>
          <a:bodyPr/>
          <a:lstStyle/>
          <a:p>
            <a:r>
              <a:rPr lang="en-US" dirty="0"/>
              <a:t>Servant </a:t>
            </a:r>
            <a:r>
              <a:rPr lang="en-US"/>
              <a:t>leadership</a:t>
            </a:r>
            <a:endParaRPr lang="en-US" dirty="0"/>
          </a:p>
        </p:txBody>
      </p:sp>
      <p:sp>
        <p:nvSpPr>
          <p:cNvPr id="3" name="Content Placeholder 2">
            <a:extLst>
              <a:ext uri="{FF2B5EF4-FFF2-40B4-BE49-F238E27FC236}">
                <a16:creationId xmlns:a16="http://schemas.microsoft.com/office/drawing/2014/main" id="{90EEAAEC-26B2-AFF3-5684-ADDF164F1604}"/>
              </a:ext>
            </a:extLst>
          </p:cNvPr>
          <p:cNvSpPr>
            <a:spLocks noGrp="1"/>
          </p:cNvSpPr>
          <p:nvPr>
            <p:ph idx="1"/>
          </p:nvPr>
        </p:nvSpPr>
        <p:spPr>
          <a:xfrm>
            <a:off x="684212" y="2418567"/>
            <a:ext cx="5632538" cy="3615267"/>
          </a:xfrm>
        </p:spPr>
        <p:txBody>
          <a:bodyPr>
            <a:normAutofit fontScale="92500" lnSpcReduction="20000"/>
          </a:bodyPr>
          <a:lstStyle/>
          <a:p>
            <a:r>
              <a:rPr lang="en-US"/>
              <a:t>Clear Examples</a:t>
            </a:r>
          </a:p>
          <a:p>
            <a:pPr>
              <a:buClr>
                <a:srgbClr val="FFFFFF"/>
              </a:buClr>
            </a:pPr>
            <a:r>
              <a:rPr lang="en-US" b="1">
                <a:ea typeface="+mn-lt"/>
                <a:cs typeface="+mn-lt"/>
              </a:rPr>
              <a:t>🔹 Loyalty to Liverpool during unstable periods</a:t>
            </a:r>
            <a:endParaRPr lang="en-US"/>
          </a:p>
          <a:p>
            <a:pPr>
              <a:buClr>
                <a:srgbClr val="FFFFFF"/>
              </a:buClr>
            </a:pPr>
            <a:r>
              <a:rPr lang="en-US">
                <a:ea typeface="+mn-lt"/>
                <a:cs typeface="+mn-lt"/>
              </a:rPr>
              <a:t>Remained at club despite transfer speculation during ownership turmoil.</a:t>
            </a:r>
            <a:endParaRPr lang="en-US"/>
          </a:p>
          <a:p>
            <a:pPr>
              <a:buClr>
                <a:srgbClr val="FFFFFF"/>
              </a:buClr>
            </a:pPr>
            <a:r>
              <a:rPr lang="en-US" b="1">
                <a:ea typeface="+mn-lt"/>
                <a:cs typeface="+mn-lt"/>
              </a:rPr>
              <a:t>🔹 Publicly shielding teammates</a:t>
            </a:r>
            <a:endParaRPr lang="en-US"/>
          </a:p>
          <a:p>
            <a:pPr>
              <a:buClr>
                <a:srgbClr val="FFFFFF"/>
              </a:buClr>
            </a:pPr>
            <a:r>
              <a:rPr lang="en-US" dirty="0">
                <a:ea typeface="+mn-lt"/>
                <a:cs typeface="+mn-lt"/>
              </a:rPr>
              <a:t>Took responsibility after losses rather than </a:t>
            </a:r>
            <a:r>
              <a:rPr lang="en-US" dirty="0" err="1">
                <a:ea typeface="+mn-lt"/>
                <a:cs typeface="+mn-lt"/>
              </a:rPr>
              <a:t>criticising</a:t>
            </a:r>
            <a:r>
              <a:rPr lang="en-US" dirty="0">
                <a:ea typeface="+mn-lt"/>
                <a:cs typeface="+mn-lt"/>
              </a:rPr>
              <a:t> others.</a:t>
            </a:r>
            <a:endParaRPr lang="en-US" dirty="0"/>
          </a:p>
          <a:p>
            <a:pPr>
              <a:buClr>
                <a:srgbClr val="FFFFFF"/>
              </a:buClr>
            </a:pPr>
            <a:r>
              <a:rPr lang="en-US" b="1">
                <a:ea typeface="+mn-lt"/>
                <a:cs typeface="+mn-lt"/>
              </a:rPr>
              <a:t>🔹 Emotional investment in club identity</a:t>
            </a:r>
            <a:endParaRPr lang="en-US"/>
          </a:p>
          <a:p>
            <a:pPr>
              <a:buClr>
                <a:srgbClr val="FFFFFF"/>
              </a:buClr>
            </a:pPr>
            <a:r>
              <a:rPr lang="en-US">
                <a:ea typeface="+mn-lt"/>
                <a:cs typeface="+mn-lt"/>
              </a:rPr>
              <a:t>Framed leadership around service to club and supporters, not personal status.</a:t>
            </a:r>
            <a:endParaRPr lang="en-US"/>
          </a:p>
          <a:p>
            <a:pPr>
              <a:buClr>
                <a:srgbClr val="FFFFFF"/>
              </a:buClr>
            </a:pPr>
            <a:endParaRPr lang="en-US" dirty="0"/>
          </a:p>
        </p:txBody>
      </p:sp>
      <p:sp>
        <p:nvSpPr>
          <p:cNvPr id="4" name="TextBox 3">
            <a:extLst>
              <a:ext uri="{FF2B5EF4-FFF2-40B4-BE49-F238E27FC236}">
                <a16:creationId xmlns:a16="http://schemas.microsoft.com/office/drawing/2014/main" id="{318CB60C-2573-3CAC-9C76-48BD26AAC29E}"/>
              </a:ext>
            </a:extLst>
          </p:cNvPr>
          <p:cNvSpPr txBox="1"/>
          <p:nvPr/>
        </p:nvSpPr>
        <p:spPr>
          <a:xfrm>
            <a:off x="7068958" y="2582386"/>
            <a:ext cx="4643079"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Critical Evaluation</a:t>
            </a:r>
          </a:p>
          <a:p>
            <a:pPr marL="285750" indent="-285750">
              <a:buFont typeface="Arial"/>
              <a:buChar char="•"/>
            </a:pPr>
            <a:r>
              <a:rPr lang="en-US">
                <a:ea typeface="+mn-lt"/>
                <a:cs typeface="+mn-lt"/>
              </a:rPr>
              <a:t>Likely strengthened trust and identification within squad.</a:t>
            </a:r>
            <a:endParaRPr lang="en-US"/>
          </a:p>
          <a:p>
            <a:pPr marL="285750" indent="-285750">
              <a:buFont typeface="Arial"/>
              <a:buChar char="•"/>
            </a:pPr>
            <a:r>
              <a:rPr lang="en-US">
                <a:ea typeface="+mn-lt"/>
                <a:cs typeface="+mn-lt"/>
              </a:rPr>
              <a:t>However, servant leadership may intensify personal psychological burden.</a:t>
            </a:r>
            <a:endParaRPr lang="en-US"/>
          </a:p>
          <a:p>
            <a:pPr marL="285750" indent="-285750">
              <a:buFont typeface="Arial"/>
              <a:buChar char="•"/>
            </a:pPr>
            <a:r>
              <a:rPr lang="en-US">
                <a:ea typeface="+mn-lt"/>
                <a:cs typeface="+mn-lt"/>
              </a:rPr>
              <a:t>In elite sport, servant principles must coexist with ruthless performance demands.</a:t>
            </a:r>
            <a:endParaRPr lang="en-US"/>
          </a:p>
          <a:p>
            <a:pPr algn="l"/>
            <a:endParaRPr lang="en-US" dirty="0"/>
          </a:p>
        </p:txBody>
      </p:sp>
    </p:spTree>
    <p:extLst>
      <p:ext uri="{BB962C8B-B14F-4D97-AF65-F5344CB8AC3E}">
        <p14:creationId xmlns:p14="http://schemas.microsoft.com/office/powerpoint/2010/main" val="1218862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39822-22BE-7CBC-8BBC-D860B4E0EF91}"/>
              </a:ext>
            </a:extLst>
          </p:cNvPr>
          <p:cNvSpPr>
            <a:spLocks noGrp="1"/>
          </p:cNvSpPr>
          <p:nvPr>
            <p:ph type="title"/>
          </p:nvPr>
        </p:nvSpPr>
        <p:spPr>
          <a:xfrm>
            <a:off x="684212" y="209115"/>
            <a:ext cx="8534400" cy="1507067"/>
          </a:xfrm>
        </p:spPr>
        <p:txBody>
          <a:bodyPr/>
          <a:lstStyle/>
          <a:p>
            <a:r>
              <a:rPr lang="en-US"/>
              <a:t>conclusion</a:t>
            </a:r>
          </a:p>
        </p:txBody>
      </p:sp>
      <p:sp>
        <p:nvSpPr>
          <p:cNvPr id="3" name="Content Placeholder 2">
            <a:extLst>
              <a:ext uri="{FF2B5EF4-FFF2-40B4-BE49-F238E27FC236}">
                <a16:creationId xmlns:a16="http://schemas.microsoft.com/office/drawing/2014/main" id="{B3A4C60A-D99C-2CB3-0AB0-D15038D53ABE}"/>
              </a:ext>
            </a:extLst>
          </p:cNvPr>
          <p:cNvSpPr>
            <a:spLocks noGrp="1"/>
          </p:cNvSpPr>
          <p:nvPr>
            <p:ph idx="1"/>
          </p:nvPr>
        </p:nvSpPr>
        <p:spPr>
          <a:xfrm>
            <a:off x="1708115" y="3433002"/>
            <a:ext cx="7900930" cy="1797485"/>
          </a:xfrm>
        </p:spPr>
        <p:txBody>
          <a:bodyPr>
            <a:normAutofit fontScale="92500" lnSpcReduction="10000"/>
          </a:bodyPr>
          <a:lstStyle/>
          <a:p>
            <a:r>
              <a:rPr lang="en-US" dirty="0"/>
              <a:t>Overall, Gerrard's captaincy demonst</a:t>
            </a:r>
            <a:r>
              <a:rPr lang="en-US" dirty="0">
                <a:solidFill>
                  <a:srgbClr val="FFFFFF"/>
                </a:solidFill>
                <a:latin typeface="Century Gothic"/>
              </a:rPr>
              <a:t>rates elements of transformational, transactional, situational, and servant leadership through his ability to insp</a:t>
            </a:r>
            <a:r>
              <a:rPr lang="en-US" dirty="0"/>
              <a:t>ire</a:t>
            </a:r>
            <a:r>
              <a:rPr lang="en-US" dirty="0">
                <a:solidFill>
                  <a:srgbClr val="FFFFFF"/>
                </a:solidFill>
                <a:latin typeface="Century Gothic"/>
              </a:rPr>
              <a:t> teammates, set high standards, adapt to situations, and take </a:t>
            </a:r>
            <a:r>
              <a:rPr lang="en-US" dirty="0" err="1">
                <a:solidFill>
                  <a:srgbClr val="FFFFFF"/>
                </a:solidFill>
                <a:latin typeface="Century Gothic"/>
              </a:rPr>
              <a:t>responsibilty</a:t>
            </a:r>
            <a:r>
              <a:rPr lang="en-US" dirty="0">
                <a:solidFill>
                  <a:srgbClr val="FFFFFF"/>
                </a:solidFill>
                <a:latin typeface="Century Gothic"/>
              </a:rPr>
              <a:t> for the team. However, his experience also shows that leadership alone cannot overcome wider organ</a:t>
            </a:r>
            <a:endParaRPr lang="en-US"/>
          </a:p>
        </p:txBody>
      </p:sp>
      <p:sp>
        <p:nvSpPr>
          <p:cNvPr id="4" name="TextBox 3">
            <a:extLst>
              <a:ext uri="{FF2B5EF4-FFF2-40B4-BE49-F238E27FC236}">
                <a16:creationId xmlns:a16="http://schemas.microsoft.com/office/drawing/2014/main" id="{167EC37D-61FE-1B44-1CB8-1AB6353E88FE}"/>
              </a:ext>
            </a:extLst>
          </p:cNvPr>
          <p:cNvSpPr txBox="1"/>
          <p:nvPr/>
        </p:nvSpPr>
        <p:spPr>
          <a:xfrm>
            <a:off x="1607545" y="1713767"/>
            <a:ext cx="790472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Overall, the 4 leadership traits each offer different ways leaders can influence performance, motivation and team dynamics. While each theory has strengths, their effectiveness often depends on the context in which leadership occurs.</a:t>
            </a:r>
          </a:p>
        </p:txBody>
      </p:sp>
    </p:spTree>
    <p:extLst>
      <p:ext uri="{BB962C8B-B14F-4D97-AF65-F5344CB8AC3E}">
        <p14:creationId xmlns:p14="http://schemas.microsoft.com/office/powerpoint/2010/main" val="250271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C16D5-BDC2-DF4F-ECC8-4606E92E82B1}"/>
              </a:ext>
            </a:extLst>
          </p:cNvPr>
          <p:cNvSpPr>
            <a:spLocks noGrp="1"/>
          </p:cNvSpPr>
          <p:nvPr>
            <p:ph type="title"/>
          </p:nvPr>
        </p:nvSpPr>
        <p:spPr>
          <a:xfrm>
            <a:off x="684212" y="5176263"/>
            <a:ext cx="8534400" cy="1507067"/>
          </a:xfrm>
        </p:spPr>
        <p:txBody>
          <a:bodyPr/>
          <a:lstStyle/>
          <a:p>
            <a:r>
              <a:rPr lang="en-US"/>
              <a:t>References </a:t>
            </a:r>
          </a:p>
        </p:txBody>
      </p:sp>
      <p:sp>
        <p:nvSpPr>
          <p:cNvPr id="3" name="Content Placeholder 2">
            <a:extLst>
              <a:ext uri="{FF2B5EF4-FFF2-40B4-BE49-F238E27FC236}">
                <a16:creationId xmlns:a16="http://schemas.microsoft.com/office/drawing/2014/main" id="{0347C710-FAD7-CEDC-2A3F-35DD66A207EF}"/>
              </a:ext>
            </a:extLst>
          </p:cNvPr>
          <p:cNvSpPr>
            <a:spLocks noGrp="1"/>
          </p:cNvSpPr>
          <p:nvPr>
            <p:ph idx="1"/>
          </p:nvPr>
        </p:nvSpPr>
        <p:spPr>
          <a:xfrm>
            <a:off x="684212" y="685800"/>
            <a:ext cx="8534400" cy="4481650"/>
          </a:xfrm>
        </p:spPr>
        <p:txBody>
          <a:bodyPr vert="horz" lIns="91440" tIns="45720" rIns="91440" bIns="45720" rtlCol="0" anchor="t">
            <a:normAutofit lnSpcReduction="10000"/>
          </a:bodyPr>
          <a:lstStyle/>
          <a:p>
            <a:r>
              <a:rPr lang="en-US" sz="1200" dirty="0">
                <a:latin typeface="Times New Roman"/>
                <a:cs typeface="Times New Roman"/>
              </a:rPr>
              <a:t>Eva, N., Robin, M., </a:t>
            </a:r>
            <a:r>
              <a:rPr lang="en-US" sz="1200" dirty="0" err="1">
                <a:latin typeface="Times New Roman"/>
                <a:cs typeface="Times New Roman"/>
              </a:rPr>
              <a:t>Sendjaya</a:t>
            </a:r>
            <a:r>
              <a:rPr lang="en-US" sz="1200" dirty="0">
                <a:latin typeface="Times New Roman"/>
                <a:cs typeface="Times New Roman"/>
              </a:rPr>
              <a:t>, S., van </a:t>
            </a:r>
            <a:r>
              <a:rPr lang="en-US" sz="1200" dirty="0" err="1">
                <a:latin typeface="Times New Roman"/>
                <a:cs typeface="Times New Roman"/>
              </a:rPr>
              <a:t>Dierendonck</a:t>
            </a:r>
            <a:r>
              <a:rPr lang="en-US" sz="1200" dirty="0">
                <a:latin typeface="Times New Roman"/>
                <a:cs typeface="Times New Roman"/>
              </a:rPr>
              <a:t>, D. and Liden, R.C. (2019). Servant leadership: A systematic review and call for future research. </a:t>
            </a:r>
            <a:r>
              <a:rPr lang="en-US" sz="1200" i="1" dirty="0">
                <a:latin typeface="Times New Roman"/>
                <a:cs typeface="Times New Roman"/>
              </a:rPr>
              <a:t>The Leadership Quarterly</a:t>
            </a:r>
            <a:r>
              <a:rPr lang="en-US" sz="1200" dirty="0">
                <a:latin typeface="Times New Roman"/>
                <a:cs typeface="Times New Roman"/>
              </a:rPr>
              <a:t>, 30(1), pp.111–132. </a:t>
            </a:r>
            <a:r>
              <a:rPr lang="en-US" sz="1200" dirty="0" err="1">
                <a:latin typeface="Times New Roman"/>
                <a:cs typeface="Times New Roman"/>
              </a:rPr>
              <a:t>doi:https</a:t>
            </a:r>
            <a:r>
              <a:rPr lang="en-US" sz="1200" dirty="0">
                <a:latin typeface="Times New Roman"/>
                <a:cs typeface="Times New Roman"/>
              </a:rPr>
              <a:t>://doi.org/10.1016/j.leaqua.2018.07.004.</a:t>
            </a:r>
          </a:p>
          <a:p>
            <a:pPr>
              <a:buClr>
                <a:srgbClr val="FFFFFF"/>
              </a:buClr>
            </a:pPr>
            <a:r>
              <a:rPr lang="en-US" sz="1200" dirty="0">
                <a:latin typeface="Times New Roman"/>
                <a:cs typeface="Times New Roman"/>
              </a:rPr>
              <a:t>Goethals, G., Sorenson, G. and Burns, J. (2004). Encyclopedia of Leadership. </a:t>
            </a:r>
            <a:r>
              <a:rPr lang="en-US" sz="1200" i="1" dirty="0">
                <a:latin typeface="Times New Roman"/>
                <a:cs typeface="Times New Roman"/>
              </a:rPr>
              <a:t>Encyclopedia of Leadership</a:t>
            </a:r>
            <a:r>
              <a:rPr lang="en-US" sz="1200" dirty="0">
                <a:latin typeface="Times New Roman"/>
                <a:cs typeface="Times New Roman"/>
              </a:rPr>
              <a:t>. </a:t>
            </a:r>
            <a:r>
              <a:rPr lang="en-US" sz="1200" dirty="0" err="1">
                <a:latin typeface="Times New Roman"/>
                <a:cs typeface="Times New Roman"/>
              </a:rPr>
              <a:t>doi:https</a:t>
            </a:r>
            <a:r>
              <a:rPr lang="en-US" sz="1200" dirty="0">
                <a:latin typeface="Times New Roman"/>
                <a:cs typeface="Times New Roman"/>
              </a:rPr>
              <a:t>://doi.org/10.4135/9781412952392.</a:t>
            </a:r>
            <a:endParaRPr lang="en-US" dirty="0"/>
          </a:p>
          <a:p>
            <a:pPr>
              <a:buClr>
                <a:srgbClr val="FFFFFF"/>
              </a:buClr>
            </a:pPr>
            <a:r>
              <a:rPr lang="en-US" sz="1200">
                <a:latin typeface="Times New Roman"/>
                <a:cs typeface="Times New Roman"/>
              </a:rPr>
              <a:t>Hamann, D. (2015). </a:t>
            </a:r>
            <a:r>
              <a:rPr lang="en-US" sz="1200" i="1">
                <a:latin typeface="Times New Roman"/>
                <a:cs typeface="Times New Roman"/>
              </a:rPr>
              <a:t>‘Steven Gerrard was a leader. He always gave us great belief on the pitch’</a:t>
            </a:r>
            <a:r>
              <a:rPr lang="en-US" sz="1200">
                <a:latin typeface="Times New Roman"/>
                <a:cs typeface="Times New Roman"/>
              </a:rPr>
              <a:t>. [online] the Guardian. Available at: </a:t>
            </a:r>
            <a:r>
              <a:rPr lang="en-US" sz="1200" dirty="0">
                <a:latin typeface="Times New Roman"/>
                <a:cs typeface="Times New Roman"/>
                <a:hlinkClick r:id="rId2"/>
              </a:rPr>
              <a:t>https://www.theguardian.com/football/2015/may/15/steven-gerrard-didi-hamann-play-liverpool?utm_source=</a:t>
            </a:r>
            <a:r>
              <a:rPr lang="en-US" sz="1200">
                <a:latin typeface="Times New Roman"/>
                <a:cs typeface="Times New Roman"/>
              </a:rPr>
              <a:t> [Accessed 3 Mar. 2026].</a:t>
            </a:r>
            <a:endParaRPr lang="en-US"/>
          </a:p>
          <a:p>
            <a:pPr>
              <a:buClr>
                <a:srgbClr val="FFFFFF"/>
              </a:buClr>
            </a:pPr>
            <a:r>
              <a:rPr lang="en-US" sz="1200" dirty="0">
                <a:latin typeface="Times New Roman"/>
                <a:cs typeface="Times New Roman"/>
              </a:rPr>
              <a:t>Nihel </a:t>
            </a:r>
            <a:r>
              <a:rPr lang="en-US" sz="1200" dirty="0" err="1">
                <a:latin typeface="Times New Roman"/>
                <a:cs typeface="Times New Roman"/>
              </a:rPr>
              <a:t>Bchini</a:t>
            </a:r>
            <a:r>
              <a:rPr lang="en-US" sz="1200" dirty="0">
                <a:latin typeface="Times New Roman"/>
                <a:cs typeface="Times New Roman"/>
              </a:rPr>
              <a:t> (2025). </a:t>
            </a:r>
            <a:r>
              <a:rPr lang="en-US" sz="1200" i="1" dirty="0">
                <a:latin typeface="Times New Roman"/>
                <a:cs typeface="Times New Roman"/>
              </a:rPr>
              <a:t>Leadership styles in sports management</a:t>
            </a:r>
            <a:r>
              <a:rPr lang="en-US" sz="1200" dirty="0">
                <a:latin typeface="Times New Roman"/>
                <a:cs typeface="Times New Roman"/>
              </a:rPr>
              <a:t>. [online] Meer. Available at: </a:t>
            </a:r>
            <a:r>
              <a:rPr lang="en-US" sz="1200" dirty="0">
                <a:latin typeface="Times New Roman"/>
                <a:cs typeface="Times New Roman"/>
                <a:hlinkClick r:id="rId3"/>
              </a:rPr>
              <a:t>https://www.meer.com/en/81993-leadership-styles-in-sports-management?utm_source=chatgpt.com</a:t>
            </a:r>
            <a:r>
              <a:rPr lang="en-US" sz="1200" dirty="0">
                <a:latin typeface="Times New Roman"/>
                <a:cs typeface="Times New Roman"/>
              </a:rPr>
              <a:t>.</a:t>
            </a:r>
            <a:endParaRPr lang="en-US"/>
          </a:p>
          <a:p>
            <a:pPr>
              <a:buClr>
                <a:srgbClr val="FFFFFF"/>
              </a:buClr>
            </a:pPr>
            <a:r>
              <a:rPr lang="en-US" sz="1200" dirty="0">
                <a:latin typeface="Times New Roman"/>
                <a:cs typeface="Times New Roman"/>
              </a:rPr>
              <a:t>psycnet.apa.org. (n.d.). </a:t>
            </a:r>
            <a:r>
              <a:rPr lang="en-US" sz="1200" i="1" dirty="0">
                <a:latin typeface="Times New Roman"/>
                <a:cs typeface="Times New Roman"/>
              </a:rPr>
              <a:t>APA </a:t>
            </a:r>
            <a:r>
              <a:rPr lang="en-US" sz="1200" i="1" dirty="0" err="1">
                <a:latin typeface="Times New Roman"/>
                <a:cs typeface="Times New Roman"/>
              </a:rPr>
              <a:t>PsycNet</a:t>
            </a:r>
            <a:r>
              <a:rPr lang="en-US" sz="1200" dirty="0">
                <a:latin typeface="Times New Roman"/>
                <a:cs typeface="Times New Roman"/>
              </a:rPr>
              <a:t>. [online] Available at: </a:t>
            </a:r>
            <a:r>
              <a:rPr lang="en-US" sz="1200" dirty="0">
                <a:latin typeface="Times New Roman"/>
                <a:cs typeface="Times New Roman"/>
                <a:hlinkClick r:id="rId4"/>
              </a:rPr>
              <a:t>https://psycnet.apa.org/record/2004-19456-002?doi=1</a:t>
            </a:r>
            <a:r>
              <a:rPr lang="en-US" sz="1200" dirty="0">
                <a:latin typeface="Times New Roman"/>
                <a:cs typeface="Times New Roman"/>
              </a:rPr>
              <a:t>.</a:t>
            </a:r>
            <a:endParaRPr lang="en-US"/>
          </a:p>
          <a:p>
            <a:pPr>
              <a:buClr>
                <a:srgbClr val="FFFFFF"/>
              </a:buClr>
            </a:pPr>
            <a:r>
              <a:rPr lang="en-US" sz="1200">
                <a:latin typeface="Times New Roman"/>
                <a:cs typeface="Times New Roman"/>
              </a:rPr>
              <a:t>Read Liverpool F.C. (2015). </a:t>
            </a:r>
            <a:r>
              <a:rPr lang="en-US" sz="1200" i="1">
                <a:latin typeface="Times New Roman"/>
                <a:cs typeface="Times New Roman"/>
              </a:rPr>
              <a:t>Steven Gerrard - Thoughts of his Peers - Read Liverpool F.C.</a:t>
            </a:r>
            <a:r>
              <a:rPr lang="en-US" sz="1200">
                <a:latin typeface="Times New Roman"/>
                <a:cs typeface="Times New Roman"/>
              </a:rPr>
              <a:t> [online] Available at: </a:t>
            </a:r>
            <a:r>
              <a:rPr lang="en-US" sz="1200" dirty="0">
                <a:latin typeface="Times New Roman"/>
                <a:cs typeface="Times New Roman"/>
                <a:hlinkClick r:id="rId5"/>
              </a:rPr>
              <a:t>https://readliverpoolfc.com/steven-gerrard-thoughts-of-his-peers?utm_source=</a:t>
            </a:r>
            <a:r>
              <a:rPr lang="en-US" sz="1200">
                <a:latin typeface="Times New Roman"/>
                <a:cs typeface="Times New Roman"/>
              </a:rPr>
              <a:t> [Accessed 3 Mar. 2026].</a:t>
            </a:r>
            <a:endParaRPr lang="en-US"/>
          </a:p>
          <a:p>
            <a:pPr>
              <a:buClr>
                <a:srgbClr val="FFFFFF"/>
              </a:buClr>
            </a:pPr>
            <a:r>
              <a:rPr lang="en-US" sz="1200">
                <a:latin typeface="Times New Roman"/>
                <a:cs typeface="Times New Roman"/>
              </a:rPr>
              <a:t>Robert K. Greenleaf. (2025). </a:t>
            </a:r>
            <a:r>
              <a:rPr lang="en-US" sz="1200" i="1">
                <a:latin typeface="Times New Roman"/>
                <a:cs typeface="Times New Roman"/>
              </a:rPr>
              <a:t>What is Servant Leadership? - Robert K. Greenleaf</a:t>
            </a:r>
            <a:r>
              <a:rPr lang="en-US" sz="1200">
                <a:latin typeface="Times New Roman"/>
                <a:cs typeface="Times New Roman"/>
              </a:rPr>
              <a:t>. [online] Available at: </a:t>
            </a:r>
            <a:r>
              <a:rPr lang="en-US" sz="1200" dirty="0">
                <a:latin typeface="Times New Roman"/>
                <a:cs typeface="Times New Roman"/>
                <a:hlinkClick r:id="rId6"/>
              </a:rPr>
              <a:t>https://greenleaf.org/what-is-servant-leadership/?utm_source=chatgpt.com</a:t>
            </a:r>
            <a:r>
              <a:rPr lang="en-US" sz="1200" dirty="0">
                <a:latin typeface="Times New Roman"/>
                <a:cs typeface="Times New Roman"/>
              </a:rPr>
              <a:t>.</a:t>
            </a:r>
            <a:endParaRPr lang="en-US"/>
          </a:p>
          <a:p>
            <a:pPr>
              <a:buClr>
                <a:srgbClr val="FFFFFF"/>
              </a:buClr>
            </a:pPr>
            <a:r>
              <a:rPr lang="en-US" sz="1200">
                <a:latin typeface="Times New Roman"/>
                <a:cs typeface="Times New Roman"/>
              </a:rPr>
              <a:t>The Decision Lab. (2025). </a:t>
            </a:r>
            <a:r>
              <a:rPr lang="en-US" sz="1200" i="1">
                <a:latin typeface="Times New Roman"/>
                <a:cs typeface="Times New Roman"/>
              </a:rPr>
              <a:t>Transactional Leadership - The Decision Lab</a:t>
            </a:r>
            <a:r>
              <a:rPr lang="en-US" sz="1200">
                <a:latin typeface="Times New Roman"/>
                <a:cs typeface="Times New Roman"/>
              </a:rPr>
              <a:t>. [online] Available at: </a:t>
            </a:r>
            <a:r>
              <a:rPr lang="en-US" sz="1200" dirty="0">
                <a:latin typeface="Times New Roman"/>
                <a:cs typeface="Times New Roman"/>
                <a:hlinkClick r:id="rId7"/>
              </a:rPr>
              <a:t>https://thedecisionlab.com/reference-guide/organizational-behavior/transactional-leadership?utm_source=chatgpt.com</a:t>
            </a:r>
            <a:r>
              <a:rPr lang="en-US" sz="1200" dirty="0">
                <a:latin typeface="Times New Roman"/>
                <a:cs typeface="Times New Roman"/>
              </a:rPr>
              <a:t>.</a:t>
            </a:r>
            <a:endParaRPr lang="en-US"/>
          </a:p>
          <a:p>
            <a:pPr>
              <a:buClr>
                <a:srgbClr val="FFFFFF"/>
              </a:buClr>
            </a:pPr>
            <a:r>
              <a:rPr lang="en-US" sz="1200" dirty="0" err="1">
                <a:latin typeface="Times New Roman"/>
                <a:cs typeface="Times New Roman"/>
              </a:rPr>
              <a:t>Toolshero</a:t>
            </a:r>
            <a:r>
              <a:rPr lang="en-US" sz="1200" dirty="0">
                <a:latin typeface="Times New Roman"/>
                <a:cs typeface="Times New Roman"/>
              </a:rPr>
              <a:t>. (2025). </a:t>
            </a:r>
            <a:r>
              <a:rPr lang="en-US" sz="1200" i="1" dirty="0">
                <a:latin typeface="Times New Roman"/>
                <a:cs typeface="Times New Roman"/>
              </a:rPr>
              <a:t>Situational Leadership Model by Hersey and Blanchard - </a:t>
            </a:r>
            <a:r>
              <a:rPr lang="en-US" sz="1200" i="1" dirty="0" err="1">
                <a:latin typeface="Times New Roman"/>
                <a:cs typeface="Times New Roman"/>
              </a:rPr>
              <a:t>Toolshero</a:t>
            </a:r>
            <a:r>
              <a:rPr lang="en-US" sz="1200" dirty="0">
                <a:latin typeface="Times New Roman"/>
                <a:cs typeface="Times New Roman"/>
              </a:rPr>
              <a:t>. [online] Available at: </a:t>
            </a:r>
            <a:r>
              <a:rPr lang="en-US" sz="1200" dirty="0">
                <a:latin typeface="Times New Roman"/>
                <a:cs typeface="Times New Roman"/>
                <a:hlinkClick r:id="rId8"/>
              </a:rPr>
              <a:t>https://www.toolshero.com/leadership/situational-leadership-hersey-blanchard/?utm_source=chatgpt.com</a:t>
            </a:r>
            <a:r>
              <a:rPr lang="en-US" sz="1200" dirty="0">
                <a:latin typeface="Times New Roman"/>
                <a:cs typeface="Times New Roman"/>
              </a:rPr>
              <a:t>.</a:t>
            </a:r>
            <a:endParaRPr lang="en-US"/>
          </a:p>
          <a:p>
            <a:pPr>
              <a:buClr>
                <a:srgbClr val="FFFFFF"/>
              </a:buClr>
            </a:pPr>
            <a:r>
              <a:rPr lang="en-US" sz="1200" dirty="0">
                <a:latin typeface="Times New Roman"/>
                <a:cs typeface="Times New Roman"/>
              </a:rPr>
              <a:t>Yukl, G. (1999). An Evaluation of Conceptual Weaknesses in Transformational and Charismatic Leadership Theories. </a:t>
            </a:r>
            <a:r>
              <a:rPr lang="en-US" sz="1200" i="1" dirty="0">
                <a:latin typeface="Times New Roman"/>
                <a:cs typeface="Times New Roman"/>
              </a:rPr>
              <a:t>The Leadership Quarterly</a:t>
            </a:r>
            <a:r>
              <a:rPr lang="en-US" sz="1200" dirty="0">
                <a:latin typeface="Times New Roman"/>
                <a:cs typeface="Times New Roman"/>
              </a:rPr>
              <a:t>, [online] 10(2), pp.285–305. </a:t>
            </a:r>
            <a:r>
              <a:rPr lang="en-US" sz="1200" dirty="0" err="1">
                <a:latin typeface="Times New Roman"/>
                <a:cs typeface="Times New Roman"/>
              </a:rPr>
              <a:t>doi:https</a:t>
            </a:r>
            <a:r>
              <a:rPr lang="en-US" sz="1200" dirty="0">
                <a:latin typeface="Times New Roman"/>
                <a:cs typeface="Times New Roman"/>
              </a:rPr>
              <a:t>://doi.org/10.1016/S1048-9843(99)00013-2.</a:t>
            </a:r>
            <a:endParaRPr lang="en-US" dirty="0"/>
          </a:p>
          <a:p>
            <a:pPr>
              <a:buClr>
                <a:srgbClr val="FFFFFF"/>
              </a:buClr>
            </a:pPr>
            <a:endParaRPr lang="en-US" sz="1200" dirty="0">
              <a:latin typeface="Times New Roman"/>
              <a:cs typeface="Times New Roman"/>
            </a:endParaRPr>
          </a:p>
          <a:p>
            <a:endParaRPr lang="en-US" dirty="0"/>
          </a:p>
        </p:txBody>
      </p:sp>
    </p:spTree>
    <p:extLst>
      <p:ext uri="{BB962C8B-B14F-4D97-AF65-F5344CB8AC3E}">
        <p14:creationId xmlns:p14="http://schemas.microsoft.com/office/powerpoint/2010/main" val="311794369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AD2E03"/>
      </a:dk2>
      <a:lt2>
        <a:srgbClr val="D75626"/>
      </a:lt2>
      <a:accent1>
        <a:srgbClr val="760603"/>
      </a:accent1>
      <a:accent2>
        <a:srgbClr val="FA9C1F"/>
      </a:accent2>
      <a:accent3>
        <a:srgbClr val="D9BB55"/>
      </a:accent3>
      <a:accent4>
        <a:srgbClr val="829551"/>
      </a:accent4>
      <a:accent5>
        <a:srgbClr val="58A28B"/>
      </a:accent5>
      <a:accent6>
        <a:srgbClr val="426480"/>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42000"/>
                <a:satMod val="200000"/>
                <a:lumMod val="118000"/>
              </a:schemeClr>
            </a:gs>
            <a:gs pos="100000">
              <a:schemeClr val="phClr">
                <a:shade val="94000"/>
                <a:hueMod val="22000"/>
                <a:satMod val="220000"/>
                <a:lumMod val="6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903AAAE-3EA5-424A-B142-CC51DC1F897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Slice</vt:lpstr>
      <vt:lpstr>LEADERSHIP PRESENTATION</vt:lpstr>
      <vt:lpstr>What Leadership Means in Sport</vt:lpstr>
      <vt:lpstr>Transactional Leadership</vt:lpstr>
      <vt:lpstr>PowerPoint Presentation</vt:lpstr>
      <vt:lpstr>Transformational Leadership</vt:lpstr>
      <vt:lpstr>PowerPoint Presentation</vt:lpstr>
      <vt:lpstr>Situational Leadership</vt:lpstr>
      <vt:lpstr>Servant Leadership</vt:lpstr>
      <vt:lpstr>Steven Gerrard</vt:lpstr>
      <vt:lpstr>Transformational Leadership</vt:lpstr>
      <vt:lpstr>Transactional leadership</vt:lpstr>
      <vt:lpstr>Situational leadership</vt:lpstr>
      <vt:lpstr>Servant leadership</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308</cp:revision>
  <dcterms:created xsi:type="dcterms:W3CDTF">2026-02-27T10:32:18Z</dcterms:created>
  <dcterms:modified xsi:type="dcterms:W3CDTF">2026-03-06T11:42:02Z</dcterms:modified>
</cp:coreProperties>
</file>