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9713" autoAdjust="0"/>
  </p:normalViewPr>
  <p:slideViewPr>
    <p:cSldViewPr snapToGrid="0">
      <p:cViewPr varScale="1">
        <p:scale>
          <a:sx n="57" d="100"/>
          <a:sy n="57" d="100"/>
        </p:scale>
        <p:origin x="1680" y="58"/>
      </p:cViewPr>
      <p:guideLst>
        <p:guide orient="horz" pos="2160"/>
        <p:guide pos="3840"/>
      </p:guideLst>
    </p:cSldViewPr>
  </p:slideViewPr>
  <p:outlineViewPr>
    <p:cViewPr>
      <p:scale>
        <a:sx n="33" d="100"/>
        <a:sy n="33" d="100"/>
      </p:scale>
      <p:origin x="48" y="2212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84381F-F7DF-40AC-B1F0-D336AEBEFED6}" type="datetimeFigureOut">
              <a:rPr lang="en-US" smtClean="0"/>
              <a:t>11/11/2023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2834A1-6058-4CE1-A94A-5FAD52272AF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Usually, pregnant women and their belongings perceive aspirations from the post-partum period which is tempered by the arrival of the baby. Also, many women experience different emotions including excitement, anticipation, fulfilment, anxiety and happiness. Scientifically, the spectrum of post-partum phenomenology is wide and is characterised by a range of emotions ranging from irritability, mood lability, and weepiness to confusion, delusions, marked agitation and delirium.</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During the first three months of post-partum, there is an increased risk of worsening or onset of psychiatric illness including anxiety, psychosis and so on. Therefore, it is very important to configure the symptoms of this mental illness along a continuum where postpartum psychosis is the most severe form and postpartum blues is the mildest form of psychiatric illness among women aged between 25 to 35 years.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Pregnancy refers to the complex and susceptible period that presents different issues to women including growth in postpartum psychiatric disorders (PPDs). The aetiology of postpartum disorders tends to be a multi-faceted interaction of social, biological and psychological factors in addition to environmental and genetic factors. The discussion regarding the epidemiology of PPDs perpetually grows so conducting research on mental illness during post postpartum period can help in developing a better understanding of the prevalence of postpartum psychosis and postpartum depression. This research would help in developing ideas about the aetiology of this disorder and the necessity of treating post-partum mental illness which reduces maternal symptoms and supports family functioning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research aims</a:t>
            </a:r>
            <a:r>
              <a:rPr lang="en-US" baseline="0" dirty="0"/>
              <a:t> to assess the prevalence of mental health illness among women in the between the age of 25 to 35 years so that it can be managed properly .</a:t>
            </a:r>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research aims at seeking</a:t>
            </a:r>
            <a:r>
              <a:rPr lang="en-US" baseline="0" dirty="0"/>
              <a:t> relevant answers to these questions to </a:t>
            </a:r>
            <a:r>
              <a:rPr lang="en-US" baseline="0" dirty="0" err="1"/>
              <a:t>mmet</a:t>
            </a:r>
            <a:r>
              <a:rPr lang="en-US" baseline="0" dirty="0"/>
              <a:t> the research objectives.</a:t>
            </a:r>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Though this research aims to analyse the mental health illness of women aged between 25 to 35 years during the post-partum in the UK, it has adopted a mixed method that is both qualitative and quantitative research method.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Pragmatism philosophy, Abductive approach and explanatory design are used in the study to develop proper ways to gather and analyse to meet the research objectives. Pragmatism philosophy is used because it conducts innovative ways to determine the solutions to the research problems whereas the Abductive approach begins with an incomplete set of findings and leads to possible findings regarding the phenomenon.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Explanatory research design also explains the reason behind the occurrence of the specific phenomenon and its relation with other factors such as social factors, living standards and so on in this context. The main objective of explanatory research is to develop a better understanding of a particular phenomenon to develop more effective interventions to address the issue.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Although explanatory research design could be effective in analysing the mental health illness of women during postpartum, some limitations are also to be considered before conducting the research. However, explanatory design helps in increasing the reliability and validity of the research findings and even helps in acquiring a better understanding of the phenomenon.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sampling strategy is a non-probability sampling technique in which the members are selected based on the judgment and knowledge of the researchers. The process involves the researchers carefully picking and choosing every individual to form a part of the sample for the study. In this sampling approach, the expertise of the researcher is very important and there must be no barriers involved due to which the selection of participants becomes convenient.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With the help of judgmental sampling, researchers would get proper access to a wide range of women's communities that mainly deal with the cause and effects of mental health illnesses such as anxiety, depression and so on during postpartum. </a:t>
            </a:r>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the name indicates, primary data collection methods refer to the collection of information directly from the participants whereas secondary data is collected from secondary resources such as newspapers, books, websites and journals. Primary data are considered effective to increase the overall value of research as collection directly from the target participants helps in getting deeper insights regarding the research area and secondary data gathered from reliable sources increases the breadth of information and most importantly, it is easy to access.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During the collection of primary data especially through surveys, it is important that ethics is maintained and data is collected in compliance with ethics. During the survey, there is a high possibility of bias due to non-voluntary participation leading to undesired results and affecting the overall outcome of the research. Hence, this study has tried to maintain ethics and avoid such potential challenges while gathering information from primary sources.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the context of collecting data from secondary sources, it is very important to select valid and reliable sources, especially for statistical data. Therefore, in this study, only English articles, newspapers, journals and books printed after 2015 are considered.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Statistical analysis is one of the most reliable methods to analyse data in which the risk of inaccuracy is very low. Highly efficient statistical analysis needs to get clear insights regarding the significance of the research and help the researchers build on their work. On the other hand, thematic analysis refers to a method for evaluating qualitative data that involves reading through a set of information and seeking to drive patterns to derive themes from this information.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context, the data has been collected only for academic purposes whereby it does not have any motive to use it for commercial purposes. It is very important that the gathered data is stored in a password-encrypted hard disk in a secure location and it must be assured that the information is only accessed by the research team and will be destroyed after the submission of the research paper and getting approval from the supervisors.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the process of data collection, full consent must be obtained from all the participants before the study. This means that all the participants are allowed to withdraw their participation from the survey without any influence. The works of other authors must be acknowledged using a particular referencing system. Most importantly, there must be a high level of objectivity must be maintained throughout the research.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Deception regarding aims and objectives must be avoided as it can lead to inaccurate outcomes. Therefore, the communication in context of research must be done with honesty and transparency. Simultaneously, respect for research participants must be prioritised while communicating with them regarding the concern without compromising the privacy of the participants.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Comparatively longer duration would be needed to complete the research by undertaking qualitative research methods, such as face-to-face interviews which take longer duration than a survey. It will help to signify the research with better insights, clarity and considerable solutions to</a:t>
            </a:r>
            <a:r>
              <a:rPr lang="en-GB" sz="1200" kern="1200" baseline="0" dirty="0">
                <a:solidFill>
                  <a:schemeClr val="tx1"/>
                </a:solidFill>
                <a:latin typeface="+mn-lt"/>
                <a:ea typeface="+mn-ea"/>
                <a:cs typeface="+mn-cs"/>
              </a:rPr>
              <a:t> it. </a:t>
            </a:r>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above figure represents the planning of</a:t>
            </a:r>
            <a:r>
              <a:rPr lang="en-US" baseline="0" dirty="0"/>
              <a:t> tasks to be completed during the research. Plus, it is supported by a Gantt chart indicating the time scheduled for each tasks</a:t>
            </a:r>
            <a:endParaRPr lang="en-US" dirty="0"/>
          </a:p>
        </p:txBody>
      </p:sp>
      <p:sp>
        <p:nvSpPr>
          <p:cNvPr id="4" name="Slide Number Placeholder 3"/>
          <p:cNvSpPr>
            <a:spLocks noGrp="1"/>
          </p:cNvSpPr>
          <p:nvPr>
            <p:ph type="sldNum" sz="quarter" idx="10"/>
          </p:nvPr>
        </p:nvSpPr>
        <p:spPr/>
        <p:txBody>
          <a:bodyPr/>
          <a:lstStyle/>
          <a:p>
            <a:fld id="{072834A1-6058-4CE1-A94A-5FAD52272AF6}" type="slidenum">
              <a:rPr lang="en-US" smtClean="0"/>
              <a:t>22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1973-F071-AB53-7D8A-5814B971D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376AEF5-8DF2-2BF9-2690-DA01F45A9F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65BED7C-5C00-447F-9092-ED8FB4BE041C}"/>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5" name="Footer Placeholder 4">
            <a:extLst>
              <a:ext uri="{FF2B5EF4-FFF2-40B4-BE49-F238E27FC236}">
                <a16:creationId xmlns:a16="http://schemas.microsoft.com/office/drawing/2014/main" id="{1B2CA43D-78A6-75B0-F91C-D5402371DDB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56BC484-B2C5-693C-90DC-ACD174D4F467}"/>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2101348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891F6-69B2-67E7-FFF5-E7F4F7FAFD0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39B23CB-8F96-8737-6B79-7D7DC4B5A1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E0AD020-EDEB-CAC3-BCE2-2F426A8E7E23}"/>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5" name="Footer Placeholder 4">
            <a:extLst>
              <a:ext uri="{FF2B5EF4-FFF2-40B4-BE49-F238E27FC236}">
                <a16:creationId xmlns:a16="http://schemas.microsoft.com/office/drawing/2014/main" id="{F1DA49FA-C04A-F2E1-6AE8-37E0BA0A001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FEB81D-F21A-6A9B-28BD-36213FF67D6B}"/>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4102716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E607-55B3-6BDE-8A85-CDAB7E4C54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0DDFFAC-27E9-14FA-B7D4-3707732DFA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6AE030-360C-9084-F991-544F32A7FBE3}"/>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5" name="Footer Placeholder 4">
            <a:extLst>
              <a:ext uri="{FF2B5EF4-FFF2-40B4-BE49-F238E27FC236}">
                <a16:creationId xmlns:a16="http://schemas.microsoft.com/office/drawing/2014/main" id="{D967CE3D-C8C1-619F-67C5-5DFB71A9B0C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76503E2-420C-F21D-B1C0-8D3592474889}"/>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695530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1F6B-3749-FFB3-B8B8-333F4189CF2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6538CC7-631A-8ECA-DE73-B8927F4C59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01E6313-9C0B-1E7B-FAEA-C753C89713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902B5D46-0EB3-5999-89E3-8F8A452FD3E0}"/>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6" name="Footer Placeholder 5">
            <a:extLst>
              <a:ext uri="{FF2B5EF4-FFF2-40B4-BE49-F238E27FC236}">
                <a16:creationId xmlns:a16="http://schemas.microsoft.com/office/drawing/2014/main" id="{8880B8CA-B64D-6A9E-5A72-BBF26B413B2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71E1DF8-07FA-CE9B-6570-E2891F30F3C2}"/>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3204377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4633F-CD56-B9F5-E9F8-0A02627F84E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3F0FE7E-23F6-C911-BE99-39B9A744E2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0047C8-6D1D-B649-ABA7-01F8298837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ED27908-65D5-34CB-370C-D35ACBB6EE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983D80-8ACF-81F3-864B-D381D2383A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53A0F0F-5E1E-F4B7-7D8C-0919B18995BA}"/>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8" name="Footer Placeholder 7">
            <a:extLst>
              <a:ext uri="{FF2B5EF4-FFF2-40B4-BE49-F238E27FC236}">
                <a16:creationId xmlns:a16="http://schemas.microsoft.com/office/drawing/2014/main" id="{39BB2C7D-C29E-9E5C-C5B4-FC653A313F5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2A1B43F-A05F-51C6-DE0F-411FE4B44A02}"/>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4111908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30C22-0F92-CE2A-AA9A-311FB3768C6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07D5FC8-3817-7349-7C2A-0D34B78BB330}"/>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4" name="Footer Placeholder 3">
            <a:extLst>
              <a:ext uri="{FF2B5EF4-FFF2-40B4-BE49-F238E27FC236}">
                <a16:creationId xmlns:a16="http://schemas.microsoft.com/office/drawing/2014/main" id="{7E93C6DF-FAEA-E578-21E9-8E1C41D7AB1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56C9F62-8E24-C6C9-ABB2-B57F37AD8BA1}"/>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582005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C05B9E-1EFC-2E1D-A67E-96F534B70FE8}"/>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3" name="Footer Placeholder 2">
            <a:extLst>
              <a:ext uri="{FF2B5EF4-FFF2-40B4-BE49-F238E27FC236}">
                <a16:creationId xmlns:a16="http://schemas.microsoft.com/office/drawing/2014/main" id="{630454CA-DC4E-8229-A777-13A33BF3B99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9DEF410-3FEB-70B5-6475-C27460BB1811}"/>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1699455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C66B4-6631-4267-ED6C-713D2A0D28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B193C16-15C3-4118-19EC-179E0636B8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0556AD9-9491-0ECD-E734-7A8DE0AA38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35A315-8B76-C0A1-675D-FEEB37FEC33B}"/>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6" name="Footer Placeholder 5">
            <a:extLst>
              <a:ext uri="{FF2B5EF4-FFF2-40B4-BE49-F238E27FC236}">
                <a16:creationId xmlns:a16="http://schemas.microsoft.com/office/drawing/2014/main" id="{501C16D5-E186-2EBC-11FB-70A2E2456A6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F777A8-A5FF-4F83-FDFC-0C9B6425DB49}"/>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3316005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B3518-1327-746D-F742-55B7DB5344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02ACF4D-4840-6F35-C2FA-9B19D7B719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D00F006-47BD-7356-CB9D-5C7DF76F16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66E8C3-E885-0EBC-8CDD-89311777AA15}"/>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6" name="Footer Placeholder 5">
            <a:extLst>
              <a:ext uri="{FF2B5EF4-FFF2-40B4-BE49-F238E27FC236}">
                <a16:creationId xmlns:a16="http://schemas.microsoft.com/office/drawing/2014/main" id="{1EDB7B9E-1C36-EF59-B107-8CD9C5FCE94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8895AFE-9A37-BA69-9D9C-2F5698BC1F74}"/>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2993943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AE6BA-28BC-EBDA-7FC4-41B8B6F4AA5C}"/>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DAE1B88-FA26-65AD-1E61-A7CE44CE6A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67A817D-694B-60D8-5FD1-944C11EEF90B}"/>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5" name="Footer Placeholder 4">
            <a:extLst>
              <a:ext uri="{FF2B5EF4-FFF2-40B4-BE49-F238E27FC236}">
                <a16:creationId xmlns:a16="http://schemas.microsoft.com/office/drawing/2014/main" id="{A5B9C8D0-8434-C83A-FF0C-6783B6B55D9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A4EFACF-4599-26AF-9C85-1085508C3FD2}"/>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3441629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9969E8-8600-6B33-1EB7-73D99E905C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D9AF895-8C93-5E26-E5A0-213D825F2E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064B730-C062-854D-A151-58978BC015CA}"/>
              </a:ext>
            </a:extLst>
          </p:cNvPr>
          <p:cNvSpPr>
            <a:spLocks noGrp="1"/>
          </p:cNvSpPr>
          <p:nvPr>
            <p:ph type="dt" sz="half" idx="10"/>
          </p:nvPr>
        </p:nvSpPr>
        <p:spPr/>
        <p:txBody>
          <a:bodyPr/>
          <a:lstStyle/>
          <a:p>
            <a:fld id="{840BC845-8908-4F2B-BA03-C3546BDB5845}" type="datetimeFigureOut">
              <a:rPr lang="en-IN" smtClean="0"/>
              <a:pPr/>
              <a:t>11-11-2023</a:t>
            </a:fld>
            <a:endParaRPr lang="en-IN"/>
          </a:p>
        </p:txBody>
      </p:sp>
      <p:sp>
        <p:nvSpPr>
          <p:cNvPr id="5" name="Footer Placeholder 4">
            <a:extLst>
              <a:ext uri="{FF2B5EF4-FFF2-40B4-BE49-F238E27FC236}">
                <a16:creationId xmlns:a16="http://schemas.microsoft.com/office/drawing/2014/main" id="{C3B32A63-E0FA-D6BD-CFA3-864C6C16DFC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4C11E16-E958-8908-14D1-18F9B69EB418}"/>
              </a:ext>
            </a:extLst>
          </p:cNvPr>
          <p:cNvSpPr>
            <a:spLocks noGrp="1"/>
          </p:cNvSpPr>
          <p:nvPr>
            <p:ph type="sldNum" sz="quarter" idx="12"/>
          </p:nvPr>
        </p:nvSpPr>
        <p:spPr/>
        <p:txBody>
          <a:bodyPr/>
          <a:lstStyle/>
          <a:p>
            <a:fld id="{831659A6-4529-4768-AC6A-39CD0CD58969}" type="slidenum">
              <a:rPr lang="en-IN" smtClean="0"/>
              <a:pPr/>
              <a:t>‹#›</a:t>
            </a:fld>
            <a:endParaRPr lang="en-IN"/>
          </a:p>
        </p:txBody>
      </p:sp>
    </p:spTree>
    <p:extLst>
      <p:ext uri="{BB962C8B-B14F-4D97-AF65-F5344CB8AC3E}">
        <p14:creationId xmlns:p14="http://schemas.microsoft.com/office/powerpoint/2010/main" val="367611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93B97F-4E91-50D4-9E9D-82FA4721DA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2C55E16-40EF-0229-4746-62D0BE0B62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C737577-61DA-364A-FA02-5BA9D46C3A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0BC845-8908-4F2B-BA03-C3546BDB5845}" type="datetimeFigureOut">
              <a:rPr lang="en-IN" smtClean="0"/>
              <a:pPr/>
              <a:t>11-11-2023</a:t>
            </a:fld>
            <a:endParaRPr lang="en-IN"/>
          </a:p>
        </p:txBody>
      </p:sp>
      <p:sp>
        <p:nvSpPr>
          <p:cNvPr id="5" name="Footer Placeholder 4">
            <a:extLst>
              <a:ext uri="{FF2B5EF4-FFF2-40B4-BE49-F238E27FC236}">
                <a16:creationId xmlns:a16="http://schemas.microsoft.com/office/drawing/2014/main" id="{545C4F90-9C8F-F0CD-0990-891A21A2B1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35D1796-FCB0-3393-F401-65CDEA0CE3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1659A6-4529-4768-AC6A-39CD0CD58969}" type="slidenum">
              <a:rPr lang="en-IN" smtClean="0"/>
              <a:pPr/>
              <a:t>‹#›</a:t>
            </a:fld>
            <a:endParaRPr lang="en-IN"/>
          </a:p>
        </p:txBody>
      </p:sp>
    </p:spTree>
    <p:extLst>
      <p:ext uri="{BB962C8B-B14F-4D97-AF65-F5344CB8AC3E}">
        <p14:creationId xmlns:p14="http://schemas.microsoft.com/office/powerpoint/2010/main" val="2318830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Manual Input 3">
            <a:extLst>
              <a:ext uri="{FF2B5EF4-FFF2-40B4-BE49-F238E27FC236}">
                <a16:creationId xmlns:a16="http://schemas.microsoft.com/office/drawing/2014/main" id="{BF8EF3B8-E608-8B79-42AB-9F511EB19125}"/>
              </a:ext>
            </a:extLst>
          </p:cNvPr>
          <p:cNvSpPr/>
          <p:nvPr/>
        </p:nvSpPr>
        <p:spPr>
          <a:xfrm rot="5400000">
            <a:off x="-64295" y="78582"/>
            <a:ext cx="6843713" cy="6715125"/>
          </a:xfrm>
          <a:prstGeom prst="flowChartManualInp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9" name="Picture 8">
            <a:extLst>
              <a:ext uri="{FF2B5EF4-FFF2-40B4-BE49-F238E27FC236}">
                <a16:creationId xmlns:a16="http://schemas.microsoft.com/office/drawing/2014/main" id="{C8C3E367-85CC-9C2B-E017-B9427C2F5DD3}"/>
              </a:ext>
            </a:extLst>
          </p:cNvPr>
          <p:cNvPicPr>
            <a:picLocks noChangeAspect="1"/>
          </p:cNvPicPr>
          <p:nvPr/>
        </p:nvPicPr>
        <p:blipFill>
          <a:blip r:embed="rId3" cstate="print"/>
          <a:stretch>
            <a:fillRect/>
          </a:stretch>
        </p:blipFill>
        <p:spPr>
          <a:xfrm>
            <a:off x="0" y="0"/>
            <a:ext cx="6715124" cy="6858000"/>
          </a:xfrm>
          <a:prstGeom prst="rect">
            <a:avLst/>
          </a:prstGeom>
        </p:spPr>
      </p:pic>
      <p:sp>
        <p:nvSpPr>
          <p:cNvPr id="13" name="Right Triangle 12">
            <a:extLst>
              <a:ext uri="{FF2B5EF4-FFF2-40B4-BE49-F238E27FC236}">
                <a16:creationId xmlns:a16="http://schemas.microsoft.com/office/drawing/2014/main" id="{76A37637-E9B8-8CC9-81D3-1C173369B542}"/>
              </a:ext>
            </a:extLst>
          </p:cNvPr>
          <p:cNvSpPr/>
          <p:nvPr/>
        </p:nvSpPr>
        <p:spPr>
          <a:xfrm rot="10800000">
            <a:off x="3209923" y="-3"/>
            <a:ext cx="3495676" cy="2733675"/>
          </a:xfrm>
          <a:prstGeom prst="rtTriangle">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4" name="Right Triangle 13">
            <a:extLst>
              <a:ext uri="{FF2B5EF4-FFF2-40B4-BE49-F238E27FC236}">
                <a16:creationId xmlns:a16="http://schemas.microsoft.com/office/drawing/2014/main" id="{2E89CC15-1AC8-BA45-EF5B-E93038E4CED9}"/>
              </a:ext>
            </a:extLst>
          </p:cNvPr>
          <p:cNvSpPr/>
          <p:nvPr/>
        </p:nvSpPr>
        <p:spPr>
          <a:xfrm rot="16200000">
            <a:off x="3595687" y="3751105"/>
            <a:ext cx="3505199" cy="2733675"/>
          </a:xfrm>
          <a:prstGeom prst="rtTriangle">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3" name="Subtitle 2">
            <a:extLst>
              <a:ext uri="{FF2B5EF4-FFF2-40B4-BE49-F238E27FC236}">
                <a16:creationId xmlns:a16="http://schemas.microsoft.com/office/drawing/2014/main" id="{96401498-572A-754A-C24A-69EBE8EF9A92}"/>
              </a:ext>
            </a:extLst>
          </p:cNvPr>
          <p:cNvSpPr>
            <a:spLocks noGrp="1"/>
          </p:cNvSpPr>
          <p:nvPr>
            <p:ph type="subTitle" idx="1"/>
          </p:nvPr>
        </p:nvSpPr>
        <p:spPr>
          <a:xfrm>
            <a:off x="5955323" y="3892063"/>
            <a:ext cx="5931876" cy="2965938"/>
          </a:xfrm>
          <a:noFill/>
          <a:ln>
            <a:solidFill>
              <a:schemeClr val="accent6"/>
            </a:solidFill>
          </a:ln>
          <a:effectLst>
            <a:softEdge rad="635000"/>
          </a:effectLst>
        </p:spPr>
        <p:txBody>
          <a:bodyPr>
            <a:normAutofit/>
          </a:bodyPr>
          <a:lstStyle/>
          <a:p>
            <a:endParaRPr lang="en-GB" b="1" i="1" dirty="0">
              <a:latin typeface="Times New Roman" pitchFamily="18" charset="0"/>
              <a:cs typeface="Times New Roman" pitchFamily="18" charset="0"/>
            </a:endParaRPr>
          </a:p>
          <a:p>
            <a:r>
              <a:rPr lang="en-GB" b="1" i="1" dirty="0">
                <a:latin typeface="Times New Roman" pitchFamily="18" charset="0"/>
                <a:cs typeface="Times New Roman" pitchFamily="18" charset="0"/>
              </a:rPr>
              <a:t>Title: Analysing Mental Health among Women during their postpartum age Group 25 to 35 in the UK</a:t>
            </a:r>
            <a:endParaRPr lang="en-US" dirty="0">
              <a:latin typeface="Times New Roman" pitchFamily="18" charset="0"/>
              <a:cs typeface="Times New Roman" pitchFamily="18" charset="0"/>
            </a:endParaRPr>
          </a:p>
          <a:p>
            <a:endParaRPr lang="en-IN" dirty="0">
              <a:latin typeface="Times New Roman" pitchFamily="18" charset="0"/>
              <a:cs typeface="Times New Roman" pitchFamily="18" charset="0"/>
            </a:endParaRPr>
          </a:p>
        </p:txBody>
      </p:sp>
      <p:sp>
        <p:nvSpPr>
          <p:cNvPr id="2" name="Title 1">
            <a:extLst>
              <a:ext uri="{FF2B5EF4-FFF2-40B4-BE49-F238E27FC236}">
                <a16:creationId xmlns:a16="http://schemas.microsoft.com/office/drawing/2014/main" id="{83681BFD-0EC9-F3A2-6B42-6CBDE6D7E0D5}"/>
              </a:ext>
            </a:extLst>
          </p:cNvPr>
          <p:cNvSpPr>
            <a:spLocks noGrp="1"/>
          </p:cNvSpPr>
          <p:nvPr>
            <p:ph type="ctrTitle"/>
          </p:nvPr>
        </p:nvSpPr>
        <p:spPr>
          <a:xfrm>
            <a:off x="5486399" y="0"/>
            <a:ext cx="6420584" cy="3509963"/>
          </a:xfrm>
        </p:spPr>
        <p:txBody>
          <a:bodyPr>
            <a:noAutofit/>
          </a:bodyPr>
          <a:lstStyle/>
          <a:p>
            <a:r>
              <a:rPr lang="en-US" sz="2400" b="1" dirty="0"/>
              <a:t>Programme: Public Health and Social Care in Practice</a:t>
            </a:r>
            <a:br>
              <a:rPr lang="en-US" sz="2400" dirty="0"/>
            </a:br>
            <a:r>
              <a:rPr lang="en-US" sz="2400" b="1" dirty="0"/>
              <a:t>Module:</a:t>
            </a:r>
            <a:r>
              <a:rPr lang="en-US" sz="2400" dirty="0"/>
              <a:t> </a:t>
            </a:r>
            <a:r>
              <a:rPr lang="en-US" sz="2400" b="1" dirty="0"/>
              <a:t>Practice-Based Research</a:t>
            </a:r>
            <a:br>
              <a:rPr lang="en-US" sz="2400" dirty="0"/>
            </a:br>
            <a:r>
              <a:rPr lang="en-US" sz="2400" b="1" dirty="0"/>
              <a:t>Module code:</a:t>
            </a:r>
            <a:r>
              <a:rPr lang="en-US" sz="2400" dirty="0"/>
              <a:t> </a:t>
            </a:r>
            <a:r>
              <a:rPr lang="en-US" sz="2400" b="1" dirty="0"/>
              <a:t>LCHS7001</a:t>
            </a:r>
            <a:br>
              <a:rPr lang="en-US" sz="2400" dirty="0"/>
            </a:br>
            <a:r>
              <a:rPr lang="en-US" sz="2400" b="1" dirty="0"/>
              <a:t>Lecturer:</a:t>
            </a:r>
            <a:r>
              <a:rPr lang="en-US" sz="2400" dirty="0"/>
              <a:t> </a:t>
            </a:r>
            <a:r>
              <a:rPr lang="en-US" sz="2400" b="1" dirty="0"/>
              <a:t>Dr .Diola </a:t>
            </a:r>
            <a:r>
              <a:rPr lang="en-US" sz="2400" b="1" dirty="0" err="1"/>
              <a:t>Bijlhout</a:t>
            </a:r>
            <a:br>
              <a:rPr lang="en-US" sz="2400" dirty="0"/>
            </a:br>
            <a:endParaRPr lang="en-IN" sz="2400" dirty="0">
              <a:latin typeface="Times New Roman" pitchFamily="18" charset="0"/>
              <a:cs typeface="Times New Roman" pitchFamily="18" charset="0"/>
            </a:endParaRPr>
          </a:p>
        </p:txBody>
      </p:sp>
      <p:pic>
        <p:nvPicPr>
          <p:cNvPr id="10" name="image1.png"/>
          <p:cNvPicPr/>
          <p:nvPr/>
        </p:nvPicPr>
        <p:blipFill>
          <a:blip r:embed="rId4" cstate="print"/>
          <a:stretch>
            <a:fillRect/>
          </a:stretch>
        </p:blipFill>
        <p:spPr>
          <a:xfrm>
            <a:off x="10056033" y="492370"/>
            <a:ext cx="1807721" cy="594074"/>
          </a:xfrm>
          <a:prstGeom prst="rect">
            <a:avLst/>
          </a:prstGeom>
        </p:spPr>
      </p:pic>
    </p:spTree>
    <p:extLst>
      <p:ext uri="{BB962C8B-B14F-4D97-AF65-F5344CB8AC3E}">
        <p14:creationId xmlns:p14="http://schemas.microsoft.com/office/powerpoint/2010/main" val="3614440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4BD716-FB6E-C6CB-531D-7963928E2F10}"/>
              </a:ext>
            </a:extLst>
          </p:cNvPr>
          <p:cNvSpPr>
            <a:spLocks noGrp="1"/>
          </p:cNvSpPr>
          <p:nvPr>
            <p:ph type="title"/>
          </p:nvPr>
        </p:nvSpPr>
        <p:spPr>
          <a:xfrm>
            <a:off x="762000" y="327025"/>
            <a:ext cx="10515600" cy="1325563"/>
          </a:xfrm>
        </p:spPr>
        <p:txBody>
          <a:bodyPr/>
          <a:lstStyle/>
          <a:p>
            <a:pPr algn="ctr"/>
            <a:r>
              <a:rPr lang="en-US" b="1" dirty="0">
                <a:latin typeface="Times New Roman" pitchFamily="18" charset="0"/>
                <a:cs typeface="Times New Roman" pitchFamily="18" charset="0"/>
              </a:rPr>
              <a:t>Table of Contents</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6" name="Content Placeholder 5">
            <a:extLst>
              <a:ext uri="{FF2B5EF4-FFF2-40B4-BE49-F238E27FC236}">
                <a16:creationId xmlns:a16="http://schemas.microsoft.com/office/drawing/2014/main" id="{5AE94686-72C1-788C-72D7-1ECBA9B1A7D5}"/>
              </a:ext>
            </a:extLst>
          </p:cNvPr>
          <p:cNvSpPr>
            <a:spLocks noGrp="1"/>
          </p:cNvSpPr>
          <p:nvPr>
            <p:ph sz="half" idx="1"/>
          </p:nvPr>
        </p:nvSpPr>
        <p:spPr>
          <a:xfrm>
            <a:off x="838200" y="1825624"/>
            <a:ext cx="5890846" cy="4645513"/>
          </a:xfrm>
        </p:spPr>
        <p:txBody>
          <a:bodyPr>
            <a:noAutofit/>
          </a:bodyPr>
          <a:lstStyle/>
          <a:p>
            <a:r>
              <a:rPr lang="en-US" sz="1600" dirty="0">
                <a:latin typeface="Times New Roman" pitchFamily="18" charset="0"/>
                <a:cs typeface="Times New Roman" pitchFamily="18" charset="0"/>
              </a:rPr>
              <a:t>1. Introduction	</a:t>
            </a:r>
          </a:p>
          <a:p>
            <a:r>
              <a:rPr lang="en-US" sz="1600" dirty="0">
                <a:latin typeface="Times New Roman" pitchFamily="18" charset="0"/>
                <a:cs typeface="Times New Roman" pitchFamily="18" charset="0"/>
              </a:rPr>
              <a:t>1.1 Background to the study	</a:t>
            </a:r>
          </a:p>
          <a:p>
            <a:r>
              <a:rPr lang="en-US" sz="1600" dirty="0">
                <a:latin typeface="Times New Roman" pitchFamily="18" charset="0"/>
                <a:cs typeface="Times New Roman" pitchFamily="18" charset="0"/>
              </a:rPr>
              <a:t>1.2 Rationale	</a:t>
            </a:r>
          </a:p>
          <a:p>
            <a:r>
              <a:rPr lang="en-US" sz="1600" dirty="0">
                <a:latin typeface="Times New Roman" pitchFamily="18" charset="0"/>
                <a:cs typeface="Times New Roman" pitchFamily="18" charset="0"/>
              </a:rPr>
              <a:t>1.3 Research Aim	</a:t>
            </a:r>
          </a:p>
          <a:p>
            <a:r>
              <a:rPr lang="en-US" sz="1600" dirty="0">
                <a:latin typeface="Times New Roman" pitchFamily="18" charset="0"/>
                <a:cs typeface="Times New Roman" pitchFamily="18" charset="0"/>
              </a:rPr>
              <a:t>1.4 Research Questions	</a:t>
            </a:r>
          </a:p>
          <a:p>
            <a:r>
              <a:rPr lang="en-US" sz="1600" dirty="0">
                <a:latin typeface="Times New Roman" pitchFamily="18" charset="0"/>
                <a:cs typeface="Times New Roman" pitchFamily="18" charset="0"/>
              </a:rPr>
              <a:t>2. Methodology	</a:t>
            </a:r>
          </a:p>
          <a:p>
            <a:r>
              <a:rPr lang="en-US" sz="1600" dirty="0">
                <a:latin typeface="Times New Roman" pitchFamily="18" charset="0"/>
                <a:cs typeface="Times New Roman" pitchFamily="18" charset="0"/>
              </a:rPr>
              <a:t>2.1 Research Design	</a:t>
            </a:r>
          </a:p>
          <a:p>
            <a:r>
              <a:rPr lang="en-US" sz="1600" dirty="0">
                <a:latin typeface="Times New Roman" pitchFamily="18" charset="0"/>
                <a:cs typeface="Times New Roman" pitchFamily="18" charset="0"/>
              </a:rPr>
              <a:t>2.2 Sampling, Recruitment and Study Participants	</a:t>
            </a:r>
          </a:p>
          <a:p>
            <a:r>
              <a:rPr lang="en-US" sz="1600" dirty="0">
                <a:latin typeface="Times New Roman" pitchFamily="18" charset="0"/>
                <a:cs typeface="Times New Roman" pitchFamily="18" charset="0"/>
              </a:rPr>
              <a:t>2.3 Data collection method	</a:t>
            </a:r>
          </a:p>
          <a:p>
            <a:r>
              <a:rPr lang="en-US" sz="1600" dirty="0">
                <a:latin typeface="Times New Roman" pitchFamily="18" charset="0"/>
                <a:cs typeface="Times New Roman" pitchFamily="18" charset="0"/>
              </a:rPr>
              <a:t>2.4 Ethical Consideration	</a:t>
            </a:r>
          </a:p>
          <a:p>
            <a:r>
              <a:rPr lang="en-US" sz="1600" dirty="0">
                <a:latin typeface="Times New Roman" pitchFamily="18" charset="0"/>
                <a:cs typeface="Times New Roman" pitchFamily="18" charset="0"/>
              </a:rPr>
              <a:t>2.5 Implication of Research	</a:t>
            </a:r>
          </a:p>
          <a:p>
            <a:r>
              <a:rPr lang="en-US" sz="1600" dirty="0">
                <a:latin typeface="Times New Roman" pitchFamily="18" charset="0"/>
                <a:cs typeface="Times New Roman" pitchFamily="18" charset="0"/>
              </a:rPr>
              <a:t>2.6 Plan of Work and Time Schedule (Gantt Chart)	</a:t>
            </a:r>
          </a:p>
          <a:p>
            <a:r>
              <a:rPr lang="en-US" sz="1600" dirty="0">
                <a:latin typeface="Times New Roman" pitchFamily="18" charset="0"/>
                <a:cs typeface="Times New Roman" pitchFamily="18" charset="0"/>
              </a:rPr>
              <a:t>Reference list	</a:t>
            </a:r>
            <a:endParaRPr lang="en-IN" sz="1600" dirty="0">
              <a:latin typeface="Times New Roman" pitchFamily="18" charset="0"/>
              <a:cs typeface="Times New Roman" pitchFamily="18" charset="0"/>
            </a:endParaRPr>
          </a:p>
        </p:txBody>
      </p:sp>
      <p:pic>
        <p:nvPicPr>
          <p:cNvPr id="2050" name="Picture 2" descr="Postpartum Insomnia: Sleep Tips for New Moms | Sleep Foundation">
            <a:extLst>
              <a:ext uri="{FF2B5EF4-FFF2-40B4-BE49-F238E27FC236}">
                <a16:creationId xmlns:a16="http://schemas.microsoft.com/office/drawing/2014/main" id="{A59B03EE-1430-97D9-17C6-4600DA29019C}"/>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0250"/>
          <a:stretch/>
        </p:blipFill>
        <p:spPr bwMode="auto">
          <a:xfrm>
            <a:off x="7153275" y="1543050"/>
            <a:ext cx="4754117" cy="4532598"/>
          </a:xfrm>
          <a:prstGeom prst="diamond">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2371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B4D223F-9FE3-8D6A-005E-36E50E0D7992}"/>
              </a:ext>
            </a:extLst>
          </p:cNvPr>
          <p:cNvSpPr>
            <a:spLocks noGrp="1"/>
          </p:cNvSpPr>
          <p:nvPr>
            <p:ph type="title"/>
          </p:nvPr>
        </p:nvSpPr>
        <p:spPr/>
        <p:txBody>
          <a:bodyPr/>
          <a:lstStyle/>
          <a:p>
            <a:pPr algn="ctr"/>
            <a:r>
              <a:rPr lang="en-GB" b="1" dirty="0">
                <a:latin typeface="Times New Roman" pitchFamily="18" charset="0"/>
                <a:cs typeface="Times New Roman" pitchFamily="18" charset="0"/>
              </a:rPr>
              <a:t>1. Introduction</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4" name="Content Placeholder 3">
            <a:extLst>
              <a:ext uri="{FF2B5EF4-FFF2-40B4-BE49-F238E27FC236}">
                <a16:creationId xmlns:a16="http://schemas.microsoft.com/office/drawing/2014/main" id="{1C8042D7-385B-545D-A944-26180578AC93}"/>
              </a:ext>
            </a:extLst>
          </p:cNvPr>
          <p:cNvSpPr>
            <a:spLocks noGrp="1"/>
          </p:cNvSpPr>
          <p:nvPr>
            <p:ph sz="half" idx="1"/>
          </p:nvPr>
        </p:nvSpPr>
        <p:spPr>
          <a:xfrm>
            <a:off x="838199" y="1570892"/>
            <a:ext cx="6265985" cy="4606071"/>
          </a:xfrm>
        </p:spPr>
        <p:txBody>
          <a:bodyPr>
            <a:normAutofit/>
          </a:bodyPr>
          <a:lstStyle/>
          <a:p>
            <a:pPr algn="just">
              <a:lnSpc>
                <a:spcPct val="150000"/>
              </a:lnSpc>
            </a:pPr>
            <a:r>
              <a:rPr lang="en-GB" sz="2400" b="1" dirty="0">
                <a:latin typeface="Times New Roman" pitchFamily="18" charset="0"/>
                <a:cs typeface="Times New Roman" pitchFamily="18" charset="0"/>
              </a:rPr>
              <a:t>1.1 Background to the study</a:t>
            </a:r>
            <a:endParaRPr lang="en-GB" sz="24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The postpartum period is considered a demanding period in the life of a woman which features overwhelming biological, social, physical and emotional changes.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Women during the post-partum period are highly vulnerable to severe psychiatric disorders such as depression, psychosis and post-partum blues (Meltzer-Brody Meltzer-Brody et al. 2018).  </a:t>
            </a:r>
            <a:endParaRPr lang="en-US" sz="2000" dirty="0">
              <a:latin typeface="Times New Roman" pitchFamily="18" charset="0"/>
              <a:cs typeface="Times New Roman" pitchFamily="18" charset="0"/>
            </a:endParaRPr>
          </a:p>
          <a:p>
            <a:pPr algn="just">
              <a:lnSpc>
                <a:spcPct val="150000"/>
              </a:lnSpc>
            </a:pPr>
            <a:endParaRPr lang="en-IN" sz="2000" dirty="0">
              <a:latin typeface="Times New Roman" pitchFamily="18" charset="0"/>
              <a:cs typeface="Times New Roman" pitchFamily="18" charset="0"/>
            </a:endParaRPr>
          </a:p>
        </p:txBody>
      </p:sp>
      <p:sp>
        <p:nvSpPr>
          <p:cNvPr id="43010" name="AutoShape 2" descr="Post-Partum Depression Symptoms and Timeline: How Long Does PPD Las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3012" name="AutoShape 4" descr="Post-Partum Depression Symptoms and Timeline: How Long Does PPD Las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3014" name="Picture 6" descr="Postpartum Depression: A Guide to Symptoms, Treatment &amp; Diet!"/>
          <p:cNvPicPr>
            <a:picLocks noChangeAspect="1" noChangeArrowheads="1"/>
          </p:cNvPicPr>
          <p:nvPr/>
        </p:nvPicPr>
        <p:blipFill>
          <a:blip r:embed="rId3" cstate="print"/>
          <a:srcRect l="13834" t="3848" r="12833" b="1788"/>
          <a:stretch>
            <a:fillRect/>
          </a:stretch>
        </p:blipFill>
        <p:spPr bwMode="auto">
          <a:xfrm>
            <a:off x="7720330" y="2133600"/>
            <a:ext cx="4243070" cy="2748280"/>
          </a:xfrm>
          <a:prstGeom prst="rect">
            <a:avLst/>
          </a:prstGeom>
          <a:noFill/>
          <a:effectLst>
            <a:softEdge rad="317500"/>
          </a:effectLst>
        </p:spPr>
      </p:pic>
    </p:spTree>
    <p:extLst>
      <p:ext uri="{BB962C8B-B14F-4D97-AF65-F5344CB8AC3E}">
        <p14:creationId xmlns:p14="http://schemas.microsoft.com/office/powerpoint/2010/main" val="1516273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Postpartum Psychosis (PPP): 13 Causes, Signs And Treatment"/>
          <p:cNvPicPr>
            <a:picLocks noChangeAspect="1" noChangeArrowheads="1"/>
          </p:cNvPicPr>
          <p:nvPr/>
        </p:nvPicPr>
        <p:blipFill>
          <a:blip r:embed="rId3" cstate="print">
            <a:duotone>
              <a:schemeClr val="accent5">
                <a:shade val="45000"/>
                <a:satMod val="135000"/>
              </a:schemeClr>
              <a:prstClr val="white"/>
            </a:duotone>
          </a:blip>
          <a:srcRect/>
          <a:stretch>
            <a:fillRect/>
          </a:stretch>
        </p:blipFill>
        <p:spPr bwMode="auto">
          <a:xfrm>
            <a:off x="8858250" y="1981200"/>
            <a:ext cx="2933700" cy="4133850"/>
          </a:xfrm>
          <a:prstGeom prst="rect">
            <a:avLst/>
          </a:prstGeom>
          <a:ln>
            <a:noFill/>
          </a:ln>
          <a:effectLst>
            <a:softEdge rad="112500"/>
          </a:effectLst>
        </p:spPr>
      </p:pic>
      <p:sp>
        <p:nvSpPr>
          <p:cNvPr id="2" name="Title 1">
            <a:extLst>
              <a:ext uri="{FF2B5EF4-FFF2-40B4-BE49-F238E27FC236}">
                <a16:creationId xmlns:a16="http://schemas.microsoft.com/office/drawing/2014/main" id="{5819E8F8-B290-FACA-D010-8D831DD86B45}"/>
              </a:ext>
            </a:extLst>
          </p:cNvPr>
          <p:cNvSpPr>
            <a:spLocks noGrp="1"/>
          </p:cNvSpPr>
          <p:nvPr>
            <p:ph type="title"/>
          </p:nvPr>
        </p:nvSpPr>
        <p:spPr/>
        <p:txBody>
          <a:bodyPr/>
          <a:lstStyle/>
          <a:p>
            <a:r>
              <a:rPr lang="en-GB" b="1" dirty="0">
                <a:latin typeface="Times New Roman" pitchFamily="18" charset="0"/>
                <a:cs typeface="Times New Roman" pitchFamily="18" charset="0"/>
              </a:rPr>
              <a:t>Contd.</a:t>
            </a: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6B269029-46FF-E881-637C-0FB95774DA39}"/>
              </a:ext>
            </a:extLst>
          </p:cNvPr>
          <p:cNvSpPr>
            <a:spLocks noGrp="1"/>
          </p:cNvSpPr>
          <p:nvPr>
            <p:ph sz="half" idx="1"/>
          </p:nvPr>
        </p:nvSpPr>
        <p:spPr>
          <a:xfrm>
            <a:off x="838199" y="1825625"/>
            <a:ext cx="7203831" cy="4351338"/>
          </a:xfrm>
        </p:spPr>
        <p:txBody>
          <a:bodyPr>
            <a:normAutofit lnSpcReduction="10000"/>
          </a:bodyPr>
          <a:lstStyle/>
          <a:p>
            <a:pPr lvl="0" algn="just">
              <a:lnSpc>
                <a:spcPct val="150000"/>
              </a:lnSpc>
            </a:pPr>
            <a:r>
              <a:rPr lang="en-GB" sz="2000" dirty="0">
                <a:latin typeface="Times New Roman" pitchFamily="18" charset="0"/>
                <a:cs typeface="Times New Roman" pitchFamily="18" charset="0"/>
              </a:rPr>
              <a:t>Based on the statistics, during the post-partum period, nearly 85% of women experience mood disturbance for which common symptoms include mild and short-lived (MGH Centre for Women's Mental Health, 2023).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On the other hand, many women say 10 to 15% of women face major symptoms of anxiety and depression (et al. 2015)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Among women, postpartum illness is mainly categorized into three main forms that are post-partum blues, depression and psychosis. </a:t>
            </a:r>
            <a:endParaRPr lang="en-US" sz="2000" dirty="0">
              <a:latin typeface="Times New Roman" pitchFamily="18" charset="0"/>
              <a:cs typeface="Times New Roman" pitchFamily="18" charset="0"/>
            </a:endParaRPr>
          </a:p>
          <a:p>
            <a:pPr algn="just">
              <a:lnSpc>
                <a:spcPct val="150000"/>
              </a:lnSpc>
            </a:pPr>
            <a:endParaRPr lang="en-IN" sz="2000" dirty="0">
              <a:latin typeface="Times New Roman" pitchFamily="18" charset="0"/>
              <a:cs typeface="Times New Roman" pitchFamily="18" charset="0"/>
            </a:endParaRPr>
          </a:p>
        </p:txBody>
      </p:sp>
    </p:spTree>
    <p:extLst>
      <p:ext uri="{BB962C8B-B14F-4D97-AF65-F5344CB8AC3E}">
        <p14:creationId xmlns:p14="http://schemas.microsoft.com/office/powerpoint/2010/main" val="1612647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A4804-A7FE-C614-71B0-D2A800BCE0D3}"/>
              </a:ext>
            </a:extLst>
          </p:cNvPr>
          <p:cNvSpPr>
            <a:spLocks noGrp="1"/>
          </p:cNvSpPr>
          <p:nvPr>
            <p:ph type="title"/>
          </p:nvPr>
        </p:nvSpPr>
        <p:spPr/>
        <p:txBody>
          <a:bodyPr/>
          <a:lstStyle/>
          <a:p>
            <a:pPr algn="ctr"/>
            <a:r>
              <a:rPr lang="en-GB" b="1" dirty="0">
                <a:latin typeface="Times New Roman" pitchFamily="18" charset="0"/>
                <a:cs typeface="Times New Roman" pitchFamily="18" charset="0"/>
              </a:rPr>
              <a:t>1.2 Rationale </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2C1A88F2-772F-51E1-5341-BE5A65017285}"/>
              </a:ext>
            </a:extLst>
          </p:cNvPr>
          <p:cNvSpPr>
            <a:spLocks noGrp="1"/>
          </p:cNvSpPr>
          <p:nvPr>
            <p:ph sz="half" idx="1"/>
          </p:nvPr>
        </p:nvSpPr>
        <p:spPr>
          <a:xfrm>
            <a:off x="838200" y="1825625"/>
            <a:ext cx="5890846" cy="4351338"/>
          </a:xfrm>
        </p:spPr>
        <p:txBody>
          <a:bodyPr>
            <a:normAutofit lnSpcReduction="10000"/>
          </a:bodyPr>
          <a:lstStyle/>
          <a:p>
            <a:pPr lvl="0" algn="just">
              <a:lnSpc>
                <a:spcPct val="150000"/>
              </a:lnSpc>
            </a:pPr>
            <a:r>
              <a:rPr lang="en-GB" sz="2000" dirty="0">
                <a:latin typeface="Times New Roman" pitchFamily="18" charset="0"/>
                <a:cs typeface="Times New Roman" pitchFamily="18" charset="0"/>
              </a:rPr>
              <a:t>Based on the report antenatal anxiety (15%) and depression (11%) are common risk factors for post-partum psychiatric disorders (PPD) (Meltzer-Brody et al. 2018)</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Adverse living standard and improper social support increases the risk for PPDs in every country and different level of society</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Poor mental illness during postpartum also leads to maternal mortality</a:t>
            </a:r>
            <a:endParaRPr lang="en-US" sz="2000" dirty="0">
              <a:latin typeface="Times New Roman" pitchFamily="18" charset="0"/>
              <a:cs typeface="Times New Roman" pitchFamily="18" charset="0"/>
            </a:endParaRPr>
          </a:p>
          <a:p>
            <a:pPr algn="just">
              <a:lnSpc>
                <a:spcPct val="150000"/>
              </a:lnSpc>
            </a:pPr>
            <a:endParaRPr lang="en-IN" sz="2000" dirty="0">
              <a:latin typeface="Times New Roman" pitchFamily="18" charset="0"/>
              <a:cs typeface="Times New Roman" pitchFamily="18" charset="0"/>
            </a:endParaRPr>
          </a:p>
        </p:txBody>
      </p:sp>
      <p:pic>
        <p:nvPicPr>
          <p:cNvPr id="40962" name="Picture 2" descr="Postpartum Depression"/>
          <p:cNvPicPr>
            <a:picLocks noChangeAspect="1" noChangeArrowheads="1"/>
          </p:cNvPicPr>
          <p:nvPr/>
        </p:nvPicPr>
        <p:blipFill>
          <a:blip r:embed="rId3" cstate="print"/>
          <a:srcRect/>
          <a:stretch>
            <a:fillRect/>
          </a:stretch>
        </p:blipFill>
        <p:spPr bwMode="auto">
          <a:xfrm>
            <a:off x="7318375" y="1981200"/>
            <a:ext cx="4381500" cy="2857500"/>
          </a:xfrm>
          <a:prstGeom prst="rect">
            <a:avLst/>
          </a:prstGeom>
          <a:noFill/>
        </p:spPr>
      </p:pic>
    </p:spTree>
    <p:extLst>
      <p:ext uri="{BB962C8B-B14F-4D97-AF65-F5344CB8AC3E}">
        <p14:creationId xmlns:p14="http://schemas.microsoft.com/office/powerpoint/2010/main" val="2549744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53A0664-0948-05D9-1745-FA623671EE47}"/>
              </a:ext>
            </a:extLst>
          </p:cNvPr>
          <p:cNvSpPr>
            <a:spLocks noGrp="1"/>
          </p:cNvSpPr>
          <p:nvPr>
            <p:ph type="title"/>
          </p:nvPr>
        </p:nvSpPr>
        <p:spPr/>
        <p:txBody>
          <a:bodyPr/>
          <a:lstStyle/>
          <a:p>
            <a:pPr algn="ctr"/>
            <a:r>
              <a:rPr lang="en-GB" b="1" dirty="0">
                <a:latin typeface="Times New Roman" pitchFamily="18" charset="0"/>
                <a:cs typeface="Times New Roman" pitchFamily="18" charset="0"/>
              </a:rPr>
              <a:t>1.3 Research Aim</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4" name="Content Placeholder 3">
            <a:extLst>
              <a:ext uri="{FF2B5EF4-FFF2-40B4-BE49-F238E27FC236}">
                <a16:creationId xmlns:a16="http://schemas.microsoft.com/office/drawing/2014/main" id="{0ADA9A23-13C2-FEB0-12AA-1A1525702F0F}"/>
              </a:ext>
            </a:extLst>
          </p:cNvPr>
          <p:cNvSpPr>
            <a:spLocks noGrp="1"/>
          </p:cNvSpPr>
          <p:nvPr>
            <p:ph sz="half" idx="1"/>
          </p:nvPr>
        </p:nvSpPr>
        <p:spPr>
          <a:xfrm>
            <a:off x="838200" y="1591163"/>
            <a:ext cx="5181600" cy="4351338"/>
          </a:xfrm>
        </p:spPr>
        <p:txBody>
          <a:bodyPr>
            <a:normAutofit/>
          </a:bodyPr>
          <a:lstStyle/>
          <a:p>
            <a:pPr algn="just">
              <a:lnSpc>
                <a:spcPct val="170000"/>
              </a:lnSpc>
            </a:pPr>
            <a:r>
              <a:rPr lang="en-GB" sz="2400" b="1" dirty="0">
                <a:latin typeface="Times New Roman" pitchFamily="18" charset="0"/>
                <a:cs typeface="Times New Roman" pitchFamily="18" charset="0"/>
              </a:rPr>
              <a:t>Aim</a:t>
            </a:r>
            <a:endParaRPr lang="en-US" sz="1600" dirty="0">
              <a:latin typeface="Times New Roman" pitchFamily="18" charset="0"/>
              <a:cs typeface="Times New Roman" pitchFamily="18" charset="0"/>
            </a:endParaRPr>
          </a:p>
          <a:p>
            <a:pPr algn="just">
              <a:lnSpc>
                <a:spcPct val="170000"/>
              </a:lnSpc>
            </a:pPr>
            <a:r>
              <a:rPr lang="en-GB" sz="1600" dirty="0">
                <a:latin typeface="Times New Roman" pitchFamily="18" charset="0"/>
                <a:cs typeface="Times New Roman" pitchFamily="18" charset="0"/>
              </a:rPr>
              <a:t>The research aims to analyse the mental health illness of women aged between 25 to 35 years during the post-partum in the UK.</a:t>
            </a:r>
            <a:endParaRPr lang="en-US" sz="1600" dirty="0">
              <a:latin typeface="Times New Roman" pitchFamily="18" charset="0"/>
              <a:cs typeface="Times New Roman" pitchFamily="18" charset="0"/>
            </a:endParaRPr>
          </a:p>
          <a:p>
            <a:pPr algn="just"/>
            <a:endParaRPr lang="en-IN" dirty="0">
              <a:latin typeface="Times New Roman" pitchFamily="18" charset="0"/>
              <a:cs typeface="Times New Roman" pitchFamily="18" charset="0"/>
            </a:endParaRPr>
          </a:p>
        </p:txBody>
      </p:sp>
      <p:sp>
        <p:nvSpPr>
          <p:cNvPr id="7" name="Content Placeholder 6">
            <a:extLst>
              <a:ext uri="{FF2B5EF4-FFF2-40B4-BE49-F238E27FC236}">
                <a16:creationId xmlns:a16="http://schemas.microsoft.com/office/drawing/2014/main" id="{D9D25D6C-4BB0-FC08-4606-9D5C5E227D1A}"/>
              </a:ext>
            </a:extLst>
          </p:cNvPr>
          <p:cNvSpPr>
            <a:spLocks noGrp="1"/>
          </p:cNvSpPr>
          <p:nvPr>
            <p:ph sz="half" idx="2"/>
          </p:nvPr>
        </p:nvSpPr>
        <p:spPr>
          <a:xfrm>
            <a:off x="6172199" y="1825625"/>
            <a:ext cx="5597769" cy="4692406"/>
          </a:xfrm>
        </p:spPr>
        <p:txBody>
          <a:bodyPr>
            <a:noAutofit/>
          </a:bodyPr>
          <a:lstStyle/>
          <a:p>
            <a:pPr algn="just">
              <a:lnSpc>
                <a:spcPct val="170000"/>
              </a:lnSpc>
            </a:pPr>
            <a:r>
              <a:rPr lang="en-GB" sz="1800" b="1" dirty="0">
                <a:latin typeface="Times New Roman" pitchFamily="18" charset="0"/>
                <a:cs typeface="Times New Roman" pitchFamily="18" charset="0"/>
              </a:rPr>
              <a:t>Objectives</a:t>
            </a:r>
            <a:endParaRPr lang="en-US" sz="1800" dirty="0">
              <a:latin typeface="Times New Roman" pitchFamily="18" charset="0"/>
              <a:cs typeface="Times New Roman" pitchFamily="18" charset="0"/>
            </a:endParaRPr>
          </a:p>
          <a:p>
            <a:pPr lvl="0" algn="just">
              <a:lnSpc>
                <a:spcPct val="170000"/>
              </a:lnSpc>
            </a:pPr>
            <a:r>
              <a:rPr lang="en-GB" sz="1800" dirty="0">
                <a:latin typeface="Times New Roman" pitchFamily="18" charset="0"/>
                <a:cs typeface="Times New Roman" pitchFamily="18" charset="0"/>
              </a:rPr>
              <a:t>To assess the prevalence of post-partum mental health disorders among women in the UK</a:t>
            </a:r>
            <a:endParaRPr lang="en-US" sz="1800" dirty="0">
              <a:latin typeface="Times New Roman" pitchFamily="18" charset="0"/>
              <a:cs typeface="Times New Roman" pitchFamily="18" charset="0"/>
            </a:endParaRPr>
          </a:p>
          <a:p>
            <a:pPr lvl="0" algn="just">
              <a:lnSpc>
                <a:spcPct val="170000"/>
              </a:lnSpc>
            </a:pPr>
            <a:r>
              <a:rPr lang="en-GB" sz="1800" dirty="0">
                <a:latin typeface="Times New Roman" pitchFamily="18" charset="0"/>
                <a:cs typeface="Times New Roman" pitchFamily="18" charset="0"/>
              </a:rPr>
              <a:t>To evaluate the risk factors associated with the post-partum mental health of women in the age group of 25-35</a:t>
            </a:r>
            <a:endParaRPr lang="en-US" sz="1800" dirty="0">
              <a:latin typeface="Times New Roman" pitchFamily="18" charset="0"/>
              <a:cs typeface="Times New Roman" pitchFamily="18" charset="0"/>
            </a:endParaRPr>
          </a:p>
          <a:p>
            <a:pPr lvl="0" algn="just">
              <a:lnSpc>
                <a:spcPct val="170000"/>
              </a:lnSpc>
            </a:pPr>
            <a:r>
              <a:rPr lang="en-GB" sz="1800" dirty="0">
                <a:latin typeface="Times New Roman" pitchFamily="18" charset="0"/>
                <a:cs typeface="Times New Roman" pitchFamily="18" charset="0"/>
              </a:rPr>
              <a:t>To identify the support system and coping mechanism women commonly use to deal with mental health challenges in the UK</a:t>
            </a:r>
            <a:endParaRPr lang="en-US" sz="1800" dirty="0">
              <a:latin typeface="Times New Roman" pitchFamily="18" charset="0"/>
              <a:cs typeface="Times New Roman" pitchFamily="18" charset="0"/>
            </a:endParaRPr>
          </a:p>
          <a:p>
            <a:pPr algn="just">
              <a:lnSpc>
                <a:spcPct val="170000"/>
              </a:lnSpc>
            </a:pPr>
            <a:endParaRPr lang="en-IN" sz="1800" dirty="0">
              <a:latin typeface="Times New Roman" pitchFamily="18" charset="0"/>
              <a:cs typeface="Times New Roman" pitchFamily="18" charset="0"/>
            </a:endParaRPr>
          </a:p>
        </p:txBody>
      </p:sp>
      <p:pic>
        <p:nvPicPr>
          <p:cNvPr id="2" name="Picture 4" descr="Daily Dose - Why Depression and Anxiety While Pregnant or Postpartum Are  More Prevalent During the Holidays">
            <a:extLst>
              <a:ext uri="{FF2B5EF4-FFF2-40B4-BE49-F238E27FC236}">
                <a16:creationId xmlns:a16="http://schemas.microsoft.com/office/drawing/2014/main" id="{87966623-4B5D-196E-97AA-B9E110297A2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4722"/>
          <a:stretch/>
        </p:blipFill>
        <p:spPr bwMode="auto">
          <a:xfrm>
            <a:off x="1769452" y="3845170"/>
            <a:ext cx="3581400" cy="2895600"/>
          </a:xfrm>
          <a:prstGeom prst="flowChartConnector">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6757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B9EC8-EFC9-BB05-0B55-E7E73D774C82}"/>
              </a:ext>
            </a:extLst>
          </p:cNvPr>
          <p:cNvSpPr>
            <a:spLocks noGrp="1"/>
          </p:cNvSpPr>
          <p:nvPr>
            <p:ph type="title"/>
          </p:nvPr>
        </p:nvSpPr>
        <p:spPr/>
        <p:txBody>
          <a:bodyPr/>
          <a:lstStyle/>
          <a:p>
            <a:r>
              <a:rPr lang="en-GB" b="1" dirty="0">
                <a:latin typeface="Times New Roman" pitchFamily="18" charset="0"/>
                <a:cs typeface="Times New Roman" pitchFamily="18" charset="0"/>
              </a:rPr>
              <a:t>1.4 Research Questions</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054CCC81-E403-61D4-9A50-07CA39DCA8A4}"/>
              </a:ext>
            </a:extLst>
          </p:cNvPr>
          <p:cNvSpPr>
            <a:spLocks noGrp="1"/>
          </p:cNvSpPr>
          <p:nvPr>
            <p:ph sz="half" idx="1"/>
          </p:nvPr>
        </p:nvSpPr>
        <p:spPr>
          <a:xfrm>
            <a:off x="838199" y="1825625"/>
            <a:ext cx="6641123" cy="4351338"/>
          </a:xfrm>
        </p:spPr>
        <p:txBody>
          <a:bodyPr>
            <a:normAutofit/>
          </a:bodyPr>
          <a:lstStyle/>
          <a:p>
            <a:pPr lvl="0" algn="just">
              <a:lnSpc>
                <a:spcPct val="160000"/>
              </a:lnSpc>
            </a:pPr>
            <a:r>
              <a:rPr lang="en-GB" sz="1800" dirty="0">
                <a:latin typeface="Times New Roman" pitchFamily="18" charset="0"/>
                <a:cs typeface="Times New Roman" pitchFamily="18" charset="0"/>
              </a:rPr>
              <a:t>What is the prevalence of post-partum mental health challenges such as depression, and anxiety among women in the age group of 25 to 35?</a:t>
            </a:r>
            <a:endParaRPr lang="en-US" sz="1800" dirty="0">
              <a:latin typeface="Times New Roman" pitchFamily="18" charset="0"/>
              <a:cs typeface="Times New Roman" pitchFamily="18" charset="0"/>
            </a:endParaRPr>
          </a:p>
          <a:p>
            <a:pPr lvl="0" algn="just">
              <a:lnSpc>
                <a:spcPct val="160000"/>
              </a:lnSpc>
            </a:pPr>
            <a:r>
              <a:rPr lang="en-GB" sz="1800" dirty="0">
                <a:latin typeface="Times New Roman" pitchFamily="18" charset="0"/>
                <a:cs typeface="Times New Roman" pitchFamily="18" charset="0"/>
              </a:rPr>
              <a:t>What are the risk factors responsible for developing post-partum mental health disorders in women aged between 25 to 35 years?</a:t>
            </a:r>
            <a:endParaRPr lang="en-US" sz="1800" dirty="0">
              <a:latin typeface="Times New Roman" pitchFamily="18" charset="0"/>
              <a:cs typeface="Times New Roman" pitchFamily="18" charset="0"/>
            </a:endParaRPr>
          </a:p>
          <a:p>
            <a:pPr lvl="0" algn="just">
              <a:lnSpc>
                <a:spcPct val="160000"/>
              </a:lnSpc>
            </a:pPr>
            <a:r>
              <a:rPr lang="en-GB" sz="1800" dirty="0">
                <a:latin typeface="Times New Roman" pitchFamily="18" charset="0"/>
                <a:cs typeface="Times New Roman" pitchFamily="18" charset="0"/>
              </a:rPr>
              <a:t>What are the common support system interventions used by women during post-partum mental illness in the UK?</a:t>
            </a:r>
            <a:endParaRPr lang="en-US" sz="1800" dirty="0">
              <a:latin typeface="Times New Roman" pitchFamily="18" charset="0"/>
              <a:cs typeface="Times New Roman" pitchFamily="18" charset="0"/>
            </a:endParaRPr>
          </a:p>
          <a:p>
            <a:pPr algn="just">
              <a:lnSpc>
                <a:spcPct val="160000"/>
              </a:lnSpc>
            </a:pPr>
            <a:endParaRPr lang="en-IN" sz="1800" dirty="0">
              <a:latin typeface="Times New Roman" pitchFamily="18" charset="0"/>
              <a:cs typeface="Times New Roman" pitchFamily="18" charset="0"/>
            </a:endParaRPr>
          </a:p>
        </p:txBody>
      </p:sp>
      <p:sp>
        <p:nvSpPr>
          <p:cNvPr id="6" name="Oval 5"/>
          <p:cNvSpPr/>
          <p:nvPr/>
        </p:nvSpPr>
        <p:spPr>
          <a:xfrm>
            <a:off x="8745416" y="1430213"/>
            <a:ext cx="3446584" cy="3798277"/>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5" name="Picture 4" descr="Daily Dose - Why Depression and Anxiety While Pregnant or Postpartum Are  More Prevalent During the Holidays">
            <a:extLst>
              <a:ext uri="{FF2B5EF4-FFF2-40B4-BE49-F238E27FC236}">
                <a16:creationId xmlns:a16="http://schemas.microsoft.com/office/drawing/2014/main" id="{87966623-4B5D-196E-97AA-B9E110297A2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4722"/>
          <a:stretch/>
        </p:blipFill>
        <p:spPr bwMode="auto">
          <a:xfrm>
            <a:off x="8240591" y="2180493"/>
            <a:ext cx="3581400" cy="2895600"/>
          </a:xfrm>
          <a:prstGeom prst="flowChartConnector">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121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0598C-454C-AC6C-CBDB-A6739A35FA07}"/>
              </a:ext>
            </a:extLst>
          </p:cNvPr>
          <p:cNvSpPr>
            <a:spLocks noGrp="1"/>
          </p:cNvSpPr>
          <p:nvPr>
            <p:ph type="title"/>
          </p:nvPr>
        </p:nvSpPr>
        <p:spPr/>
        <p:txBody>
          <a:bodyPr/>
          <a:lstStyle/>
          <a:p>
            <a:pPr algn="ctr"/>
            <a:r>
              <a:rPr lang="en-GB" b="1" dirty="0">
                <a:latin typeface="Times New Roman" pitchFamily="18" charset="0"/>
                <a:cs typeface="Times New Roman" pitchFamily="18" charset="0"/>
              </a:rPr>
              <a:t>2. Methodology </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4" name="Content Placeholder 3">
            <a:extLst>
              <a:ext uri="{FF2B5EF4-FFF2-40B4-BE49-F238E27FC236}">
                <a16:creationId xmlns:a16="http://schemas.microsoft.com/office/drawing/2014/main" id="{6A5FC7AA-F867-3A0C-CE64-CAE70CC29FD7}"/>
              </a:ext>
            </a:extLst>
          </p:cNvPr>
          <p:cNvSpPr>
            <a:spLocks noGrp="1"/>
          </p:cNvSpPr>
          <p:nvPr>
            <p:ph sz="half" idx="2"/>
          </p:nvPr>
        </p:nvSpPr>
        <p:spPr/>
        <p:txBody>
          <a:bodyPr>
            <a:normAutofit fontScale="92500"/>
          </a:bodyPr>
          <a:lstStyle/>
          <a:p>
            <a:pPr lvl="0" algn="just">
              <a:lnSpc>
                <a:spcPct val="150000"/>
              </a:lnSpc>
            </a:pPr>
            <a:r>
              <a:rPr lang="en-GB" sz="2400" dirty="0">
                <a:latin typeface="Times New Roman" pitchFamily="18" charset="0"/>
                <a:cs typeface="Times New Roman" pitchFamily="18" charset="0"/>
              </a:rPr>
              <a:t>Research methodology in research demonstrates the overall strategy, purpose and methods of research conduction with justifications (Pandey and Pandey, 2021).</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In this study, data will be collected from either primary sources that is, surveys and secondary sources to evaluate the relationship between variables.</a:t>
            </a:r>
            <a:endParaRPr lang="en-US" sz="2400" dirty="0">
              <a:latin typeface="Times New Roman" pitchFamily="18" charset="0"/>
              <a:cs typeface="Times New Roman" pitchFamily="18" charset="0"/>
            </a:endParaRPr>
          </a:p>
          <a:p>
            <a:endParaRPr lang="en-IN" dirty="0">
              <a:latin typeface="Times New Roman" pitchFamily="18" charset="0"/>
              <a:cs typeface="Times New Roman" pitchFamily="18" charset="0"/>
            </a:endParaRPr>
          </a:p>
        </p:txBody>
      </p:sp>
      <p:pic>
        <p:nvPicPr>
          <p:cNvPr id="37892" name="Picture 4" descr="Research Methodology PowerPoint Template and Google Slides Theme"/>
          <p:cNvPicPr>
            <a:picLocks noChangeAspect="1" noChangeArrowheads="1"/>
          </p:cNvPicPr>
          <p:nvPr/>
        </p:nvPicPr>
        <p:blipFill>
          <a:blip r:embed="rId3" cstate="print"/>
          <a:srcRect t="13920"/>
          <a:stretch>
            <a:fillRect/>
          </a:stretch>
        </p:blipFill>
        <p:spPr bwMode="auto">
          <a:xfrm>
            <a:off x="819150" y="1847850"/>
            <a:ext cx="3962400" cy="4427538"/>
          </a:xfrm>
          <a:prstGeom prst="rect">
            <a:avLst/>
          </a:prstGeom>
          <a:ln>
            <a:noFill/>
          </a:ln>
          <a:effectLst>
            <a:softEdge rad="112500"/>
          </a:effectLst>
        </p:spPr>
      </p:pic>
    </p:spTree>
    <p:extLst>
      <p:ext uri="{BB962C8B-B14F-4D97-AF65-F5344CB8AC3E}">
        <p14:creationId xmlns:p14="http://schemas.microsoft.com/office/powerpoint/2010/main" val="1687848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56D48-969D-DC55-1C7A-32A52332D076}"/>
              </a:ext>
            </a:extLst>
          </p:cNvPr>
          <p:cNvSpPr>
            <a:spLocks noGrp="1"/>
          </p:cNvSpPr>
          <p:nvPr>
            <p:ph type="title"/>
          </p:nvPr>
        </p:nvSpPr>
        <p:spPr/>
        <p:txBody>
          <a:bodyPr/>
          <a:lstStyle/>
          <a:p>
            <a:r>
              <a:rPr lang="en-GB" b="1" dirty="0">
                <a:latin typeface="Times New Roman" pitchFamily="18" charset="0"/>
                <a:cs typeface="Times New Roman" pitchFamily="18" charset="0"/>
              </a:rPr>
              <a:t>Contd.</a:t>
            </a:r>
            <a:br>
              <a:rPr lang="en-US"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EB357D2F-5141-A86A-560D-07244DAB2817}"/>
              </a:ext>
            </a:extLst>
          </p:cNvPr>
          <p:cNvSpPr>
            <a:spLocks noGrp="1"/>
          </p:cNvSpPr>
          <p:nvPr>
            <p:ph sz="half" idx="1"/>
          </p:nvPr>
        </p:nvSpPr>
        <p:spPr>
          <a:xfrm>
            <a:off x="838200" y="1825625"/>
            <a:ext cx="10572750" cy="4351338"/>
          </a:xfrm>
        </p:spPr>
        <p:txBody>
          <a:bodyPr>
            <a:noAutofit/>
          </a:bodyPr>
          <a:lstStyle/>
          <a:p>
            <a:pPr lvl="0" algn="just">
              <a:lnSpc>
                <a:spcPct val="170000"/>
              </a:lnSpc>
            </a:pPr>
            <a:r>
              <a:rPr lang="en-GB" sz="1800" dirty="0">
                <a:latin typeface="Times New Roman" pitchFamily="18" charset="0"/>
                <a:cs typeface="Times New Roman" pitchFamily="18" charset="0"/>
              </a:rPr>
              <a:t>Pragmatism philosophy is used in the research as it helps to incorporate operational decisions depending on which fits the best in finding proper answers to the research questions (Kaushik and  Walsh, 2019). </a:t>
            </a:r>
            <a:endParaRPr lang="en-US" sz="1800" dirty="0">
              <a:latin typeface="Times New Roman" pitchFamily="18" charset="0"/>
              <a:cs typeface="Times New Roman" pitchFamily="18" charset="0"/>
            </a:endParaRPr>
          </a:p>
          <a:p>
            <a:pPr lvl="0" algn="just">
              <a:lnSpc>
                <a:spcPct val="170000"/>
              </a:lnSpc>
            </a:pPr>
            <a:r>
              <a:rPr lang="en-GB" sz="1800" dirty="0">
                <a:latin typeface="Times New Roman" pitchFamily="18" charset="0"/>
                <a:cs typeface="Times New Roman" pitchFamily="18" charset="0"/>
              </a:rPr>
              <a:t>The abductive approach is used in research because it allows intuition to inform theoretical evolution and understand the specifics of observed phenomena (Awuzie and McDermott, 2017).  </a:t>
            </a:r>
            <a:endParaRPr lang="en-US" sz="1800" dirty="0">
              <a:latin typeface="Times New Roman" pitchFamily="18" charset="0"/>
              <a:cs typeface="Times New Roman" pitchFamily="18" charset="0"/>
            </a:endParaRPr>
          </a:p>
          <a:p>
            <a:pPr lvl="0" algn="just">
              <a:lnSpc>
                <a:spcPct val="170000"/>
              </a:lnSpc>
            </a:pPr>
            <a:r>
              <a:rPr lang="en-GB" sz="1800" dirty="0">
                <a:latin typeface="Times New Roman" pitchFamily="18" charset="0"/>
                <a:cs typeface="Times New Roman" pitchFamily="18" charset="0"/>
              </a:rPr>
              <a:t>Explanatory research design is used in the study as it is effective in testing hypotheses and establishing relationships between cause and effect (Asenahabi, 2019).  </a:t>
            </a:r>
            <a:endParaRPr lang="en-US" sz="1800" dirty="0">
              <a:latin typeface="Times New Roman" pitchFamily="18" charset="0"/>
              <a:cs typeface="Times New Roman" pitchFamily="18" charset="0"/>
            </a:endParaRPr>
          </a:p>
          <a:p>
            <a:pPr algn="just">
              <a:lnSpc>
                <a:spcPct val="170000"/>
              </a:lnSpc>
            </a:pPr>
            <a:endParaRPr lang="en-IN" sz="1800" dirty="0">
              <a:latin typeface="Times New Roman" pitchFamily="18" charset="0"/>
              <a:cs typeface="Times New Roman" pitchFamily="18" charset="0"/>
            </a:endParaRPr>
          </a:p>
        </p:txBody>
      </p:sp>
    </p:spTree>
    <p:extLst>
      <p:ext uri="{BB962C8B-B14F-4D97-AF65-F5344CB8AC3E}">
        <p14:creationId xmlns:p14="http://schemas.microsoft.com/office/powerpoint/2010/main" val="1233598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1C8DE-F181-DA2C-B02B-147B54E73230}"/>
              </a:ext>
            </a:extLst>
          </p:cNvPr>
          <p:cNvSpPr>
            <a:spLocks noGrp="1"/>
          </p:cNvSpPr>
          <p:nvPr>
            <p:ph type="title"/>
          </p:nvPr>
        </p:nvSpPr>
        <p:spPr>
          <a:xfrm>
            <a:off x="819150" y="365125"/>
            <a:ext cx="10515600" cy="1325563"/>
          </a:xfrm>
        </p:spPr>
        <p:txBody>
          <a:bodyPr/>
          <a:lstStyle/>
          <a:p>
            <a:pPr algn="ctr"/>
            <a:r>
              <a:rPr lang="en-GB" b="1" dirty="0">
                <a:latin typeface="Times New Roman" pitchFamily="18" charset="0"/>
                <a:cs typeface="Times New Roman" pitchFamily="18" charset="0"/>
              </a:rPr>
              <a:t>2.1 Research Design</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9CA0B900-10F8-C3F4-A226-4BDFC192DC99}"/>
              </a:ext>
            </a:extLst>
          </p:cNvPr>
          <p:cNvSpPr>
            <a:spLocks noGrp="1"/>
          </p:cNvSpPr>
          <p:nvPr>
            <p:ph sz="half" idx="1"/>
          </p:nvPr>
        </p:nvSpPr>
        <p:spPr>
          <a:xfrm>
            <a:off x="838200" y="1825625"/>
            <a:ext cx="5867400" cy="4351338"/>
          </a:xfrm>
        </p:spPr>
        <p:txBody>
          <a:bodyPr>
            <a:normAutofit lnSpcReduction="10000"/>
          </a:bodyPr>
          <a:lstStyle/>
          <a:p>
            <a:pPr lvl="0" algn="just">
              <a:lnSpc>
                <a:spcPct val="150000"/>
              </a:lnSpc>
            </a:pPr>
            <a:r>
              <a:rPr lang="en-GB" sz="2000" dirty="0">
                <a:latin typeface="Times New Roman" pitchFamily="18" charset="0"/>
                <a:cs typeface="Times New Roman" pitchFamily="18" charset="0"/>
              </a:rPr>
              <a:t>Research design refers to the method of collecting data and its organisation that can help the researchers apply the findings of the research in future (Pandey and Pandey, 2021).</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In this context, explanatory research design is used that aims at uncovering the underlying relationships and causes between several variables.</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It often involves different methods to collect data such as surveys. </a:t>
            </a:r>
            <a:endParaRPr lang="en-US" sz="2000" dirty="0">
              <a:latin typeface="Times New Roman" pitchFamily="18" charset="0"/>
              <a:cs typeface="Times New Roman" pitchFamily="18" charset="0"/>
            </a:endParaRPr>
          </a:p>
          <a:p>
            <a:pPr algn="just">
              <a:lnSpc>
                <a:spcPct val="150000"/>
              </a:lnSpc>
            </a:pPr>
            <a:endParaRPr lang="en-IN" sz="2000" dirty="0">
              <a:latin typeface="Times New Roman" pitchFamily="18" charset="0"/>
              <a:cs typeface="Times New Roman" pitchFamily="18" charset="0"/>
            </a:endParaRPr>
          </a:p>
        </p:txBody>
      </p:sp>
      <p:grpSp>
        <p:nvGrpSpPr>
          <p:cNvPr id="9" name="Group 8"/>
          <p:cNvGrpSpPr/>
          <p:nvPr/>
        </p:nvGrpSpPr>
        <p:grpSpPr>
          <a:xfrm>
            <a:off x="7467600" y="2000250"/>
            <a:ext cx="4095750" cy="3733800"/>
            <a:chOff x="8096250" y="1638300"/>
            <a:chExt cx="4095750" cy="3733800"/>
          </a:xfrm>
          <a:blipFill>
            <a:blip r:embed="rId3"/>
            <a:stretch>
              <a:fillRect/>
            </a:stretch>
          </a:blipFill>
        </p:grpSpPr>
        <p:sp>
          <p:nvSpPr>
            <p:cNvPr id="6" name="Hexagon 5"/>
            <p:cNvSpPr/>
            <p:nvPr/>
          </p:nvSpPr>
          <p:spPr>
            <a:xfrm>
              <a:off x="8115300" y="1638300"/>
              <a:ext cx="2343150" cy="1866900"/>
            </a:xfrm>
            <a:prstGeom prst="hexagon">
              <a:avLst/>
            </a:prstGeom>
            <a:grp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exagon 6"/>
            <p:cNvSpPr/>
            <p:nvPr/>
          </p:nvSpPr>
          <p:spPr>
            <a:xfrm>
              <a:off x="8096250" y="3676650"/>
              <a:ext cx="2419350" cy="1695450"/>
            </a:xfrm>
            <a:prstGeom prst="hexagon">
              <a:avLst/>
            </a:prstGeom>
            <a:grp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Hexagon 7"/>
            <p:cNvSpPr/>
            <p:nvPr/>
          </p:nvSpPr>
          <p:spPr>
            <a:xfrm>
              <a:off x="10248900" y="2667000"/>
              <a:ext cx="1943100" cy="1809750"/>
            </a:xfrm>
            <a:prstGeom prst="hexagon">
              <a:avLst/>
            </a:prstGeom>
            <a:grp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42932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E3B01-E58F-E352-F429-5ADE97EB08C7}"/>
              </a:ext>
            </a:extLst>
          </p:cNvPr>
          <p:cNvSpPr>
            <a:spLocks noGrp="1"/>
          </p:cNvSpPr>
          <p:nvPr>
            <p:ph type="title"/>
          </p:nvPr>
        </p:nvSpPr>
        <p:spPr/>
        <p:txBody>
          <a:bodyPr/>
          <a:lstStyle/>
          <a:p>
            <a:r>
              <a:rPr lang="en-GB" b="1" dirty="0">
                <a:latin typeface="Times New Roman" pitchFamily="18" charset="0"/>
                <a:cs typeface="Times New Roman" pitchFamily="18" charset="0"/>
              </a:rPr>
              <a:t>Contd.</a:t>
            </a:r>
            <a:br>
              <a:rPr lang="en-US"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214DE0FF-8DB1-4B9E-A81B-BB7E66509AF9}"/>
              </a:ext>
            </a:extLst>
          </p:cNvPr>
          <p:cNvSpPr>
            <a:spLocks noGrp="1"/>
          </p:cNvSpPr>
          <p:nvPr>
            <p:ph sz="half" idx="1"/>
          </p:nvPr>
        </p:nvSpPr>
        <p:spPr/>
        <p:txBody>
          <a:bodyPr>
            <a:normAutofit/>
          </a:bodyPr>
          <a:lstStyle/>
          <a:p>
            <a:pPr lvl="0" algn="just">
              <a:lnSpc>
                <a:spcPct val="150000"/>
              </a:lnSpc>
            </a:pPr>
            <a:r>
              <a:rPr lang="en-GB" sz="2000" dirty="0">
                <a:latin typeface="Times New Roman" pitchFamily="18" charset="0"/>
                <a:cs typeface="Times New Roman" pitchFamily="18" charset="0"/>
              </a:rPr>
              <a:t>Explanatory research design limits the generalisability as it involves studying a specific sample (Asenahabi, 2019)</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Moreover, it can also be resource-intensive and time-consuming if it only involves analysing information in bulk.</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There are possibilities of biases in selection, measurement</a:t>
            </a:r>
            <a:endParaRPr lang="en-US" sz="2000" dirty="0">
              <a:latin typeface="Times New Roman" pitchFamily="18" charset="0"/>
              <a:cs typeface="Times New Roman" pitchFamily="18" charset="0"/>
            </a:endParaRPr>
          </a:p>
          <a:p>
            <a:pPr algn="just">
              <a:lnSpc>
                <a:spcPct val="150000"/>
              </a:lnSpc>
            </a:pPr>
            <a:endParaRPr lang="en-IN" sz="2000" dirty="0">
              <a:latin typeface="Times New Roman" pitchFamily="18" charset="0"/>
              <a:cs typeface="Times New Roman" pitchFamily="18" charset="0"/>
            </a:endParaRPr>
          </a:p>
        </p:txBody>
      </p:sp>
      <p:pic>
        <p:nvPicPr>
          <p:cNvPr id="34818" name="Picture 2" descr="Explanatory Research - Types, Methods, Guide - Research Method"/>
          <p:cNvPicPr>
            <a:picLocks noChangeAspect="1" noChangeArrowheads="1"/>
          </p:cNvPicPr>
          <p:nvPr/>
        </p:nvPicPr>
        <p:blipFill>
          <a:blip r:embed="rId3" cstate="print"/>
          <a:srcRect/>
          <a:stretch>
            <a:fillRect/>
          </a:stretch>
        </p:blipFill>
        <p:spPr bwMode="auto">
          <a:xfrm>
            <a:off x="6757457" y="2019300"/>
            <a:ext cx="4809067" cy="3448050"/>
          </a:xfrm>
          <a:prstGeom prst="rect">
            <a:avLst/>
          </a:prstGeom>
          <a:noFill/>
        </p:spPr>
      </p:pic>
    </p:spTree>
    <p:extLst>
      <p:ext uri="{BB962C8B-B14F-4D97-AF65-F5344CB8AC3E}">
        <p14:creationId xmlns:p14="http://schemas.microsoft.com/office/powerpoint/2010/main" val="3361227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5579A-A7A3-2D4C-5DB1-53486E40D5BD}"/>
              </a:ext>
            </a:extLst>
          </p:cNvPr>
          <p:cNvSpPr>
            <a:spLocks noGrp="1"/>
          </p:cNvSpPr>
          <p:nvPr>
            <p:ph type="title"/>
          </p:nvPr>
        </p:nvSpPr>
        <p:spPr/>
        <p:txBody>
          <a:bodyPr>
            <a:normAutofit fontScale="90000"/>
          </a:bodyPr>
          <a:lstStyle/>
          <a:p>
            <a:pPr algn="ctr"/>
            <a:r>
              <a:rPr lang="en-GB" b="1" dirty="0">
                <a:latin typeface="Times New Roman" pitchFamily="18" charset="0"/>
                <a:cs typeface="Times New Roman" pitchFamily="18" charset="0"/>
              </a:rPr>
              <a:t>2.2 Sampling, Recruitment and Study Participants</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AE4A3B16-83E2-D8D2-1E5B-39EE89F8A5B3}"/>
              </a:ext>
            </a:extLst>
          </p:cNvPr>
          <p:cNvSpPr>
            <a:spLocks noGrp="1"/>
          </p:cNvSpPr>
          <p:nvPr>
            <p:ph sz="half" idx="1"/>
          </p:nvPr>
        </p:nvSpPr>
        <p:spPr>
          <a:xfrm>
            <a:off x="791308" y="1711569"/>
            <a:ext cx="5181600" cy="4090256"/>
          </a:xfrm>
        </p:spPr>
        <p:txBody>
          <a:bodyPr>
            <a:normAutofit/>
          </a:bodyPr>
          <a:lstStyle/>
          <a:p>
            <a:pPr lvl="0" algn="just">
              <a:lnSpc>
                <a:spcPct val="170000"/>
              </a:lnSpc>
            </a:pPr>
            <a:r>
              <a:rPr lang="en-GB" sz="2400" b="1" dirty="0">
                <a:latin typeface="Times New Roman" pitchFamily="18" charset="0"/>
                <a:cs typeface="Times New Roman" pitchFamily="18" charset="0"/>
              </a:rPr>
              <a:t>Sampling</a:t>
            </a:r>
            <a:endParaRPr lang="en-GB" sz="2900" b="1" dirty="0">
              <a:latin typeface="Times New Roman" pitchFamily="18" charset="0"/>
              <a:cs typeface="Times New Roman" pitchFamily="18" charset="0"/>
            </a:endParaRPr>
          </a:p>
          <a:p>
            <a:pPr algn="just">
              <a:lnSpc>
                <a:spcPct val="170000"/>
              </a:lnSpc>
            </a:pPr>
            <a:endParaRPr lang="en-IN" sz="1400" dirty="0">
              <a:latin typeface="Times New Roman" pitchFamily="18" charset="0"/>
              <a:cs typeface="Times New Roman" pitchFamily="18" charset="0"/>
            </a:endParaRPr>
          </a:p>
        </p:txBody>
      </p:sp>
      <p:sp>
        <p:nvSpPr>
          <p:cNvPr id="4" name="Content Placeholder 3">
            <a:extLst>
              <a:ext uri="{FF2B5EF4-FFF2-40B4-BE49-F238E27FC236}">
                <a16:creationId xmlns:a16="http://schemas.microsoft.com/office/drawing/2014/main" id="{00B56F5B-810B-AA07-CB1C-17C93B68DCFA}"/>
              </a:ext>
            </a:extLst>
          </p:cNvPr>
          <p:cNvSpPr>
            <a:spLocks noGrp="1"/>
          </p:cNvSpPr>
          <p:nvPr>
            <p:ph sz="half" idx="2"/>
          </p:nvPr>
        </p:nvSpPr>
        <p:spPr>
          <a:xfrm>
            <a:off x="6172200" y="1684947"/>
            <a:ext cx="5715000" cy="4879975"/>
          </a:xfrm>
        </p:spPr>
        <p:txBody>
          <a:bodyPr>
            <a:noAutofit/>
          </a:bodyPr>
          <a:lstStyle/>
          <a:p>
            <a:pPr algn="just">
              <a:lnSpc>
                <a:spcPct val="170000"/>
              </a:lnSpc>
            </a:pPr>
            <a:r>
              <a:rPr lang="en-GB" sz="1600" dirty="0">
                <a:latin typeface="Times New Roman" pitchFamily="18" charset="0"/>
                <a:cs typeface="Times New Roman" pitchFamily="18" charset="0"/>
              </a:rPr>
              <a:t>Sampling refers to a small group of a population who participates in the data collection process and represents the entire population (Moser and Korstjens, 2018). </a:t>
            </a:r>
            <a:endParaRPr lang="en-US" sz="1600" dirty="0">
              <a:latin typeface="Times New Roman" pitchFamily="18" charset="0"/>
              <a:cs typeface="Times New Roman" pitchFamily="18" charset="0"/>
            </a:endParaRPr>
          </a:p>
          <a:p>
            <a:pPr lvl="0" algn="just">
              <a:lnSpc>
                <a:spcPct val="170000"/>
              </a:lnSpc>
            </a:pPr>
            <a:r>
              <a:rPr lang="en-GB" sz="1600" dirty="0">
                <a:latin typeface="Times New Roman" pitchFamily="18" charset="0"/>
                <a:cs typeface="Times New Roman" pitchFamily="18" charset="0"/>
              </a:rPr>
              <a:t>As the research aims to analyse the mental health illness of women aged between 25 to 35 years during the postpartum period, it has used a judgemental sampling strategy to gather data. </a:t>
            </a:r>
            <a:endParaRPr lang="en-US" sz="1600" dirty="0">
              <a:latin typeface="Times New Roman" pitchFamily="18" charset="0"/>
              <a:cs typeface="Times New Roman" pitchFamily="18" charset="0"/>
            </a:endParaRPr>
          </a:p>
          <a:p>
            <a:pPr lvl="0" algn="just">
              <a:lnSpc>
                <a:spcPct val="170000"/>
              </a:lnSpc>
            </a:pPr>
            <a:r>
              <a:rPr lang="en-GB" sz="1600" dirty="0">
                <a:latin typeface="Times New Roman" pitchFamily="18" charset="0"/>
                <a:cs typeface="Times New Roman" pitchFamily="18" charset="0"/>
              </a:rPr>
              <a:t>The biggest advantage of judgemental sampling is that it can help in conducting a quick survey as the members of the study are likely to possess adequate knowledge and understanding of the concern. </a:t>
            </a:r>
            <a:endParaRPr lang="en-US"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p:txBody>
      </p:sp>
      <p:pic>
        <p:nvPicPr>
          <p:cNvPr id="33794" name="Picture 2" descr="Sampling Methods - Types, Techniques and Examples"/>
          <p:cNvPicPr>
            <a:picLocks noChangeAspect="1" noChangeArrowheads="1"/>
          </p:cNvPicPr>
          <p:nvPr/>
        </p:nvPicPr>
        <p:blipFill>
          <a:blip r:embed="rId3" cstate="print"/>
          <a:srcRect/>
          <a:stretch>
            <a:fillRect/>
          </a:stretch>
        </p:blipFill>
        <p:spPr bwMode="auto">
          <a:xfrm>
            <a:off x="838199" y="3017638"/>
            <a:ext cx="5032375" cy="2830711"/>
          </a:xfrm>
          <a:prstGeom prst="rect">
            <a:avLst/>
          </a:prstGeom>
          <a:noFill/>
        </p:spPr>
      </p:pic>
    </p:spTree>
    <p:extLst>
      <p:ext uri="{BB962C8B-B14F-4D97-AF65-F5344CB8AC3E}">
        <p14:creationId xmlns:p14="http://schemas.microsoft.com/office/powerpoint/2010/main" val="2772131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33EA-EB4E-F244-4423-A8C319B4192C}"/>
              </a:ext>
            </a:extLst>
          </p:cNvPr>
          <p:cNvSpPr>
            <a:spLocks noGrp="1"/>
          </p:cNvSpPr>
          <p:nvPr>
            <p:ph type="title"/>
          </p:nvPr>
        </p:nvSpPr>
        <p:spPr/>
        <p:txBody>
          <a:bodyPr/>
          <a:lstStyle/>
          <a:p>
            <a:r>
              <a:rPr lang="en-GB" b="1" dirty="0">
                <a:latin typeface="Times New Roman" pitchFamily="18" charset="0"/>
                <a:cs typeface="Times New Roman" pitchFamily="18" charset="0"/>
              </a:rPr>
              <a:t>Contd.</a:t>
            </a:r>
            <a:br>
              <a:rPr lang="en-US"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C56C633C-0762-0265-D30C-4040E7932257}"/>
              </a:ext>
            </a:extLst>
          </p:cNvPr>
          <p:cNvSpPr>
            <a:spLocks noGrp="1"/>
          </p:cNvSpPr>
          <p:nvPr>
            <p:ph sz="half" idx="1"/>
          </p:nvPr>
        </p:nvSpPr>
        <p:spPr>
          <a:xfrm>
            <a:off x="838200" y="1825625"/>
            <a:ext cx="10181492" cy="4351338"/>
          </a:xfrm>
        </p:spPr>
        <p:txBody>
          <a:bodyPr>
            <a:normAutofit fontScale="70000" lnSpcReduction="20000"/>
          </a:bodyPr>
          <a:lstStyle/>
          <a:p>
            <a:pPr algn="just">
              <a:lnSpc>
                <a:spcPct val="150000"/>
              </a:lnSpc>
            </a:pPr>
            <a:r>
              <a:rPr lang="en-GB" b="1" dirty="0">
                <a:latin typeface="Times New Roman" pitchFamily="18" charset="0"/>
                <a:cs typeface="Times New Roman" pitchFamily="18" charset="0"/>
              </a:rPr>
              <a:t>Recruitment and Study participants</a:t>
            </a:r>
            <a:endParaRPr lang="en-US" dirty="0">
              <a:latin typeface="Times New Roman" pitchFamily="18" charset="0"/>
              <a:cs typeface="Times New Roman" pitchFamily="18" charset="0"/>
            </a:endParaRPr>
          </a:p>
          <a:p>
            <a:pPr lvl="0" algn="just">
              <a:lnSpc>
                <a:spcPct val="150000"/>
              </a:lnSpc>
            </a:pPr>
            <a:r>
              <a:rPr lang="en-GB" dirty="0">
                <a:latin typeface="Times New Roman" pitchFamily="18" charset="0"/>
                <a:cs typeface="Times New Roman" pitchFamily="18" charset="0"/>
              </a:rPr>
              <a:t>The study participants are recruited from local community organizations, including Parenting Support Groups, Breastfeeding Support Groups, Community </a:t>
            </a:r>
            <a:r>
              <a:rPr lang="en-GB" dirty="0" err="1">
                <a:latin typeface="Times New Roman" pitchFamily="18" charset="0"/>
                <a:cs typeface="Times New Roman" pitchFamily="18" charset="0"/>
              </a:rPr>
              <a:t>Centers</a:t>
            </a:r>
            <a:r>
              <a:rPr lang="en-GB" dirty="0">
                <a:latin typeface="Times New Roman" pitchFamily="18" charset="0"/>
                <a:cs typeface="Times New Roman" pitchFamily="18" charset="0"/>
              </a:rPr>
              <a:t>, Online Parenting Forums, Childcare Centres, and others based on the experience women have conquered during the postpartum period</a:t>
            </a:r>
          </a:p>
          <a:p>
            <a:pPr lvl="0" algn="just">
              <a:lnSpc>
                <a:spcPct val="150000"/>
              </a:lnSpc>
            </a:pPr>
            <a:r>
              <a:rPr lang="en-GB" dirty="0">
                <a:latin typeface="Times New Roman" pitchFamily="18" charset="0"/>
                <a:cs typeface="Times New Roman" pitchFamily="18" charset="0"/>
              </a:rPr>
              <a:t>The study participants are between the ages group of 25 to 35 years and have at least one child </a:t>
            </a:r>
            <a:endParaRPr lang="en-US" dirty="0">
              <a:latin typeface="Times New Roman" pitchFamily="18" charset="0"/>
              <a:cs typeface="Times New Roman" pitchFamily="18" charset="0"/>
            </a:endParaRPr>
          </a:p>
          <a:p>
            <a:pPr lvl="0" algn="just">
              <a:lnSpc>
                <a:spcPct val="150000"/>
              </a:lnSpc>
            </a:pPr>
            <a:r>
              <a:rPr lang="en-GB" dirty="0">
                <a:latin typeface="Times New Roman" pitchFamily="18" charset="0"/>
                <a:cs typeface="Times New Roman" pitchFamily="18" charset="0"/>
              </a:rPr>
              <a:t>The sample size of the research is 50, consisting of women with ideas regarding the cause and effects of mental health illness </a:t>
            </a:r>
            <a:endParaRPr lang="en-US" dirty="0">
              <a:latin typeface="Times New Roman" pitchFamily="18" charset="0"/>
              <a:cs typeface="Times New Roman" pitchFamily="18" charset="0"/>
            </a:endParaRPr>
          </a:p>
          <a:p>
            <a:pPr lvl="0" algn="just">
              <a:lnSpc>
                <a:spcPct val="150000"/>
              </a:lnSpc>
            </a:pPr>
            <a:endParaRPr lang="en-US" dirty="0">
              <a:latin typeface="Times New Roman" pitchFamily="18" charset="0"/>
              <a:cs typeface="Times New Roman" pitchFamily="18" charset="0"/>
            </a:endParaRPr>
          </a:p>
          <a:p>
            <a:pPr algn="just">
              <a:lnSpc>
                <a:spcPct val="150000"/>
              </a:lnSpc>
            </a:pP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729308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F60E-489F-F0F3-9E43-0BF8CEED6DA2}"/>
              </a:ext>
            </a:extLst>
          </p:cNvPr>
          <p:cNvSpPr>
            <a:spLocks noGrp="1"/>
          </p:cNvSpPr>
          <p:nvPr>
            <p:ph type="title"/>
          </p:nvPr>
        </p:nvSpPr>
        <p:spPr/>
        <p:txBody>
          <a:bodyPr/>
          <a:lstStyle/>
          <a:p>
            <a:pPr algn="ctr"/>
            <a:r>
              <a:rPr lang="en-GB" b="1" dirty="0">
                <a:latin typeface="Times New Roman" pitchFamily="18" charset="0"/>
                <a:cs typeface="Times New Roman" pitchFamily="18" charset="0"/>
              </a:rPr>
              <a:t>2.3 Data collection method</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D0E859D6-E63B-FC22-3013-344093885AC4}"/>
              </a:ext>
            </a:extLst>
          </p:cNvPr>
          <p:cNvSpPr>
            <a:spLocks noGrp="1"/>
          </p:cNvSpPr>
          <p:nvPr>
            <p:ph sz="half" idx="1"/>
          </p:nvPr>
        </p:nvSpPr>
        <p:spPr>
          <a:xfrm>
            <a:off x="838200" y="1825625"/>
            <a:ext cx="10706100" cy="1660525"/>
          </a:xfrm>
        </p:spPr>
        <p:txBody>
          <a:bodyPr>
            <a:normAutofit/>
          </a:bodyPr>
          <a:lstStyle/>
          <a:p>
            <a:pPr lvl="0" algn="just">
              <a:lnSpc>
                <a:spcPct val="150000"/>
              </a:lnSpc>
            </a:pPr>
            <a:r>
              <a:rPr lang="en-GB" sz="2000" dirty="0">
                <a:latin typeface="Times New Roman" pitchFamily="18" charset="0"/>
                <a:cs typeface="Times New Roman" pitchFamily="18" charset="0"/>
              </a:rPr>
              <a:t>Data collection is an important chapter in research, in which data is gathered from valid sources and provide better insights to analyse accurate solution (Moser and Korstjens, 2018). </a:t>
            </a:r>
            <a:endParaRPr lang="en-US" sz="2000" dirty="0">
              <a:latin typeface="Times New Roman" pitchFamily="18" charset="0"/>
              <a:cs typeface="Times New Roman" pitchFamily="18" charset="0"/>
            </a:endParaRPr>
          </a:p>
          <a:p>
            <a:pPr algn="just">
              <a:lnSpc>
                <a:spcPct val="150000"/>
              </a:lnSpc>
            </a:pPr>
            <a:r>
              <a:rPr lang="en-GB" sz="2000" dirty="0">
                <a:latin typeface="Times New Roman" pitchFamily="18" charset="0"/>
                <a:cs typeface="Times New Roman" pitchFamily="18" charset="0"/>
              </a:rPr>
              <a:t>This research has gathered quantitative data from primary sources and secondary sources</a:t>
            </a:r>
            <a:endParaRPr lang="en-IN" sz="2000" dirty="0">
              <a:latin typeface="Times New Roman" pitchFamily="18" charset="0"/>
              <a:cs typeface="Times New Roman" pitchFamily="18" charset="0"/>
            </a:endParaRPr>
          </a:p>
        </p:txBody>
      </p:sp>
      <p:pic>
        <p:nvPicPr>
          <p:cNvPr id="31746" name="Picture 2" descr="Data Collection Methods - Definition, Types of Data Collection Methods,  Examples on Data Collection Methods."/>
          <p:cNvPicPr>
            <a:picLocks noChangeAspect="1" noChangeArrowheads="1"/>
          </p:cNvPicPr>
          <p:nvPr/>
        </p:nvPicPr>
        <p:blipFill>
          <a:blip r:embed="rId3" cstate="print"/>
          <a:srcRect t="13043"/>
          <a:stretch>
            <a:fillRect/>
          </a:stretch>
        </p:blipFill>
        <p:spPr bwMode="auto">
          <a:xfrm>
            <a:off x="1752600" y="3581400"/>
            <a:ext cx="8756650" cy="2933700"/>
          </a:xfrm>
          <a:prstGeom prst="rect">
            <a:avLst/>
          </a:prstGeom>
          <a:noFill/>
        </p:spPr>
      </p:pic>
    </p:spTree>
    <p:extLst>
      <p:ext uri="{BB962C8B-B14F-4D97-AF65-F5344CB8AC3E}">
        <p14:creationId xmlns:p14="http://schemas.microsoft.com/office/powerpoint/2010/main" val="2144095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5FDE1-53B3-7FB4-6877-EFF73E0E5390}"/>
              </a:ext>
            </a:extLst>
          </p:cNvPr>
          <p:cNvSpPr>
            <a:spLocks noGrp="1"/>
          </p:cNvSpPr>
          <p:nvPr>
            <p:ph type="title"/>
          </p:nvPr>
        </p:nvSpPr>
        <p:spPr/>
        <p:txBody>
          <a:bodyPr/>
          <a:lstStyle/>
          <a:p>
            <a:r>
              <a:rPr lang="en-GB" b="1" dirty="0">
                <a:latin typeface="Times New Roman" pitchFamily="18" charset="0"/>
                <a:cs typeface="Times New Roman" pitchFamily="18" charset="0"/>
              </a:rPr>
              <a:t>Contd. </a:t>
            </a: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A5AB0CC4-C7DA-7B55-4BD5-88C89E3C7A2A}"/>
              </a:ext>
            </a:extLst>
          </p:cNvPr>
          <p:cNvSpPr>
            <a:spLocks noGrp="1"/>
          </p:cNvSpPr>
          <p:nvPr>
            <p:ph sz="half" idx="1"/>
          </p:nvPr>
        </p:nvSpPr>
        <p:spPr>
          <a:xfrm>
            <a:off x="838200" y="1825625"/>
            <a:ext cx="10673862" cy="4351338"/>
          </a:xfrm>
        </p:spPr>
        <p:txBody>
          <a:bodyPr>
            <a:normAutofit/>
          </a:bodyPr>
          <a:lstStyle/>
          <a:p>
            <a:pPr lvl="0" algn="just">
              <a:lnSpc>
                <a:spcPct val="150000"/>
              </a:lnSpc>
            </a:pPr>
            <a:r>
              <a:rPr lang="en-GB" sz="2400" dirty="0">
                <a:latin typeface="Times New Roman" pitchFamily="18" charset="0"/>
                <a:cs typeface="Times New Roman" pitchFamily="18" charset="0"/>
              </a:rPr>
              <a:t>For data collection from the survey, 5-6 minutes is allocated to every participant so that they can provide their understanding regarding the cause and effect of mental health illness of women during post-partum</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Simple questions are asked to the selected women participating in the survey regarding social security and health care during post-partum  </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In compliance with the ethics of research, every participant would be informed about the rules and regulations to ensure high ethics</a:t>
            </a:r>
            <a:endParaRPr lang="en-US" sz="2400" dirty="0">
              <a:latin typeface="Times New Roman" pitchFamily="18" charset="0"/>
              <a:cs typeface="Times New Roman" pitchFamily="18" charset="0"/>
            </a:endParaRPr>
          </a:p>
          <a:p>
            <a:pPr algn="just">
              <a:lnSpc>
                <a:spcPct val="150000"/>
              </a:lnSpc>
            </a:pP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3970921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80DAF-801C-E663-7339-65D1A004163C}"/>
              </a:ext>
            </a:extLst>
          </p:cNvPr>
          <p:cNvSpPr>
            <a:spLocks noGrp="1"/>
          </p:cNvSpPr>
          <p:nvPr>
            <p:ph type="title"/>
          </p:nvPr>
        </p:nvSpPr>
        <p:spPr/>
        <p:txBody>
          <a:bodyPr/>
          <a:lstStyle/>
          <a:p>
            <a:r>
              <a:rPr lang="en-GB" b="1" dirty="0">
                <a:latin typeface="Times New Roman" pitchFamily="18" charset="0"/>
                <a:cs typeface="Times New Roman" pitchFamily="18" charset="0"/>
              </a:rPr>
              <a:t>Contd.</a:t>
            </a:r>
            <a:br>
              <a:rPr lang="en-US"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194C8644-60B4-31D3-4469-1F279C4A1524}"/>
              </a:ext>
            </a:extLst>
          </p:cNvPr>
          <p:cNvSpPr>
            <a:spLocks noGrp="1"/>
          </p:cNvSpPr>
          <p:nvPr>
            <p:ph sz="half" idx="1"/>
          </p:nvPr>
        </p:nvSpPr>
        <p:spPr>
          <a:xfrm>
            <a:off x="838200" y="1825625"/>
            <a:ext cx="9925050" cy="3051175"/>
          </a:xfrm>
        </p:spPr>
        <p:txBody>
          <a:bodyPr>
            <a:normAutofit/>
          </a:bodyPr>
          <a:lstStyle/>
          <a:p>
            <a:pPr lvl="0" algn="just">
              <a:lnSpc>
                <a:spcPct val="170000"/>
              </a:lnSpc>
            </a:pPr>
            <a:r>
              <a:rPr lang="en-GB" sz="2000" dirty="0">
                <a:latin typeface="Times New Roman" pitchFamily="18" charset="0"/>
                <a:cs typeface="Times New Roman" pitchFamily="18" charset="0"/>
              </a:rPr>
              <a:t>Regarding secondary resources, information is collected from Google Scholar and ProQuest. Only English article is selected printed or edited after 2015</a:t>
            </a:r>
            <a:endParaRPr lang="en-US" sz="2000" dirty="0">
              <a:latin typeface="Times New Roman" pitchFamily="18" charset="0"/>
              <a:cs typeface="Times New Roman" pitchFamily="18" charset="0"/>
            </a:endParaRPr>
          </a:p>
          <a:p>
            <a:pPr lvl="0" algn="just">
              <a:lnSpc>
                <a:spcPct val="170000"/>
              </a:lnSpc>
            </a:pPr>
            <a:r>
              <a:rPr lang="en-GB" sz="2000" dirty="0">
                <a:latin typeface="Times New Roman" pitchFamily="18" charset="0"/>
                <a:cs typeface="Times New Roman" pitchFamily="18" charset="0"/>
              </a:rPr>
              <a:t>Irrelevant secondary sources such as a blog or unpublished articles are not considered to collect information regarding the mental health illness of women during postpartum</a:t>
            </a:r>
            <a:endParaRPr lang="en-US" sz="2000" dirty="0">
              <a:latin typeface="Times New Roman" pitchFamily="18" charset="0"/>
              <a:cs typeface="Times New Roman" pitchFamily="18" charset="0"/>
            </a:endParaRPr>
          </a:p>
          <a:p>
            <a:pPr lvl="0" algn="just">
              <a:lnSpc>
                <a:spcPct val="170000"/>
              </a:lnSpc>
            </a:pPr>
            <a:r>
              <a:rPr lang="en-GB" sz="2000" dirty="0">
                <a:latin typeface="Times New Roman" pitchFamily="18" charset="0"/>
                <a:cs typeface="Times New Roman" pitchFamily="18" charset="0"/>
              </a:rPr>
              <a:t>Plus, databases such as Google Scholar and ProQuest are considered for research purposes.  </a:t>
            </a:r>
            <a:endParaRPr lang="en-US" sz="2000" dirty="0">
              <a:latin typeface="Times New Roman" pitchFamily="18" charset="0"/>
              <a:cs typeface="Times New Roman" pitchFamily="18" charset="0"/>
            </a:endParaRPr>
          </a:p>
          <a:p>
            <a:pPr algn="just">
              <a:lnSpc>
                <a:spcPct val="170000"/>
              </a:lnSpc>
            </a:pPr>
            <a:endParaRPr lang="en-IN" sz="2000" dirty="0">
              <a:latin typeface="Times New Roman" pitchFamily="18" charset="0"/>
              <a:cs typeface="Times New Roman" pitchFamily="18" charset="0"/>
            </a:endParaRPr>
          </a:p>
        </p:txBody>
      </p:sp>
      <p:pic>
        <p:nvPicPr>
          <p:cNvPr id="29698" name="Picture 2" descr="JSTOR Research Reports now discoverable in Google and Google Scholar. |  LJMU Library"/>
          <p:cNvPicPr>
            <a:picLocks noChangeAspect="1" noChangeArrowheads="1"/>
          </p:cNvPicPr>
          <p:nvPr/>
        </p:nvPicPr>
        <p:blipFill>
          <a:blip r:embed="rId3" cstate="print"/>
          <a:srcRect/>
          <a:stretch>
            <a:fillRect/>
          </a:stretch>
        </p:blipFill>
        <p:spPr bwMode="auto">
          <a:xfrm>
            <a:off x="1031875" y="4922837"/>
            <a:ext cx="6924675" cy="1504951"/>
          </a:xfrm>
          <a:prstGeom prst="rect">
            <a:avLst/>
          </a:prstGeom>
          <a:noFill/>
        </p:spPr>
      </p:pic>
      <p:pic>
        <p:nvPicPr>
          <p:cNvPr id="29700" name="Picture 4" descr="ProQuest Dissertations Now Discoverable in Google Scholar"/>
          <p:cNvPicPr>
            <a:picLocks noChangeAspect="1" noChangeArrowheads="1"/>
          </p:cNvPicPr>
          <p:nvPr/>
        </p:nvPicPr>
        <p:blipFill>
          <a:blip r:embed="rId4" cstate="print"/>
          <a:srcRect/>
          <a:stretch>
            <a:fillRect/>
          </a:stretch>
        </p:blipFill>
        <p:spPr bwMode="auto">
          <a:xfrm>
            <a:off x="8651875" y="5072062"/>
            <a:ext cx="2952750" cy="1543051"/>
          </a:xfrm>
          <a:prstGeom prst="rect">
            <a:avLst/>
          </a:prstGeom>
          <a:noFill/>
        </p:spPr>
      </p:pic>
    </p:spTree>
    <p:extLst>
      <p:ext uri="{BB962C8B-B14F-4D97-AF65-F5344CB8AC3E}">
        <p14:creationId xmlns:p14="http://schemas.microsoft.com/office/powerpoint/2010/main" val="1842395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D97C5-5024-E31E-FE5E-08CAA38871EC}"/>
              </a:ext>
            </a:extLst>
          </p:cNvPr>
          <p:cNvSpPr>
            <a:spLocks noGrp="1"/>
          </p:cNvSpPr>
          <p:nvPr>
            <p:ph type="title"/>
          </p:nvPr>
        </p:nvSpPr>
        <p:spPr/>
        <p:txBody>
          <a:bodyPr/>
          <a:lstStyle/>
          <a:p>
            <a:r>
              <a:rPr lang="en-GB" b="1" dirty="0">
                <a:latin typeface="Times New Roman" pitchFamily="18" charset="0"/>
                <a:cs typeface="Times New Roman" pitchFamily="18" charset="0"/>
              </a:rPr>
              <a:t>Contd.</a:t>
            </a: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B7A7BEA7-3669-E0CC-BDA7-3F31CAFF48E2}"/>
              </a:ext>
            </a:extLst>
          </p:cNvPr>
          <p:cNvSpPr>
            <a:spLocks noGrp="1"/>
          </p:cNvSpPr>
          <p:nvPr>
            <p:ph sz="half" idx="1"/>
          </p:nvPr>
        </p:nvSpPr>
        <p:spPr>
          <a:xfrm>
            <a:off x="838200" y="1825625"/>
            <a:ext cx="10210800" cy="4351338"/>
          </a:xfrm>
        </p:spPr>
        <p:txBody>
          <a:bodyPr>
            <a:normAutofit/>
          </a:bodyPr>
          <a:lstStyle/>
          <a:p>
            <a:pPr algn="just">
              <a:lnSpc>
                <a:spcPct val="150000"/>
              </a:lnSpc>
            </a:pPr>
            <a:r>
              <a:rPr lang="en-GB" sz="3200" b="1" dirty="0">
                <a:latin typeface="Times New Roman" pitchFamily="18" charset="0"/>
                <a:cs typeface="Times New Roman" pitchFamily="18" charset="0"/>
              </a:rPr>
              <a:t>Data analysis</a:t>
            </a:r>
            <a:endParaRPr lang="en-US" sz="32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In data analysis, gathered data is evaluated and analysed to derive accurate outcomes from the primary and secondary resources (</a:t>
            </a:r>
            <a:r>
              <a:rPr lang="en-GB" sz="2400" dirty="0" err="1">
                <a:latin typeface="Times New Roman" pitchFamily="18" charset="0"/>
                <a:cs typeface="Times New Roman" pitchFamily="18" charset="0"/>
              </a:rPr>
              <a:t>Sherif</a:t>
            </a:r>
            <a:r>
              <a:rPr lang="en-GB" sz="2400" dirty="0">
                <a:latin typeface="Times New Roman" pitchFamily="18" charset="0"/>
                <a:cs typeface="Times New Roman" pitchFamily="18" charset="0"/>
              </a:rPr>
              <a:t>, 2018)</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Statistical and thematic analysis is used in the study to outline accurate outcomes in the case of primary and secondary research methods</a:t>
            </a:r>
            <a:endParaRPr lang="en-US" sz="2400" dirty="0">
              <a:latin typeface="Times New Roman" pitchFamily="18" charset="0"/>
              <a:cs typeface="Times New Roman" pitchFamily="18" charset="0"/>
            </a:endParaRPr>
          </a:p>
          <a:p>
            <a:pPr algn="just">
              <a:lnSpc>
                <a:spcPct val="150000"/>
              </a:lnSpc>
            </a:pP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1533788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75A91-5DF2-C64E-650C-757E30E58FF3}"/>
              </a:ext>
            </a:extLst>
          </p:cNvPr>
          <p:cNvSpPr>
            <a:spLocks noGrp="1"/>
          </p:cNvSpPr>
          <p:nvPr>
            <p:ph type="title"/>
          </p:nvPr>
        </p:nvSpPr>
        <p:spPr/>
        <p:txBody>
          <a:bodyPr/>
          <a:lstStyle/>
          <a:p>
            <a:r>
              <a:rPr lang="en-GB" b="1" dirty="0">
                <a:latin typeface="Times New Roman" pitchFamily="18" charset="0"/>
                <a:cs typeface="Times New Roman" pitchFamily="18" charset="0"/>
              </a:rPr>
              <a:t>2.4 Ethical consideration</a:t>
            </a:r>
            <a:br>
              <a:rPr lang="en-US"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204E0F54-5417-D3C5-41C7-76E7DE1A1EE1}"/>
              </a:ext>
            </a:extLst>
          </p:cNvPr>
          <p:cNvSpPr>
            <a:spLocks noGrp="1"/>
          </p:cNvSpPr>
          <p:nvPr>
            <p:ph sz="half" idx="1"/>
          </p:nvPr>
        </p:nvSpPr>
        <p:spPr>
          <a:xfrm>
            <a:off x="838200" y="1825625"/>
            <a:ext cx="5281246" cy="4351338"/>
          </a:xfrm>
        </p:spPr>
        <p:txBody>
          <a:bodyPr>
            <a:normAutofit/>
          </a:bodyPr>
          <a:lstStyle/>
          <a:p>
            <a:pPr lvl="0" algn="just">
              <a:lnSpc>
                <a:spcPct val="150000"/>
              </a:lnSpc>
            </a:pPr>
            <a:r>
              <a:rPr lang="en-GB" sz="2400" dirty="0">
                <a:latin typeface="Times New Roman" pitchFamily="18" charset="0"/>
                <a:cs typeface="Times New Roman" pitchFamily="18" charset="0"/>
              </a:rPr>
              <a:t>The study must adhere to the ethics to develop its quality and deal with future challenges</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This study must progress considering the ethical guidelines of "The Data Protection Act 2018” (</a:t>
            </a:r>
            <a:r>
              <a:rPr lang="en-GB" sz="2400" dirty="0" err="1">
                <a:latin typeface="Times New Roman" pitchFamily="18" charset="0"/>
                <a:cs typeface="Times New Roman" pitchFamily="18" charset="0"/>
              </a:rPr>
              <a:t>Ienca</a:t>
            </a:r>
            <a:r>
              <a:rPr lang="en-GB" sz="2400" dirty="0">
                <a:latin typeface="Times New Roman" pitchFamily="18" charset="0"/>
                <a:cs typeface="Times New Roman" pitchFamily="18" charset="0"/>
              </a:rPr>
              <a:t> et al. 2019).</a:t>
            </a:r>
            <a:endParaRPr lang="en-US" sz="2400" dirty="0">
              <a:latin typeface="Times New Roman" pitchFamily="18" charset="0"/>
              <a:cs typeface="Times New Roman" pitchFamily="18" charset="0"/>
            </a:endParaRPr>
          </a:p>
          <a:p>
            <a:pPr algn="just">
              <a:lnSpc>
                <a:spcPct val="150000"/>
              </a:lnSpc>
            </a:pPr>
            <a:endParaRPr lang="en-IN" sz="2400" dirty="0">
              <a:latin typeface="Times New Roman" pitchFamily="18" charset="0"/>
              <a:cs typeface="Times New Roman" pitchFamily="18" charset="0"/>
            </a:endParaRPr>
          </a:p>
        </p:txBody>
      </p:sp>
      <p:pic>
        <p:nvPicPr>
          <p:cNvPr id="27650" name="Picture 2" descr="UK Personal Data Protection Act | General Data Protection Act UK"/>
          <p:cNvPicPr>
            <a:picLocks noChangeAspect="1" noChangeArrowheads="1"/>
          </p:cNvPicPr>
          <p:nvPr/>
        </p:nvPicPr>
        <p:blipFill>
          <a:blip r:embed="rId3" cstate="print"/>
          <a:srcRect/>
          <a:stretch>
            <a:fillRect/>
          </a:stretch>
        </p:blipFill>
        <p:spPr bwMode="auto">
          <a:xfrm>
            <a:off x="6553200" y="1916112"/>
            <a:ext cx="5162550" cy="3752851"/>
          </a:xfrm>
          <a:prstGeom prst="rect">
            <a:avLst/>
          </a:prstGeom>
          <a:noFill/>
        </p:spPr>
      </p:pic>
    </p:spTree>
    <p:extLst>
      <p:ext uri="{BB962C8B-B14F-4D97-AF65-F5344CB8AC3E}">
        <p14:creationId xmlns:p14="http://schemas.microsoft.com/office/powerpoint/2010/main" val="1341295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6EE7F-5A06-EC7C-4B58-6ED372A5275F}"/>
              </a:ext>
            </a:extLst>
          </p:cNvPr>
          <p:cNvSpPr>
            <a:spLocks noGrp="1"/>
          </p:cNvSpPr>
          <p:nvPr>
            <p:ph type="title"/>
          </p:nvPr>
        </p:nvSpPr>
        <p:spPr/>
        <p:txBody>
          <a:bodyPr/>
          <a:lstStyle/>
          <a:p>
            <a:r>
              <a:rPr lang="en-GB" b="1" dirty="0">
                <a:latin typeface="Times New Roman" pitchFamily="18" charset="0"/>
                <a:cs typeface="Times New Roman" pitchFamily="18" charset="0"/>
              </a:rPr>
              <a:t>Contd. </a:t>
            </a:r>
            <a:br>
              <a:rPr lang="en-US"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C851AB0F-C747-605F-C58F-8E7BC4AE074B}"/>
              </a:ext>
            </a:extLst>
          </p:cNvPr>
          <p:cNvSpPr>
            <a:spLocks noGrp="1"/>
          </p:cNvSpPr>
          <p:nvPr>
            <p:ph sz="half" idx="1"/>
          </p:nvPr>
        </p:nvSpPr>
        <p:spPr>
          <a:xfrm>
            <a:off x="838199" y="1825625"/>
            <a:ext cx="10496551" cy="2613025"/>
          </a:xfrm>
        </p:spPr>
        <p:txBody>
          <a:bodyPr>
            <a:normAutofit/>
          </a:bodyPr>
          <a:lstStyle/>
          <a:p>
            <a:pPr lvl="0" algn="just">
              <a:lnSpc>
                <a:spcPct val="150000"/>
              </a:lnSpc>
            </a:pPr>
            <a:r>
              <a:rPr lang="en-GB" sz="2400" dirty="0">
                <a:latin typeface="Times New Roman" pitchFamily="18" charset="0"/>
                <a:cs typeface="Times New Roman" pitchFamily="18" charset="0"/>
              </a:rPr>
              <a:t>In the case of primary data collection through a survey, the consent of the participants is very important from participants (</a:t>
            </a:r>
            <a:r>
              <a:rPr lang="en-GB" sz="2400" dirty="0" err="1">
                <a:latin typeface="Times New Roman" pitchFamily="18" charset="0"/>
                <a:cs typeface="Times New Roman" pitchFamily="18" charset="0"/>
              </a:rPr>
              <a:t>Arifin</a:t>
            </a:r>
            <a:r>
              <a:rPr lang="en-GB" sz="2400" dirty="0">
                <a:latin typeface="Times New Roman" pitchFamily="18" charset="0"/>
                <a:cs typeface="Times New Roman" pitchFamily="18" charset="0"/>
              </a:rPr>
              <a:t>, 2018)</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Regarding the secondary sources, information taken from published articles, journals, and books must be cited to avoid any plagiarism (</a:t>
            </a:r>
            <a:r>
              <a:rPr lang="en-GB" sz="2400" dirty="0" err="1">
                <a:latin typeface="Times New Roman" pitchFamily="18" charset="0"/>
                <a:cs typeface="Times New Roman" pitchFamily="18" charset="0"/>
              </a:rPr>
              <a:t>Awasthi</a:t>
            </a:r>
            <a:r>
              <a:rPr lang="en-GB" sz="2400" dirty="0">
                <a:latin typeface="Times New Roman" pitchFamily="18" charset="0"/>
                <a:cs typeface="Times New Roman" pitchFamily="18" charset="0"/>
              </a:rPr>
              <a:t>, 2019)</a:t>
            </a:r>
            <a:endParaRPr lang="en-US" sz="2400" dirty="0">
              <a:latin typeface="Times New Roman" pitchFamily="18" charset="0"/>
              <a:cs typeface="Times New Roman" pitchFamily="18" charset="0"/>
            </a:endParaRPr>
          </a:p>
          <a:p>
            <a:pPr algn="just">
              <a:lnSpc>
                <a:spcPct val="150000"/>
              </a:lnSpc>
            </a:pPr>
            <a:endParaRPr lang="en-IN" sz="2400" dirty="0">
              <a:latin typeface="Times New Roman" pitchFamily="18" charset="0"/>
              <a:cs typeface="Times New Roman" pitchFamily="18" charset="0"/>
            </a:endParaRPr>
          </a:p>
        </p:txBody>
      </p:sp>
      <p:pic>
        <p:nvPicPr>
          <p:cNvPr id="26626" name="Picture 2" descr="GDPR Brief: what is the difference between research ethics consent and data  protection consent? – GA4GH"/>
          <p:cNvPicPr>
            <a:picLocks noChangeAspect="1" noChangeArrowheads="1"/>
          </p:cNvPicPr>
          <p:nvPr/>
        </p:nvPicPr>
        <p:blipFill>
          <a:blip r:embed="rId3" cstate="print"/>
          <a:srcRect/>
          <a:stretch>
            <a:fillRect/>
          </a:stretch>
        </p:blipFill>
        <p:spPr bwMode="auto">
          <a:xfrm>
            <a:off x="4194175" y="4533900"/>
            <a:ext cx="6892925" cy="1914525"/>
          </a:xfrm>
          <a:prstGeom prst="rect">
            <a:avLst/>
          </a:prstGeom>
          <a:noFill/>
          <a:effectLst>
            <a:softEdge rad="317500"/>
          </a:effectLst>
        </p:spPr>
      </p:pic>
    </p:spTree>
    <p:extLst>
      <p:ext uri="{BB962C8B-B14F-4D97-AF65-F5344CB8AC3E}">
        <p14:creationId xmlns:p14="http://schemas.microsoft.com/office/powerpoint/2010/main" val="1141652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84553-E1F7-20E4-4AA7-197C1C6ACFD6}"/>
              </a:ext>
            </a:extLst>
          </p:cNvPr>
          <p:cNvSpPr>
            <a:spLocks noGrp="1"/>
          </p:cNvSpPr>
          <p:nvPr>
            <p:ph type="title"/>
          </p:nvPr>
        </p:nvSpPr>
        <p:spPr/>
        <p:txBody>
          <a:bodyPr/>
          <a:lstStyle/>
          <a:p>
            <a:r>
              <a:rPr lang="en-GB" b="1" dirty="0">
                <a:latin typeface="Times New Roman" pitchFamily="18" charset="0"/>
                <a:cs typeface="Times New Roman" pitchFamily="18" charset="0"/>
              </a:rPr>
              <a:t>Contd. </a:t>
            </a:r>
            <a:br>
              <a:rPr lang="en-US"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F0F265E8-68D1-39C3-3CB2-81083377DC61}"/>
              </a:ext>
            </a:extLst>
          </p:cNvPr>
          <p:cNvSpPr>
            <a:spLocks noGrp="1"/>
          </p:cNvSpPr>
          <p:nvPr>
            <p:ph sz="half" idx="1"/>
          </p:nvPr>
        </p:nvSpPr>
        <p:spPr>
          <a:xfrm>
            <a:off x="838200" y="1825625"/>
            <a:ext cx="10496550" cy="4351338"/>
          </a:xfrm>
        </p:spPr>
        <p:txBody>
          <a:bodyPr>
            <a:normAutofit/>
          </a:bodyPr>
          <a:lstStyle/>
          <a:p>
            <a:pPr lvl="0" algn="just">
              <a:lnSpc>
                <a:spcPct val="150000"/>
              </a:lnSpc>
            </a:pPr>
            <a:r>
              <a:rPr lang="en-GB" sz="2400" dirty="0">
                <a:latin typeface="Times New Roman" pitchFamily="18" charset="0"/>
                <a:cs typeface="Times New Roman" pitchFamily="18" charset="0"/>
              </a:rPr>
              <a:t>Anonymity and privacy of participants are of utmost importance in research</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The participants must not be subjected to harm in whatsoever ways</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An adequate level of confidentiality must also be assured during the research process (Pandey and Pandey, 2021)</a:t>
            </a:r>
            <a:endParaRPr lang="en-US" sz="2400" dirty="0">
              <a:latin typeface="Times New Roman" pitchFamily="18" charset="0"/>
              <a:cs typeface="Times New Roman" pitchFamily="18" charset="0"/>
            </a:endParaRPr>
          </a:p>
          <a:p>
            <a:pPr lvl="0" algn="just">
              <a:lnSpc>
                <a:spcPct val="150000"/>
              </a:lnSpc>
            </a:pPr>
            <a:r>
              <a:rPr lang="en-GB" sz="2400" dirty="0">
                <a:latin typeface="Times New Roman" pitchFamily="18" charset="0"/>
                <a:cs typeface="Times New Roman" pitchFamily="18" charset="0"/>
              </a:rPr>
              <a:t>Predominantly, the participants must not be provided with misleading information and foremost biases must be avoided.</a:t>
            </a:r>
            <a:endParaRPr lang="en-US" sz="2400" dirty="0">
              <a:latin typeface="Times New Roman" pitchFamily="18" charset="0"/>
              <a:cs typeface="Times New Roman" pitchFamily="18" charset="0"/>
            </a:endParaRPr>
          </a:p>
          <a:p>
            <a:pPr algn="just">
              <a:lnSpc>
                <a:spcPct val="150000"/>
              </a:lnSpc>
            </a:pP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2915735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itchFamily="18" charset="0"/>
                <a:cs typeface="Times New Roman" pitchFamily="18" charset="0"/>
              </a:rPr>
              <a:t>2.5 Implication of Research</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sz="half" idx="1"/>
          </p:nvPr>
        </p:nvSpPr>
        <p:spPr>
          <a:xfrm>
            <a:off x="838200" y="1825625"/>
            <a:ext cx="10720754" cy="4351338"/>
          </a:xfrm>
        </p:spPr>
        <p:txBody>
          <a:bodyPr>
            <a:normAutofit/>
          </a:bodyPr>
          <a:lstStyle/>
          <a:p>
            <a:pPr lvl="0" algn="just">
              <a:lnSpc>
                <a:spcPct val="150000"/>
              </a:lnSpc>
            </a:pPr>
            <a:r>
              <a:rPr lang="en-GB" sz="2000" dirty="0">
                <a:latin typeface="Times New Roman" pitchFamily="18" charset="0"/>
                <a:cs typeface="Times New Roman" pitchFamily="18" charset="0"/>
              </a:rPr>
              <a:t>As per the experience of this study, qualitative research in the future can be considered to be conducted to collect in-depth knowledge from women and record their emotions.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The aetiology of post-partum disorders tends to be a multi-faceted interaction of social, biological and psychological factors in addition to environmental and genetic factors, so solutions to the challenges can be defined better in future by interviewing participants from different local community organizations, including Parenting Support Groups, Breastfeeding Support Groups, Community Centres, Online Parenting Forums, Childcare Centres and other NGOs in the UK</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latin typeface="Times New Roman" pitchFamily="18" charset="0"/>
                <a:cs typeface="Times New Roman" pitchFamily="18" charset="0"/>
              </a:rPr>
              <a:t>2.6 Plan of Work and Time Schedule (Gantt Chart)</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6" name="Picture 5"/>
          <p:cNvPicPr/>
          <p:nvPr/>
        </p:nvPicPr>
        <p:blipFill>
          <a:blip r:embed="rId3" cstate="print"/>
          <a:stretch>
            <a:fillRect/>
          </a:stretch>
        </p:blipFill>
        <p:spPr bwMode="auto">
          <a:xfrm>
            <a:off x="351693" y="1538531"/>
            <a:ext cx="5087816" cy="48857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p:nvPr/>
        </p:nvPicPr>
        <p:blipFill>
          <a:blip r:embed="rId4" cstate="print"/>
          <a:stretch>
            <a:fillRect/>
          </a:stretch>
        </p:blipFill>
        <p:spPr bwMode="auto">
          <a:xfrm>
            <a:off x="5895617" y="1547446"/>
            <a:ext cx="5991583" cy="4876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2824</TotalTime>
  <Words>2709</Words>
  <Application>Microsoft Office PowerPoint</Application>
  <PresentationFormat>Widescreen</PresentationFormat>
  <Paragraphs>136</Paragraphs>
  <Slides>22</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Programme: Public Health and Social Care in Practice Module: Practice-Based Research Module code: LCHS7001 Lecturer: Dr .Diola Bijlhout </vt:lpstr>
      <vt:lpstr>Table of Contents </vt:lpstr>
      <vt:lpstr>1. Introduction </vt:lpstr>
      <vt:lpstr>Contd.</vt:lpstr>
      <vt:lpstr>1.2 Rationale  </vt:lpstr>
      <vt:lpstr>1.3 Research Aim </vt:lpstr>
      <vt:lpstr>1.4 Research Questions </vt:lpstr>
      <vt:lpstr>2. Methodology  </vt:lpstr>
      <vt:lpstr>Contd. </vt:lpstr>
      <vt:lpstr>2.1 Research Design </vt:lpstr>
      <vt:lpstr>Contd. </vt:lpstr>
      <vt:lpstr>2.2 Sampling, Recruitment and Study Participants </vt:lpstr>
      <vt:lpstr>Contd. </vt:lpstr>
      <vt:lpstr>2.3 Data collection method </vt:lpstr>
      <vt:lpstr>Contd. </vt:lpstr>
      <vt:lpstr>Contd. </vt:lpstr>
      <vt:lpstr>Contd.</vt:lpstr>
      <vt:lpstr>2.4 Ethical consideration </vt:lpstr>
      <vt:lpstr>Contd.  </vt:lpstr>
      <vt:lpstr>Contd.  </vt:lpstr>
      <vt:lpstr>2.5 Implication of Research </vt:lpstr>
      <vt:lpstr>2.6 Plan of Work and Time Schedule (Gantt Chart)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Rubi Bera</dc:creator>
  <cp:lastModifiedBy>Shalima Seemanth</cp:lastModifiedBy>
  <cp:revision>8</cp:revision>
  <dcterms:created xsi:type="dcterms:W3CDTF">2023-11-05T09:20:18Z</dcterms:created>
  <dcterms:modified xsi:type="dcterms:W3CDTF">2023-11-11T23:57:19Z</dcterms:modified>
</cp:coreProperties>
</file>