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65" r:id="rId4"/>
    <p:sldId id="266" r:id="rId5"/>
    <p:sldId id="275" r:id="rId6"/>
    <p:sldId id="267" r:id="rId7"/>
    <p:sldId id="272" r:id="rId8"/>
    <p:sldId id="263" r:id="rId9"/>
    <p:sldId id="271" r:id="rId10"/>
    <p:sldId id="273" r:id="rId11"/>
    <p:sldId id="274" r:id="rId12"/>
    <p:sldId id="279" r:id="rId13"/>
    <p:sldId id="27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731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592109-A72A-4A22-B13C-773BC99CC660}" type="datetimeFigureOut">
              <a:rPr lang="en-GB" smtClean="0"/>
              <a:pPr/>
              <a:t>01/04/2019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BCF99E-356F-4F95-9832-83FA8DDE4F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6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CF99E-356F-4F95-9832-83FA8DDE4F5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48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325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0104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41258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00200"/>
            <a:ext cx="4267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67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4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0871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8305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79761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037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337423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8137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133350"/>
            <a:ext cx="2171700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3350"/>
            <a:ext cx="6362700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9748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8BDDD8C-E0FF-477C-8D6E-0FFC026505C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6069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B55C90-4867-474D-A4FC-00EE51908B0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1471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C54C83A-4BBF-4F33-AC9C-657C3209A65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9437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00200"/>
            <a:ext cx="4267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67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A6EEF5F-1F11-4E89-91EE-719AB6A4EB5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8328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2B5134F-EBDD-4D92-9E22-A7E022B01B8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39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F4C3922-1706-4B08-A3F0-E24377AAA15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4736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76F080-7AAD-4364-84C8-FEC36D77C4E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1520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EF7755-9A39-4CB4-86CF-61DA84CFF93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388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77FFE4D-747F-402C-854E-2D1A8431102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335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8D9AAF-9596-426E-8719-89D7707303A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5529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133350"/>
            <a:ext cx="2171700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3350"/>
            <a:ext cx="6362700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7A1DA3-C8EB-4A1A-A680-EE5A269C48C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971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BC0D9-8F4D-0A42-956B-00AFB3146357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C34AC-4F88-D94F-B1AC-1F75AAD6FAE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133350"/>
            <a:ext cx="60198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1600200"/>
            <a:ext cx="8686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961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133350"/>
            <a:ext cx="60198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1600200"/>
            <a:ext cx="8686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28600" y="6477000"/>
            <a:ext cx="28956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Calibri" pitchFamily="34" charset="0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mtClean="0">
                <a:solidFill>
                  <a:srgbClr val="000000"/>
                </a:solidFill>
              </a:rPr>
              <a:t>December 19, 2008</a:t>
            </a:r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352800" y="6480175"/>
            <a:ext cx="23622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Calibri" pitchFamily="34" charset="0"/>
                <a:ea typeface="宋体" pitchFamily="2" charset="-122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</a:pPr>
            <a:fld id="{B9B2D1E7-0DB6-46D0-94BD-062A63CC712A}" type="slidenum">
              <a:rPr lang="en-US" altLang="en-US" smtClean="0">
                <a:solidFill>
                  <a:srgbClr val="000000"/>
                </a:solidFill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59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Z2dIBmGJqQ" TargetMode="External"/><Relationship Id="rId2" Type="http://schemas.openxmlformats.org/officeDocument/2006/relationships/hyperlink" Target="https://www.youtube.com/watch?v=14I-q75nDW4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228600" y="4710113"/>
            <a:ext cx="8686800" cy="914400"/>
          </a:xfrm>
        </p:spPr>
        <p:txBody>
          <a:bodyPr/>
          <a:lstStyle/>
          <a:p>
            <a:pPr algn="ctr"/>
            <a:r>
              <a:rPr lang="cy-GB" altLang="en-US" sz="3200" dirty="0" smtClean="0"/>
              <a:t>Gwneud Cynnydd</a:t>
            </a:r>
            <a:br>
              <a:rPr lang="cy-GB" altLang="en-US" sz="3200" dirty="0" smtClean="0"/>
            </a:br>
            <a:r>
              <a:rPr lang="en-US" altLang="en-US" sz="3200" dirty="0" smtClean="0"/>
              <a:t>Making Progress</a:t>
            </a:r>
            <a:endParaRPr lang="en-US" altLang="en-US" sz="3200" dirty="0"/>
          </a:p>
        </p:txBody>
      </p:sp>
      <p:sp>
        <p:nvSpPr>
          <p:cNvPr id="5123" name="副标题 3"/>
          <p:cNvSpPr>
            <a:spLocks noGrp="1"/>
          </p:cNvSpPr>
          <p:nvPr>
            <p:ph type="subTitle" idx="4294967295"/>
          </p:nvPr>
        </p:nvSpPr>
        <p:spPr>
          <a:xfrm>
            <a:off x="228600" y="5624513"/>
            <a:ext cx="8686800" cy="776287"/>
          </a:xfrm>
        </p:spPr>
        <p:txBody>
          <a:bodyPr/>
          <a:lstStyle/>
          <a:p>
            <a:pPr marL="0" indent="0" algn="ctr">
              <a:buNone/>
            </a:pPr>
            <a:r>
              <a:rPr lang="cy-GB" altLang="zh-CN" dirty="0" smtClean="0">
                <a:ea typeface="宋体" pitchFamily="2" charset="-122"/>
              </a:rPr>
              <a:t>Datblygiad Personol yn ystod </a:t>
            </a:r>
            <a:r>
              <a:rPr lang="en-GB" altLang="zh-CN" dirty="0" smtClean="0">
                <a:ea typeface="宋体" pitchFamily="2" charset="-122"/>
              </a:rPr>
              <a:t>PAP2</a:t>
            </a:r>
            <a:endParaRPr lang="zh-CN" altLang="en-US" dirty="0" smtClean="0">
              <a:ea typeface="宋体" pitchFamily="2" charset="-122"/>
            </a:endParaRPr>
          </a:p>
          <a:p>
            <a:pPr marL="0" indent="0" algn="ctr">
              <a:buFontTx/>
              <a:buNone/>
            </a:pPr>
            <a:r>
              <a:rPr lang="en-GB" altLang="zh-CN" dirty="0" smtClean="0">
                <a:ea typeface="宋体" pitchFamily="2" charset="-122"/>
              </a:rPr>
              <a:t>Personal Development during </a:t>
            </a:r>
            <a:r>
              <a:rPr lang="en-GB" altLang="zh-CN" dirty="0" smtClean="0">
                <a:ea typeface="宋体" pitchFamily="2" charset="-122"/>
              </a:rPr>
              <a:t>PTE2</a:t>
            </a:r>
            <a:endParaRPr lang="zh-CN" altLang="en-US" dirty="0">
              <a:ea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404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Learning Intentions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defTabSz="457200" eaLnBrk="1" fontAlgn="auto" hangingPunct="1">
              <a:spcAft>
                <a:spcPts val="0"/>
              </a:spcAft>
              <a:buNone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By the end of the lecture, you will be able to: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recognise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the skills necessary to critically reflect on your own teaching;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identify the characteristics of an excellent teaching &amp; learning experience;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consider specific aspects of personal practice to further develop.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>
              <a:buNone/>
            </a:pPr>
            <a:r>
              <a:rPr lang="cy-GB" dirty="0" smtClean="0">
                <a:solidFill>
                  <a:prstClr val="black"/>
                </a:solidFill>
              </a:rPr>
              <a:t>Erbyn diwedd y ddarlith, byddwch yn gallu: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adnabod y sgiliau sy’n angenrheidiol er mwyn adfyfyrio’n feirniadol ar eich gwaith addysgu’ch hun;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dynodi nodweddion profiad dysgu ac addysgu rhagorol;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ystyried agweddau penodol ar arfer personol er mwyn datblygu ymhellach.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29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makes excellent teaching?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685800" y="3886200"/>
            <a:ext cx="7772400" cy="1752600"/>
          </a:xfrm>
        </p:spPr>
        <p:txBody>
          <a:bodyPr/>
          <a:lstStyle/>
          <a:p>
            <a:r>
              <a:rPr lang="cy-GB" sz="3600" dirty="0" smtClean="0">
                <a:latin typeface="+mj-lt"/>
                <a:ea typeface="+mj-ea"/>
                <a:cs typeface="+mj-cs"/>
              </a:rPr>
              <a:t>Beth sy’n gwneud dysgu rhagorol?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>
                <a:solidFill>
                  <a:prstClr val="black"/>
                </a:solidFill>
              </a:rPr>
              <a:t>Beth sy’n gwneud dysgu rhagorol?</a:t>
            </a:r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What makes excellent learning?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Clear learning objectives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Stimulating content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Total involvement of pupils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Anything else?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endParaRPr lang="en-US" sz="3200" kern="1200" dirty="0" smtClean="0">
              <a:solidFill>
                <a:prstClr val="black"/>
              </a:solidFill>
              <a:latin typeface="Calibri"/>
            </a:endParaRP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Exemplification</a:t>
            </a:r>
            <a:r>
              <a:rPr kumimoji="0" lang="en-US" sz="32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of </a:t>
            </a:r>
            <a:r>
              <a:rPr kumimoji="0" 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Judgements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0"/>
            <a:r>
              <a:rPr lang="cy-GB" sz="3000" dirty="0" smtClean="0">
                <a:solidFill>
                  <a:prstClr val="black"/>
                </a:solidFill>
                <a:latin typeface="Calibri"/>
              </a:rPr>
              <a:t>Amcanion dysgu eglur</a:t>
            </a:r>
          </a:p>
          <a:p>
            <a:pPr lvl="0"/>
            <a:r>
              <a:rPr lang="cy-GB" sz="3000" dirty="0" smtClean="0">
                <a:solidFill>
                  <a:prstClr val="black"/>
                </a:solidFill>
                <a:latin typeface="Calibri"/>
              </a:rPr>
              <a:t>Cynnwys ysgogol</a:t>
            </a:r>
          </a:p>
          <a:p>
            <a:pPr lvl="0"/>
            <a:r>
              <a:rPr lang="cy-GB" sz="3000" dirty="0" smtClean="0">
                <a:solidFill>
                  <a:prstClr val="black"/>
                </a:solidFill>
                <a:latin typeface="Calibri"/>
              </a:rPr>
              <a:t>Cyfranogiad llwyr gan y disgyblion</a:t>
            </a:r>
          </a:p>
          <a:p>
            <a:pPr lvl="0"/>
            <a:r>
              <a:rPr lang="cy-GB" sz="3000" dirty="0" smtClean="0">
                <a:solidFill>
                  <a:prstClr val="black"/>
                </a:solidFill>
                <a:latin typeface="Calibri"/>
              </a:rPr>
              <a:t>Unrhyw beth arall?</a:t>
            </a:r>
            <a:endParaRPr lang="en-US" sz="3000" dirty="0" smtClean="0">
              <a:solidFill>
                <a:prstClr val="black"/>
              </a:solidFill>
              <a:latin typeface="Calibri"/>
            </a:endParaRPr>
          </a:p>
          <a:p>
            <a:r>
              <a:rPr lang="en-US" sz="3000" dirty="0" err="1" smtClean="0">
                <a:solidFill>
                  <a:prstClr val="black"/>
                </a:solidFill>
                <a:latin typeface="Calibri"/>
              </a:rPr>
              <a:t>Enghreifftiau</a:t>
            </a:r>
            <a:r>
              <a:rPr lang="en-US" sz="30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3000" dirty="0" err="1" smtClean="0">
                <a:solidFill>
                  <a:prstClr val="black"/>
                </a:solidFill>
                <a:latin typeface="Calibri"/>
              </a:rPr>
              <a:t>Dyfarniadau</a:t>
            </a:r>
            <a:endParaRPr lang="en-US" sz="3000" dirty="0" smtClean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671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Sesiynau Adborth </a:t>
            </a:r>
            <a:r>
              <a:rPr lang="en-GB" dirty="0" smtClean="0"/>
              <a:t>RHYNGWEITHIOL</a:t>
            </a:r>
            <a:br>
              <a:rPr lang="en-GB" dirty="0" smtClean="0"/>
            </a:br>
            <a:r>
              <a:rPr lang="en-GB" dirty="0" smtClean="0"/>
              <a:t>INTERACTIVE Feedback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View the film of Elin’s feedback session</a:t>
            </a:r>
          </a:p>
          <a:p>
            <a:pPr marL="0" indent="0">
              <a:buNone/>
            </a:pPr>
            <a:r>
              <a:rPr lang="en-US" sz="1200" dirty="0" smtClean="0">
                <a:hlinkClick r:id="rId2"/>
              </a:rPr>
              <a:t>https</a:t>
            </a:r>
            <a:r>
              <a:rPr lang="en-US" sz="1200" dirty="0">
                <a:hlinkClick r:id="rId2"/>
              </a:rPr>
              <a:t>://www.youtube.com/watch?v=14I-q75nDW4</a:t>
            </a:r>
            <a:r>
              <a:rPr lang="en-US" sz="1200" dirty="0"/>
              <a:t/>
            </a:r>
            <a:br>
              <a:rPr lang="en-US" sz="1200" dirty="0"/>
            </a:br>
            <a:r>
              <a:rPr lang="en-US" sz="1200" dirty="0">
                <a:hlinkClick r:id="rId3"/>
              </a:rPr>
              <a:t>https://www.youtube.com/watch?v=oZ2dIBmGJqQ</a:t>
            </a:r>
            <a:endParaRPr lang="en-GB" dirty="0" smtClean="0"/>
          </a:p>
          <a:p>
            <a:r>
              <a:rPr lang="en-GB" dirty="0" smtClean="0"/>
              <a:t>Comment on its effectiveness.</a:t>
            </a:r>
          </a:p>
          <a:p>
            <a:r>
              <a:rPr lang="en-GB" dirty="0" smtClean="0"/>
              <a:t>How can you ensure that you are fully active within the feedback session?</a:t>
            </a:r>
          </a:p>
          <a:p>
            <a:r>
              <a:rPr lang="en-GB" b="1" dirty="0" smtClean="0"/>
              <a:t>TOP TIPS – 3 ways that you can optimise the feedback session.</a:t>
            </a:r>
          </a:p>
          <a:p>
            <a:r>
              <a:rPr lang="en-GB" dirty="0" smtClean="0"/>
              <a:t>What preparation will be required?</a:t>
            </a:r>
          </a:p>
          <a:p>
            <a:r>
              <a:rPr lang="en-GB" dirty="0" smtClean="0"/>
              <a:t>What barriers are there?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Gwyliwch y ffilm o sesiwn adborth Elin.</a:t>
            </a:r>
          </a:p>
          <a:p>
            <a:r>
              <a:rPr lang="cy-GB" dirty="0" smtClean="0"/>
              <a:t>Rhowch sylwadau ar ei heffeithiolrwydd.</a:t>
            </a:r>
          </a:p>
          <a:p>
            <a:r>
              <a:rPr lang="cy-GB" dirty="0" smtClean="0"/>
              <a:t>Sut gallwch chi sicrhau eich bod yn hollol weithredol o fewn y sesiwn adborth?</a:t>
            </a:r>
          </a:p>
          <a:p>
            <a:r>
              <a:rPr lang="cy-GB" b="1" dirty="0" smtClean="0"/>
              <a:t>CYNGOR CALL – 3 ffordd y gallwch wneud y gorau o’r sesiwn adborth.</a:t>
            </a:r>
          </a:p>
          <a:p>
            <a:r>
              <a:rPr lang="cy-GB" dirty="0" smtClean="0"/>
              <a:t>Pa waith paratoi bydd ei angen?</a:t>
            </a:r>
          </a:p>
          <a:p>
            <a:r>
              <a:rPr lang="cy-GB" dirty="0" smtClean="0"/>
              <a:t>Pa rwystrau sydd?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13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251263" y="154113"/>
            <a:ext cx="677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u="sng" dirty="0">
                <a:solidFill>
                  <a:srgbClr val="558ED5"/>
                </a:solidFill>
              </a:rPr>
              <a:t>A</a:t>
            </a:r>
            <a:r>
              <a:rPr lang="en-US" sz="2800" dirty="0" smtClean="0">
                <a:solidFill>
                  <a:prstClr val="black"/>
                </a:solidFill>
              </a:rPr>
              <a:t>ssisted </a:t>
            </a:r>
            <a:r>
              <a:rPr lang="en-US" sz="2800" u="sng" dirty="0" smtClean="0">
                <a:solidFill>
                  <a:srgbClr val="558ED5"/>
                </a:solidFill>
              </a:rPr>
              <a:t>R</a:t>
            </a:r>
            <a:r>
              <a:rPr lang="en-US" sz="2800" dirty="0" smtClean="0">
                <a:solidFill>
                  <a:prstClr val="black"/>
                </a:solidFill>
              </a:rPr>
              <a:t>eflective </a:t>
            </a:r>
            <a:r>
              <a:rPr lang="en-US" sz="2800" u="sng" dirty="0" smtClean="0">
                <a:solidFill>
                  <a:srgbClr val="558ED5"/>
                </a:solidFill>
              </a:rPr>
              <a:t>C</a:t>
            </a:r>
            <a:r>
              <a:rPr lang="en-US" sz="2800" dirty="0" smtClean="0">
                <a:solidFill>
                  <a:prstClr val="black"/>
                </a:solidFill>
              </a:rPr>
              <a:t>onclusions Model (ARC)</a:t>
            </a:r>
          </a:p>
        </p:txBody>
      </p:sp>
      <p:grpSp>
        <p:nvGrpSpPr>
          <p:cNvPr id="20" name="Group 19"/>
          <p:cNvGrpSpPr/>
          <p:nvPr/>
        </p:nvGrpSpPr>
        <p:grpSpPr>
          <a:xfrm rot="19365500">
            <a:off x="248518" y="930094"/>
            <a:ext cx="4610736" cy="5492592"/>
            <a:chOff x="2121047" y="836497"/>
            <a:chExt cx="4643199" cy="55126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21047" y="836497"/>
              <a:ext cx="4643199" cy="5512604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3589867" y="4639734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Remember + Understand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058285" y="524510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Feelings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589867" y="3674533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Evaluate + Analyse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 rot="20004675">
              <a:off x="2342851" y="259894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Conclusions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 rot="1357193">
              <a:off x="4935432" y="254008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Actions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843866" y="2941578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/>
              <a:r>
                <a:rPr lang="en-US" sz="800" i="1" dirty="0">
                  <a:solidFill>
                    <a:prstClr val="black"/>
                  </a:solidFill>
                </a:rPr>
                <a:t>C</a:t>
              </a:r>
              <a:r>
                <a:rPr lang="en-US" sz="800" i="1" dirty="0" smtClean="0">
                  <a:solidFill>
                    <a:prstClr val="black"/>
                  </a:solidFill>
                </a:rPr>
                <a:t>onnect to theory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058286" y="4045006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800" i="1" dirty="0" smtClean="0">
                  <a:solidFill>
                    <a:prstClr val="black"/>
                  </a:solidFill>
                </a:rPr>
                <a:t>Identify causes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058286" y="4832407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800" i="1" dirty="0" err="1" smtClean="0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24" name="Down Arrow 23"/>
            <p:cNvSpPr/>
            <p:nvPr/>
          </p:nvSpPr>
          <p:spPr>
            <a:xfrm>
              <a:off x="4343400" y="5393809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Down Arrow 24"/>
            <p:cNvSpPr/>
            <p:nvPr/>
          </p:nvSpPr>
          <p:spPr>
            <a:xfrm>
              <a:off x="4330700" y="4885751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Up-Down Arrow 25"/>
            <p:cNvSpPr/>
            <p:nvPr/>
          </p:nvSpPr>
          <p:spPr>
            <a:xfrm>
              <a:off x="4330700" y="4133850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Up Arrow 26"/>
            <p:cNvSpPr/>
            <p:nvPr/>
          </p:nvSpPr>
          <p:spPr>
            <a:xfrm>
              <a:off x="4349750" y="307913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Up Arrow 27"/>
            <p:cNvSpPr/>
            <p:nvPr/>
          </p:nvSpPr>
          <p:spPr>
            <a:xfrm>
              <a:off x="4349750" y="208218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3373107" y="806579"/>
            <a:ext cx="4643199" cy="5512604"/>
            <a:chOff x="4062829" y="783265"/>
            <a:chExt cx="4643199" cy="5512604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71481">
              <a:off x="4062829" y="783265"/>
              <a:ext cx="4643199" cy="5512604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 rot="2171481">
              <a:off x="4717488" y="4302633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Remember + Understand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 rot="2171481">
              <a:off x="4915199" y="483794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Feelings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 rot="2171481">
              <a:off x="5243812" y="3509417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Evaluate + Analyse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 rot="576156">
              <a:off x="4915953" y="196285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Conclusions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 rot="3528674">
              <a:off x="7161968" y="344144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/>
              <a:r>
                <a:rPr lang="en-US" sz="1200" dirty="0" smtClean="0">
                  <a:solidFill>
                    <a:prstClr val="black"/>
                  </a:solidFill>
                </a:rPr>
                <a:t>Actions</a:t>
              </a:r>
              <a:endParaRPr lang="en-US" sz="1200" dirty="0">
                <a:solidFill>
                  <a:prstClr val="black"/>
                </a:solidFill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 rot="2171481">
              <a:off x="6060623" y="2979955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/>
              <a:r>
                <a:rPr lang="en-US" sz="800" i="1" dirty="0">
                  <a:solidFill>
                    <a:prstClr val="black"/>
                  </a:solidFill>
                </a:rPr>
                <a:t>C</a:t>
              </a:r>
              <a:r>
                <a:rPr lang="en-US" sz="800" i="1" dirty="0" smtClean="0">
                  <a:solidFill>
                    <a:prstClr val="black"/>
                  </a:solidFill>
                </a:rPr>
                <a:t>onnect to theory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 rot="2171481">
              <a:off x="5676669" y="3886669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800" i="1" dirty="0" smtClean="0">
                  <a:solidFill>
                    <a:prstClr val="black"/>
                  </a:solidFill>
                </a:rPr>
                <a:t>Identify causes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 rot="2171481">
              <a:off x="5211721" y="4522140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/>
              <a:r>
                <a:rPr lang="en-US" sz="800" i="1" dirty="0" err="1" smtClean="0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6" name="Down Arrow 35"/>
            <p:cNvSpPr/>
            <p:nvPr/>
          </p:nvSpPr>
          <p:spPr>
            <a:xfrm rot="2171481">
              <a:off x="5144016" y="4956770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7" name="Down Arrow 36"/>
            <p:cNvSpPr/>
            <p:nvPr/>
          </p:nvSpPr>
          <p:spPr>
            <a:xfrm rot="2171481">
              <a:off x="5433766" y="4539243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8" name="Up-Down Arrow 37"/>
            <p:cNvSpPr/>
            <p:nvPr/>
          </p:nvSpPr>
          <p:spPr>
            <a:xfrm rot="2171481">
              <a:off x="5850669" y="3919422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9" name="Up Arrow 38"/>
            <p:cNvSpPr/>
            <p:nvPr/>
          </p:nvSpPr>
          <p:spPr>
            <a:xfrm rot="2171481">
              <a:off x="6460592" y="3072309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0" name="Up Arrow 39"/>
            <p:cNvSpPr/>
            <p:nvPr/>
          </p:nvSpPr>
          <p:spPr>
            <a:xfrm rot="2171481">
              <a:off x="7049275" y="2267721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2" name="Oval 41"/>
          <p:cNvSpPr/>
          <p:nvPr/>
        </p:nvSpPr>
        <p:spPr>
          <a:xfrm>
            <a:off x="3435350" y="4986636"/>
            <a:ext cx="1422788" cy="1324486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686472" y="5429204"/>
            <a:ext cx="9925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prstClr val="black"/>
                </a:solidFill>
              </a:rPr>
              <a:t>Experience</a:t>
            </a:r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 rot="910379">
            <a:off x="1244873" y="5244538"/>
            <a:ext cx="91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prstClr val="black"/>
                </a:solidFill>
              </a:rPr>
              <a:t>Teacher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 rot="20757450">
            <a:off x="6238009" y="5053098"/>
            <a:ext cx="90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prstClr val="black"/>
                </a:solidFill>
              </a:rPr>
              <a:t>Learner</a:t>
            </a:r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08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>
                <a:solidFill>
                  <a:prstClr val="black"/>
                </a:solidFill>
              </a:rPr>
              <a:t>Symud ymlaen gyda BWA</a:t>
            </a:r>
            <a:br>
              <a:rPr lang="cy-GB" dirty="0" smtClean="0">
                <a:solidFill>
                  <a:prstClr val="black"/>
                </a:solidFill>
              </a:rPr>
            </a:b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Moving forward with ARC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Once a day, use ARC to evaluate a critical incident.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lang="en-GB" sz="3000" kern="1200" dirty="0" smtClean="0">
                <a:solidFill>
                  <a:prstClr val="black"/>
                </a:solidFill>
                <a:latin typeface="Calibri"/>
              </a:rPr>
              <a:t>You can move to using a JOURNAL instead of the form BUT be focused in your reflection.</a:t>
            </a:r>
            <a:endParaRPr kumimoji="0" lang="en-GB" sz="3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Use a small number of suggested questions to support your reflection.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Consider </a:t>
            </a:r>
            <a:r>
              <a:rPr kumimoji="0" lang="en-GB" sz="3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your</a:t>
            </a: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input and </a:t>
            </a:r>
            <a:r>
              <a:rPr kumimoji="0" lang="en-GB" sz="3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the learners’ response </a:t>
            </a: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carefully.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Aim to identify clear ACTIONS to take forward to future planning – and include them CLEARLY in your plans.</a:t>
            </a: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y-GB" dirty="0" smtClean="0">
                <a:solidFill>
                  <a:prstClr val="black"/>
                </a:solidFill>
              </a:rPr>
              <a:t>Unwaith y diwrnod, defnyddiwch BWA i werthuso ‘digwyddiad tyngedfennol’. 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Ysgrifennwch eich myfyrdodau mewn cyfnodolyn proffesiynol.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Defnyddiwch nifer bach o gwestiynau a awgrymwyd i gefnogi’ch adfyfyrio.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Ystyriwch eich mewnbwn chi ac ymateb y dysgwyr yn ofalus.</a:t>
            </a:r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Anelwch at ddynodi CAMAU GWEITHREDU eglur i fynd â nhw ymlaen i’ch cynllunio yn y dyfodol – a’u cynnwys yn EGLUR  yn eich cynlluniau.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78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Gosod Targedau Personol</a:t>
            </a:r>
            <a:br>
              <a:rPr lang="cy-GB" dirty="0" smtClean="0"/>
            </a:br>
            <a:r>
              <a:rPr lang="en-GB" dirty="0" smtClean="0"/>
              <a:t>Personal Target 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Identify personal targets to conclude your ARC.</a:t>
            </a:r>
          </a:p>
          <a:p>
            <a:r>
              <a:rPr lang="en-GB" dirty="0" smtClean="0"/>
              <a:t>Consider whether you can take this forward to lessons planned for the next day, or whether the target is subject- / space- specific. </a:t>
            </a:r>
          </a:p>
          <a:p>
            <a:r>
              <a:rPr lang="en-GB" dirty="0" smtClean="0"/>
              <a:t>Make the target ‘doable’ and state it as a practical target.</a:t>
            </a:r>
            <a:endParaRPr lang="en-GB" dirty="0"/>
          </a:p>
          <a:p>
            <a:r>
              <a:rPr lang="en-GB" u="sng" dirty="0" smtClean="0"/>
              <a:t>For example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i="1" dirty="0" smtClean="0"/>
              <a:t>I need to include the children more in introductions – by using lollypop sticks to ask questions.</a:t>
            </a:r>
          </a:p>
          <a:p>
            <a:pPr marL="0" indent="0">
              <a:buNone/>
            </a:pPr>
            <a:r>
              <a:rPr lang="en-GB" b="1" dirty="0" smtClean="0"/>
              <a:t>Becomes</a:t>
            </a:r>
          </a:p>
          <a:p>
            <a:pPr marL="0" indent="0">
              <a:buNone/>
            </a:pPr>
            <a:r>
              <a:rPr lang="en-GB" i="1" dirty="0" smtClean="0"/>
              <a:t>Use lollypop sticks in introduction to ask questions (differentiated).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 smtClean="0"/>
              <a:t>I orffen eich BWA nodwch dargedau personol</a:t>
            </a:r>
          </a:p>
          <a:p>
            <a:r>
              <a:rPr lang="cy-GB" dirty="0" smtClean="0"/>
              <a:t>Ystyriwch a </a:t>
            </a:r>
            <a:r>
              <a:rPr lang="cy-GB" noProof="1" smtClean="0"/>
              <a:t>allwch</a:t>
            </a:r>
            <a:r>
              <a:rPr lang="cy-GB" dirty="0" smtClean="0"/>
              <a:t> fynd â hyn ymlaen i wersi a gynlluniwyd ar gyfer y diwrnod nesaf, neu a ydy’r targed yn berthnasol i bwnc/lle penodol. </a:t>
            </a:r>
          </a:p>
          <a:p>
            <a:r>
              <a:rPr lang="cy-GB" dirty="0" smtClean="0"/>
              <a:t>Gwnewch yn siŵr ei bod yn bosibl cyflawni’r targed a’i fynegi fel targed ymarferol.</a:t>
            </a:r>
          </a:p>
          <a:p>
            <a:r>
              <a:rPr lang="cy-GB" u="sng" dirty="0" smtClean="0"/>
              <a:t>Er enghraifft</a:t>
            </a:r>
            <a:r>
              <a:rPr lang="cy-GB" dirty="0" smtClean="0"/>
              <a:t>:</a:t>
            </a:r>
          </a:p>
          <a:p>
            <a:pPr marL="0" indent="0">
              <a:buNone/>
            </a:pPr>
            <a:r>
              <a:rPr lang="cy-GB" i="1" dirty="0" smtClean="0"/>
              <a:t>Mae angen imi gynnwys y plant yn fwy o fewn cyflwyniadau – drwy ddefnyddio prennau lolipop i ofyn cwestiynau.</a:t>
            </a:r>
          </a:p>
          <a:p>
            <a:pPr marL="0" indent="0">
              <a:buNone/>
            </a:pPr>
            <a:r>
              <a:rPr lang="cy-GB" b="1" dirty="0" smtClean="0"/>
              <a:t>Mae hyn yn troi’n</a:t>
            </a:r>
          </a:p>
          <a:p>
            <a:pPr marL="0" indent="0">
              <a:buNone/>
            </a:pPr>
            <a:r>
              <a:rPr lang="cy-GB" i="1" dirty="0" smtClean="0"/>
              <a:t>Defnyddiwch brennau lolipop yn y cyflwyniad i ofyn cwestiynau (wedi’u gwahaniaethu).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54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Adolygiadau Diwedd Wythnos</a:t>
            </a:r>
            <a:br>
              <a:rPr lang="cy-GB" dirty="0" smtClean="0"/>
            </a:br>
            <a:r>
              <a:rPr lang="en-GB" dirty="0" smtClean="0"/>
              <a:t>End of Week Reviews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Consider ALL the ‘feedback’ you have at your disposal by the end of each week: ARC reflections, formative assessments, informal comments from mentors, information from marking/assessment.</a:t>
            </a:r>
          </a:p>
          <a:p>
            <a:r>
              <a:rPr lang="en-GB" dirty="0" smtClean="0"/>
              <a:t>Identify your areas of strength and your areas for further development. Link these to the QTS standards.</a:t>
            </a:r>
          </a:p>
          <a:p>
            <a:r>
              <a:rPr lang="en-GB" dirty="0" smtClean="0"/>
              <a:t>Honestly judge yourself for each QTS standard. </a:t>
            </a:r>
          </a:p>
          <a:p>
            <a:r>
              <a:rPr lang="en-GB" dirty="0" smtClean="0"/>
              <a:t>Ask your mentor to discuss your review with you. Receive any constructive criticism (including disagreement about judgements) professionally!</a:t>
            </a:r>
          </a:p>
          <a:p>
            <a:r>
              <a:rPr lang="en-GB" dirty="0" smtClean="0"/>
              <a:t>Consider the ‘big’ targets that you will focus on next week.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 smtClean="0"/>
              <a:t>Ystyriwch yr HOLL ‘adborth’ sydd ar gael ichi erbyn diwedd pob wythnos: </a:t>
            </a:r>
            <a:r>
              <a:rPr lang="cy-GB" noProof="1" smtClean="0"/>
              <a:t>adfyfyriada</a:t>
            </a:r>
            <a:r>
              <a:rPr lang="cy-GB" dirty="0" smtClean="0"/>
              <a:t>u BWA, asesiadau ffurfiannol, sylwadau anffurfiol gan fentoriaid, gwybodaeth drwy farcio / asesu.</a:t>
            </a:r>
          </a:p>
          <a:p>
            <a:r>
              <a:rPr lang="cy-GB" dirty="0" smtClean="0"/>
              <a:t>Dynodwch eich meysydd cryfder a’ch meysydd i’w datblygu ymhellach. Cysylltwch y rhain </a:t>
            </a:r>
            <a:r>
              <a:rPr lang="cy-GB" noProof="1" smtClean="0"/>
              <a:t>â’r </a:t>
            </a:r>
            <a:r>
              <a:rPr lang="cy-GB" dirty="0" smtClean="0"/>
              <a:t>safonau SAC.</a:t>
            </a:r>
          </a:p>
          <a:p>
            <a:r>
              <a:rPr lang="cy-GB" b="1" dirty="0" smtClean="0"/>
              <a:t>Barnwch eich hun yn onest ar gyfer pob safon SAC. </a:t>
            </a:r>
          </a:p>
          <a:p>
            <a:r>
              <a:rPr lang="cy-GB" dirty="0" smtClean="0"/>
              <a:t>Gofynnwch i’ch mentor drafod eich adolygiad gyda chi. Derbyniwch unrhyw feirniadaeth adeiladol (yn cynnwys anghytuno am ddyfarniadau) yn broffesiynol!</a:t>
            </a:r>
          </a:p>
          <a:p>
            <a:r>
              <a:rPr lang="cy-GB" dirty="0" smtClean="0"/>
              <a:t>Ystyriwch y targedau ‘mawr’ y byddwch yn canolbwyntio arnynt yr wythnos nesaf.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98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PDP Tasks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Work through your PDP, identifying aspects of standards that you do not have evidence for to date.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Highlight the ‘gaps’, </a:t>
            </a:r>
            <a:r>
              <a:rPr lang="en-GB" dirty="0" smtClean="0"/>
              <a:t>considering the sorts of activities that would provide the necessary evidence.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Ask your mentor </a:t>
            </a:r>
            <a:r>
              <a:rPr lang="en-GB" dirty="0" smtClean="0"/>
              <a:t>if it would be possible to include relevant activities in your PTE2.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971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will be assessed 4 times by your school mentors/senior mentors.</a:t>
            </a:r>
          </a:p>
          <a:p>
            <a:r>
              <a:rPr lang="en-US" dirty="0" smtClean="0"/>
              <a:t>You will be assessed 2 times by your PTE tutor.</a:t>
            </a:r>
          </a:p>
          <a:p>
            <a:r>
              <a:rPr lang="en-US" dirty="0" smtClean="0"/>
              <a:t>The second visit by the tutor will usually involve a JOINT observation and a DISCUSSION about final </a:t>
            </a:r>
            <a:r>
              <a:rPr lang="en-US" dirty="0" err="1" smtClean="0"/>
              <a:t>judgements</a:t>
            </a:r>
            <a:r>
              <a:rPr lang="en-US" dirty="0" smtClean="0"/>
              <a:t>.</a:t>
            </a:r>
          </a:p>
          <a:p>
            <a:r>
              <a:rPr lang="en-US" dirty="0" smtClean="0"/>
              <a:t>A sample of schools will be visited by a moderator </a:t>
            </a:r>
            <a:r>
              <a:rPr lang="en-US" dirty="0" smtClean="0"/>
              <a:t>to </a:t>
            </a:r>
            <a:r>
              <a:rPr lang="en-US" dirty="0" smtClean="0"/>
              <a:t>ensure that assessment procedures are consistent.</a:t>
            </a:r>
          </a:p>
          <a:p>
            <a:r>
              <a:rPr lang="en-US" dirty="0" smtClean="0"/>
              <a:t>The school will prepare the summative report.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PPP_SBUSC_PRT_Personal_Growth">
  <a:themeElements>
    <a:clrScheme name="1_PPP_SBUSC_PRT_Personal_Growt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PPP_SBUSC_PRT_Personal_Growt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Arial" pitchFamily="34" charset="0"/>
          </a:defRPr>
        </a:defPPr>
      </a:lstStyle>
    </a:lnDef>
  </a:objectDefaults>
  <a:extraClrSchemeLst>
    <a:extraClrScheme>
      <a:clrScheme name="1_PPP_SBUSC_PRT_Personal_Growt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PPP_SBUSC_PRT_Personal_Growt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PPP_SBUSC_PRT_Personal_Growt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PPP_SBUSC_PRT_Personal_Growt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PPP_SBUSC_PRT_Personal_Growt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PPP_SBUSC_PRT_Personal_Growt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PPP_SBUSC_PRT_Personal_Growt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PPP_SBUSC_PRT_Personal_Growth">
  <a:themeElements>
    <a:clrScheme name="PPP_SBUSC_PRT_Personal_Growt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PP_SBUSC_PRT_Personal_Growt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Arial" pitchFamily="34" charset="0"/>
          </a:defRPr>
        </a:defPPr>
      </a:lstStyle>
    </a:lnDef>
  </a:objectDefaults>
  <a:extraClrSchemeLst>
    <a:extraClrScheme>
      <a:clrScheme name="PPP_SBUSC_PRT_Personal_Growt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P_SBUSC_PRT_Personal_Growt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P_SBUSC_PRT_Personal_Growt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P_SBUSC_PRT_Personal_Growt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P_SBUSC_PRT_Personal_Growt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P_SBUSC_PRT_Personal_Growt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P_SBUSC_PRT_Personal_Growt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896</Words>
  <Application>Microsoft Office PowerPoint</Application>
  <PresentationFormat>On-screen Show (4:3)</PresentationFormat>
  <Paragraphs>109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宋体</vt:lpstr>
      <vt:lpstr>Arial</vt:lpstr>
      <vt:lpstr>Calibri</vt:lpstr>
      <vt:lpstr>Office Theme</vt:lpstr>
      <vt:lpstr>1_PPP_SBUSC_PRT_Personal_Growth</vt:lpstr>
      <vt:lpstr>PPP_SBUSC_PRT_Personal_Growth</vt:lpstr>
      <vt:lpstr>Gwneud Cynnydd Making Progress</vt:lpstr>
      <vt:lpstr>Learning Intentions</vt:lpstr>
      <vt:lpstr>What makes excellent teaching?</vt:lpstr>
      <vt:lpstr>Beth sy’n gwneud dysgu rhagorol?What makes excellent learning?</vt:lpstr>
      <vt:lpstr>Sesiynau Adborth RHYNGWEITHIOL INTERACTIVE Feedback Sessions</vt:lpstr>
      <vt:lpstr>PowerPoint Presentation</vt:lpstr>
      <vt:lpstr>Symud ymlaen gyda BWA Moving forward with ARC</vt:lpstr>
      <vt:lpstr>Gosod Targedau Personol Personal Target Setting</vt:lpstr>
      <vt:lpstr>Adolygiadau Diwedd Wythnos End of Week Reviews</vt:lpstr>
      <vt:lpstr>PDP Tasks </vt:lpstr>
      <vt:lpstr>Assessment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Progress!</dc:title>
  <dc:creator>swwcte23</dc:creator>
  <cp:lastModifiedBy>Catharine Bleasdale</cp:lastModifiedBy>
  <cp:revision>13</cp:revision>
  <dcterms:created xsi:type="dcterms:W3CDTF">2017-03-09T18:17:15Z</dcterms:created>
  <dcterms:modified xsi:type="dcterms:W3CDTF">2019-04-01T08:06:53Z</dcterms:modified>
</cp:coreProperties>
</file>