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5" r:id="rId1"/>
  </p:sldMasterIdLst>
  <p:sldIdLst>
    <p:sldId id="256" r:id="rId2"/>
    <p:sldId id="257" r:id="rId3"/>
    <p:sldId id="258" r:id="rId4"/>
    <p:sldId id="259" r:id="rId5"/>
    <p:sldId id="260" r:id="rId6"/>
    <p:sldId id="261" r:id="rId7"/>
    <p:sldId id="263" r:id="rId8"/>
    <p:sldId id="262" r:id="rId9"/>
    <p:sldId id="265" r:id="rId10"/>
    <p:sldId id="266" r:id="rId11"/>
    <p:sldId id="264"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A1AF542-74A9-90DA-60D7-D1B8D18B0ED3}" v="201" dt="2019-11-25T20:22:04.795"/>
    <p1510:client id="{516021D1-7D11-573F-2317-0BF5E89A5074}" v="3125" dt="2019-11-13T15:51:17.653"/>
    <p1510:client id="{57F5B91D-CCFE-B9B9-FFBD-4D54ED862ABA}" v="384" dt="2019-11-11T17:56:26.961"/>
    <p1510:client id="{77A78F5F-EC50-5036-D6B9-AB42DD18FDF2}" v="8313" dt="2019-11-24T20:20:02.723"/>
    <p1510:client id="{79FFFFDA-7702-593F-3619-9C53563A21BB}" v="75" dt="2019-11-21T20:29:45.390"/>
    <p1510:client id="{90A2DBEE-693E-A020-9B37-7061F6CCE390}" v="179" dt="2019-11-25T18:37:34.519"/>
    <p1510:client id="{93BAF45C-30F7-5C48-E05A-1EE8835D4310}" v="489" dt="2019-11-21T21:11:48.730"/>
    <p1510:client id="{94037B3E-CA3F-20BD-E341-196902F9E262}" v="84" dt="2019-11-21T17:15:23.218"/>
    <p1510:client id="{9DCCEB38-37A8-F261-6150-49673F7EF052}" v="452" dt="2019-11-15T19:43:36.605"/>
    <p1510:client id="{ABC105DD-7963-5234-E986-5A7913654999}" v="553" dt="2019-11-11T12:28:03.161"/>
    <p1510:client id="{B0E612BF-13FA-4799-BF94-C4932E346822}" v="2410" dt="2019-11-10T17:57:12.660"/>
    <p1510:client id="{B51DE455-3B0F-CDE1-710F-3B09BCBA3AF9}" v="853" dt="2019-11-21T20:47:47.323"/>
    <p1510:client id="{CBDC1C9F-24C7-D403-264F-5EAE8C9B7EC8}" v="1762" dt="2019-11-14T19:12:15.074"/>
    <p1510:client id="{D8E739BE-1FC9-317E-9F96-BC8F1E1DF274}" v="795" dt="2019-11-21T18:39:02.815"/>
    <p1510:client id="{F30ACFB9-B354-ECF8-876B-D48E9846D681}" v="201" dt="2019-11-10T20:03:46.76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dirty="0"/>
              <a:t>Click to edit Master title style</a:t>
            </a:r>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11/25/2019</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00284675"/>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360427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dirty="0"/>
              <a:t>Click to edit Master title style</a:t>
            </a:r>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614747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11/25/2019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972607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hasCustomPrompt="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hasCustomPrompt="1"/>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11/25/2019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433608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11/25/2019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950748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11/25/2019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644092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dirty="0"/>
              <a:t>Click to edit Master title style</a:t>
            </a:r>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639021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dirty="0"/>
              <a:t>Click to edit Master title style</a:t>
            </a:r>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24030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547632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253339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524040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636499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85921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229504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8" name="Title 1"/>
          <p:cNvSpPr>
            <a:spLocks noGrp="1"/>
          </p:cNvSpPr>
          <p:nvPr>
            <p:ph type="title"/>
          </p:nvPr>
        </p:nvSpPr>
        <p:spPr>
          <a:xfrm>
            <a:off x="685801" y="609600"/>
            <a:ext cx="10131425" cy="1456267"/>
          </a:xfrm>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9951061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734879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11/25/2019</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1308598"/>
      </p:ext>
    </p:extLst>
  </p:cSld>
  <p:clrMap bg1="dk1" tx1="lt1" bg2="dk2" tx2="lt2" accent1="accent1" accent2="accent2" accent3="accent3" accent4="accent4" accent5="accent5" accent6="accent6" hlink="hlink" folHlink="folHlink"/>
  <p:sldLayoutIdLst>
    <p:sldLayoutId id="2147483736" r:id="rId1"/>
    <p:sldLayoutId id="2147483737" r:id="rId2"/>
    <p:sldLayoutId id="2147483738" r:id="rId3"/>
    <p:sldLayoutId id="2147483739" r:id="rId4"/>
    <p:sldLayoutId id="2147483740" r:id="rId5"/>
    <p:sldLayoutId id="2147483741" r:id="rId6"/>
    <p:sldLayoutId id="2147483742" r:id="rId7"/>
    <p:sldLayoutId id="2147483743" r:id="rId8"/>
    <p:sldLayoutId id="2147483744" r:id="rId9"/>
    <p:sldLayoutId id="2147483745" r:id="rId10"/>
    <p:sldLayoutId id="2147483746" r:id="rId11"/>
    <p:sldLayoutId id="2147483747" r:id="rId12"/>
    <p:sldLayoutId id="2147483748" r:id="rId13"/>
    <p:sldLayoutId id="2147483749" r:id="rId14"/>
    <p:sldLayoutId id="2147483750" r:id="rId15"/>
    <p:sldLayoutId id="2147483751" r:id="rId16"/>
    <p:sldLayoutId id="2147483752"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research.acer.edu.au/cgi/viewcontent.cgi?article=1027&amp;context=aer" TargetMode="External"/><Relationship Id="rId13" Type="http://schemas.openxmlformats.org/officeDocument/2006/relationships/hyperlink" Target="https://docs.acara.edu.au/curriculum/worksamples/Year_1_Science_Portfolio_Above.pdf" TargetMode="External"/><Relationship Id="rId3" Type="http://schemas.openxmlformats.org/officeDocument/2006/relationships/hyperlink" Target="https://www.australiancurriculum.edu.au/f-10-curriculum/cross-curriculum-priorities/" TargetMode="External"/><Relationship Id="rId7" Type="http://schemas.openxmlformats.org/officeDocument/2006/relationships/hyperlink" Target="https://docs.education.gov.au/system/files/doc/other/review_of_the_national_curriculum_final_report.pdf" TargetMode="External"/><Relationship Id="rId12" Type="http://schemas.openxmlformats.org/officeDocument/2006/relationships/hyperlink" Target="https://www.australiancurriculum.edu.au/resources/work-samples/samples/bushfire-action-plan-above/?searchTerm=lesson+plan#dimension-content" TargetMode="External"/><Relationship Id="rId2" Type="http://schemas.openxmlformats.org/officeDocument/2006/relationships/hyperlink" Target="https://docs.acara.edu.au/resources/AC_FAQs_Senior_Sec_v1_20100513_Background_FINAL.pdf" TargetMode="External"/><Relationship Id="rId1" Type="http://schemas.openxmlformats.org/officeDocument/2006/relationships/slideLayout" Target="../slideLayouts/slideLayout2.xml"/><Relationship Id="rId6" Type="http://schemas.openxmlformats.org/officeDocument/2006/relationships/hyperlink" Target="https://www.researchgate.net/publication/278412459_Review_of_the_Australian_Curriculum_A_view_from_a_member_of_the_Review_Team" TargetMode="External"/><Relationship Id="rId11" Type="http://schemas.openxmlformats.org/officeDocument/2006/relationships/hyperlink" Target="https://www.lowyinstitute.org/sites/default/files/wright_et_al_economic_migration_and_australia_in_the_21st_century_0_0.pdf" TargetMode="External"/><Relationship Id="rId5" Type="http://schemas.openxmlformats.org/officeDocument/2006/relationships/hyperlink" Target="https://link.springer.com/content/pdf/10.1007%2Fs00148-006-0076-9.pdf" TargetMode="External"/><Relationship Id="rId10" Type="http://schemas.openxmlformats.org/officeDocument/2006/relationships/hyperlink" Target="https://victoriancurriculum.vcaa.vic.edu.au/" TargetMode="External"/><Relationship Id="rId4" Type="http://schemas.openxmlformats.org/officeDocument/2006/relationships/hyperlink" Target="https://www.australiancurriculum.edu.au/f-10-curriculum/structure/" TargetMode="External"/><Relationship Id="rId9" Type="http://schemas.openxmlformats.org/officeDocument/2006/relationships/hyperlink" Target="https://teachin.com.au/resource/differences-uk-and-australian-curriculu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51" name="Rectangle 44">
            <a:extLst>
              <a:ext uri="{FF2B5EF4-FFF2-40B4-BE49-F238E27FC236}">
                <a16:creationId xmlns:a16="http://schemas.microsoft.com/office/drawing/2014/main" id="{C6041CFD-1CDC-4879-B60E-6C88091E4D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 name="Picture 40" descr="A close up of a flag&#10;&#10;Description generated with very high confidence">
            <a:extLst>
              <a:ext uri="{FF2B5EF4-FFF2-40B4-BE49-F238E27FC236}">
                <a16:creationId xmlns:a16="http://schemas.microsoft.com/office/drawing/2014/main" id="{915E2DD8-E94B-4CE3-911E-25853B47C91A}"/>
              </a:ext>
            </a:extLst>
          </p:cNvPr>
          <p:cNvPicPr>
            <a:picLocks noChangeAspect="1"/>
          </p:cNvPicPr>
          <p:nvPr/>
        </p:nvPicPr>
        <p:blipFill rotWithShape="1">
          <a:blip r:embed="rId3">
            <a:alphaModFix amt="20000"/>
          </a:blip>
          <a:srcRect b="3434"/>
          <a:stretch/>
        </p:blipFill>
        <p:spPr>
          <a:xfrm>
            <a:off x="20" y="10"/>
            <a:ext cx="12191980" cy="6857990"/>
          </a:xfrm>
          <a:prstGeom prst="rect">
            <a:avLst/>
          </a:prstGeom>
        </p:spPr>
      </p:pic>
      <p:pic>
        <p:nvPicPr>
          <p:cNvPr id="52" name="Picture 46">
            <a:extLst>
              <a:ext uri="{FF2B5EF4-FFF2-40B4-BE49-F238E27FC236}">
                <a16:creationId xmlns:a16="http://schemas.microsoft.com/office/drawing/2014/main" id="{DBA46762-9937-4CA8-A8D6-37938A74131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51000"/>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ormAutofit/>
          </a:bodyPr>
          <a:lstStyle/>
          <a:p>
            <a:r>
              <a:rPr lang="en-US" dirty="0">
                <a:cs typeface="Calibri Light"/>
              </a:rPr>
              <a:t>Australian curriculum</a:t>
            </a:r>
            <a:endParaRPr lang="en-US" dirty="0"/>
          </a:p>
        </p:txBody>
      </p:sp>
      <p:sp>
        <p:nvSpPr>
          <p:cNvPr id="3" name="Subtitle 2"/>
          <p:cNvSpPr>
            <a:spLocks noGrp="1"/>
          </p:cNvSpPr>
          <p:nvPr>
            <p:ph type="subTitle" idx="1"/>
          </p:nvPr>
        </p:nvSpPr>
        <p:spPr>
          <a:xfrm>
            <a:off x="3962399" y="4385732"/>
            <a:ext cx="7197726" cy="1405467"/>
          </a:xfrm>
        </p:spPr>
        <p:txBody>
          <a:bodyPr>
            <a:normAutofit/>
          </a:bodyPr>
          <a:lstStyle/>
          <a:p>
            <a:r>
              <a:rPr lang="en-US" dirty="0">
                <a:cs typeface="Calibri"/>
              </a:rPr>
              <a:t>Kate Lewis </a:t>
            </a:r>
          </a:p>
          <a:p>
            <a:r>
              <a:rPr lang="en-US" dirty="0">
                <a:cs typeface="Calibri"/>
              </a:rPr>
              <a:t>1701248</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EA1F9-8260-4A19-B965-D0B40FB1C3EC}"/>
              </a:ext>
            </a:extLst>
          </p:cNvPr>
          <p:cNvSpPr>
            <a:spLocks noGrp="1"/>
          </p:cNvSpPr>
          <p:nvPr>
            <p:ph type="title"/>
          </p:nvPr>
        </p:nvSpPr>
        <p:spPr/>
        <p:txBody>
          <a:bodyPr/>
          <a:lstStyle/>
          <a:p>
            <a:r>
              <a:rPr lang="en-US" dirty="0">
                <a:cs typeface="Calibri Light"/>
              </a:rPr>
              <a:t>Australian Curriculum- overview</a:t>
            </a:r>
            <a:endParaRPr lang="en-US" dirty="0"/>
          </a:p>
        </p:txBody>
      </p:sp>
      <p:sp>
        <p:nvSpPr>
          <p:cNvPr id="3" name="Content Placeholder 2">
            <a:extLst>
              <a:ext uri="{FF2B5EF4-FFF2-40B4-BE49-F238E27FC236}">
                <a16:creationId xmlns:a16="http://schemas.microsoft.com/office/drawing/2014/main" id="{734417A0-99D9-43B6-9C88-F651F1E9C40B}"/>
              </a:ext>
            </a:extLst>
          </p:cNvPr>
          <p:cNvSpPr>
            <a:spLocks noGrp="1"/>
          </p:cNvSpPr>
          <p:nvPr>
            <p:ph idx="1"/>
          </p:nvPr>
        </p:nvSpPr>
        <p:spPr>
          <a:xfrm>
            <a:off x="477983" y="1934249"/>
            <a:ext cx="10131425" cy="4383423"/>
          </a:xfrm>
        </p:spPr>
        <p:txBody>
          <a:bodyPr>
            <a:normAutofit fontScale="92500"/>
          </a:bodyPr>
          <a:lstStyle/>
          <a:p>
            <a:r>
              <a:rPr lang="en-US" dirty="0">
                <a:cs typeface="Calibri"/>
              </a:rPr>
              <a:t>Each state and territory in Australia have their own board or education authority which is responsible for the curriculum in their schools however, The Curriculum within Australia is developed and reviewed overall by the </a:t>
            </a:r>
            <a:r>
              <a:rPr lang="en-US">
                <a:ea typeface="+mn-lt"/>
                <a:cs typeface="+mn-lt"/>
              </a:rPr>
              <a:t>Australian Curriculum, Assessment and Reporting Authority (ACARA).</a:t>
            </a:r>
            <a:endParaRPr lang="en-US" dirty="0">
              <a:cs typeface="Calibri"/>
            </a:endParaRPr>
          </a:p>
          <a:p>
            <a:r>
              <a:rPr lang="en-US" dirty="0">
                <a:cs typeface="Calibri"/>
              </a:rPr>
              <a:t>Purpose of the overall curriculum : ''</a:t>
            </a:r>
            <a:r>
              <a:rPr lang="en-US" dirty="0">
                <a:ea typeface="+mn-lt"/>
                <a:cs typeface="+mn-lt"/>
              </a:rPr>
              <a:t>The Australian Curriculum is designed to develop successful learners, confident and creative individuals, and active and informed citizens.'' (ACARA, 2019). </a:t>
            </a:r>
            <a:endParaRPr lang="en-US">
              <a:cs typeface="Calibri" panose="020F0502020204030204"/>
            </a:endParaRPr>
          </a:p>
          <a:p>
            <a:r>
              <a:rPr lang="en-US" dirty="0">
                <a:cs typeface="Calibri"/>
              </a:rPr>
              <a:t>The Australian National Curriculum aims to build upon the skills and knowledge developed during The Early Years Learning Framework (EYLF) this covers birth to five years and is similar to Wales Foundation Phase Framework. However unlike the UK within Australia children often do not attend school until legally required to do so at age six. </a:t>
            </a:r>
          </a:p>
          <a:p>
            <a:r>
              <a:rPr lang="en-US" dirty="0">
                <a:cs typeface="Calibri"/>
              </a:rPr>
              <a:t>Overall structure of the Australian National curriculum: Primary Education in Australia is set out as Foundation to grade two which in the UK is year one to year three and is equal to (Key stage one in the UK). </a:t>
            </a:r>
            <a:endParaRPr lang="en-US">
              <a:cs typeface="Calibri"/>
            </a:endParaRPr>
          </a:p>
          <a:p>
            <a:r>
              <a:rPr lang="en-US" dirty="0">
                <a:cs typeface="Calibri"/>
              </a:rPr>
              <a:t>Then grade three to six which is equal to (Key stage two in the UK) and to school years four to seven. As in Australia children will attend primary school up to the age of Twelve before moving on to Secondary school. </a:t>
            </a:r>
          </a:p>
          <a:p>
            <a:pPr marL="0" indent="0">
              <a:buNone/>
            </a:pPr>
            <a:endParaRPr lang="en-US" dirty="0">
              <a:cs typeface="Calibri"/>
            </a:endParaRPr>
          </a:p>
        </p:txBody>
      </p:sp>
    </p:spTree>
    <p:extLst>
      <p:ext uri="{BB962C8B-B14F-4D97-AF65-F5344CB8AC3E}">
        <p14:creationId xmlns:p14="http://schemas.microsoft.com/office/powerpoint/2010/main" val="42562437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1795A6-5E93-40A0-8F35-CD829B454050}"/>
              </a:ext>
            </a:extLst>
          </p:cNvPr>
          <p:cNvSpPr>
            <a:spLocks noGrp="1"/>
          </p:cNvSpPr>
          <p:nvPr>
            <p:ph type="title"/>
          </p:nvPr>
        </p:nvSpPr>
        <p:spPr/>
        <p:txBody>
          <a:bodyPr/>
          <a:lstStyle/>
          <a:p>
            <a:r>
              <a:rPr lang="en-US" dirty="0">
                <a:cs typeface="Calibri Light"/>
              </a:rPr>
              <a:t>Benefits of the Australian Curriculum- </a:t>
            </a:r>
            <a:r>
              <a:rPr lang="en-US">
                <a:cs typeface="Calibri Light"/>
              </a:rPr>
              <a:t>Universally agreed education standards.</a:t>
            </a:r>
            <a:endParaRPr lang="en-US"/>
          </a:p>
        </p:txBody>
      </p:sp>
      <p:sp>
        <p:nvSpPr>
          <p:cNvPr id="3" name="Content Placeholder 2">
            <a:extLst>
              <a:ext uri="{FF2B5EF4-FFF2-40B4-BE49-F238E27FC236}">
                <a16:creationId xmlns:a16="http://schemas.microsoft.com/office/drawing/2014/main" id="{F663A753-58F0-4DB2-92FE-9C2ACE63A0B3}"/>
              </a:ext>
            </a:extLst>
          </p:cNvPr>
          <p:cNvSpPr>
            <a:spLocks noGrp="1"/>
          </p:cNvSpPr>
          <p:nvPr>
            <p:ph idx="1"/>
          </p:nvPr>
        </p:nvSpPr>
        <p:spPr>
          <a:xfrm>
            <a:off x="685801" y="2142067"/>
            <a:ext cx="10131425" cy="4558185"/>
          </a:xfrm>
        </p:spPr>
        <p:txBody>
          <a:bodyPr>
            <a:normAutofit lnSpcReduction="10000"/>
          </a:bodyPr>
          <a:lstStyle/>
          <a:p>
            <a:r>
              <a:rPr lang="en-US" dirty="0">
                <a:cs typeface="Calibri"/>
              </a:rPr>
              <a:t>Prior to the introduction and implementation of the Current National Curriculum for Australia each state and territory followed their own curriculum and assessment standards based on what they considered essential to the education of learners in their state. </a:t>
            </a:r>
          </a:p>
          <a:p>
            <a:r>
              <a:rPr lang="en-US" dirty="0">
                <a:cs typeface="Calibri"/>
              </a:rPr>
              <a:t>This meant in theory that each states curriculum could differ from one another as there was no universally agreed set of learning or assessment criteria for Australian schools, therefore learners across Australia would effectively leave school with different levels of knowledge and education dependent on which state they had attended school.</a:t>
            </a:r>
          </a:p>
          <a:p>
            <a:r>
              <a:rPr lang="en-US" dirty="0">
                <a:cs typeface="Calibri"/>
              </a:rPr>
              <a:t>VCCA, (2019) For example, prior to the introduction of the National Curriculum the state of Victoria followed </a:t>
            </a:r>
            <a:r>
              <a:rPr lang="en-US" dirty="0" err="1">
                <a:cs typeface="Calibri"/>
              </a:rPr>
              <a:t>AusVELS</a:t>
            </a:r>
            <a:r>
              <a:rPr lang="en-US" dirty="0">
                <a:cs typeface="Calibri"/>
              </a:rPr>
              <a:t> curriculum from 2013 until 2016 which was later replaced by The Victorian Curriculum F-10 which incorporates The Australian National Curriculum while reflecting state priorities and ideals. </a:t>
            </a:r>
            <a:endParaRPr lang="en-US" dirty="0">
              <a:ea typeface="+mn-lt"/>
              <a:cs typeface="+mn-lt"/>
            </a:endParaRPr>
          </a:p>
          <a:p>
            <a:r>
              <a:rPr lang="en-US" dirty="0">
                <a:cs typeface="Calibri"/>
              </a:rPr>
              <a:t>A benefit of the introduction of The Australian National Curriculum is that is sets out universally agreed upon curriculum and educational standards. '</a:t>
            </a:r>
            <a:r>
              <a:rPr lang="en-US" dirty="0">
                <a:ea typeface="+mn-lt"/>
                <a:cs typeface="+mn-lt"/>
              </a:rPr>
              <a:t>'Gaining national agreement on the curriculum content that all Australian students should be taught</a:t>
            </a:r>
            <a:r>
              <a:rPr lang="en-US" dirty="0">
                <a:cs typeface="Calibri"/>
              </a:rPr>
              <a:t>'' (ACARA, 2010). Ensuring that all Australians have equal access to high quality education regardless of where they are from. </a:t>
            </a:r>
          </a:p>
          <a:p>
            <a:endParaRPr lang="en-US" dirty="0">
              <a:cs typeface="Calibri"/>
            </a:endParaRPr>
          </a:p>
        </p:txBody>
      </p:sp>
    </p:spTree>
    <p:extLst>
      <p:ext uri="{BB962C8B-B14F-4D97-AF65-F5344CB8AC3E}">
        <p14:creationId xmlns:p14="http://schemas.microsoft.com/office/powerpoint/2010/main" val="37204783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469373-A9CC-4BE5-831B-FB4053ED09F9}"/>
              </a:ext>
            </a:extLst>
          </p:cNvPr>
          <p:cNvSpPr>
            <a:spLocks noGrp="1"/>
          </p:cNvSpPr>
          <p:nvPr>
            <p:ph type="title"/>
          </p:nvPr>
        </p:nvSpPr>
        <p:spPr/>
        <p:txBody>
          <a:bodyPr/>
          <a:lstStyle/>
          <a:p>
            <a:r>
              <a:rPr lang="en-US">
                <a:cs typeface="Calibri Light"/>
              </a:rPr>
              <a:t>Benefits of the Curriculum- Teacher/educator Understanding. </a:t>
            </a:r>
            <a:endParaRPr lang="en-US"/>
          </a:p>
        </p:txBody>
      </p:sp>
      <p:sp>
        <p:nvSpPr>
          <p:cNvPr id="3" name="Content Placeholder 2">
            <a:extLst>
              <a:ext uri="{FF2B5EF4-FFF2-40B4-BE49-F238E27FC236}">
                <a16:creationId xmlns:a16="http://schemas.microsoft.com/office/drawing/2014/main" id="{0E66F073-77C4-42B8-B3D6-2B685CC320B9}"/>
              </a:ext>
            </a:extLst>
          </p:cNvPr>
          <p:cNvSpPr>
            <a:spLocks noGrp="1"/>
          </p:cNvSpPr>
          <p:nvPr>
            <p:ph idx="1"/>
          </p:nvPr>
        </p:nvSpPr>
        <p:spPr>
          <a:xfrm>
            <a:off x="685801" y="2142067"/>
            <a:ext cx="10131425" cy="4424500"/>
          </a:xfrm>
        </p:spPr>
        <p:txBody>
          <a:bodyPr/>
          <a:lstStyle/>
          <a:p>
            <a:r>
              <a:rPr lang="en-US" dirty="0">
                <a:cs typeface="Calibri"/>
              </a:rPr>
              <a:t>By implementing and promoting a universal curriculum throughout each state and territory ACARA, (2010) suggests that this will benefit by ensuring that both educators and parents are aware of what is required each year, what children should be able to do and should be taught and it should allow educators the flexibility to plan around the needs of their students.</a:t>
            </a:r>
          </a:p>
          <a:p>
            <a:r>
              <a:rPr lang="en-US" dirty="0">
                <a:cs typeface="Calibri"/>
              </a:rPr>
              <a:t>Providing a universal curriculum across Australia will also ensure that highly skilled educators can work across all states and territories and can also work together to promote best possible practice. And can work with various agencies with all aware of what is expected of them. </a:t>
            </a:r>
          </a:p>
          <a:p>
            <a:r>
              <a:rPr lang="en-US" dirty="0">
                <a:cs typeface="Calibri"/>
              </a:rPr>
              <a:t>A National Curriculum also ensures'</a:t>
            </a:r>
            <a:r>
              <a:rPr lang="en-US" dirty="0">
                <a:ea typeface="+mn-lt"/>
                <a:cs typeface="+mn-lt"/>
              </a:rPr>
              <a:t> ''overcoming the barrier of curriculum variation that adversely affects the many students and families who move interstate each year.'' (ACARA, 2010). </a:t>
            </a:r>
            <a:endParaRPr lang="en-US" dirty="0">
              <a:cs typeface="Calibri"/>
            </a:endParaRPr>
          </a:p>
          <a:p>
            <a:r>
              <a:rPr lang="en-US" dirty="0">
                <a:cs typeface="Calibri"/>
              </a:rPr>
              <a:t>Providing a Nationally recognized Curriculum that can be understood worldwide could also promote international students to study and later work in Australia which in turn places money back into the </a:t>
            </a:r>
            <a:r>
              <a:rPr lang="en-US">
                <a:cs typeface="Calibri"/>
              </a:rPr>
              <a:t>Australian Economy. As</a:t>
            </a:r>
            <a:r>
              <a:rPr lang="en-US">
                <a:ea typeface="+mn-lt"/>
                <a:cs typeface="+mn-lt"/>
              </a:rPr>
              <a:t> ''immigrants have played an important role in generating entrepreneurial business activity and contributing to greater workforce diversity.'' (Wright, et al, 2016).</a:t>
            </a:r>
          </a:p>
          <a:p>
            <a:endParaRPr lang="en-US" dirty="0">
              <a:cs typeface="Calibri"/>
            </a:endParaRPr>
          </a:p>
        </p:txBody>
      </p:sp>
    </p:spTree>
    <p:extLst>
      <p:ext uri="{BB962C8B-B14F-4D97-AF65-F5344CB8AC3E}">
        <p14:creationId xmlns:p14="http://schemas.microsoft.com/office/powerpoint/2010/main" val="4003262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84727-A928-40E5-AD80-3F12994A7551}"/>
              </a:ext>
            </a:extLst>
          </p:cNvPr>
          <p:cNvSpPr>
            <a:spLocks noGrp="1"/>
          </p:cNvSpPr>
          <p:nvPr>
            <p:ph type="title"/>
          </p:nvPr>
        </p:nvSpPr>
        <p:spPr/>
        <p:txBody>
          <a:bodyPr/>
          <a:lstStyle/>
          <a:p>
            <a:r>
              <a:rPr lang="en-US">
                <a:cs typeface="Calibri Light"/>
              </a:rPr>
              <a:t>Benefits of the curriculum- Inclusion</a:t>
            </a:r>
            <a:endParaRPr lang="en-US"/>
          </a:p>
        </p:txBody>
      </p:sp>
      <p:sp>
        <p:nvSpPr>
          <p:cNvPr id="3" name="Content Placeholder 2">
            <a:extLst>
              <a:ext uri="{FF2B5EF4-FFF2-40B4-BE49-F238E27FC236}">
                <a16:creationId xmlns:a16="http://schemas.microsoft.com/office/drawing/2014/main" id="{B0BCA2A0-C00C-44F4-82B6-8E7CF4901C5D}"/>
              </a:ext>
            </a:extLst>
          </p:cNvPr>
          <p:cNvSpPr>
            <a:spLocks noGrp="1"/>
          </p:cNvSpPr>
          <p:nvPr>
            <p:ph idx="1"/>
          </p:nvPr>
        </p:nvSpPr>
        <p:spPr>
          <a:xfrm>
            <a:off x="605590" y="1981646"/>
            <a:ext cx="10131425" cy="4812185"/>
          </a:xfrm>
        </p:spPr>
        <p:txBody>
          <a:bodyPr>
            <a:normAutofit/>
          </a:bodyPr>
          <a:lstStyle/>
          <a:p>
            <a:r>
              <a:rPr lang="en-US" dirty="0">
                <a:cs typeface="Calibri"/>
              </a:rPr>
              <a:t>The Australian National Curriculum has set out Cross-Curriculum priorities to meet the goals of The Melbourne Declaration. '' The</a:t>
            </a:r>
            <a:r>
              <a:rPr lang="en-US" dirty="0">
                <a:ea typeface="+mn-lt"/>
                <a:cs typeface="+mn-lt"/>
              </a:rPr>
              <a:t> priorities provide national, regional and global dimensions which will enrich the curriculum through development of considered and focused content that fits naturally within learning areas'' (ACARA, 2019).</a:t>
            </a:r>
            <a:endParaRPr lang="en-US">
              <a:ea typeface="+mn-lt"/>
              <a:cs typeface="+mn-lt"/>
            </a:endParaRPr>
          </a:p>
          <a:p>
            <a:r>
              <a:rPr lang="en-US" dirty="0">
                <a:cs typeface="Calibri"/>
              </a:rPr>
              <a:t>The introduction of cross-curriculum areas within the national curriculum aims to ensure the inclusion and equal access to quality education for all young Australians. And works to ensure that there is no disadvantage among individuals due to their background. </a:t>
            </a:r>
            <a:endParaRPr lang="en-US">
              <a:cs typeface="Calibri"/>
            </a:endParaRPr>
          </a:p>
          <a:p>
            <a:r>
              <a:rPr lang="en-US" dirty="0">
                <a:cs typeface="Calibri"/>
              </a:rPr>
              <a:t>This Cross-curriculum area </a:t>
            </a:r>
            <a:r>
              <a:rPr lang="en-US">
                <a:ea typeface="+mn-lt"/>
                <a:cs typeface="+mn-lt"/>
              </a:rPr>
              <a:t>aims ''to contribute to reconciliation between indigenous and non-indigenous Australians'' (</a:t>
            </a:r>
            <a:r>
              <a:rPr lang="en-US">
                <a:cs typeface="Calibri"/>
              </a:rPr>
              <a:t>Donnelly, 2015 P. 10). </a:t>
            </a:r>
          </a:p>
          <a:p>
            <a:r>
              <a:rPr lang="en-US" dirty="0">
                <a:cs typeface="Calibri"/>
              </a:rPr>
              <a:t>ACARA, (2019) has acknowledged the divide in attainment of indigenous Australians and has produced a Curriculum that ensures that Aboriginal and </a:t>
            </a:r>
            <a:r>
              <a:rPr lang="en-US" dirty="0">
                <a:ea typeface="+mn-lt"/>
                <a:cs typeface="+mn-lt"/>
              </a:rPr>
              <a:t>Torres Strait Islander </a:t>
            </a:r>
            <a:r>
              <a:rPr lang="en-US" dirty="0">
                <a:cs typeface="Calibri"/>
              </a:rPr>
              <a:t>students can identify themselves and their </a:t>
            </a:r>
            <a:r>
              <a:rPr lang="en-US">
                <a:cs typeface="Calibri"/>
              </a:rPr>
              <a:t>culture in their learning, while enabling learners to develop their self-esteem. </a:t>
            </a:r>
          </a:p>
          <a:p>
            <a:r>
              <a:rPr lang="en-US">
                <a:cs typeface="Calibri"/>
              </a:rPr>
              <a:t>Therefore, The National Australian Curriculum in theory should promote inclusive educational practice, ensuring that all learners are represented and included in learning. </a:t>
            </a:r>
            <a:endParaRPr lang="en-US" dirty="0">
              <a:cs typeface="Calibri"/>
            </a:endParaRPr>
          </a:p>
          <a:p>
            <a:endParaRPr lang="en-US" dirty="0">
              <a:cs typeface="Calibri"/>
            </a:endParaRPr>
          </a:p>
          <a:p>
            <a:endParaRPr lang="en-US" dirty="0">
              <a:cs typeface="Calibri"/>
            </a:endParaRPr>
          </a:p>
        </p:txBody>
      </p:sp>
    </p:spTree>
    <p:extLst>
      <p:ext uri="{BB962C8B-B14F-4D97-AF65-F5344CB8AC3E}">
        <p14:creationId xmlns:p14="http://schemas.microsoft.com/office/powerpoint/2010/main" val="23543586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1544E0-C10B-4AF5-936E-5A137B7E5D26}"/>
              </a:ext>
            </a:extLst>
          </p:cNvPr>
          <p:cNvSpPr>
            <a:spLocks noGrp="1"/>
          </p:cNvSpPr>
          <p:nvPr>
            <p:ph type="title"/>
          </p:nvPr>
        </p:nvSpPr>
        <p:spPr/>
        <p:txBody>
          <a:bodyPr/>
          <a:lstStyle/>
          <a:p>
            <a:r>
              <a:rPr lang="en-US">
                <a:cs typeface="Calibri Light"/>
              </a:rPr>
              <a:t>Setbacks of the Curriculum- Content and overcrowding.</a:t>
            </a:r>
            <a:endParaRPr lang="en-US"/>
          </a:p>
        </p:txBody>
      </p:sp>
      <p:sp>
        <p:nvSpPr>
          <p:cNvPr id="3" name="Content Placeholder 2">
            <a:extLst>
              <a:ext uri="{FF2B5EF4-FFF2-40B4-BE49-F238E27FC236}">
                <a16:creationId xmlns:a16="http://schemas.microsoft.com/office/drawing/2014/main" id="{4D91D1E2-22C1-4C83-A342-23897598F481}"/>
              </a:ext>
            </a:extLst>
          </p:cNvPr>
          <p:cNvSpPr>
            <a:spLocks noGrp="1"/>
          </p:cNvSpPr>
          <p:nvPr>
            <p:ph idx="1"/>
          </p:nvPr>
        </p:nvSpPr>
        <p:spPr>
          <a:xfrm>
            <a:off x="685801" y="2436172"/>
            <a:ext cx="10131425" cy="4183869"/>
          </a:xfrm>
        </p:spPr>
        <p:txBody>
          <a:bodyPr>
            <a:normAutofit/>
          </a:bodyPr>
          <a:lstStyle/>
          <a:p>
            <a:r>
              <a:rPr lang="en-US" dirty="0">
                <a:cs typeface="Calibri"/>
              </a:rPr>
              <a:t>With Australia's National Curriculum including learning areas, cross-curriculum priorities as well as general capabilities. It is evident that there is a vast amount of content that must be covered and included within education from foundation to grade ten. </a:t>
            </a:r>
            <a:endParaRPr lang="en-US" dirty="0"/>
          </a:p>
          <a:p>
            <a:r>
              <a:rPr lang="en-US" dirty="0">
                <a:cs typeface="Calibri"/>
              </a:rPr>
              <a:t>Many are angered by the sheer amount of content that teachers are required to now teach and fit into each lesson. With some feeling as if the revision to the curriculum had been rushed and therefore, ''</a:t>
            </a:r>
            <a:r>
              <a:rPr lang="en-US" dirty="0">
                <a:ea typeface="+mn-lt"/>
                <a:cs typeface="+mn-lt"/>
              </a:rPr>
              <a:t>Many of the submissions expressed the concern that depth has been compromised by </a:t>
            </a:r>
            <a:r>
              <a:rPr lang="en-US">
                <a:ea typeface="+mn-lt"/>
                <a:cs typeface="+mn-lt"/>
              </a:rPr>
              <a:t>breadth.''(Donnelly and Wiltshire, 2015). </a:t>
            </a:r>
            <a:endParaRPr lang="en-US">
              <a:cs typeface="Calibri"/>
            </a:endParaRPr>
          </a:p>
          <a:p>
            <a:r>
              <a:rPr lang="en-US" dirty="0">
                <a:cs typeface="Calibri"/>
              </a:rPr>
              <a:t>And with such a content heavy curriculum in practice, this may cause issues when trying to implement all areas and priorities in a meaningful way that links to and supports learning.  </a:t>
            </a:r>
          </a:p>
          <a:p>
            <a:r>
              <a:rPr lang="en-US">
                <a:ea typeface="+mn-lt"/>
                <a:cs typeface="+mn-lt"/>
              </a:rPr>
              <a:t>Donnelly and Wiltshire</a:t>
            </a:r>
            <a:r>
              <a:rPr lang="en-US">
                <a:cs typeface="Calibri"/>
              </a:rPr>
              <a:t>, (2015) stated that many felt that the rush was due to the compromises made </a:t>
            </a:r>
            <a:r>
              <a:rPr lang="en-US" dirty="0">
                <a:cs typeface="Calibri"/>
              </a:rPr>
              <a:t>in order for each state and territory to agree on a universal curriculum and in the process, this resulted in an overcrowded, less beneficial and of lesser quality curriculum. That in the long run may end up disadvantaging learners and educators. </a:t>
            </a:r>
          </a:p>
          <a:p>
            <a:endParaRPr lang="en-US" dirty="0">
              <a:cs typeface="Calibri"/>
            </a:endParaRPr>
          </a:p>
          <a:p>
            <a:endParaRPr lang="en-US" dirty="0">
              <a:cs typeface="Calibri"/>
            </a:endParaRPr>
          </a:p>
        </p:txBody>
      </p:sp>
    </p:spTree>
    <p:extLst>
      <p:ext uri="{BB962C8B-B14F-4D97-AF65-F5344CB8AC3E}">
        <p14:creationId xmlns:p14="http://schemas.microsoft.com/office/powerpoint/2010/main" val="24906939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69C7CE-EDFB-4BAE-8F54-4FC1DBB30559}"/>
              </a:ext>
            </a:extLst>
          </p:cNvPr>
          <p:cNvSpPr>
            <a:spLocks noGrp="1"/>
          </p:cNvSpPr>
          <p:nvPr>
            <p:ph type="title"/>
          </p:nvPr>
        </p:nvSpPr>
        <p:spPr/>
        <p:txBody>
          <a:bodyPr/>
          <a:lstStyle/>
          <a:p>
            <a:r>
              <a:rPr lang="en-US" dirty="0">
                <a:cs typeface="Calibri Light"/>
              </a:rPr>
              <a:t>Setbacks of the curriculum- state and </a:t>
            </a:r>
            <a:r>
              <a:rPr lang="en-US">
                <a:cs typeface="Calibri Light"/>
              </a:rPr>
              <a:t>territory reluctance to implement.  </a:t>
            </a:r>
            <a:endParaRPr lang="en-US"/>
          </a:p>
        </p:txBody>
      </p:sp>
      <p:sp>
        <p:nvSpPr>
          <p:cNvPr id="3" name="Content Placeholder 2">
            <a:extLst>
              <a:ext uri="{FF2B5EF4-FFF2-40B4-BE49-F238E27FC236}">
                <a16:creationId xmlns:a16="http://schemas.microsoft.com/office/drawing/2014/main" id="{B4978BE6-7010-427D-AE11-20968BA0A786}"/>
              </a:ext>
            </a:extLst>
          </p:cNvPr>
          <p:cNvSpPr>
            <a:spLocks noGrp="1"/>
          </p:cNvSpPr>
          <p:nvPr>
            <p:ph idx="1"/>
          </p:nvPr>
        </p:nvSpPr>
        <p:spPr>
          <a:xfrm>
            <a:off x="685801" y="2142067"/>
            <a:ext cx="10131425" cy="4504711"/>
          </a:xfrm>
        </p:spPr>
        <p:txBody>
          <a:bodyPr>
            <a:normAutofit lnSpcReduction="10000"/>
          </a:bodyPr>
          <a:lstStyle/>
          <a:p>
            <a:r>
              <a:rPr lang="en-US" dirty="0">
                <a:cs typeface="Calibri"/>
              </a:rPr>
              <a:t>Many of the States and Territories within Australia have demonstrated reluctance firstly, to agree to a universal curriculum and secondly, to work to implement the New National Curriculum of Australia, favoring their own state developed curriculum. With this in mind it leads to questions about the quality and favorability of the Curriculum and whether or not it is fit for purpose. </a:t>
            </a:r>
          </a:p>
          <a:p>
            <a:r>
              <a:rPr lang="en-US" dirty="0">
                <a:cs typeface="Calibri"/>
              </a:rPr>
              <a:t>With the Curriculum Review arguing that ''</a:t>
            </a:r>
            <a:r>
              <a:rPr lang="en-US" dirty="0">
                <a:ea typeface="+mn-lt"/>
                <a:cs typeface="+mn-lt"/>
              </a:rPr>
              <a:t>patchy implementation by state and territory education authorities and a number of significant flaws in its conceptualization and design make claims that it is ‘world class’ or ‘best practice’ questionable.'' ( Donnelly and Wiltshire, 2015). </a:t>
            </a:r>
          </a:p>
          <a:p>
            <a:r>
              <a:rPr lang="en-US" dirty="0">
                <a:ea typeface="+mn-lt"/>
                <a:cs typeface="+mn-lt"/>
              </a:rPr>
              <a:t>These issues will inevitably defeat the overall purpose of a successful 'world class' recognized curriculum for Australia. </a:t>
            </a:r>
            <a:endParaRPr lang="en-US" dirty="0"/>
          </a:p>
          <a:p>
            <a:r>
              <a:rPr lang="en-US" dirty="0">
                <a:cs typeface="Calibri"/>
              </a:rPr>
              <a:t>Donnelly and Wiltshire, (2015) States that while the review suggested that much hard work was evident within the development of The National Curriculum, the lack of universal implementation would end up harming the chances and success of the curriculum in the long run.</a:t>
            </a:r>
          </a:p>
          <a:p>
            <a:r>
              <a:rPr lang="en-US" dirty="0">
                <a:cs typeface="Calibri"/>
              </a:rPr>
              <a:t>There is a clear need for revision and recommendations to ensure that the curriculum is implemented correctly and effectively in a purposeful manner. </a:t>
            </a:r>
          </a:p>
          <a:p>
            <a:endParaRPr lang="en-US" dirty="0">
              <a:cs typeface="Calibri"/>
            </a:endParaRPr>
          </a:p>
        </p:txBody>
      </p:sp>
    </p:spTree>
    <p:extLst>
      <p:ext uri="{BB962C8B-B14F-4D97-AF65-F5344CB8AC3E}">
        <p14:creationId xmlns:p14="http://schemas.microsoft.com/office/powerpoint/2010/main" val="28162831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B29F8-AB1D-4064-8711-4E3F2DEFBCAC}"/>
              </a:ext>
            </a:extLst>
          </p:cNvPr>
          <p:cNvSpPr>
            <a:spLocks noGrp="1"/>
          </p:cNvSpPr>
          <p:nvPr>
            <p:ph type="title"/>
          </p:nvPr>
        </p:nvSpPr>
        <p:spPr/>
        <p:txBody>
          <a:bodyPr/>
          <a:lstStyle/>
          <a:p>
            <a:r>
              <a:rPr lang="en-US" dirty="0">
                <a:cs typeface="Calibri Light"/>
              </a:rPr>
              <a:t>Setbacks of the curriculum- Inclusive </a:t>
            </a:r>
            <a:r>
              <a:rPr lang="en-US">
                <a:cs typeface="Calibri Light"/>
              </a:rPr>
              <a:t>education.</a:t>
            </a:r>
            <a:endParaRPr lang="en-US"/>
          </a:p>
        </p:txBody>
      </p:sp>
      <p:sp>
        <p:nvSpPr>
          <p:cNvPr id="3" name="Content Placeholder 2">
            <a:extLst>
              <a:ext uri="{FF2B5EF4-FFF2-40B4-BE49-F238E27FC236}">
                <a16:creationId xmlns:a16="http://schemas.microsoft.com/office/drawing/2014/main" id="{DD1125EC-C37C-481D-BF57-FF0829CFD199}"/>
              </a:ext>
            </a:extLst>
          </p:cNvPr>
          <p:cNvSpPr>
            <a:spLocks noGrp="1"/>
          </p:cNvSpPr>
          <p:nvPr>
            <p:ph idx="1"/>
          </p:nvPr>
        </p:nvSpPr>
        <p:spPr>
          <a:xfrm>
            <a:off x="605590" y="2596594"/>
            <a:ext cx="10131425" cy="4076922"/>
          </a:xfrm>
        </p:spPr>
        <p:txBody>
          <a:bodyPr>
            <a:normAutofit lnSpcReduction="10000"/>
          </a:bodyPr>
          <a:lstStyle/>
          <a:p>
            <a:r>
              <a:rPr lang="en-US" dirty="0">
                <a:cs typeface="Calibri"/>
              </a:rPr>
              <a:t>While The National Australian Curriculum has set out priorities to ensure the inclusion and equal opportunities of indigenous learners, necessarily this is not always the case in practice. </a:t>
            </a:r>
          </a:p>
          <a:p>
            <a:r>
              <a:rPr lang="en-US" dirty="0">
                <a:cs typeface="Calibri"/>
              </a:rPr>
              <a:t>Prior to the introduction of The National Curriculum for Australia in 2008. It was found that ''</a:t>
            </a:r>
            <a:r>
              <a:rPr lang="en-US" dirty="0">
                <a:ea typeface="+mn-lt"/>
                <a:cs typeface="+mn-lt"/>
              </a:rPr>
              <a:t>by the age of 10, indigenous Australians are substantially behind non-indigenous Australians in academic achievement. Their relative performance deteriorates further over the next 2 years.'' (Bradley, et al, 2006, P. 547). </a:t>
            </a:r>
            <a:endParaRPr lang="en-US" dirty="0">
              <a:cs typeface="Calibri"/>
            </a:endParaRPr>
          </a:p>
          <a:p>
            <a:r>
              <a:rPr lang="en-US" dirty="0">
                <a:cs typeface="Calibri"/>
              </a:rPr>
              <a:t>It is also evident that this is clearly still the case for many disadvantaged indigenous learners as they are still falling behind in relation to their non-indigenous peers. With research finding that the ''</a:t>
            </a:r>
            <a:r>
              <a:rPr lang="en-US" dirty="0">
                <a:ea typeface="+mn-lt"/>
                <a:cs typeface="+mn-lt"/>
              </a:rPr>
              <a:t>differences in performance between the Aboriginal students and the overall Australian student samples are sufficiently large to make it clear that a problem exists.'' (</a:t>
            </a:r>
            <a:r>
              <a:rPr lang="en-US" dirty="0" err="1">
                <a:ea typeface="+mn-lt"/>
                <a:cs typeface="+mn-lt"/>
              </a:rPr>
              <a:t>Gillan</a:t>
            </a:r>
            <a:r>
              <a:rPr lang="en-US" dirty="0">
                <a:ea typeface="+mn-lt"/>
                <a:cs typeface="+mn-lt"/>
              </a:rPr>
              <a:t>, et al, 2017). </a:t>
            </a:r>
          </a:p>
          <a:p>
            <a:r>
              <a:rPr lang="en-US" dirty="0">
                <a:cs typeface="Calibri"/>
              </a:rPr>
              <a:t>And while the current National Curriculum has set out aims and priorities to close the gap of disadvantage and poor attainment it is evident that there is still a long way to go as ''</a:t>
            </a:r>
            <a:r>
              <a:rPr lang="en-US" dirty="0">
                <a:ea typeface="+mn-lt"/>
                <a:cs typeface="+mn-lt"/>
              </a:rPr>
              <a:t> It appears that we are still allowing Indigenous children to carry with them the ‘educational debt’ of their parents who were unable to benefit from Australia’s education system (Wyn, 2009 cited in </a:t>
            </a:r>
            <a:r>
              <a:rPr lang="en-US" dirty="0" err="1">
                <a:ea typeface="+mn-lt"/>
                <a:cs typeface="+mn-lt"/>
              </a:rPr>
              <a:t>Gillan</a:t>
            </a:r>
            <a:r>
              <a:rPr lang="en-US" dirty="0">
                <a:ea typeface="+mn-lt"/>
                <a:cs typeface="+mn-lt"/>
              </a:rPr>
              <a:t>, et al, 2017). </a:t>
            </a:r>
            <a:endParaRPr lang="en-US" dirty="0">
              <a:cs typeface="Calibri"/>
            </a:endParaRPr>
          </a:p>
          <a:p>
            <a:endParaRPr lang="en-US" dirty="0">
              <a:cs typeface="Calibri"/>
            </a:endParaRPr>
          </a:p>
          <a:p>
            <a:endParaRPr lang="en-US" dirty="0">
              <a:cs typeface="Calibri"/>
            </a:endParaRPr>
          </a:p>
          <a:p>
            <a:endParaRPr lang="en-US" dirty="0">
              <a:cs typeface="Calibri"/>
            </a:endParaRPr>
          </a:p>
        </p:txBody>
      </p:sp>
    </p:spTree>
    <p:extLst>
      <p:ext uri="{BB962C8B-B14F-4D97-AF65-F5344CB8AC3E}">
        <p14:creationId xmlns:p14="http://schemas.microsoft.com/office/powerpoint/2010/main" val="23371542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AEFC3-1E42-45E7-B430-99FFC892D14E}"/>
              </a:ext>
            </a:extLst>
          </p:cNvPr>
          <p:cNvSpPr>
            <a:spLocks noGrp="1"/>
          </p:cNvSpPr>
          <p:nvPr>
            <p:ph type="title"/>
          </p:nvPr>
        </p:nvSpPr>
        <p:spPr/>
        <p:txBody>
          <a:bodyPr/>
          <a:lstStyle/>
          <a:p>
            <a:r>
              <a:rPr lang="en-US">
                <a:cs typeface="Calibri Light"/>
              </a:rPr>
              <a:t>Comparison to the National Curriculum in the Uk. </a:t>
            </a:r>
            <a:endParaRPr lang="en-US"/>
          </a:p>
        </p:txBody>
      </p:sp>
      <p:sp>
        <p:nvSpPr>
          <p:cNvPr id="3" name="Content Placeholder 2">
            <a:extLst>
              <a:ext uri="{FF2B5EF4-FFF2-40B4-BE49-F238E27FC236}">
                <a16:creationId xmlns:a16="http://schemas.microsoft.com/office/drawing/2014/main" id="{296DBBD3-7432-4DB0-8231-80F719823CF6}"/>
              </a:ext>
            </a:extLst>
          </p:cNvPr>
          <p:cNvSpPr>
            <a:spLocks noGrp="1"/>
          </p:cNvSpPr>
          <p:nvPr>
            <p:ph idx="1"/>
          </p:nvPr>
        </p:nvSpPr>
        <p:spPr>
          <a:xfrm>
            <a:off x="685801" y="1874699"/>
            <a:ext cx="10131425" cy="4638395"/>
          </a:xfrm>
        </p:spPr>
        <p:txBody>
          <a:bodyPr>
            <a:normAutofit fontScale="92500" lnSpcReduction="10000"/>
          </a:bodyPr>
          <a:lstStyle/>
          <a:p>
            <a:r>
              <a:rPr lang="en-US" dirty="0">
                <a:cs typeface="Calibri"/>
              </a:rPr>
              <a:t>Considering both curriculums as a whole they are fairly similar in terms of content Teach In, (2019) explains that this is one of the reasons that the United Kingdom recruit teachers from countries within the commonwealth like Australia. </a:t>
            </a:r>
          </a:p>
          <a:p>
            <a:r>
              <a:rPr lang="en-US" dirty="0">
                <a:cs typeface="Calibri"/>
              </a:rPr>
              <a:t>Unlike the UK, Australia is made up of states and territories and is much larger therefore, their curriculum covers a much wider area than the UK. </a:t>
            </a:r>
          </a:p>
          <a:p>
            <a:r>
              <a:rPr lang="en-US" dirty="0">
                <a:cs typeface="Calibri"/>
              </a:rPr>
              <a:t>Teach In, (2019) Within the UK most parents send their children to school before the legally mandated age of five years old, while in Australia children are not required to attend until age six. Therefore, children in the UK begin formal schooling at least two years earlier than those in Australia. </a:t>
            </a:r>
          </a:p>
          <a:p>
            <a:r>
              <a:rPr lang="en-US" dirty="0">
                <a:cs typeface="Calibri"/>
              </a:rPr>
              <a:t>While Australia's Curriculum does have learning areas much like the core and foundation subjects of the National Curriculum, they do not have key stages or school years and instead have grades. And children tend to remain in primary school in Australia until they are twelve years old. </a:t>
            </a:r>
          </a:p>
          <a:p>
            <a:r>
              <a:rPr lang="en-US" dirty="0">
                <a:cs typeface="Calibri"/>
              </a:rPr>
              <a:t>The Australian Curriculum also has Cross-Curriculum priorities and general capabilities as well as learning areas and covers a wider range of content than the UK Curriculum.</a:t>
            </a:r>
          </a:p>
          <a:p>
            <a:r>
              <a:rPr lang="en-US" dirty="0">
                <a:cs typeface="Calibri"/>
              </a:rPr>
              <a:t>Australia's Cross-Curriculum priorities focuses largely on the inclusion of indigenous students which the UK does not have. However, it is similar to the requirement of equal opportunities ,access and inclusion for all within education in the UK. </a:t>
            </a:r>
          </a:p>
        </p:txBody>
      </p:sp>
    </p:spTree>
    <p:extLst>
      <p:ext uri="{BB962C8B-B14F-4D97-AF65-F5344CB8AC3E}">
        <p14:creationId xmlns:p14="http://schemas.microsoft.com/office/powerpoint/2010/main" val="16629009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2645A1-B8C1-4054-9031-A3C5963AAC61}"/>
              </a:ext>
            </a:extLst>
          </p:cNvPr>
          <p:cNvSpPr>
            <a:spLocks noGrp="1"/>
          </p:cNvSpPr>
          <p:nvPr>
            <p:ph type="title"/>
          </p:nvPr>
        </p:nvSpPr>
        <p:spPr/>
        <p:txBody>
          <a:bodyPr/>
          <a:lstStyle/>
          <a:p>
            <a:r>
              <a:rPr lang="en-US">
                <a:cs typeface="Calibri Light"/>
              </a:rPr>
              <a:t>Conclusion.</a:t>
            </a:r>
            <a:endParaRPr lang="en-US"/>
          </a:p>
        </p:txBody>
      </p:sp>
      <p:sp>
        <p:nvSpPr>
          <p:cNvPr id="3" name="Content Placeholder 2">
            <a:extLst>
              <a:ext uri="{FF2B5EF4-FFF2-40B4-BE49-F238E27FC236}">
                <a16:creationId xmlns:a16="http://schemas.microsoft.com/office/drawing/2014/main" id="{5174A719-D26E-4F3A-9C2E-E59C37490FE4}"/>
              </a:ext>
            </a:extLst>
          </p:cNvPr>
          <p:cNvSpPr>
            <a:spLocks noGrp="1"/>
          </p:cNvSpPr>
          <p:nvPr>
            <p:ph idx="1"/>
          </p:nvPr>
        </p:nvSpPr>
        <p:spPr>
          <a:xfrm>
            <a:off x="685801" y="2142067"/>
            <a:ext cx="10131425" cy="4371027"/>
          </a:xfrm>
        </p:spPr>
        <p:txBody>
          <a:bodyPr>
            <a:normAutofit fontScale="92500" lnSpcReduction="20000"/>
          </a:bodyPr>
          <a:lstStyle/>
          <a:p>
            <a:r>
              <a:rPr lang="en-US" dirty="0">
                <a:cs typeface="Calibri"/>
              </a:rPr>
              <a:t>In conclusion it is evident that the National Curriculum has provided the answer to the much-needed  universal curriculum for each state and territory to follow within Australia and ''</a:t>
            </a:r>
            <a:r>
              <a:rPr lang="en-US" dirty="0">
                <a:ea typeface="+mn-lt"/>
                <a:cs typeface="+mn-lt"/>
              </a:rPr>
              <a:t>it represents a signiﬁcant improvement on past attempts.'' (Donnelly, 2015). </a:t>
            </a:r>
            <a:endParaRPr lang="en-US" dirty="0">
              <a:cs typeface="Calibri"/>
            </a:endParaRPr>
          </a:p>
          <a:p>
            <a:r>
              <a:rPr lang="en-US" dirty="0">
                <a:cs typeface="Calibri"/>
              </a:rPr>
              <a:t>The Curriculum also sets out vast amounts of content in the ways of learning areas, general capabilities and Cross-Curriculum priorities, if implemented correctly this could ensure that learners within Australia will be equipped with all the skills needed for the future. </a:t>
            </a:r>
          </a:p>
          <a:p>
            <a:r>
              <a:rPr lang="en-US" dirty="0">
                <a:cs typeface="Calibri"/>
              </a:rPr>
              <a:t>The priority to ensure the equal access and educational attainment of indigenous learners in theory should only be a positive aspect to the curriculum. However, ''</a:t>
            </a:r>
            <a:r>
              <a:rPr lang="en-US" dirty="0">
                <a:ea typeface="+mn-lt"/>
                <a:cs typeface="+mn-lt"/>
              </a:rPr>
              <a:t> It has emerged as possibly the most complex, controversial, and confusing aspect of the Australian Curriculum.'' (Donnelly and Wiltshire, 2015). </a:t>
            </a:r>
          </a:p>
          <a:p>
            <a:r>
              <a:rPr lang="en-US" dirty="0">
                <a:cs typeface="Calibri"/>
              </a:rPr>
              <a:t>And much of the Australian National Curriculum has been subject to ridicule since it's introduction in 2008, many consider it to be overcrowded and complicated proving to provide very little benefit to anyone as many are struggling with how to implement. Unaware of what is legally required and what is not.</a:t>
            </a:r>
          </a:p>
          <a:p>
            <a:r>
              <a:rPr lang="en-US" dirty="0">
                <a:cs typeface="Calibri"/>
              </a:rPr>
              <a:t>The final report found that ''</a:t>
            </a:r>
            <a:r>
              <a:rPr lang="en-US" dirty="0">
                <a:ea typeface="+mn-lt"/>
                <a:cs typeface="+mn-lt"/>
              </a:rPr>
              <a:t>Some learning area experts believe that the ACARA writers were mainly not qualified in discipline areas but rather were generalist educators endeavoring to write specialist curriculum.'' (Donnelly and Wiltshire, 2015). It is evident that while the National Curriculum has been set out to provide the greatest quality of education for learners across Australia it is overcomplicated and could benefit from being decluttered and refined.</a:t>
            </a:r>
            <a:endParaRPr lang="en-US" dirty="0">
              <a:cs typeface="Calibri"/>
            </a:endParaRPr>
          </a:p>
          <a:p>
            <a:endParaRPr lang="en-US">
              <a:cs typeface="Calibri"/>
            </a:endParaRPr>
          </a:p>
          <a:p>
            <a:endParaRPr lang="en-US" dirty="0">
              <a:cs typeface="Calibri"/>
            </a:endParaRPr>
          </a:p>
        </p:txBody>
      </p:sp>
    </p:spTree>
    <p:extLst>
      <p:ext uri="{BB962C8B-B14F-4D97-AF65-F5344CB8AC3E}">
        <p14:creationId xmlns:p14="http://schemas.microsoft.com/office/powerpoint/2010/main" val="3466974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0682FE-EDA5-4435-B471-A13A64FFBB1B}"/>
              </a:ext>
            </a:extLst>
          </p:cNvPr>
          <p:cNvSpPr>
            <a:spLocks noGrp="1"/>
          </p:cNvSpPr>
          <p:nvPr>
            <p:ph type="title"/>
          </p:nvPr>
        </p:nvSpPr>
        <p:spPr>
          <a:xfrm>
            <a:off x="632327" y="61495"/>
            <a:ext cx="10131425" cy="1456267"/>
          </a:xfrm>
        </p:spPr>
        <p:txBody>
          <a:bodyPr/>
          <a:lstStyle/>
          <a:p>
            <a:r>
              <a:rPr lang="en-US" dirty="0">
                <a:cs typeface="Calibri Light"/>
              </a:rPr>
              <a:t>Reference list.</a:t>
            </a:r>
            <a:endParaRPr lang="en-US" dirty="0"/>
          </a:p>
        </p:txBody>
      </p:sp>
      <p:sp>
        <p:nvSpPr>
          <p:cNvPr id="3" name="Content Placeholder 2">
            <a:extLst>
              <a:ext uri="{FF2B5EF4-FFF2-40B4-BE49-F238E27FC236}">
                <a16:creationId xmlns:a16="http://schemas.microsoft.com/office/drawing/2014/main" id="{113E44DB-32AA-4626-9646-AD2E437F0116}"/>
              </a:ext>
            </a:extLst>
          </p:cNvPr>
          <p:cNvSpPr>
            <a:spLocks noGrp="1"/>
          </p:cNvSpPr>
          <p:nvPr>
            <p:ph idx="1"/>
          </p:nvPr>
        </p:nvSpPr>
        <p:spPr>
          <a:xfrm>
            <a:off x="151064" y="1513752"/>
            <a:ext cx="11802477" cy="4838922"/>
          </a:xfrm>
        </p:spPr>
        <p:txBody>
          <a:bodyPr>
            <a:normAutofit fontScale="62500" lnSpcReduction="20000"/>
          </a:bodyPr>
          <a:lstStyle/>
          <a:p>
            <a:r>
              <a:rPr lang="en-US" dirty="0">
                <a:ea typeface="+mn-lt"/>
                <a:cs typeface="+mn-lt"/>
              </a:rPr>
              <a:t>Australian Curriculum, Assessment and Reporting Authority (2010) </a:t>
            </a:r>
            <a:r>
              <a:rPr lang="en-US" i="1" dirty="0">
                <a:ea typeface="+mn-lt"/>
                <a:cs typeface="+mn-lt"/>
              </a:rPr>
              <a:t>Australian Curriculum Frequently Asked Questions. </a:t>
            </a:r>
            <a:r>
              <a:rPr lang="en-US" dirty="0">
                <a:ea typeface="+mn-lt"/>
                <a:cs typeface="+mn-lt"/>
              </a:rPr>
              <a:t>Available at: </a:t>
            </a:r>
            <a:r>
              <a:rPr lang="en-US" dirty="0">
                <a:ea typeface="+mn-lt"/>
                <a:cs typeface="+mn-lt"/>
                <a:hlinkClick r:id="rId2"/>
              </a:rPr>
              <a:t>https://docs.acara.edu.au/resources/AC_FAQs_Senior_Sec_v1_20100513_Background_FINAL.pdf</a:t>
            </a:r>
            <a:r>
              <a:rPr lang="en-US" dirty="0">
                <a:ea typeface="+mn-lt"/>
                <a:cs typeface="+mn-lt"/>
              </a:rPr>
              <a:t> (Accessed: 14 November 2019). </a:t>
            </a:r>
          </a:p>
          <a:p>
            <a:r>
              <a:rPr lang="en-US" dirty="0">
                <a:ea typeface="+mn-lt"/>
                <a:cs typeface="+mn-lt"/>
              </a:rPr>
              <a:t>Australian Curriculum, Assessment and Reporting Authority, (2019). </a:t>
            </a:r>
            <a:r>
              <a:rPr lang="en-US" i="1" dirty="0">
                <a:ea typeface="+mn-lt"/>
                <a:cs typeface="+mn-lt"/>
              </a:rPr>
              <a:t>Cross-Curriculum Priorities. </a:t>
            </a:r>
            <a:r>
              <a:rPr lang="en-US" dirty="0">
                <a:ea typeface="+mn-lt"/>
                <a:cs typeface="+mn-lt"/>
              </a:rPr>
              <a:t>Available at: </a:t>
            </a:r>
            <a:r>
              <a:rPr lang="en-US" dirty="0">
                <a:ea typeface="+mn-lt"/>
                <a:cs typeface="+mn-lt"/>
                <a:hlinkClick r:id="rId3"/>
              </a:rPr>
              <a:t>https://www.australiancurriculum.edu.au/f-10-curriculum/cross-curriculum-priorities/</a:t>
            </a:r>
            <a:r>
              <a:rPr lang="en-US" dirty="0">
                <a:ea typeface="+mn-lt"/>
                <a:cs typeface="+mn-lt"/>
              </a:rPr>
              <a:t> (Accessed: 15 November 2019).</a:t>
            </a:r>
          </a:p>
          <a:p>
            <a:r>
              <a:rPr lang="en-US" dirty="0">
                <a:ea typeface="+mn-lt"/>
                <a:cs typeface="+mn-lt"/>
              </a:rPr>
              <a:t>Australian Curriculum, Assessment and Reporting Authority, (2019). </a:t>
            </a:r>
            <a:r>
              <a:rPr lang="en-US" i="1" dirty="0">
                <a:ea typeface="+mn-lt"/>
                <a:cs typeface="+mn-lt"/>
              </a:rPr>
              <a:t>Structure. </a:t>
            </a:r>
            <a:r>
              <a:rPr lang="en-US" dirty="0">
                <a:ea typeface="+mn-lt"/>
                <a:cs typeface="+mn-lt"/>
              </a:rPr>
              <a:t>Available at: </a:t>
            </a:r>
            <a:r>
              <a:rPr lang="en-US" dirty="0">
                <a:ea typeface="+mn-lt"/>
                <a:cs typeface="+mn-lt"/>
                <a:hlinkClick r:id="rId4"/>
              </a:rPr>
              <a:t>https://www.australiancurriculum.edu.au/f-10-curriculum/structure/</a:t>
            </a:r>
            <a:r>
              <a:rPr lang="en-US" i="1" dirty="0">
                <a:ea typeface="+mn-lt"/>
                <a:cs typeface="+mn-lt"/>
              </a:rPr>
              <a:t> </a:t>
            </a:r>
            <a:r>
              <a:rPr lang="en-US" dirty="0">
                <a:ea typeface="+mn-lt"/>
                <a:cs typeface="+mn-lt"/>
              </a:rPr>
              <a:t>(Accessed: 11 November 2019). </a:t>
            </a:r>
            <a:endParaRPr lang="en-US" dirty="0"/>
          </a:p>
          <a:p>
            <a:r>
              <a:rPr lang="en-US" dirty="0">
                <a:cs typeface="Calibri"/>
              </a:rPr>
              <a:t>Bradley, S, et al. (2006) '</a:t>
            </a:r>
            <a:r>
              <a:rPr lang="en" dirty="0"/>
              <a:t>The magnitude of educational disadvantage of indigenous minority groups in Australia' </a:t>
            </a:r>
            <a:r>
              <a:rPr lang="en" i="1" dirty="0"/>
              <a:t>Journal of Population Economics</a:t>
            </a:r>
            <a:r>
              <a:rPr lang="en" dirty="0"/>
              <a:t>, 20 (3).  pp. 547-569. Available at: </a:t>
            </a:r>
            <a:r>
              <a:rPr lang="en" dirty="0">
                <a:ea typeface="+mn-lt"/>
                <a:cs typeface="+mn-lt"/>
                <a:hlinkClick r:id="rId5"/>
              </a:rPr>
              <a:t>https://link.springer.com/content/pdf/10.1007%2Fs00148-006-0076-9.pdf</a:t>
            </a:r>
            <a:r>
              <a:rPr lang="en" dirty="0">
                <a:ea typeface="+mn-lt"/>
                <a:cs typeface="+mn-lt"/>
              </a:rPr>
              <a:t> (Accessed: 18 November 2019). </a:t>
            </a:r>
            <a:endParaRPr lang="en-US" dirty="0">
              <a:cs typeface="Calibri"/>
            </a:endParaRPr>
          </a:p>
          <a:p>
            <a:r>
              <a:rPr lang="en-US" dirty="0">
                <a:cs typeface="Calibri"/>
              </a:rPr>
              <a:t>Donnelly, K. (2015) </a:t>
            </a:r>
            <a:r>
              <a:rPr lang="en-US" dirty="0"/>
              <a:t>'Review of the Australian Curriculum: A view from a member of the Review Team' </a:t>
            </a:r>
            <a:r>
              <a:rPr lang="en-US" i="1" dirty="0">
                <a:ea typeface="+mn-lt"/>
                <a:cs typeface="+mn-lt"/>
              </a:rPr>
              <a:t>CURRICULUM PERSPECTIVES, </a:t>
            </a:r>
            <a:r>
              <a:rPr lang="en-US" dirty="0">
                <a:ea typeface="+mn-lt"/>
                <a:cs typeface="+mn-lt"/>
              </a:rPr>
              <a:t>35 (1), pp. 8-19. Available at: </a:t>
            </a:r>
            <a:r>
              <a:rPr lang="en-US" dirty="0">
                <a:ea typeface="+mn-lt"/>
                <a:cs typeface="+mn-lt"/>
                <a:hlinkClick r:id="rId6"/>
              </a:rPr>
              <a:t>https://www.researchgate.net/publication/278412459_Review_of_the_Australian_Curriculum_A_view_from_a_member_of_the_Review_Team</a:t>
            </a:r>
            <a:r>
              <a:rPr lang="en-US" dirty="0">
                <a:ea typeface="+mn-lt"/>
                <a:cs typeface="+mn-lt"/>
              </a:rPr>
              <a:t> (Accessed: 16 November 2019).  </a:t>
            </a:r>
            <a:endParaRPr lang="en-US" dirty="0">
              <a:cs typeface="Calibri"/>
            </a:endParaRPr>
          </a:p>
          <a:p>
            <a:r>
              <a:rPr lang="en-US" dirty="0">
                <a:cs typeface="Calibri"/>
              </a:rPr>
              <a:t>Donnelly, K and Wiltshire, K. (2015) </a:t>
            </a:r>
            <a:r>
              <a:rPr lang="en-US" i="1" dirty="0">
                <a:cs typeface="Calibri"/>
              </a:rPr>
              <a:t>Review of the Australian Curriculum Final Report. </a:t>
            </a:r>
            <a:r>
              <a:rPr lang="en-US" dirty="0">
                <a:cs typeface="Calibri"/>
              </a:rPr>
              <a:t>Available at: </a:t>
            </a:r>
            <a:r>
              <a:rPr lang="en-US" dirty="0">
                <a:ea typeface="+mn-lt"/>
                <a:cs typeface="+mn-lt"/>
                <a:hlinkClick r:id="rId7"/>
              </a:rPr>
              <a:t>https://docs.education.gov.au/system/files/doc/other/review_of_the_national_curriculum_final_report.pdf</a:t>
            </a:r>
            <a:r>
              <a:rPr lang="en-US" dirty="0">
                <a:ea typeface="+mn-lt"/>
                <a:cs typeface="+mn-lt"/>
              </a:rPr>
              <a:t> (Accessed: 17 November 2019). </a:t>
            </a:r>
          </a:p>
          <a:p>
            <a:r>
              <a:rPr lang="en-US" dirty="0" err="1">
                <a:cs typeface="Calibri"/>
              </a:rPr>
              <a:t>Gillan</a:t>
            </a:r>
            <a:r>
              <a:rPr lang="en-US" dirty="0">
                <a:cs typeface="Calibri"/>
              </a:rPr>
              <a:t>, K, et al. (2017) </a:t>
            </a:r>
            <a:r>
              <a:rPr lang="en-US" i="1" dirty="0">
                <a:ea typeface="+mn-lt"/>
                <a:cs typeface="+mn-lt"/>
              </a:rPr>
              <a:t>The Case for Urgency: Advocating for Indigenous voice in education. </a:t>
            </a:r>
            <a:r>
              <a:rPr lang="en-US" dirty="0">
                <a:ea typeface="+mn-lt"/>
                <a:cs typeface="+mn-lt"/>
              </a:rPr>
              <a:t>Available at: </a:t>
            </a:r>
            <a:r>
              <a:rPr lang="en-US" dirty="0">
                <a:ea typeface="+mn-lt"/>
                <a:cs typeface="+mn-lt"/>
                <a:hlinkClick r:id="rId8"/>
              </a:rPr>
              <a:t>https://research.acer.edu.au/cgi/viewcontent.cgi?article=1027&amp;context=aer</a:t>
            </a:r>
            <a:r>
              <a:rPr lang="en-US" i="1" dirty="0">
                <a:ea typeface="+mn-lt"/>
                <a:cs typeface="+mn-lt"/>
              </a:rPr>
              <a:t> </a:t>
            </a:r>
            <a:r>
              <a:rPr lang="en-US" dirty="0">
                <a:ea typeface="+mn-lt"/>
                <a:cs typeface="+mn-lt"/>
              </a:rPr>
              <a:t>(Accessed: 19 November 2019). </a:t>
            </a:r>
            <a:endParaRPr lang="en-US" dirty="0">
              <a:cs typeface="Calibri"/>
            </a:endParaRPr>
          </a:p>
          <a:p>
            <a:r>
              <a:rPr lang="en-US" dirty="0">
                <a:cs typeface="Calibri"/>
              </a:rPr>
              <a:t>Teach In. (2019) </a:t>
            </a:r>
            <a:r>
              <a:rPr lang="en-US" i="1" dirty="0"/>
              <a:t>The differences between the UK and Australian curriculum. </a:t>
            </a:r>
            <a:r>
              <a:rPr lang="en-US" dirty="0"/>
              <a:t>Available at: </a:t>
            </a:r>
            <a:r>
              <a:rPr lang="en-US" dirty="0">
                <a:ea typeface="+mn-lt"/>
                <a:cs typeface="+mn-lt"/>
                <a:hlinkClick r:id="rId9"/>
              </a:rPr>
              <a:t>https://teachin.com.au/resource/differences-uk-and-australian-curriculum/</a:t>
            </a:r>
            <a:r>
              <a:rPr lang="en-US" dirty="0">
                <a:ea typeface="+mn-lt"/>
                <a:cs typeface="+mn-lt"/>
              </a:rPr>
              <a:t> (Accessed: 19 November 2019). </a:t>
            </a:r>
            <a:endParaRPr lang="en-US" dirty="0">
              <a:cs typeface="Calibri"/>
            </a:endParaRPr>
          </a:p>
          <a:p>
            <a:r>
              <a:rPr lang="en-US" dirty="0">
                <a:cs typeface="Calibri"/>
              </a:rPr>
              <a:t>Victoria State Government VCCA, (2019). </a:t>
            </a:r>
            <a:r>
              <a:rPr lang="en-US" i="1" dirty="0">
                <a:cs typeface="Calibri"/>
              </a:rPr>
              <a:t>The Victorian Curriculum F-10. </a:t>
            </a:r>
            <a:r>
              <a:rPr lang="en-US" dirty="0">
                <a:cs typeface="Calibri"/>
              </a:rPr>
              <a:t>Available at: </a:t>
            </a:r>
            <a:r>
              <a:rPr lang="en-US" dirty="0">
                <a:ea typeface="+mn-lt"/>
                <a:cs typeface="+mn-lt"/>
                <a:hlinkClick r:id="rId10"/>
              </a:rPr>
              <a:t>https://victoriancurriculum.vcaa.vic.edu.au/</a:t>
            </a:r>
            <a:r>
              <a:rPr lang="en-US" dirty="0">
                <a:ea typeface="+mn-lt"/>
                <a:cs typeface="+mn-lt"/>
              </a:rPr>
              <a:t> (Accessed: 14 November 2019). </a:t>
            </a:r>
          </a:p>
          <a:p>
            <a:r>
              <a:rPr lang="en-US" dirty="0">
                <a:cs typeface="Calibri"/>
              </a:rPr>
              <a:t>Wright, C. et al. (2016) </a:t>
            </a:r>
            <a:r>
              <a:rPr lang="en-US" i="1" dirty="0">
                <a:ea typeface="+mn-lt"/>
                <a:cs typeface="+mn-lt"/>
              </a:rPr>
              <a:t>Economic migration and Australia in the 21st century. </a:t>
            </a:r>
            <a:r>
              <a:rPr lang="en-US" dirty="0">
                <a:ea typeface="+mn-lt"/>
                <a:cs typeface="+mn-lt"/>
              </a:rPr>
              <a:t>Available at: </a:t>
            </a:r>
            <a:r>
              <a:rPr lang="en-US" dirty="0">
                <a:ea typeface="+mn-lt"/>
                <a:cs typeface="+mn-lt"/>
                <a:hlinkClick r:id="rId11"/>
              </a:rPr>
              <a:t>https://www.lowyinstitute.org/sites/default/files/wright_et_al_economic_migration_and_australia_in_the_21st_century_0_0.pdf</a:t>
            </a:r>
            <a:r>
              <a:rPr lang="en-US" dirty="0">
                <a:ea typeface="+mn-lt"/>
                <a:cs typeface="+mn-lt"/>
              </a:rPr>
              <a:t> (Accessed: 14 November 2019). </a:t>
            </a:r>
            <a:endParaRPr lang="en-US" dirty="0">
              <a:cs typeface="Calibri"/>
            </a:endParaRPr>
          </a:p>
          <a:p>
            <a:r>
              <a:rPr lang="en-US" u="sng" dirty="0">
                <a:cs typeface="Calibri"/>
              </a:rPr>
              <a:t>Handouts</a:t>
            </a:r>
            <a:endParaRPr lang="en-US" u="sng">
              <a:cs typeface="Calibri"/>
            </a:endParaRPr>
          </a:p>
          <a:p>
            <a:r>
              <a:rPr lang="en-US" dirty="0">
                <a:cs typeface="Calibri"/>
              </a:rPr>
              <a:t>Australian Curriculum, Assessment and Reporting Authority, (2019) </a:t>
            </a:r>
            <a:r>
              <a:rPr lang="en-US" i="1" dirty="0">
                <a:cs typeface="Calibri"/>
              </a:rPr>
              <a:t>Work samples Bush Fire Action Plan. Available at </a:t>
            </a:r>
            <a:r>
              <a:rPr lang="en-US" dirty="0">
                <a:cs typeface="Calibri"/>
                <a:hlinkClick r:id="rId12"/>
              </a:rPr>
              <a:t>https://www.australiancurriculum.edu.au/resources/work-samples/samples/bushfire-action-plan-above/?searchTerm=lesson+plan#dimension-content</a:t>
            </a:r>
            <a:r>
              <a:rPr lang="en-US" dirty="0">
                <a:cs typeface="Calibri"/>
              </a:rPr>
              <a:t> (Accessed: 22 November 2019).</a:t>
            </a:r>
          </a:p>
          <a:p>
            <a:r>
              <a:rPr lang="en-US" dirty="0">
                <a:ea typeface="+mn-lt"/>
                <a:cs typeface="+mn-lt"/>
              </a:rPr>
              <a:t>Australian Curriculum, Assessment and Reporting Authority, (2019) </a:t>
            </a:r>
            <a:r>
              <a:rPr lang="en-US" i="1" dirty="0">
                <a:ea typeface="+mn-lt"/>
                <a:cs typeface="+mn-lt"/>
              </a:rPr>
              <a:t>Work sample Portfolio. </a:t>
            </a:r>
            <a:r>
              <a:rPr lang="en-US" dirty="0">
                <a:ea typeface="+mn-lt"/>
                <a:cs typeface="+mn-lt"/>
              </a:rPr>
              <a:t>Available at: </a:t>
            </a:r>
            <a:r>
              <a:rPr lang="en-US" dirty="0">
                <a:ea typeface="+mn-lt"/>
                <a:cs typeface="+mn-lt"/>
                <a:hlinkClick r:id="rId13"/>
              </a:rPr>
              <a:t>https://docs.acara.edu.au/curriculum/worksamples/Year_1_Science_Portfolio_Above.pdf</a:t>
            </a:r>
            <a:r>
              <a:rPr lang="en-US" dirty="0">
                <a:ea typeface="+mn-lt"/>
                <a:cs typeface="+mn-lt"/>
              </a:rPr>
              <a:t> (Accessed: 22 November 2019). </a:t>
            </a:r>
            <a:endParaRPr lang="en-US" dirty="0">
              <a:cs typeface="Calibri"/>
            </a:endParaRPr>
          </a:p>
          <a:p>
            <a:endParaRPr lang="en-US" dirty="0">
              <a:cs typeface="Calibri"/>
            </a:endParaRPr>
          </a:p>
        </p:txBody>
      </p:sp>
    </p:spTree>
    <p:extLst>
      <p:ext uri="{BB962C8B-B14F-4D97-AF65-F5344CB8AC3E}">
        <p14:creationId xmlns:p14="http://schemas.microsoft.com/office/powerpoint/2010/main" val="359176667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04C7E"/>
      </a:dk2>
      <a:lt2>
        <a:srgbClr val="EBEBEB"/>
      </a:lt2>
      <a:accent1>
        <a:srgbClr val="94CE67"/>
      </a:accent1>
      <a:accent2>
        <a:srgbClr val="49D1CD"/>
      </a:accent2>
      <a:accent3>
        <a:srgbClr val="61A5D6"/>
      </a:accent3>
      <a:accent4>
        <a:srgbClr val="9D8CD3"/>
      </a:accent4>
      <a:accent5>
        <a:srgbClr val="E45C8A"/>
      </a:accent5>
      <a:accent6>
        <a:srgbClr val="F98C61"/>
      </a:accent6>
      <a:hlink>
        <a:srgbClr val="AAF172"/>
      </a:hlink>
      <a:folHlink>
        <a:srgbClr val="E7F19A"/>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E44E6A2F-09CD-4BE0-B42D-107FF03CEED6}"/>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Celestial</vt:lpstr>
      <vt:lpstr>Australian curriculum</vt:lpstr>
      <vt:lpstr>Australian Curriculum- overview</vt:lpstr>
      <vt:lpstr>Benefits of the Australian Curriculum- Universally agreed education standards.</vt:lpstr>
      <vt:lpstr>Benefits of the Curriculum- Teacher/educator Understanding. </vt:lpstr>
      <vt:lpstr>Benefits of the curriculum- Inclusion</vt:lpstr>
      <vt:lpstr>Setbacks of the Curriculum- Content and overcrowding.</vt:lpstr>
      <vt:lpstr>Setbacks of the curriculum- state and territory reluctance to implement.  </vt:lpstr>
      <vt:lpstr>Setbacks of the curriculum- Inclusive education.</vt:lpstr>
      <vt:lpstr>Comparison to the National Curriculum in the Uk. </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2178</cp:revision>
  <dcterms:created xsi:type="dcterms:W3CDTF">2019-11-10T11:57:26Z</dcterms:created>
  <dcterms:modified xsi:type="dcterms:W3CDTF">2019-11-25T20:23:05Z</dcterms:modified>
</cp:coreProperties>
</file>