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D3B64-E8E8-9C53-C193-1115927DCC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897D70-072A-1A91-BF29-07204C52E89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360C75A-D946-59BC-13C5-5334D80DB37D}"/>
              </a:ext>
            </a:extLst>
          </p:cNvPr>
          <p:cNvSpPr>
            <a:spLocks noGrp="1"/>
          </p:cNvSpPr>
          <p:nvPr>
            <p:ph type="dt" sz="half" idx="10"/>
          </p:nvPr>
        </p:nvSpPr>
        <p:spPr/>
        <p:txBody>
          <a:bodyPr/>
          <a:lstStyle/>
          <a:p>
            <a:fld id="{59B2FF06-B6DB-4D0E-8C28-1CB1A121E837}" type="datetimeFigureOut">
              <a:rPr lang="en-GB" smtClean="0"/>
              <a:t>23/10/2024</a:t>
            </a:fld>
            <a:endParaRPr lang="en-GB"/>
          </a:p>
        </p:txBody>
      </p:sp>
      <p:sp>
        <p:nvSpPr>
          <p:cNvPr id="5" name="Footer Placeholder 4">
            <a:extLst>
              <a:ext uri="{FF2B5EF4-FFF2-40B4-BE49-F238E27FC236}">
                <a16:creationId xmlns:a16="http://schemas.microsoft.com/office/drawing/2014/main" id="{944B66DA-D04C-E809-6E19-474C5ABD78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B3FBB9-D268-776A-616C-4349417EF8D3}"/>
              </a:ext>
            </a:extLst>
          </p:cNvPr>
          <p:cNvSpPr>
            <a:spLocks noGrp="1"/>
          </p:cNvSpPr>
          <p:nvPr>
            <p:ph type="sldNum" sz="quarter" idx="12"/>
          </p:nvPr>
        </p:nvSpPr>
        <p:spPr/>
        <p:txBody>
          <a:bodyPr/>
          <a:lstStyle/>
          <a:p>
            <a:fld id="{D02CA1C5-D6B0-4007-B198-E626F8420A06}" type="slidenum">
              <a:rPr lang="en-GB" smtClean="0"/>
              <a:t>‹#›</a:t>
            </a:fld>
            <a:endParaRPr lang="en-GB"/>
          </a:p>
        </p:txBody>
      </p:sp>
    </p:spTree>
    <p:extLst>
      <p:ext uri="{BB962C8B-B14F-4D97-AF65-F5344CB8AC3E}">
        <p14:creationId xmlns:p14="http://schemas.microsoft.com/office/powerpoint/2010/main" val="330824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478F3-2AB4-6775-3AAF-0A9AAC1E2C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83586D-C6D0-B449-3F77-5062C6F0502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2639FB-9586-285D-D462-4B2796DD6B67}"/>
              </a:ext>
            </a:extLst>
          </p:cNvPr>
          <p:cNvSpPr>
            <a:spLocks noGrp="1"/>
          </p:cNvSpPr>
          <p:nvPr>
            <p:ph type="dt" sz="half" idx="10"/>
          </p:nvPr>
        </p:nvSpPr>
        <p:spPr/>
        <p:txBody>
          <a:bodyPr/>
          <a:lstStyle/>
          <a:p>
            <a:fld id="{59B2FF06-B6DB-4D0E-8C28-1CB1A121E837}" type="datetimeFigureOut">
              <a:rPr lang="en-GB" smtClean="0"/>
              <a:t>23/10/2024</a:t>
            </a:fld>
            <a:endParaRPr lang="en-GB"/>
          </a:p>
        </p:txBody>
      </p:sp>
      <p:sp>
        <p:nvSpPr>
          <p:cNvPr id="5" name="Footer Placeholder 4">
            <a:extLst>
              <a:ext uri="{FF2B5EF4-FFF2-40B4-BE49-F238E27FC236}">
                <a16:creationId xmlns:a16="http://schemas.microsoft.com/office/drawing/2014/main" id="{51D46B74-FFD6-0C61-E349-F5CC422309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6BD51F-A615-C53B-69A3-C935EB87B1F0}"/>
              </a:ext>
            </a:extLst>
          </p:cNvPr>
          <p:cNvSpPr>
            <a:spLocks noGrp="1"/>
          </p:cNvSpPr>
          <p:nvPr>
            <p:ph type="sldNum" sz="quarter" idx="12"/>
          </p:nvPr>
        </p:nvSpPr>
        <p:spPr/>
        <p:txBody>
          <a:bodyPr/>
          <a:lstStyle/>
          <a:p>
            <a:fld id="{D02CA1C5-D6B0-4007-B198-E626F8420A06}" type="slidenum">
              <a:rPr lang="en-GB" smtClean="0"/>
              <a:t>‹#›</a:t>
            </a:fld>
            <a:endParaRPr lang="en-GB"/>
          </a:p>
        </p:txBody>
      </p:sp>
    </p:spTree>
    <p:extLst>
      <p:ext uri="{BB962C8B-B14F-4D97-AF65-F5344CB8AC3E}">
        <p14:creationId xmlns:p14="http://schemas.microsoft.com/office/powerpoint/2010/main" val="392950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271FD-B8FB-3B9D-738B-2EBCE3BD31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8BAC6BA-B7CF-27BF-A861-2FC57193F73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F05C85-2520-16AB-31A5-F6F2A2CD9CB3}"/>
              </a:ext>
            </a:extLst>
          </p:cNvPr>
          <p:cNvSpPr>
            <a:spLocks noGrp="1"/>
          </p:cNvSpPr>
          <p:nvPr>
            <p:ph type="dt" sz="half" idx="10"/>
          </p:nvPr>
        </p:nvSpPr>
        <p:spPr/>
        <p:txBody>
          <a:bodyPr/>
          <a:lstStyle/>
          <a:p>
            <a:fld id="{59B2FF06-B6DB-4D0E-8C28-1CB1A121E837}" type="datetimeFigureOut">
              <a:rPr lang="en-GB" smtClean="0"/>
              <a:t>23/10/2024</a:t>
            </a:fld>
            <a:endParaRPr lang="en-GB"/>
          </a:p>
        </p:txBody>
      </p:sp>
      <p:sp>
        <p:nvSpPr>
          <p:cNvPr id="5" name="Footer Placeholder 4">
            <a:extLst>
              <a:ext uri="{FF2B5EF4-FFF2-40B4-BE49-F238E27FC236}">
                <a16:creationId xmlns:a16="http://schemas.microsoft.com/office/drawing/2014/main" id="{FDAFA797-3DF3-1B73-8867-F5ACDC50F9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595EEA-8A14-E648-99BC-2A8967612376}"/>
              </a:ext>
            </a:extLst>
          </p:cNvPr>
          <p:cNvSpPr>
            <a:spLocks noGrp="1"/>
          </p:cNvSpPr>
          <p:nvPr>
            <p:ph type="sldNum" sz="quarter" idx="12"/>
          </p:nvPr>
        </p:nvSpPr>
        <p:spPr/>
        <p:txBody>
          <a:bodyPr/>
          <a:lstStyle/>
          <a:p>
            <a:fld id="{D02CA1C5-D6B0-4007-B198-E626F8420A06}" type="slidenum">
              <a:rPr lang="en-GB" smtClean="0"/>
              <a:t>‹#›</a:t>
            </a:fld>
            <a:endParaRPr lang="en-GB"/>
          </a:p>
        </p:txBody>
      </p:sp>
    </p:spTree>
    <p:extLst>
      <p:ext uri="{BB962C8B-B14F-4D97-AF65-F5344CB8AC3E}">
        <p14:creationId xmlns:p14="http://schemas.microsoft.com/office/powerpoint/2010/main" val="8482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911FA-7EBF-E7B0-3BD0-48300280AB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7E7BE5-BE5C-BA59-7CA5-AA84A5213D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AA750D-BB2B-0D55-5940-610B9B87250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548E42-BDF0-2CE8-FD56-EE8506993CCE}"/>
              </a:ext>
            </a:extLst>
          </p:cNvPr>
          <p:cNvSpPr>
            <a:spLocks noGrp="1"/>
          </p:cNvSpPr>
          <p:nvPr>
            <p:ph type="dt" sz="half" idx="10"/>
          </p:nvPr>
        </p:nvSpPr>
        <p:spPr/>
        <p:txBody>
          <a:bodyPr/>
          <a:lstStyle/>
          <a:p>
            <a:fld id="{59B2FF06-B6DB-4D0E-8C28-1CB1A121E837}" type="datetimeFigureOut">
              <a:rPr lang="en-GB" smtClean="0"/>
              <a:t>23/10/2024</a:t>
            </a:fld>
            <a:endParaRPr lang="en-GB"/>
          </a:p>
        </p:txBody>
      </p:sp>
      <p:sp>
        <p:nvSpPr>
          <p:cNvPr id="6" name="Footer Placeholder 5">
            <a:extLst>
              <a:ext uri="{FF2B5EF4-FFF2-40B4-BE49-F238E27FC236}">
                <a16:creationId xmlns:a16="http://schemas.microsoft.com/office/drawing/2014/main" id="{9C8EAFE1-7B7D-9DF1-4BDB-D5AE529317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3EB98E-E52F-852D-6F26-E78F339228C7}"/>
              </a:ext>
            </a:extLst>
          </p:cNvPr>
          <p:cNvSpPr>
            <a:spLocks noGrp="1"/>
          </p:cNvSpPr>
          <p:nvPr>
            <p:ph type="sldNum" sz="quarter" idx="12"/>
          </p:nvPr>
        </p:nvSpPr>
        <p:spPr/>
        <p:txBody>
          <a:bodyPr/>
          <a:lstStyle/>
          <a:p>
            <a:fld id="{D02CA1C5-D6B0-4007-B198-E626F8420A06}" type="slidenum">
              <a:rPr lang="en-GB" smtClean="0"/>
              <a:t>‹#›</a:t>
            </a:fld>
            <a:endParaRPr lang="en-GB"/>
          </a:p>
        </p:txBody>
      </p:sp>
    </p:spTree>
    <p:extLst>
      <p:ext uri="{BB962C8B-B14F-4D97-AF65-F5344CB8AC3E}">
        <p14:creationId xmlns:p14="http://schemas.microsoft.com/office/powerpoint/2010/main" val="2335160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1D63C-DB96-1723-2CC6-9502244779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EC8D9D-9FEE-538F-4B08-06B4F850B9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914FF8-51D5-A0B1-3DBB-FA4F3FC3BE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93C4AB4-FD6A-3622-8986-3A2E366E2D1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014000-7738-7CEC-05D4-2B8D981ED0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4C2755-C426-D58F-D370-1D5D925B9254}"/>
              </a:ext>
            </a:extLst>
          </p:cNvPr>
          <p:cNvSpPr>
            <a:spLocks noGrp="1"/>
          </p:cNvSpPr>
          <p:nvPr>
            <p:ph type="dt" sz="half" idx="10"/>
          </p:nvPr>
        </p:nvSpPr>
        <p:spPr/>
        <p:txBody>
          <a:bodyPr/>
          <a:lstStyle/>
          <a:p>
            <a:fld id="{59B2FF06-B6DB-4D0E-8C28-1CB1A121E837}" type="datetimeFigureOut">
              <a:rPr lang="en-GB" smtClean="0"/>
              <a:t>23/10/2024</a:t>
            </a:fld>
            <a:endParaRPr lang="en-GB"/>
          </a:p>
        </p:txBody>
      </p:sp>
      <p:sp>
        <p:nvSpPr>
          <p:cNvPr id="8" name="Footer Placeholder 7">
            <a:extLst>
              <a:ext uri="{FF2B5EF4-FFF2-40B4-BE49-F238E27FC236}">
                <a16:creationId xmlns:a16="http://schemas.microsoft.com/office/drawing/2014/main" id="{D7CDCA3F-2B31-15F1-3479-9633F317A0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2B6F555-1E6A-00A1-3BCE-72630516C13A}"/>
              </a:ext>
            </a:extLst>
          </p:cNvPr>
          <p:cNvSpPr>
            <a:spLocks noGrp="1"/>
          </p:cNvSpPr>
          <p:nvPr>
            <p:ph type="sldNum" sz="quarter" idx="12"/>
          </p:nvPr>
        </p:nvSpPr>
        <p:spPr/>
        <p:txBody>
          <a:bodyPr/>
          <a:lstStyle/>
          <a:p>
            <a:fld id="{D02CA1C5-D6B0-4007-B198-E626F8420A06}" type="slidenum">
              <a:rPr lang="en-GB" smtClean="0"/>
              <a:t>‹#›</a:t>
            </a:fld>
            <a:endParaRPr lang="en-GB"/>
          </a:p>
        </p:txBody>
      </p:sp>
    </p:spTree>
    <p:extLst>
      <p:ext uri="{BB962C8B-B14F-4D97-AF65-F5344CB8AC3E}">
        <p14:creationId xmlns:p14="http://schemas.microsoft.com/office/powerpoint/2010/main" val="2938605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C0435-6418-8B0D-0C72-3CD0DAF5AD2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932086-B40D-0C6A-B255-233A0351D424}"/>
              </a:ext>
            </a:extLst>
          </p:cNvPr>
          <p:cNvSpPr>
            <a:spLocks noGrp="1"/>
          </p:cNvSpPr>
          <p:nvPr>
            <p:ph type="dt" sz="half" idx="10"/>
          </p:nvPr>
        </p:nvSpPr>
        <p:spPr/>
        <p:txBody>
          <a:bodyPr/>
          <a:lstStyle/>
          <a:p>
            <a:fld id="{59B2FF06-B6DB-4D0E-8C28-1CB1A121E837}" type="datetimeFigureOut">
              <a:rPr lang="en-GB" smtClean="0"/>
              <a:t>23/10/2024</a:t>
            </a:fld>
            <a:endParaRPr lang="en-GB"/>
          </a:p>
        </p:txBody>
      </p:sp>
      <p:sp>
        <p:nvSpPr>
          <p:cNvPr id="4" name="Footer Placeholder 3">
            <a:extLst>
              <a:ext uri="{FF2B5EF4-FFF2-40B4-BE49-F238E27FC236}">
                <a16:creationId xmlns:a16="http://schemas.microsoft.com/office/drawing/2014/main" id="{43565B69-1449-31BB-6904-CF2D85BC53F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9C42E6-B4C9-A662-CB65-A471EDB991AF}"/>
              </a:ext>
            </a:extLst>
          </p:cNvPr>
          <p:cNvSpPr>
            <a:spLocks noGrp="1"/>
          </p:cNvSpPr>
          <p:nvPr>
            <p:ph type="sldNum" sz="quarter" idx="12"/>
          </p:nvPr>
        </p:nvSpPr>
        <p:spPr/>
        <p:txBody>
          <a:bodyPr/>
          <a:lstStyle/>
          <a:p>
            <a:fld id="{D02CA1C5-D6B0-4007-B198-E626F8420A06}" type="slidenum">
              <a:rPr lang="en-GB" smtClean="0"/>
              <a:t>‹#›</a:t>
            </a:fld>
            <a:endParaRPr lang="en-GB"/>
          </a:p>
        </p:txBody>
      </p:sp>
    </p:spTree>
    <p:extLst>
      <p:ext uri="{BB962C8B-B14F-4D97-AF65-F5344CB8AC3E}">
        <p14:creationId xmlns:p14="http://schemas.microsoft.com/office/powerpoint/2010/main" val="3997183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6EF3A0-22FC-13B0-0239-A5006D0DE188}"/>
              </a:ext>
            </a:extLst>
          </p:cNvPr>
          <p:cNvSpPr>
            <a:spLocks noGrp="1"/>
          </p:cNvSpPr>
          <p:nvPr>
            <p:ph type="dt" sz="half" idx="10"/>
          </p:nvPr>
        </p:nvSpPr>
        <p:spPr/>
        <p:txBody>
          <a:bodyPr/>
          <a:lstStyle/>
          <a:p>
            <a:fld id="{59B2FF06-B6DB-4D0E-8C28-1CB1A121E837}" type="datetimeFigureOut">
              <a:rPr lang="en-GB" smtClean="0"/>
              <a:t>23/10/2024</a:t>
            </a:fld>
            <a:endParaRPr lang="en-GB"/>
          </a:p>
        </p:txBody>
      </p:sp>
      <p:sp>
        <p:nvSpPr>
          <p:cNvPr id="3" name="Footer Placeholder 2">
            <a:extLst>
              <a:ext uri="{FF2B5EF4-FFF2-40B4-BE49-F238E27FC236}">
                <a16:creationId xmlns:a16="http://schemas.microsoft.com/office/drawing/2014/main" id="{E6BDC172-660F-76EF-AFCC-F3A6F1AC740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81B72C-7F80-01BA-3CA5-8ABE9CB9D50E}"/>
              </a:ext>
            </a:extLst>
          </p:cNvPr>
          <p:cNvSpPr>
            <a:spLocks noGrp="1"/>
          </p:cNvSpPr>
          <p:nvPr>
            <p:ph type="sldNum" sz="quarter" idx="12"/>
          </p:nvPr>
        </p:nvSpPr>
        <p:spPr/>
        <p:txBody>
          <a:bodyPr/>
          <a:lstStyle/>
          <a:p>
            <a:fld id="{D02CA1C5-D6B0-4007-B198-E626F8420A06}" type="slidenum">
              <a:rPr lang="en-GB" smtClean="0"/>
              <a:t>‹#›</a:t>
            </a:fld>
            <a:endParaRPr lang="en-GB"/>
          </a:p>
        </p:txBody>
      </p:sp>
    </p:spTree>
    <p:extLst>
      <p:ext uri="{BB962C8B-B14F-4D97-AF65-F5344CB8AC3E}">
        <p14:creationId xmlns:p14="http://schemas.microsoft.com/office/powerpoint/2010/main" val="343201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EAB41-852F-1149-9D21-C196D73AF8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B95A58-DAE6-633B-E169-B91E0A91E2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ABEE06-9D9C-58E3-68D8-082D814248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5D29B5-0E6A-3657-8DB8-949B0B15A075}"/>
              </a:ext>
            </a:extLst>
          </p:cNvPr>
          <p:cNvSpPr>
            <a:spLocks noGrp="1"/>
          </p:cNvSpPr>
          <p:nvPr>
            <p:ph type="dt" sz="half" idx="10"/>
          </p:nvPr>
        </p:nvSpPr>
        <p:spPr/>
        <p:txBody>
          <a:bodyPr/>
          <a:lstStyle/>
          <a:p>
            <a:fld id="{59B2FF06-B6DB-4D0E-8C28-1CB1A121E837}" type="datetimeFigureOut">
              <a:rPr lang="en-GB" smtClean="0"/>
              <a:t>23/10/2024</a:t>
            </a:fld>
            <a:endParaRPr lang="en-GB"/>
          </a:p>
        </p:txBody>
      </p:sp>
      <p:sp>
        <p:nvSpPr>
          <p:cNvPr id="6" name="Footer Placeholder 5">
            <a:extLst>
              <a:ext uri="{FF2B5EF4-FFF2-40B4-BE49-F238E27FC236}">
                <a16:creationId xmlns:a16="http://schemas.microsoft.com/office/drawing/2014/main" id="{011CD41A-DA76-F111-5CDF-5F1E83EA5F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A17399-3B34-EF28-6DBA-5DAD6B67FEFC}"/>
              </a:ext>
            </a:extLst>
          </p:cNvPr>
          <p:cNvSpPr>
            <a:spLocks noGrp="1"/>
          </p:cNvSpPr>
          <p:nvPr>
            <p:ph type="sldNum" sz="quarter" idx="12"/>
          </p:nvPr>
        </p:nvSpPr>
        <p:spPr/>
        <p:txBody>
          <a:bodyPr/>
          <a:lstStyle/>
          <a:p>
            <a:fld id="{D02CA1C5-D6B0-4007-B198-E626F8420A06}" type="slidenum">
              <a:rPr lang="en-GB" smtClean="0"/>
              <a:t>‹#›</a:t>
            </a:fld>
            <a:endParaRPr lang="en-GB"/>
          </a:p>
        </p:txBody>
      </p:sp>
    </p:spTree>
    <p:extLst>
      <p:ext uri="{BB962C8B-B14F-4D97-AF65-F5344CB8AC3E}">
        <p14:creationId xmlns:p14="http://schemas.microsoft.com/office/powerpoint/2010/main" val="3742202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78056-07DC-FACE-3229-039B4765D2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233059-668A-52D2-57A4-8AD5A40259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A36ACAA-AD4B-AB36-1752-C325EA42F3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166CF5-82C6-3EAE-E34C-14CB5CAF0A28}"/>
              </a:ext>
            </a:extLst>
          </p:cNvPr>
          <p:cNvSpPr>
            <a:spLocks noGrp="1"/>
          </p:cNvSpPr>
          <p:nvPr>
            <p:ph type="dt" sz="half" idx="10"/>
          </p:nvPr>
        </p:nvSpPr>
        <p:spPr/>
        <p:txBody>
          <a:bodyPr/>
          <a:lstStyle/>
          <a:p>
            <a:fld id="{59B2FF06-B6DB-4D0E-8C28-1CB1A121E837}" type="datetimeFigureOut">
              <a:rPr lang="en-GB" smtClean="0"/>
              <a:t>23/10/2024</a:t>
            </a:fld>
            <a:endParaRPr lang="en-GB"/>
          </a:p>
        </p:txBody>
      </p:sp>
      <p:sp>
        <p:nvSpPr>
          <p:cNvPr id="6" name="Footer Placeholder 5">
            <a:extLst>
              <a:ext uri="{FF2B5EF4-FFF2-40B4-BE49-F238E27FC236}">
                <a16:creationId xmlns:a16="http://schemas.microsoft.com/office/drawing/2014/main" id="{B024BA63-9B0B-A8F8-759F-7C050780E8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57E3C2-28B9-CAC1-8F8A-8B6777F534AD}"/>
              </a:ext>
            </a:extLst>
          </p:cNvPr>
          <p:cNvSpPr>
            <a:spLocks noGrp="1"/>
          </p:cNvSpPr>
          <p:nvPr>
            <p:ph type="sldNum" sz="quarter" idx="12"/>
          </p:nvPr>
        </p:nvSpPr>
        <p:spPr/>
        <p:txBody>
          <a:bodyPr/>
          <a:lstStyle/>
          <a:p>
            <a:fld id="{D02CA1C5-D6B0-4007-B198-E626F8420A06}" type="slidenum">
              <a:rPr lang="en-GB" smtClean="0"/>
              <a:t>‹#›</a:t>
            </a:fld>
            <a:endParaRPr lang="en-GB"/>
          </a:p>
        </p:txBody>
      </p:sp>
    </p:spTree>
    <p:extLst>
      <p:ext uri="{BB962C8B-B14F-4D97-AF65-F5344CB8AC3E}">
        <p14:creationId xmlns:p14="http://schemas.microsoft.com/office/powerpoint/2010/main" val="4147978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D3956-EE71-F419-1013-205EDABC4B0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07B6BD-3E2A-2494-6D3B-0B76BF8DF92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5F7019-4A4F-F5C6-4009-6C508B91AB3A}"/>
              </a:ext>
            </a:extLst>
          </p:cNvPr>
          <p:cNvSpPr>
            <a:spLocks noGrp="1"/>
          </p:cNvSpPr>
          <p:nvPr>
            <p:ph type="dt" sz="half" idx="10"/>
          </p:nvPr>
        </p:nvSpPr>
        <p:spPr/>
        <p:txBody>
          <a:bodyPr/>
          <a:lstStyle/>
          <a:p>
            <a:fld id="{59B2FF06-B6DB-4D0E-8C28-1CB1A121E837}" type="datetimeFigureOut">
              <a:rPr lang="en-GB" smtClean="0"/>
              <a:t>23/10/2024</a:t>
            </a:fld>
            <a:endParaRPr lang="en-GB"/>
          </a:p>
        </p:txBody>
      </p:sp>
      <p:sp>
        <p:nvSpPr>
          <p:cNvPr id="5" name="Footer Placeholder 4">
            <a:extLst>
              <a:ext uri="{FF2B5EF4-FFF2-40B4-BE49-F238E27FC236}">
                <a16:creationId xmlns:a16="http://schemas.microsoft.com/office/drawing/2014/main" id="{EB13CD64-D965-7310-85D9-DDDA51464A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F822D8-8B7D-10A2-41A2-2D916F97C635}"/>
              </a:ext>
            </a:extLst>
          </p:cNvPr>
          <p:cNvSpPr>
            <a:spLocks noGrp="1"/>
          </p:cNvSpPr>
          <p:nvPr>
            <p:ph type="sldNum" sz="quarter" idx="12"/>
          </p:nvPr>
        </p:nvSpPr>
        <p:spPr/>
        <p:txBody>
          <a:bodyPr/>
          <a:lstStyle/>
          <a:p>
            <a:fld id="{D02CA1C5-D6B0-4007-B198-E626F8420A06}" type="slidenum">
              <a:rPr lang="en-GB" smtClean="0"/>
              <a:t>‹#›</a:t>
            </a:fld>
            <a:endParaRPr lang="en-GB"/>
          </a:p>
        </p:txBody>
      </p:sp>
    </p:spTree>
    <p:extLst>
      <p:ext uri="{BB962C8B-B14F-4D97-AF65-F5344CB8AC3E}">
        <p14:creationId xmlns:p14="http://schemas.microsoft.com/office/powerpoint/2010/main" val="2371453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FDD2C5-F94D-C62D-605E-9A06DEBF7B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AC30FD-EF4F-77B8-50D0-8D1C091181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700A12-791B-0907-5CC1-E3436A583CF3}"/>
              </a:ext>
            </a:extLst>
          </p:cNvPr>
          <p:cNvSpPr>
            <a:spLocks noGrp="1"/>
          </p:cNvSpPr>
          <p:nvPr>
            <p:ph type="dt" sz="half" idx="10"/>
          </p:nvPr>
        </p:nvSpPr>
        <p:spPr/>
        <p:txBody>
          <a:bodyPr/>
          <a:lstStyle/>
          <a:p>
            <a:fld id="{59B2FF06-B6DB-4D0E-8C28-1CB1A121E837}" type="datetimeFigureOut">
              <a:rPr lang="en-GB" smtClean="0"/>
              <a:t>23/10/2024</a:t>
            </a:fld>
            <a:endParaRPr lang="en-GB"/>
          </a:p>
        </p:txBody>
      </p:sp>
      <p:sp>
        <p:nvSpPr>
          <p:cNvPr id="5" name="Footer Placeholder 4">
            <a:extLst>
              <a:ext uri="{FF2B5EF4-FFF2-40B4-BE49-F238E27FC236}">
                <a16:creationId xmlns:a16="http://schemas.microsoft.com/office/drawing/2014/main" id="{220F9AFE-5866-9CA4-D071-4540A906EC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7BC71E-1B63-AF48-50AB-E4320BBCAE81}"/>
              </a:ext>
            </a:extLst>
          </p:cNvPr>
          <p:cNvSpPr>
            <a:spLocks noGrp="1"/>
          </p:cNvSpPr>
          <p:nvPr>
            <p:ph type="sldNum" sz="quarter" idx="12"/>
          </p:nvPr>
        </p:nvSpPr>
        <p:spPr/>
        <p:txBody>
          <a:bodyPr/>
          <a:lstStyle/>
          <a:p>
            <a:fld id="{D02CA1C5-D6B0-4007-B198-E626F8420A06}" type="slidenum">
              <a:rPr lang="en-GB" smtClean="0"/>
              <a:t>‹#›</a:t>
            </a:fld>
            <a:endParaRPr lang="en-GB"/>
          </a:p>
        </p:txBody>
      </p:sp>
    </p:spTree>
    <p:extLst>
      <p:ext uri="{BB962C8B-B14F-4D97-AF65-F5344CB8AC3E}">
        <p14:creationId xmlns:p14="http://schemas.microsoft.com/office/powerpoint/2010/main" val="2008756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3427EB-6E4B-452D-7866-01D100F7F7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7758E8-0AB9-10B2-7AC6-929E361535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424D40-F54B-3103-1384-8FC839B980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B2FF06-B6DB-4D0E-8C28-1CB1A121E837}" type="datetimeFigureOut">
              <a:rPr lang="en-GB" smtClean="0"/>
              <a:t>23/10/2024</a:t>
            </a:fld>
            <a:endParaRPr lang="en-GB"/>
          </a:p>
        </p:txBody>
      </p:sp>
      <p:sp>
        <p:nvSpPr>
          <p:cNvPr id="5" name="Footer Placeholder 4">
            <a:extLst>
              <a:ext uri="{FF2B5EF4-FFF2-40B4-BE49-F238E27FC236}">
                <a16:creationId xmlns:a16="http://schemas.microsoft.com/office/drawing/2014/main" id="{B527AE4A-FD33-5E4A-863D-734487CF18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815998-5354-58ED-DC75-3DC8731599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2CA1C5-D6B0-4007-B198-E626F8420A06}" type="slidenum">
              <a:rPr lang="en-GB" smtClean="0"/>
              <a:t>‹#›</a:t>
            </a:fld>
            <a:endParaRPr lang="en-GB"/>
          </a:p>
        </p:txBody>
      </p:sp>
    </p:spTree>
    <p:extLst>
      <p:ext uri="{BB962C8B-B14F-4D97-AF65-F5344CB8AC3E}">
        <p14:creationId xmlns:p14="http://schemas.microsoft.com/office/powerpoint/2010/main" val="7332253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7307D-81F5-874E-9478-789695578EA0}"/>
              </a:ext>
            </a:extLst>
          </p:cNvPr>
          <p:cNvSpPr>
            <a:spLocks noGrp="1"/>
          </p:cNvSpPr>
          <p:nvPr>
            <p:ph type="ctrTitle"/>
          </p:nvPr>
        </p:nvSpPr>
        <p:spPr/>
        <p:txBody>
          <a:bodyPr>
            <a:normAutofit fontScale="90000"/>
          </a:bodyPr>
          <a:lstStyle/>
          <a:p>
            <a:r>
              <a:rPr lang="en-GB" dirty="0"/>
              <a:t>Week 5</a:t>
            </a:r>
            <a:br>
              <a:rPr lang="en-GB" dirty="0"/>
            </a:br>
            <a:r>
              <a:rPr lang="en-GB" dirty="0"/>
              <a:t>Motivation and Job Satisfaction</a:t>
            </a:r>
          </a:p>
        </p:txBody>
      </p:sp>
      <p:sp>
        <p:nvSpPr>
          <p:cNvPr id="3" name="Subtitle 2">
            <a:extLst>
              <a:ext uri="{FF2B5EF4-FFF2-40B4-BE49-F238E27FC236}">
                <a16:creationId xmlns:a16="http://schemas.microsoft.com/office/drawing/2014/main" id="{420DB303-A39D-9A40-08DA-FD5E7D25D4FE}"/>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81952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D6E49-96D8-657B-DCB4-4B00B9D99158}"/>
              </a:ext>
            </a:extLst>
          </p:cNvPr>
          <p:cNvSpPr>
            <a:spLocks noGrp="1"/>
          </p:cNvSpPr>
          <p:nvPr>
            <p:ph type="title"/>
          </p:nvPr>
        </p:nvSpPr>
        <p:spPr/>
        <p:txBody>
          <a:bodyPr/>
          <a:lstStyle/>
          <a:p>
            <a:r>
              <a:rPr lang="en-GB" dirty="0"/>
              <a:t>Motivation</a:t>
            </a:r>
          </a:p>
        </p:txBody>
      </p:sp>
      <p:sp>
        <p:nvSpPr>
          <p:cNvPr id="3" name="Content Placeholder 2">
            <a:extLst>
              <a:ext uri="{FF2B5EF4-FFF2-40B4-BE49-F238E27FC236}">
                <a16:creationId xmlns:a16="http://schemas.microsoft.com/office/drawing/2014/main" id="{DBAEAE9E-3039-0071-966A-8EA647D3E07A}"/>
              </a:ext>
            </a:extLst>
          </p:cNvPr>
          <p:cNvSpPr>
            <a:spLocks noGrp="1"/>
          </p:cNvSpPr>
          <p:nvPr>
            <p:ph idx="1"/>
          </p:nvPr>
        </p:nvSpPr>
        <p:spPr/>
        <p:txBody>
          <a:bodyPr/>
          <a:lstStyle/>
          <a:p>
            <a:pPr algn="l"/>
            <a:r>
              <a:rPr lang="en-GB" b="1" i="0" dirty="0">
                <a:solidFill>
                  <a:srgbClr val="374151"/>
                </a:solidFill>
                <a:effectLst/>
                <a:latin typeface="Söhne"/>
              </a:rPr>
              <a:t>A possible definition:</a:t>
            </a:r>
            <a:r>
              <a:rPr lang="en-GB" b="0" i="0" dirty="0">
                <a:solidFill>
                  <a:srgbClr val="374151"/>
                </a:solidFill>
                <a:effectLst/>
                <a:latin typeface="Söhne"/>
              </a:rPr>
              <a:t> </a:t>
            </a:r>
            <a:r>
              <a:rPr lang="en-GB" b="1" i="0" dirty="0">
                <a:solidFill>
                  <a:srgbClr val="374151"/>
                </a:solidFill>
                <a:effectLst/>
                <a:latin typeface="Söhne"/>
              </a:rPr>
              <a:t>Motivation</a:t>
            </a:r>
            <a:r>
              <a:rPr lang="en-GB" b="0" i="0" dirty="0">
                <a:solidFill>
                  <a:srgbClr val="374151"/>
                </a:solidFill>
                <a:effectLst/>
                <a:latin typeface="Söhne"/>
              </a:rPr>
              <a:t> refers to the drive or energy that pushes people to take action and achieve their goals, especially in the workplace.</a:t>
            </a:r>
          </a:p>
          <a:p>
            <a:pPr algn="l"/>
            <a:endParaRPr lang="en-GB" dirty="0">
              <a:solidFill>
                <a:srgbClr val="374151"/>
              </a:solidFill>
              <a:latin typeface="Söhne"/>
            </a:endParaRPr>
          </a:p>
          <a:p>
            <a:pPr algn="l"/>
            <a:r>
              <a:rPr lang="en-GB" b="0" i="0" dirty="0">
                <a:solidFill>
                  <a:srgbClr val="374151"/>
                </a:solidFill>
                <a:effectLst/>
                <a:latin typeface="Söhne"/>
              </a:rPr>
              <a:t>Do some research and find some definitions of motivation.</a:t>
            </a:r>
          </a:p>
          <a:p>
            <a:pPr algn="l"/>
            <a:endParaRPr lang="en-GB" dirty="0">
              <a:solidFill>
                <a:srgbClr val="374151"/>
              </a:solidFill>
              <a:latin typeface="Söhne"/>
            </a:endParaRPr>
          </a:p>
          <a:p>
            <a:pPr algn="l"/>
            <a:r>
              <a:rPr lang="en-GB" b="0" i="0" dirty="0">
                <a:solidFill>
                  <a:srgbClr val="374151"/>
                </a:solidFill>
                <a:effectLst/>
                <a:latin typeface="Söhne"/>
              </a:rPr>
              <a:t>Which definition appeals to you most and why?</a:t>
            </a:r>
          </a:p>
          <a:p>
            <a:pPr algn="l"/>
            <a:endParaRPr lang="en-GB" dirty="0">
              <a:solidFill>
                <a:srgbClr val="374151"/>
              </a:solidFill>
              <a:latin typeface="Söhne"/>
            </a:endParaRPr>
          </a:p>
          <a:p>
            <a:pPr algn="l"/>
            <a:endParaRPr lang="en-GB" b="0" i="0" dirty="0">
              <a:solidFill>
                <a:srgbClr val="374151"/>
              </a:solidFill>
              <a:effectLst/>
              <a:latin typeface="Söhne"/>
            </a:endParaRPr>
          </a:p>
          <a:p>
            <a:endParaRPr lang="en-GB" dirty="0"/>
          </a:p>
        </p:txBody>
      </p:sp>
    </p:spTree>
    <p:extLst>
      <p:ext uri="{BB962C8B-B14F-4D97-AF65-F5344CB8AC3E}">
        <p14:creationId xmlns:p14="http://schemas.microsoft.com/office/powerpoint/2010/main" val="4273316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754C-4276-63E4-A599-DC5762815E5C}"/>
              </a:ext>
            </a:extLst>
          </p:cNvPr>
          <p:cNvSpPr>
            <a:spLocks noGrp="1"/>
          </p:cNvSpPr>
          <p:nvPr>
            <p:ph type="title"/>
          </p:nvPr>
        </p:nvSpPr>
        <p:spPr/>
        <p:txBody>
          <a:bodyPr/>
          <a:lstStyle/>
          <a:p>
            <a:r>
              <a:rPr lang="en-GB" dirty="0"/>
              <a:t>Motivation: Key Points</a:t>
            </a:r>
          </a:p>
        </p:txBody>
      </p:sp>
      <p:sp>
        <p:nvSpPr>
          <p:cNvPr id="3" name="Content Placeholder 2">
            <a:extLst>
              <a:ext uri="{FF2B5EF4-FFF2-40B4-BE49-F238E27FC236}">
                <a16:creationId xmlns:a16="http://schemas.microsoft.com/office/drawing/2014/main" id="{2159753C-1665-FD70-1F29-531C05435741}"/>
              </a:ext>
            </a:extLst>
          </p:cNvPr>
          <p:cNvSpPr>
            <a:spLocks noGrp="1"/>
          </p:cNvSpPr>
          <p:nvPr>
            <p:ph idx="1"/>
          </p:nvPr>
        </p:nvSpPr>
        <p:spPr/>
        <p:txBody>
          <a:bodyPr>
            <a:normAutofit fontScale="92500" lnSpcReduction="10000"/>
          </a:bodyPr>
          <a:lstStyle/>
          <a:p>
            <a:pPr algn="l">
              <a:buFont typeface="+mj-lt"/>
              <a:buAutoNum type="arabicPeriod"/>
            </a:pPr>
            <a:r>
              <a:rPr lang="en-GB" b="1" i="0" dirty="0">
                <a:solidFill>
                  <a:srgbClr val="374151"/>
                </a:solidFill>
                <a:effectLst/>
                <a:latin typeface="Söhne"/>
              </a:rPr>
              <a:t>Types of Motivation:</a:t>
            </a:r>
            <a:endParaRPr lang="en-GB" b="0" i="0" dirty="0">
              <a:solidFill>
                <a:srgbClr val="374151"/>
              </a:solidFill>
              <a:effectLst/>
              <a:latin typeface="Söhne"/>
            </a:endParaRPr>
          </a:p>
          <a:p>
            <a:pPr marL="742950" lvl="1" indent="-285750" algn="l">
              <a:buFont typeface="+mj-lt"/>
              <a:buAutoNum type="arabicPeriod"/>
            </a:pPr>
            <a:r>
              <a:rPr lang="en-GB" b="1" i="0" dirty="0">
                <a:solidFill>
                  <a:srgbClr val="374151"/>
                </a:solidFill>
                <a:effectLst/>
                <a:latin typeface="Söhne"/>
              </a:rPr>
              <a:t>Intrinsic Motivation:</a:t>
            </a:r>
            <a:r>
              <a:rPr lang="en-GB" b="0" i="0" dirty="0">
                <a:solidFill>
                  <a:srgbClr val="374151"/>
                </a:solidFill>
                <a:effectLst/>
                <a:latin typeface="Söhne"/>
              </a:rPr>
              <a:t> Comes from within a person, like personal enjoyment or a sense of purpose.</a:t>
            </a:r>
          </a:p>
          <a:p>
            <a:pPr marL="742950" lvl="1" indent="-285750" algn="l">
              <a:buFont typeface="+mj-lt"/>
              <a:buAutoNum type="arabicPeriod"/>
            </a:pPr>
            <a:r>
              <a:rPr lang="en-GB" b="1" i="0" dirty="0">
                <a:solidFill>
                  <a:srgbClr val="374151"/>
                </a:solidFill>
                <a:effectLst/>
                <a:latin typeface="Söhne"/>
              </a:rPr>
              <a:t>Extrinsic Motivation:</a:t>
            </a:r>
            <a:r>
              <a:rPr lang="en-GB" b="0" i="0" dirty="0">
                <a:solidFill>
                  <a:srgbClr val="374151"/>
                </a:solidFill>
                <a:effectLst/>
                <a:latin typeface="Söhne"/>
              </a:rPr>
              <a:t> Comes from external factors, like rewards or recognition.</a:t>
            </a:r>
          </a:p>
          <a:p>
            <a:pPr algn="l">
              <a:buFont typeface="+mj-lt"/>
              <a:buAutoNum type="arabicPeriod"/>
            </a:pPr>
            <a:r>
              <a:rPr lang="en-GB" b="1" i="0" dirty="0">
                <a:solidFill>
                  <a:srgbClr val="374151"/>
                </a:solidFill>
                <a:effectLst/>
                <a:latin typeface="Söhne"/>
              </a:rPr>
              <a:t>Factors Influencing Motivation:</a:t>
            </a:r>
            <a:endParaRPr lang="en-GB" b="0" i="0" dirty="0">
              <a:solidFill>
                <a:srgbClr val="374151"/>
              </a:solidFill>
              <a:effectLst/>
              <a:latin typeface="Söhne"/>
            </a:endParaRPr>
          </a:p>
          <a:p>
            <a:pPr marL="742950" lvl="1" indent="-285750" algn="l">
              <a:buFont typeface="+mj-lt"/>
              <a:buAutoNum type="arabicPeriod"/>
            </a:pPr>
            <a:r>
              <a:rPr lang="en-GB" b="1" i="0" dirty="0">
                <a:solidFill>
                  <a:srgbClr val="374151"/>
                </a:solidFill>
                <a:effectLst/>
                <a:latin typeface="Söhne"/>
              </a:rPr>
              <a:t>Recognition:</a:t>
            </a:r>
            <a:r>
              <a:rPr lang="en-GB" b="0" i="0" dirty="0">
                <a:solidFill>
                  <a:srgbClr val="374151"/>
                </a:solidFill>
                <a:effectLst/>
                <a:latin typeface="Söhne"/>
              </a:rPr>
              <a:t> Feeling appreciated and valued for one's work.</a:t>
            </a:r>
          </a:p>
          <a:p>
            <a:pPr marL="742950" lvl="1" indent="-285750" algn="l">
              <a:buFont typeface="+mj-lt"/>
              <a:buAutoNum type="arabicPeriod"/>
            </a:pPr>
            <a:r>
              <a:rPr lang="en-GB" b="1" i="0" dirty="0">
                <a:solidFill>
                  <a:srgbClr val="374151"/>
                </a:solidFill>
                <a:effectLst/>
                <a:latin typeface="Söhne"/>
              </a:rPr>
              <a:t>Opportunities:</a:t>
            </a:r>
            <a:r>
              <a:rPr lang="en-GB" b="0" i="0" dirty="0">
                <a:solidFill>
                  <a:srgbClr val="374151"/>
                </a:solidFill>
                <a:effectLst/>
                <a:latin typeface="Söhne"/>
              </a:rPr>
              <a:t> Having chances for growth, learning, and advancement.</a:t>
            </a:r>
          </a:p>
          <a:p>
            <a:pPr marL="742950" lvl="1" indent="-285750" algn="l">
              <a:buFont typeface="+mj-lt"/>
              <a:buAutoNum type="arabicPeriod"/>
            </a:pPr>
            <a:r>
              <a:rPr lang="en-GB" b="1" i="0" dirty="0">
                <a:solidFill>
                  <a:srgbClr val="374151"/>
                </a:solidFill>
                <a:effectLst/>
                <a:latin typeface="Söhne"/>
              </a:rPr>
              <a:t>Challenges:</a:t>
            </a:r>
            <a:r>
              <a:rPr lang="en-GB" b="0" i="0" dirty="0">
                <a:solidFill>
                  <a:srgbClr val="374151"/>
                </a:solidFill>
                <a:effectLst/>
                <a:latin typeface="Söhne"/>
              </a:rPr>
              <a:t> Engaging tasks that require skills and effort.</a:t>
            </a:r>
          </a:p>
          <a:p>
            <a:pPr marL="742950" lvl="1" indent="-285750" algn="l">
              <a:buFont typeface="+mj-lt"/>
              <a:buAutoNum type="arabicPeriod"/>
            </a:pPr>
            <a:r>
              <a:rPr lang="en-GB" b="1" i="0" dirty="0">
                <a:solidFill>
                  <a:srgbClr val="374151"/>
                </a:solidFill>
                <a:effectLst/>
                <a:latin typeface="Söhne"/>
              </a:rPr>
              <a:t>Support:</a:t>
            </a:r>
            <a:r>
              <a:rPr lang="en-GB" b="0" i="0" dirty="0">
                <a:solidFill>
                  <a:srgbClr val="374151"/>
                </a:solidFill>
                <a:effectLst/>
                <a:latin typeface="Söhne"/>
              </a:rPr>
              <a:t> Receiving help and encouragement from colleagues and supervisors.</a:t>
            </a:r>
          </a:p>
          <a:p>
            <a:pPr algn="l">
              <a:buFont typeface="+mj-lt"/>
              <a:buAutoNum type="arabicPeriod"/>
            </a:pPr>
            <a:r>
              <a:rPr lang="en-GB" b="1" i="0" dirty="0">
                <a:solidFill>
                  <a:srgbClr val="374151"/>
                </a:solidFill>
                <a:effectLst/>
                <a:latin typeface="Söhne"/>
              </a:rPr>
              <a:t>Importance:</a:t>
            </a:r>
            <a:r>
              <a:rPr lang="en-GB" b="0" i="0" dirty="0">
                <a:solidFill>
                  <a:srgbClr val="374151"/>
                </a:solidFill>
                <a:effectLst/>
                <a:latin typeface="Söhne"/>
              </a:rPr>
              <a:t> Motivated employees are more productive, creative, and committed to their jobs. They contribute positively to the organization's goals.</a:t>
            </a:r>
          </a:p>
          <a:p>
            <a:endParaRPr lang="en-GB" dirty="0"/>
          </a:p>
        </p:txBody>
      </p:sp>
    </p:spTree>
    <p:extLst>
      <p:ext uri="{BB962C8B-B14F-4D97-AF65-F5344CB8AC3E}">
        <p14:creationId xmlns:p14="http://schemas.microsoft.com/office/powerpoint/2010/main" val="3427350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A8D-190D-5111-859B-5197D1AB2926}"/>
              </a:ext>
            </a:extLst>
          </p:cNvPr>
          <p:cNvSpPr>
            <a:spLocks noGrp="1"/>
          </p:cNvSpPr>
          <p:nvPr>
            <p:ph type="title"/>
          </p:nvPr>
        </p:nvSpPr>
        <p:spPr/>
        <p:txBody>
          <a:bodyPr/>
          <a:lstStyle/>
          <a:p>
            <a:r>
              <a:rPr lang="en-GB" dirty="0"/>
              <a:t>Job Satisfaction</a:t>
            </a:r>
          </a:p>
        </p:txBody>
      </p:sp>
      <p:sp>
        <p:nvSpPr>
          <p:cNvPr id="3" name="Content Placeholder 2">
            <a:extLst>
              <a:ext uri="{FF2B5EF4-FFF2-40B4-BE49-F238E27FC236}">
                <a16:creationId xmlns:a16="http://schemas.microsoft.com/office/drawing/2014/main" id="{BB46DD04-0820-8D89-6487-54398B368393}"/>
              </a:ext>
            </a:extLst>
          </p:cNvPr>
          <p:cNvSpPr>
            <a:spLocks noGrp="1"/>
          </p:cNvSpPr>
          <p:nvPr>
            <p:ph idx="1"/>
          </p:nvPr>
        </p:nvSpPr>
        <p:spPr/>
        <p:txBody>
          <a:bodyPr/>
          <a:lstStyle/>
          <a:p>
            <a:r>
              <a:rPr lang="en-GB" b="1" i="0" dirty="0">
                <a:effectLst/>
                <a:latin typeface="Söhne"/>
              </a:rPr>
              <a:t>A possible definition:</a:t>
            </a:r>
            <a:r>
              <a:rPr lang="en-GB" b="0" i="0" dirty="0">
                <a:solidFill>
                  <a:srgbClr val="374151"/>
                </a:solidFill>
                <a:effectLst/>
                <a:latin typeface="Söhne"/>
              </a:rPr>
              <a:t> Job satisfaction refers to how content and fulfilled employees feel with their jobs and the work environment.</a:t>
            </a:r>
          </a:p>
          <a:p>
            <a:endParaRPr lang="en-GB" dirty="0">
              <a:solidFill>
                <a:srgbClr val="374151"/>
              </a:solidFill>
              <a:latin typeface="Söhne"/>
            </a:endParaRPr>
          </a:p>
          <a:p>
            <a:pPr algn="l"/>
            <a:r>
              <a:rPr lang="en-GB" b="0" i="0" dirty="0">
                <a:solidFill>
                  <a:srgbClr val="374151"/>
                </a:solidFill>
                <a:effectLst/>
                <a:latin typeface="Söhne"/>
              </a:rPr>
              <a:t>Do some research and find some definitions of job satisfaction.</a:t>
            </a:r>
          </a:p>
          <a:p>
            <a:pPr algn="l"/>
            <a:endParaRPr lang="en-GB" dirty="0">
              <a:solidFill>
                <a:srgbClr val="374151"/>
              </a:solidFill>
              <a:latin typeface="Söhne"/>
            </a:endParaRPr>
          </a:p>
          <a:p>
            <a:pPr algn="l"/>
            <a:r>
              <a:rPr lang="en-GB" b="0" i="0" dirty="0">
                <a:solidFill>
                  <a:srgbClr val="374151"/>
                </a:solidFill>
                <a:effectLst/>
                <a:latin typeface="Söhne"/>
              </a:rPr>
              <a:t>Which definition appeals to you most and why?</a:t>
            </a:r>
          </a:p>
          <a:p>
            <a:pPr marL="0" indent="0">
              <a:buNone/>
            </a:pPr>
            <a:endParaRPr lang="en-GB" dirty="0"/>
          </a:p>
        </p:txBody>
      </p:sp>
    </p:spTree>
    <p:extLst>
      <p:ext uri="{BB962C8B-B14F-4D97-AF65-F5344CB8AC3E}">
        <p14:creationId xmlns:p14="http://schemas.microsoft.com/office/powerpoint/2010/main" val="1414676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91508-1932-97A5-D2D9-3B7EBFF12B5B}"/>
              </a:ext>
            </a:extLst>
          </p:cNvPr>
          <p:cNvSpPr>
            <a:spLocks noGrp="1"/>
          </p:cNvSpPr>
          <p:nvPr>
            <p:ph type="title"/>
          </p:nvPr>
        </p:nvSpPr>
        <p:spPr/>
        <p:txBody>
          <a:bodyPr/>
          <a:lstStyle/>
          <a:p>
            <a:r>
              <a:rPr lang="en-GB" dirty="0"/>
              <a:t>Job Satisfaction: Key Points</a:t>
            </a:r>
          </a:p>
        </p:txBody>
      </p:sp>
      <p:sp>
        <p:nvSpPr>
          <p:cNvPr id="3" name="Content Placeholder 2">
            <a:extLst>
              <a:ext uri="{FF2B5EF4-FFF2-40B4-BE49-F238E27FC236}">
                <a16:creationId xmlns:a16="http://schemas.microsoft.com/office/drawing/2014/main" id="{C730D64C-C61E-2A65-2262-1FBDFAD583D9}"/>
              </a:ext>
            </a:extLst>
          </p:cNvPr>
          <p:cNvSpPr>
            <a:spLocks noGrp="1"/>
          </p:cNvSpPr>
          <p:nvPr>
            <p:ph idx="1"/>
          </p:nvPr>
        </p:nvSpPr>
        <p:spPr/>
        <p:txBody>
          <a:bodyPr>
            <a:normAutofit fontScale="92500" lnSpcReduction="10000"/>
          </a:bodyPr>
          <a:lstStyle/>
          <a:p>
            <a:pPr algn="l">
              <a:buFont typeface="+mj-lt"/>
              <a:buAutoNum type="arabicPeriod"/>
            </a:pPr>
            <a:r>
              <a:rPr lang="en-GB" b="1" i="0" dirty="0">
                <a:solidFill>
                  <a:srgbClr val="374151"/>
                </a:solidFill>
                <a:effectLst/>
                <a:latin typeface="Söhne"/>
              </a:rPr>
              <a:t>Factors Affecting Satisfaction:</a:t>
            </a:r>
            <a:endParaRPr lang="en-GB" b="0" i="0" dirty="0">
              <a:solidFill>
                <a:srgbClr val="374151"/>
              </a:solidFill>
              <a:effectLst/>
              <a:latin typeface="Söhne"/>
            </a:endParaRPr>
          </a:p>
          <a:p>
            <a:pPr marL="742950" lvl="1" indent="-285750" algn="l">
              <a:buFont typeface="+mj-lt"/>
              <a:buAutoNum type="arabicPeriod"/>
            </a:pPr>
            <a:r>
              <a:rPr lang="en-GB" b="1" i="0" dirty="0">
                <a:solidFill>
                  <a:srgbClr val="374151"/>
                </a:solidFill>
                <a:effectLst/>
                <a:latin typeface="Söhne"/>
              </a:rPr>
              <a:t>Work-Life Balance:</a:t>
            </a:r>
            <a:r>
              <a:rPr lang="en-GB" b="0" i="0" dirty="0">
                <a:solidFill>
                  <a:srgbClr val="374151"/>
                </a:solidFill>
                <a:effectLst/>
                <a:latin typeface="Söhne"/>
              </a:rPr>
              <a:t> Balancing work demands with personal life responsibilities.</a:t>
            </a:r>
          </a:p>
          <a:p>
            <a:pPr marL="742950" lvl="1" indent="-285750" algn="l">
              <a:buFont typeface="+mj-lt"/>
              <a:buAutoNum type="arabicPeriod"/>
            </a:pPr>
            <a:r>
              <a:rPr lang="en-GB" b="1" i="0" dirty="0">
                <a:solidFill>
                  <a:srgbClr val="374151"/>
                </a:solidFill>
                <a:effectLst/>
                <a:latin typeface="Söhne"/>
              </a:rPr>
              <a:t>Job Security:</a:t>
            </a:r>
            <a:r>
              <a:rPr lang="en-GB" b="0" i="0" dirty="0">
                <a:solidFill>
                  <a:srgbClr val="374151"/>
                </a:solidFill>
                <a:effectLst/>
                <a:latin typeface="Söhne"/>
              </a:rPr>
              <a:t> Feeling confident about the stability of one's job.</a:t>
            </a:r>
          </a:p>
          <a:p>
            <a:pPr marL="742950" lvl="1" indent="-285750" algn="l">
              <a:buFont typeface="+mj-lt"/>
              <a:buAutoNum type="arabicPeriod"/>
            </a:pPr>
            <a:r>
              <a:rPr lang="en-GB" b="1" i="0" dirty="0">
                <a:solidFill>
                  <a:srgbClr val="374151"/>
                </a:solidFill>
                <a:effectLst/>
                <a:latin typeface="Söhne"/>
              </a:rPr>
              <a:t>Relationships:</a:t>
            </a:r>
            <a:r>
              <a:rPr lang="en-GB" b="0" i="0" dirty="0">
                <a:solidFill>
                  <a:srgbClr val="374151"/>
                </a:solidFill>
                <a:effectLst/>
                <a:latin typeface="Söhne"/>
              </a:rPr>
              <a:t> Positive interactions with colleagues and supervisors.</a:t>
            </a:r>
          </a:p>
          <a:p>
            <a:pPr marL="742950" lvl="1" indent="-285750" algn="l">
              <a:buFont typeface="+mj-lt"/>
              <a:buAutoNum type="arabicPeriod"/>
            </a:pPr>
            <a:r>
              <a:rPr lang="en-GB" b="1" i="0" dirty="0">
                <a:solidFill>
                  <a:srgbClr val="374151"/>
                </a:solidFill>
                <a:effectLst/>
                <a:latin typeface="Söhne"/>
              </a:rPr>
              <a:t>Recognition and Rewards:</a:t>
            </a:r>
            <a:r>
              <a:rPr lang="en-GB" b="0" i="0" dirty="0">
                <a:solidFill>
                  <a:srgbClr val="374151"/>
                </a:solidFill>
                <a:effectLst/>
                <a:latin typeface="Söhne"/>
              </a:rPr>
              <a:t> Acknowledgment and fair compensation for good work.</a:t>
            </a:r>
          </a:p>
          <a:p>
            <a:pPr algn="l">
              <a:buFont typeface="+mj-lt"/>
              <a:buAutoNum type="arabicPeriod"/>
            </a:pPr>
            <a:r>
              <a:rPr lang="en-GB" b="1" i="0" dirty="0">
                <a:solidFill>
                  <a:srgbClr val="374151"/>
                </a:solidFill>
                <a:effectLst/>
                <a:latin typeface="Söhne"/>
              </a:rPr>
              <a:t>Impact of Satisfaction:</a:t>
            </a:r>
            <a:endParaRPr lang="en-GB" b="0" i="0" dirty="0">
              <a:solidFill>
                <a:srgbClr val="374151"/>
              </a:solidFill>
              <a:effectLst/>
              <a:latin typeface="Söhne"/>
            </a:endParaRPr>
          </a:p>
          <a:p>
            <a:pPr marL="742950" lvl="1" indent="-285750" algn="l">
              <a:buFont typeface="+mj-lt"/>
              <a:buAutoNum type="arabicPeriod"/>
            </a:pPr>
            <a:r>
              <a:rPr lang="en-GB" b="1" i="0" dirty="0">
                <a:solidFill>
                  <a:srgbClr val="374151"/>
                </a:solidFill>
                <a:effectLst/>
                <a:latin typeface="Söhne"/>
              </a:rPr>
              <a:t>Higher Productivity:</a:t>
            </a:r>
            <a:r>
              <a:rPr lang="en-GB" b="0" i="0" dirty="0">
                <a:solidFill>
                  <a:srgbClr val="374151"/>
                </a:solidFill>
                <a:effectLst/>
                <a:latin typeface="Söhne"/>
              </a:rPr>
              <a:t> Satisfied employees are more focused and efficient in their tasks.</a:t>
            </a:r>
          </a:p>
          <a:p>
            <a:pPr marL="742950" lvl="1" indent="-285750" algn="l">
              <a:buFont typeface="+mj-lt"/>
              <a:buAutoNum type="arabicPeriod"/>
            </a:pPr>
            <a:r>
              <a:rPr lang="en-GB" b="1" i="0" dirty="0">
                <a:solidFill>
                  <a:srgbClr val="374151"/>
                </a:solidFill>
                <a:effectLst/>
                <a:latin typeface="Söhne"/>
              </a:rPr>
              <a:t>Employee Retention:</a:t>
            </a:r>
            <a:r>
              <a:rPr lang="en-GB" b="0" i="0" dirty="0">
                <a:solidFill>
                  <a:srgbClr val="374151"/>
                </a:solidFill>
                <a:effectLst/>
                <a:latin typeface="Söhne"/>
              </a:rPr>
              <a:t> Satisfied employees are likely to stay with the organization, reducing turnover.</a:t>
            </a:r>
          </a:p>
          <a:p>
            <a:pPr marL="742950" lvl="1" indent="-285750" algn="l">
              <a:buFont typeface="+mj-lt"/>
              <a:buAutoNum type="arabicPeriod"/>
            </a:pPr>
            <a:r>
              <a:rPr lang="en-GB" b="1" i="0" dirty="0">
                <a:solidFill>
                  <a:srgbClr val="374151"/>
                </a:solidFill>
                <a:effectLst/>
                <a:latin typeface="Söhne"/>
              </a:rPr>
              <a:t>Positive Work Environment:</a:t>
            </a:r>
            <a:r>
              <a:rPr lang="en-GB" b="0" i="0" dirty="0">
                <a:solidFill>
                  <a:srgbClr val="374151"/>
                </a:solidFill>
                <a:effectLst/>
                <a:latin typeface="Söhne"/>
              </a:rPr>
              <a:t> Job satisfaction contributes to a healthy and positive workplace atmosphere.</a:t>
            </a:r>
          </a:p>
          <a:p>
            <a:endParaRPr lang="en-GB" dirty="0"/>
          </a:p>
        </p:txBody>
      </p:sp>
    </p:spTree>
    <p:extLst>
      <p:ext uri="{BB962C8B-B14F-4D97-AF65-F5344CB8AC3E}">
        <p14:creationId xmlns:p14="http://schemas.microsoft.com/office/powerpoint/2010/main" val="2409128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FCA84-64E3-296D-D8AC-8DEED0ECD7C1}"/>
              </a:ext>
            </a:extLst>
          </p:cNvPr>
          <p:cNvSpPr>
            <a:spLocks noGrp="1"/>
          </p:cNvSpPr>
          <p:nvPr>
            <p:ph type="title"/>
          </p:nvPr>
        </p:nvSpPr>
        <p:spPr/>
        <p:txBody>
          <a:bodyPr/>
          <a:lstStyle/>
          <a:p>
            <a:pPr algn="ctr"/>
            <a:r>
              <a:rPr lang="en-GB" dirty="0"/>
              <a:t>Connection between Motivation</a:t>
            </a:r>
            <a:br>
              <a:rPr lang="en-GB" dirty="0"/>
            </a:br>
            <a:r>
              <a:rPr lang="en-GB" dirty="0"/>
              <a:t>and Job Satisfaction</a:t>
            </a:r>
          </a:p>
        </p:txBody>
      </p:sp>
      <p:sp>
        <p:nvSpPr>
          <p:cNvPr id="3" name="Content Placeholder 2">
            <a:extLst>
              <a:ext uri="{FF2B5EF4-FFF2-40B4-BE49-F238E27FC236}">
                <a16:creationId xmlns:a16="http://schemas.microsoft.com/office/drawing/2014/main" id="{4793955B-B07D-1782-AB41-40811CFE9BE1}"/>
              </a:ext>
            </a:extLst>
          </p:cNvPr>
          <p:cNvSpPr>
            <a:spLocks noGrp="1"/>
          </p:cNvSpPr>
          <p:nvPr>
            <p:ph idx="1"/>
          </p:nvPr>
        </p:nvSpPr>
        <p:spPr>
          <a:xfrm>
            <a:off x="838200" y="1825625"/>
            <a:ext cx="10515600" cy="4776458"/>
          </a:xfrm>
        </p:spPr>
        <p:txBody>
          <a:bodyPr>
            <a:normAutofit lnSpcReduction="10000"/>
          </a:bodyPr>
          <a:lstStyle/>
          <a:p>
            <a:pPr algn="l">
              <a:buFont typeface="Arial" panose="020B0604020202020204" pitchFamily="34" charset="0"/>
              <a:buChar char="•"/>
            </a:pPr>
            <a:r>
              <a:rPr lang="en-GB" b="0" i="0" dirty="0">
                <a:solidFill>
                  <a:srgbClr val="374151"/>
                </a:solidFill>
                <a:effectLst/>
                <a:latin typeface="Söhne"/>
              </a:rPr>
              <a:t>Motivation and satisfaction are closely linked.</a:t>
            </a:r>
          </a:p>
          <a:p>
            <a:pPr algn="l">
              <a:buFont typeface="Arial" panose="020B0604020202020204" pitchFamily="34" charset="0"/>
              <a:buChar char="•"/>
            </a:pPr>
            <a:r>
              <a:rPr lang="en-GB" b="0" i="0" dirty="0">
                <a:solidFill>
                  <a:srgbClr val="374151"/>
                </a:solidFill>
                <a:effectLst/>
                <a:latin typeface="Söhne"/>
              </a:rPr>
              <a:t>Motivated employees tend to be more satisfied with their jobs because they find their work engaging and fulfilling.</a:t>
            </a:r>
          </a:p>
          <a:p>
            <a:pPr algn="l">
              <a:buFont typeface="Arial" panose="020B0604020202020204" pitchFamily="34" charset="0"/>
              <a:buChar char="•"/>
            </a:pPr>
            <a:r>
              <a:rPr lang="en-GB" b="0" i="0" dirty="0">
                <a:solidFill>
                  <a:srgbClr val="374151"/>
                </a:solidFill>
                <a:effectLst/>
                <a:latin typeface="Söhne"/>
              </a:rPr>
              <a:t>Similarly, satisfied employees are often more motivated because they feel valued and appreciated, which drives them to continue putting in effort.</a:t>
            </a:r>
          </a:p>
          <a:p>
            <a:pPr marL="0" indent="0" algn="l">
              <a:buNone/>
            </a:pPr>
            <a:endParaRPr lang="en-GB" b="0" i="0" dirty="0">
              <a:solidFill>
                <a:srgbClr val="374151"/>
              </a:solidFill>
              <a:effectLst/>
              <a:latin typeface="Söhne"/>
            </a:endParaRPr>
          </a:p>
          <a:p>
            <a:pPr algn="l"/>
            <a:r>
              <a:rPr lang="en-GB" b="0" i="0" dirty="0">
                <a:solidFill>
                  <a:srgbClr val="374151"/>
                </a:solidFill>
                <a:effectLst/>
                <a:latin typeface="Söhne"/>
              </a:rPr>
              <a:t>In summary, motivation is the drive that inspires employees to work, while satisfaction is the contentment they feel about their job and work environment. When employees are both motivated and satisfied, they are more likely to contribute positively to the organization's success.</a:t>
            </a:r>
          </a:p>
          <a:p>
            <a:endParaRPr lang="en-GB" dirty="0"/>
          </a:p>
        </p:txBody>
      </p:sp>
    </p:spTree>
    <p:extLst>
      <p:ext uri="{BB962C8B-B14F-4D97-AF65-F5344CB8AC3E}">
        <p14:creationId xmlns:p14="http://schemas.microsoft.com/office/powerpoint/2010/main" val="21396358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TotalTime>
  <Words>414</Words>
  <Application>Microsoft Office PowerPoint</Application>
  <PresentationFormat>Widescreen</PresentationFormat>
  <Paragraphs>40</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Söhne</vt:lpstr>
      <vt:lpstr>Arial</vt:lpstr>
      <vt:lpstr>Calibri</vt:lpstr>
      <vt:lpstr>Calibri Light</vt:lpstr>
      <vt:lpstr>Office Theme</vt:lpstr>
      <vt:lpstr>Week 5 Motivation and Job Satisfaction</vt:lpstr>
      <vt:lpstr>Motivation</vt:lpstr>
      <vt:lpstr>Motivation: Key Points</vt:lpstr>
      <vt:lpstr>Job Satisfaction</vt:lpstr>
      <vt:lpstr>Job Satisfaction: Key Points</vt:lpstr>
      <vt:lpstr>Connection between Motivation and Job Satisfaction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5 Motivation and Satisfaction</dc:title>
  <dc:creator>Glenn Behenna</dc:creator>
  <cp:lastModifiedBy>Glenn Behenna</cp:lastModifiedBy>
  <cp:revision>5</cp:revision>
  <dcterms:created xsi:type="dcterms:W3CDTF">2023-10-29T11:01:54Z</dcterms:created>
  <dcterms:modified xsi:type="dcterms:W3CDTF">2024-10-23T07:50:22Z</dcterms:modified>
</cp:coreProperties>
</file>