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5" r:id="rId1"/>
  </p:sldMasterIdLst>
  <p:sldIdLst>
    <p:sldId id="263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04" autoAdjust="0"/>
  </p:normalViewPr>
  <p:slideViewPr>
    <p:cSldViewPr snapToGrid="0">
      <p:cViewPr>
        <p:scale>
          <a:sx n="80" d="100"/>
          <a:sy n="80" d="100"/>
        </p:scale>
        <p:origin x="1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8392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390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612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224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53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324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07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253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525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3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6223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1170581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C4C63078-4901-445D-A438-65A99597C5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50AC3D4-C04D-47FF-9C06-3D99A9DE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938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856" r:id="rId11"/>
    <p:sldLayoutId id="214748385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tx2">
                <a:lumMod val="40000"/>
                <a:lumOff val="60000"/>
              </a:schemeClr>
            </a:gs>
            <a:gs pos="83000">
              <a:schemeClr val="bg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/>
          <p:cNvSpPr/>
          <p:nvPr/>
        </p:nvSpPr>
        <p:spPr>
          <a:xfrm>
            <a:off x="952500" y="-36184"/>
            <a:ext cx="10287000" cy="1302519"/>
          </a:xfrm>
          <a:prstGeom prst="rect">
            <a:avLst/>
          </a:prstGeom>
          <a:solidFill>
            <a:srgbClr val="A0BE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6670" tIns="13335" rIns="26670" bIns="13335" rtlCol="0" anchor="ctr"/>
          <a:lstStyle>
            <a:defPPr>
              <a:defRPr kern="1200"/>
            </a:defPPr>
          </a:lstStyle>
          <a:p>
            <a:pPr algn="ctr"/>
            <a:endParaRPr lang="en-US" sz="1294"/>
          </a:p>
        </p:txBody>
      </p:sp>
      <p:sp>
        <p:nvSpPr>
          <p:cNvPr id="51" name="Title 11">
            <a:extLst>
              <a:ext uri="{FF2B5EF4-FFF2-40B4-BE49-F238E27FC236}">
                <a16:creationId xmlns:a16="http://schemas.microsoft.com/office/drawing/2014/main" id="{EE7A5C51-35F0-4B71-992D-43D344D16C04}"/>
              </a:ext>
            </a:extLst>
          </p:cNvPr>
          <p:cNvSpPr txBox="1"/>
          <p:nvPr/>
        </p:nvSpPr>
        <p:spPr>
          <a:xfrm>
            <a:off x="1325880" y="134354"/>
            <a:ext cx="9056370" cy="572278"/>
          </a:xfrm>
          <a:prstGeom prst="rect">
            <a:avLst/>
          </a:prstGeom>
        </p:spPr>
        <p:txBody>
          <a:bodyPr lIns="26670" tIns="13335" rIns="26670" bIns="13335"/>
          <a:lstStyle>
            <a:defPPr>
              <a:defRPr kern="1200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781" b="1" dirty="0">
                <a:solidFill>
                  <a:schemeClr val="bg1"/>
                </a:solidFill>
                <a:latin typeface="Montserrat Extra Bold" panose="00000900000000000000" pitchFamily="50" charset="0"/>
              </a:rPr>
              <a:t>The Role of Self-Awareness and Emotional Regulation in Developing Intelligence</a:t>
            </a:r>
          </a:p>
        </p:txBody>
      </p:sp>
      <p:sp>
        <p:nvSpPr>
          <p:cNvPr id="58" name="Text Placeholder 16">
            <a:extLst>
              <a:ext uri="{FF2B5EF4-FFF2-40B4-BE49-F238E27FC236}">
                <a16:creationId xmlns:a16="http://schemas.microsoft.com/office/drawing/2014/main" id="{1F3AA395-C058-4F87-B3A3-A8A8BC543EF9}"/>
              </a:ext>
            </a:extLst>
          </p:cNvPr>
          <p:cNvSpPr txBox="1"/>
          <p:nvPr/>
        </p:nvSpPr>
        <p:spPr>
          <a:xfrm>
            <a:off x="1714701" y="500580"/>
            <a:ext cx="8572500" cy="631711"/>
          </a:xfrm>
          <a:prstGeom prst="rect">
            <a:avLst/>
          </a:prstGeom>
        </p:spPr>
        <p:txBody>
          <a:bodyPr lIns="26670" tIns="13335" rIns="26670" bIns="13335">
            <a:spAutoFit/>
          </a:bodyPr>
          <a:lstStyle>
            <a:defPPr>
              <a:defRPr kern="1200"/>
            </a:defPPr>
            <a:lvl1pPr marL="0" indent="0" algn="l" defTabSz="4389028" rtl="0" eaLnBrk="1" latinLnBrk="0" hangingPunct="1">
              <a:spcBef>
                <a:spcPct val="20000"/>
              </a:spcBef>
              <a:buFont typeface="Arial" pitchFamily="34" charset="0"/>
              <a:buNone/>
              <a:defRPr sz="13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66086" indent="-1371572" algn="l" defTabSz="4389028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3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86286" indent="-1097257" algn="l" defTabSz="4389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680800" indent="-1097257" algn="l" defTabSz="4389028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9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875314" indent="-1097257" algn="l" defTabSz="4389028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9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069828" indent="-1097257" algn="l" defTabSz="4389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264342" indent="-1097257" algn="l" defTabSz="4389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58857" indent="-1097257" algn="l" defTabSz="4389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653371" indent="-1097257" algn="l" defTabSz="4389028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9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156" dirty="0">
                <a:solidFill>
                  <a:schemeClr val="bg1"/>
                </a:solidFill>
                <a:latin typeface="Domine" panose="02040503040403060204" pitchFamily="18" charset="0"/>
              </a:rPr>
              <a:t>Student Name : Cristian P. Dica 2332747</a:t>
            </a:r>
          </a:p>
          <a:p>
            <a:pPr algn="ctr"/>
            <a:r>
              <a:rPr lang="en-US" sz="1156" dirty="0">
                <a:solidFill>
                  <a:schemeClr val="bg1"/>
                </a:solidFill>
                <a:latin typeface="Domine" panose="02040503040403060204" pitchFamily="18" charset="0"/>
              </a:rPr>
              <a:t>Lecturer : Abdallah Naser</a:t>
            </a:r>
          </a:p>
          <a:p>
            <a:pPr algn="ctr"/>
            <a:r>
              <a:rPr lang="en-US" sz="1156" dirty="0">
                <a:solidFill>
                  <a:schemeClr val="bg1"/>
                </a:solidFill>
                <a:latin typeface="Domine" panose="02040503040403060204" pitchFamily="18" charset="0"/>
              </a:rPr>
              <a:t>Module : Developing Emotional Intelligence Skills LCLM 5006</a:t>
            </a:r>
          </a:p>
        </p:txBody>
      </p:sp>
      <p:sp>
        <p:nvSpPr>
          <p:cNvPr id="71" name="Rectangle: Rounded Corners 70"/>
          <p:cNvSpPr/>
          <p:nvPr/>
        </p:nvSpPr>
        <p:spPr>
          <a:xfrm>
            <a:off x="9236062" y="2185830"/>
            <a:ext cx="1994324" cy="1550193"/>
          </a:xfrm>
          <a:prstGeom prst="roundRect">
            <a:avLst>
              <a:gd name="adj" fmla="val 3948"/>
            </a:avLst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00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1043F711-D47E-42B5-B443-99A2ED27753E}"/>
              </a:ext>
            </a:extLst>
          </p:cNvPr>
          <p:cNvSpPr txBox="1"/>
          <p:nvPr/>
        </p:nvSpPr>
        <p:spPr>
          <a:xfrm>
            <a:off x="9213028" y="2205015"/>
            <a:ext cx="21483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r>
              <a:rPr lang="en-US" sz="800" b="1" dirty="0"/>
              <a:t>METHOD</a:t>
            </a:r>
          </a:p>
          <a:p>
            <a:r>
              <a:rPr lang="en-US" sz="800" dirty="0"/>
              <a:t>A </a:t>
            </a:r>
            <a:r>
              <a:rPr lang="en-US" sz="800" b="1" dirty="0"/>
              <a:t>systematic review of academic literature</a:t>
            </a:r>
            <a:r>
              <a:rPr lang="en-US" sz="800" dirty="0"/>
              <a:t> was used to inform this poster.</a:t>
            </a:r>
          </a:p>
          <a:p>
            <a:r>
              <a:rPr lang="en-US" sz="800" b="1" dirty="0"/>
              <a:t>Sources</a:t>
            </a:r>
          </a:p>
          <a:p>
            <a:r>
              <a:rPr lang="en-US" sz="800" dirty="0"/>
              <a:t>Google Scholar</a:t>
            </a:r>
          </a:p>
          <a:p>
            <a:r>
              <a:rPr lang="en-US" sz="800" dirty="0"/>
              <a:t>ScienceDirect</a:t>
            </a:r>
          </a:p>
          <a:p>
            <a:r>
              <a:rPr lang="en-US" sz="800" dirty="0"/>
              <a:t>Peer-reviewed journal articles</a:t>
            </a:r>
          </a:p>
          <a:p>
            <a:r>
              <a:rPr lang="en-US" sz="800" b="1" dirty="0"/>
              <a:t>Focus</a:t>
            </a:r>
          </a:p>
          <a:p>
            <a:r>
              <a:rPr lang="en-US" sz="800" dirty="0"/>
              <a:t>Studies connecting emotional intelligence, emotion regulation, mindfulness and academic performance.</a:t>
            </a:r>
          </a:p>
        </p:txBody>
      </p:sp>
      <p:sp>
        <p:nvSpPr>
          <p:cNvPr id="42" name="Rectangle: Rounded Corners 41"/>
          <p:cNvSpPr/>
          <p:nvPr/>
        </p:nvSpPr>
        <p:spPr>
          <a:xfrm>
            <a:off x="5799506" y="5253890"/>
            <a:ext cx="3374989" cy="868495"/>
          </a:xfrm>
          <a:prstGeom prst="roundRect">
            <a:avLst>
              <a:gd name="adj" fmla="val 1477"/>
            </a:avLst>
          </a:prstGeom>
          <a:solidFill>
            <a:srgbClr val="A0BEC8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000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66B428E8-E946-4C04-BA2E-DBE7C90A92EC}"/>
              </a:ext>
            </a:extLst>
          </p:cNvPr>
          <p:cNvSpPr txBox="1"/>
          <p:nvPr/>
        </p:nvSpPr>
        <p:spPr>
          <a:xfrm>
            <a:off x="5771239" y="5272640"/>
            <a:ext cx="33076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>
              <a:buNone/>
            </a:pP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begins with self-awareness and develops through emotional regulation and mindfulness. Managing emotions effectively helps students improve academic performance, communication and resilience, supporting both academic success and personal growth.</a:t>
            </a:r>
          </a:p>
        </p:txBody>
      </p:sp>
      <p:sp>
        <p:nvSpPr>
          <p:cNvPr id="45" name="Rectangle: Rounded Corners 44"/>
          <p:cNvSpPr/>
          <p:nvPr/>
        </p:nvSpPr>
        <p:spPr>
          <a:xfrm>
            <a:off x="9245175" y="3894353"/>
            <a:ext cx="1994324" cy="2221005"/>
          </a:xfrm>
          <a:prstGeom prst="roundRect">
            <a:avLst>
              <a:gd name="adj" fmla="val 1592"/>
            </a:avLst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000"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2F9F16DD-B1FB-447B-BA78-9201D1B2D897}"/>
              </a:ext>
            </a:extLst>
          </p:cNvPr>
          <p:cNvSpPr txBox="1"/>
          <p:nvPr/>
        </p:nvSpPr>
        <p:spPr>
          <a:xfrm>
            <a:off x="9236062" y="3963889"/>
            <a:ext cx="1933986" cy="192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>
              <a:buNone/>
            </a:pPr>
            <a:r>
              <a:rPr lang="en-GB" sz="7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buNone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Goleman, D. (1995) </a:t>
            </a:r>
            <a:r>
              <a:rPr lang="en-GB" sz="700" i="1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. New York: Bantam Books.</a:t>
            </a:r>
          </a:p>
          <a:p>
            <a:pPr>
              <a:buNone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Gross, J.J. (1998) ‘The emerging field of emotion regulation’, </a:t>
            </a:r>
            <a:r>
              <a:rPr lang="en-GB" sz="700" i="1" dirty="0">
                <a:latin typeface="Arial" panose="020B0604020202020204" pitchFamily="34" charset="0"/>
                <a:cs typeface="Arial" panose="020B0604020202020204" pitchFamily="34" charset="0"/>
              </a:rPr>
              <a:t>Review of General Psychology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, 2(3), pp. 271–299.</a:t>
            </a:r>
          </a:p>
          <a:p>
            <a:pPr>
              <a:buNone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Keng, S.L., </a:t>
            </a:r>
            <a:r>
              <a:rPr lang="en-GB" sz="700" dirty="0" err="1">
                <a:latin typeface="Arial" panose="020B0604020202020204" pitchFamily="34" charset="0"/>
                <a:cs typeface="Arial" panose="020B0604020202020204" pitchFamily="34" charset="0"/>
              </a:rPr>
              <a:t>Smoski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, M.J. and Robins, C.J. (2011) ‘Effects of mindfulness on psychological health’, </a:t>
            </a:r>
            <a:r>
              <a:rPr lang="en-GB" sz="700" i="1" dirty="0">
                <a:latin typeface="Arial" panose="020B0604020202020204" pitchFamily="34" charset="0"/>
                <a:cs typeface="Arial" panose="020B0604020202020204" pitchFamily="34" charset="0"/>
              </a:rPr>
              <a:t>Clinical Psychology Review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, 31(6), pp. 1041–1056.</a:t>
            </a:r>
          </a:p>
          <a:p>
            <a:pPr>
              <a:buNone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MacCann, C. et al. (2020) ‘Emotional intelligence predicts academic performance’, </a:t>
            </a:r>
            <a:r>
              <a:rPr lang="en-GB" sz="7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, 146(2), pp. 150–186.</a:t>
            </a:r>
          </a:p>
          <a:p>
            <a:pPr>
              <a:buNone/>
            </a:pPr>
            <a:r>
              <a:rPr lang="en-GB" sz="700" dirty="0" err="1">
                <a:latin typeface="Arial" panose="020B0604020202020204" pitchFamily="34" charset="0"/>
                <a:cs typeface="Arial" panose="020B0604020202020204" pitchFamily="34" charset="0"/>
              </a:rPr>
              <a:t>Pekrun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, R. et al. (2011) ‘Academic emotions and learning’, </a:t>
            </a:r>
            <a:r>
              <a:rPr lang="en-GB" sz="700" i="1" dirty="0">
                <a:latin typeface="Arial" panose="020B0604020202020204" pitchFamily="34" charset="0"/>
                <a:cs typeface="Arial" panose="020B0604020202020204" pitchFamily="34" charset="0"/>
              </a:rPr>
              <a:t>Educational Psychologist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, 37(2), pp. 91–105.</a:t>
            </a:r>
          </a:p>
        </p:txBody>
      </p:sp>
      <p:sp>
        <p:nvSpPr>
          <p:cNvPr id="43" name="Rectangle: Rounded Corners 42"/>
          <p:cNvSpPr/>
          <p:nvPr/>
        </p:nvSpPr>
        <p:spPr>
          <a:xfrm>
            <a:off x="961614" y="1436873"/>
            <a:ext cx="10277885" cy="609812"/>
          </a:xfrm>
          <a:prstGeom prst="roundRect">
            <a:avLst>
              <a:gd name="adj" fmla="val 2004"/>
            </a:avLst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000"/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7DB2E49A-CE7A-4210-AE9F-5037030C938E}"/>
              </a:ext>
            </a:extLst>
          </p:cNvPr>
          <p:cNvSpPr txBox="1"/>
          <p:nvPr/>
        </p:nvSpPr>
        <p:spPr>
          <a:xfrm>
            <a:off x="917181" y="1391560"/>
            <a:ext cx="10322318" cy="700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(EI) refers to the ability to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understand, regulate and use emotions effectively in oneself and others (Goleman, 1995). Self-awareness is considered the foundation of EI because understanding one’s own emotional state influences behavior, communication, and decision-making. Research demonstrates that higher emotional intelligence is associated with better academic performance, wellbeing and social functioning among students (MacCann et al., 2020).</a:t>
            </a:r>
          </a:p>
          <a:p>
            <a:endParaRPr lang="en-US" sz="750" b="1" dirty="0">
              <a:solidFill>
                <a:schemeClr val="tx1">
                  <a:lumMod val="75000"/>
                  <a:lumOff val="25000"/>
                </a:schemeClr>
              </a:solidFill>
              <a:latin typeface="Montserrat Extra Bold" panose="00000900000000000000" pitchFamily="50" charset="0"/>
            </a:endParaRPr>
          </a:p>
        </p:txBody>
      </p:sp>
      <p:sp>
        <p:nvSpPr>
          <p:cNvPr id="44" name="Rectangle: Rounded Corners 43"/>
          <p:cNvSpPr/>
          <p:nvPr/>
        </p:nvSpPr>
        <p:spPr>
          <a:xfrm>
            <a:off x="5794950" y="2177870"/>
            <a:ext cx="3384102" cy="2980913"/>
          </a:xfrm>
          <a:prstGeom prst="roundRect">
            <a:avLst>
              <a:gd name="adj" fmla="val 2700"/>
            </a:avLst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000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CA3FBD3B-628E-43FF-A33F-32B15438C990}"/>
              </a:ext>
            </a:extLst>
          </p:cNvPr>
          <p:cNvSpPr txBox="1"/>
          <p:nvPr/>
        </p:nvSpPr>
        <p:spPr>
          <a:xfrm>
            <a:off x="5740555" y="2137065"/>
            <a:ext cx="338410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>
              <a:buNone/>
            </a:pP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3. FACTORS SUPPORTING STUDY SUCCESS &amp; ACTIONS</a:t>
            </a:r>
          </a:p>
          <a:p>
            <a:pPr>
              <a:buNone/>
            </a:pP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Key factors</a:t>
            </a:r>
          </a:p>
          <a:p>
            <a:pPr>
              <a:buNone/>
            </a:pP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800" b="1" dirty="0"/>
              <a:t>Emotional regulation</a:t>
            </a:r>
            <a:r>
              <a:rPr lang="en-US" sz="800" dirty="0"/>
              <a:t> - Managing stress and frustration helps maintain focus and supports better decision-making during academic challenges (Gross, 1998).</a:t>
            </a:r>
          </a:p>
          <a:p>
            <a:endParaRPr lang="en-US" sz="800" dirty="0"/>
          </a:p>
          <a:p>
            <a:r>
              <a:rPr lang="en-US" sz="800" b="1" dirty="0"/>
              <a:t>Motivation and persistence</a:t>
            </a:r>
            <a:r>
              <a:rPr lang="en-US" sz="800" dirty="0"/>
              <a:t> - Sustained effort and resilience allow students to continue working despite difficulties and setbacks (MacCann et al., 2020)</a:t>
            </a:r>
          </a:p>
          <a:p>
            <a:r>
              <a:rPr lang="en-US" sz="800" dirty="0"/>
              <a:t>.</a:t>
            </a:r>
          </a:p>
          <a:p>
            <a:r>
              <a:rPr lang="en-US" sz="800" b="1" dirty="0"/>
              <a:t>Communication and peer support</a:t>
            </a:r>
            <a:r>
              <a:rPr lang="en-US" sz="800" dirty="0"/>
              <a:t> - Effective interaction and collaboration improve learning, reduce stress, and strengthen problem-solving.</a:t>
            </a:r>
          </a:p>
          <a:p>
            <a:endParaRPr lang="en-US" sz="800" dirty="0"/>
          </a:p>
          <a:p>
            <a:r>
              <a:rPr lang="en-US" sz="800" b="1" dirty="0"/>
              <a:t>Stress management</a:t>
            </a:r>
            <a:r>
              <a:rPr lang="en-US" sz="800" dirty="0"/>
              <a:t> - Techniques such as planning, </a:t>
            </a:r>
            <a:r>
              <a:rPr lang="en-US" sz="800" dirty="0" err="1"/>
              <a:t>prioritising</a:t>
            </a:r>
            <a:r>
              <a:rPr lang="en-US" sz="800" dirty="0"/>
              <a:t> tasks, and mindfulness improve concentration and academic performance (</a:t>
            </a:r>
            <a:r>
              <a:rPr lang="en-US" sz="800" dirty="0" err="1"/>
              <a:t>Pekrun</a:t>
            </a:r>
            <a:r>
              <a:rPr lang="en-US" sz="800" dirty="0"/>
              <a:t> et al., 2011).</a:t>
            </a:r>
          </a:p>
          <a:p>
            <a:endParaRPr lang="en-US" sz="800" dirty="0"/>
          </a:p>
          <a:p>
            <a:r>
              <a:rPr lang="en-US" sz="800" b="1" dirty="0"/>
              <a:t>Key actions:</a:t>
            </a:r>
            <a:br>
              <a:rPr lang="en-US" sz="800" dirty="0"/>
            </a:br>
            <a:r>
              <a:rPr lang="en-US" sz="800" dirty="0"/>
              <a:t>Mindfulness practice • Goal setting • Task planning • Feedback seeking • Reflection</a:t>
            </a:r>
          </a:p>
          <a:p>
            <a:endParaRPr lang="en-US" sz="800" dirty="0"/>
          </a:p>
          <a:p>
            <a:pPr>
              <a:buNone/>
            </a:pP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Rectangle: Rounded Corners 39"/>
          <p:cNvSpPr/>
          <p:nvPr/>
        </p:nvSpPr>
        <p:spPr>
          <a:xfrm>
            <a:off x="952500" y="2123732"/>
            <a:ext cx="2363180" cy="2251972"/>
          </a:xfrm>
          <a:prstGeom prst="roundRect">
            <a:avLst>
              <a:gd name="adj" fmla="val 1822"/>
            </a:avLst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000"/>
          </a:p>
        </p:txBody>
      </p:sp>
      <p:sp>
        <p:nvSpPr>
          <p:cNvPr id="41" name="Rectangle: Rounded Corners 40"/>
          <p:cNvSpPr/>
          <p:nvPr/>
        </p:nvSpPr>
        <p:spPr>
          <a:xfrm>
            <a:off x="3369847" y="2138552"/>
            <a:ext cx="2363180" cy="2149546"/>
          </a:xfrm>
          <a:prstGeom prst="roundRect">
            <a:avLst>
              <a:gd name="adj" fmla="val 1937"/>
            </a:avLst>
          </a:prstGeom>
          <a:solidFill>
            <a:srgbClr val="E3E3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200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7381E656-1550-4678-91D6-50348E24F942}"/>
              </a:ext>
            </a:extLst>
          </p:cNvPr>
          <p:cNvSpPr txBox="1"/>
          <p:nvPr/>
        </p:nvSpPr>
        <p:spPr>
          <a:xfrm>
            <a:off x="3315680" y="2182274"/>
            <a:ext cx="21483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2. REFLECTIVE INSIGHT: CONTROLLING EMOTIONS AS A STUDENT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As a student, emotions often increase during deadlines and exams. Stress can reduce concentration if unmanaged.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Strategies used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Identifying emotions before reacting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Breathing and short mindfulness exercises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Breaking assignments into smaller tasks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Reflecting on emotional responses after challenges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Improved focus and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Better communication in group work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Increased resilience and confidence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232698-55E6-4C6D-9947-A1F5F1CCE1E0}"/>
              </a:ext>
            </a:extLst>
          </p:cNvPr>
          <p:cNvSpPr txBox="1"/>
          <p:nvPr/>
        </p:nvSpPr>
        <p:spPr>
          <a:xfrm>
            <a:off x="908068" y="2157150"/>
            <a:ext cx="214834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1. HOW CAN SOMEONE DEVELOP EMOTIONAL INTELLIGENCE?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develops through intentional practice.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Key strategies are : 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Self-awareness: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recognising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emotions and triggers through reflection (Goleman, 1995).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Emotional regulation: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using strategies like cognitive reappraisal to manage stress (Gross, 1998).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Mindfulness: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improving focus and emotional control through present-moment awareness (Keng et al., 2011).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Social skills: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empathy and active listening improve relationships and communication.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B8B9C8-AA30-C3DE-AD09-C2D87683DB84}"/>
              </a:ext>
            </a:extLst>
          </p:cNvPr>
          <p:cNvSpPr txBox="1"/>
          <p:nvPr/>
        </p:nvSpPr>
        <p:spPr>
          <a:xfrm>
            <a:off x="5740555" y="4660326"/>
            <a:ext cx="338410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Research shows that managing emotions improves learning outcomes </a:t>
            </a:r>
          </a:p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and wellbeing (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Pekrun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et al., 2011).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C18EE4E-F2CD-13E8-AE39-25D3417EB0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4452751"/>
            <a:ext cx="2363180" cy="16626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7F9197-4722-7E01-2891-50944E0B25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9847" y="4375704"/>
            <a:ext cx="2355652" cy="173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123355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104</TotalTime>
  <Words>590</Words>
  <Application>Microsoft Office PowerPoint</Application>
  <PresentationFormat>Widescreen</PresentationFormat>
  <Paragraphs>54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Corbel</vt:lpstr>
      <vt:lpstr>Domine</vt:lpstr>
      <vt:lpstr>Montserrat Extra Bold</vt:lpstr>
      <vt:lpstr>Basis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Dica Cristian</dc:creator>
  <cp:lastModifiedBy>Dica Cristian</cp:lastModifiedBy>
  <cp:revision>3</cp:revision>
  <dcterms:created xsi:type="dcterms:W3CDTF">2026-02-14T09:37:47Z</dcterms:created>
  <dcterms:modified xsi:type="dcterms:W3CDTF">2026-02-14T12:30:48Z</dcterms:modified>
</cp:coreProperties>
</file>