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Default Extension="jpeg" ContentType="image/jpeg"/>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5" r:id="rId14"/>
    <p:sldId id="276" r:id="rId15"/>
    <p:sldId id="277" r:id="rId16"/>
    <p:sldId id="279" r:id="rId17"/>
    <p:sldId id="280" r:id="rId18"/>
    <p:sldId id="281" r:id="rId19"/>
    <p:sldId id="285" r:id="rId20"/>
    <p:sldId id="286" r:id="rId21"/>
    <p:sldId id="287" r:id="rId22"/>
    <p:sldId id="288" r:id="rId23"/>
    <p:sldId id="289" r:id="rId24"/>
    <p:sldId id="290" r:id="rId25"/>
    <p:sldId id="291" r:id="rId26"/>
    <p:sldId id="292" r:id="rId27"/>
    <p:sldId id="293" r:id="rId28"/>
    <p:sldId id="294" r:id="rId29"/>
    <p:sldId id="295" r:id="rId30"/>
    <p:sldId id="296"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530DFA-2FA4-49F0-A59D-91A2CB6147B1}" type="datetimeFigureOut">
              <a:rPr lang="en-US" smtClean="0"/>
              <a:pPr/>
              <a:t>9/26/2012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81B74C-F5A4-4341-9864-C3934AD6A56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7138" name="Slide Image Placeholder 1"/>
          <p:cNvSpPr>
            <a:spLocks noGrp="1" noRot="1" noChangeAspect="1" noTextEdit="1"/>
          </p:cNvSpPr>
          <p:nvPr>
            <p:ph type="sldImg"/>
          </p:nvPr>
        </p:nvSpPr>
        <p:spPr>
          <a:ln/>
        </p:spPr>
      </p:sp>
      <p:sp>
        <p:nvSpPr>
          <p:cNvPr id="347139" name="Notes Placeholder 2"/>
          <p:cNvSpPr>
            <a:spLocks noGrp="1"/>
          </p:cNvSpPr>
          <p:nvPr>
            <p:ph type="body" idx="1"/>
          </p:nvPr>
        </p:nvSpPr>
        <p:spPr>
          <a:noFill/>
          <a:ln/>
        </p:spPr>
        <p:txBody>
          <a:bodyPr/>
          <a:lstStyle/>
          <a:p>
            <a:endParaRPr lang="en-GB" smtClean="0"/>
          </a:p>
        </p:txBody>
      </p:sp>
      <p:sp>
        <p:nvSpPr>
          <p:cNvPr id="347140" name="Slide Number Placeholder 3"/>
          <p:cNvSpPr>
            <a:spLocks noGrp="1"/>
          </p:cNvSpPr>
          <p:nvPr>
            <p:ph type="sldNum" sz="quarter" idx="5"/>
          </p:nvPr>
        </p:nvSpPr>
        <p:spPr>
          <a:noFill/>
        </p:spPr>
        <p:txBody>
          <a:bodyPr/>
          <a:lstStyle/>
          <a:p>
            <a:fld id="{AC69EB83-A074-4E09-A36B-B4D0C95B308C}" type="slidenum">
              <a:rPr lang="en-US" smtClean="0"/>
              <a:pPr/>
              <a:t>1</a:t>
            </a:fld>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62" name="Rectangle 7"/>
          <p:cNvSpPr>
            <a:spLocks noGrp="1" noChangeArrowheads="1"/>
          </p:cNvSpPr>
          <p:nvPr>
            <p:ph type="sldNum" sz="quarter" idx="5"/>
          </p:nvPr>
        </p:nvSpPr>
        <p:spPr>
          <a:noFill/>
        </p:spPr>
        <p:txBody>
          <a:bodyPr/>
          <a:lstStyle/>
          <a:p>
            <a:fld id="{9A8A0CF1-1F4B-4DBC-92C2-8D71B3C748DD}" type="slidenum">
              <a:rPr lang="en-US" smtClean="0"/>
              <a:pPr/>
              <a:t>2</a:t>
            </a:fld>
            <a:endParaRPr lang="en-US" smtClean="0"/>
          </a:p>
        </p:txBody>
      </p:sp>
      <p:sp>
        <p:nvSpPr>
          <p:cNvPr id="348163" name="Rectangle 2"/>
          <p:cNvSpPr>
            <a:spLocks noGrp="1" noRot="1" noChangeAspect="1" noChangeArrowheads="1" noTextEdit="1"/>
          </p:cNvSpPr>
          <p:nvPr>
            <p:ph type="sldImg"/>
          </p:nvPr>
        </p:nvSpPr>
        <p:spPr>
          <a:ln/>
        </p:spPr>
      </p:sp>
      <p:sp>
        <p:nvSpPr>
          <p:cNvPr id="34816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9186" name="Rectangle 7"/>
          <p:cNvSpPr>
            <a:spLocks noGrp="1" noChangeArrowheads="1"/>
          </p:cNvSpPr>
          <p:nvPr>
            <p:ph type="sldNum" sz="quarter" idx="5"/>
          </p:nvPr>
        </p:nvSpPr>
        <p:spPr>
          <a:noFill/>
        </p:spPr>
        <p:txBody>
          <a:bodyPr/>
          <a:lstStyle/>
          <a:p>
            <a:fld id="{82C82D5C-EE2C-4A24-8FE1-512FE8C6F7BF}" type="slidenum">
              <a:rPr lang="en-US" smtClean="0"/>
              <a:pPr/>
              <a:t>3</a:t>
            </a:fld>
            <a:endParaRPr lang="en-US" smtClean="0"/>
          </a:p>
        </p:txBody>
      </p:sp>
      <p:sp>
        <p:nvSpPr>
          <p:cNvPr id="349187" name="Rectangle 2"/>
          <p:cNvSpPr>
            <a:spLocks noGrp="1" noRot="1" noChangeAspect="1" noChangeArrowheads="1" noTextEdit="1"/>
          </p:cNvSpPr>
          <p:nvPr>
            <p:ph type="sldImg"/>
          </p:nvPr>
        </p:nvSpPr>
        <p:spPr>
          <a:ln/>
        </p:spPr>
      </p:sp>
      <p:sp>
        <p:nvSpPr>
          <p:cNvPr id="34918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0210" name="Slide Image Placeholder 1"/>
          <p:cNvSpPr>
            <a:spLocks noGrp="1" noRot="1" noChangeAspect="1" noTextEdit="1"/>
          </p:cNvSpPr>
          <p:nvPr>
            <p:ph type="sldImg"/>
          </p:nvPr>
        </p:nvSpPr>
        <p:spPr>
          <a:ln/>
        </p:spPr>
      </p:sp>
      <p:sp>
        <p:nvSpPr>
          <p:cNvPr id="350211" name="Notes Placeholder 2"/>
          <p:cNvSpPr>
            <a:spLocks noGrp="1"/>
          </p:cNvSpPr>
          <p:nvPr>
            <p:ph type="body" idx="1"/>
          </p:nvPr>
        </p:nvSpPr>
        <p:spPr>
          <a:noFill/>
          <a:ln/>
        </p:spPr>
        <p:txBody>
          <a:bodyPr/>
          <a:lstStyle/>
          <a:p>
            <a:r>
              <a:rPr lang="en-GB" smtClean="0"/>
              <a:t>Negative risks also known as ‘downside’ risks and positive risks also known as ‘upside’ risks or ‘opportunities’.</a:t>
            </a:r>
          </a:p>
        </p:txBody>
      </p:sp>
      <p:sp>
        <p:nvSpPr>
          <p:cNvPr id="350212" name="Slide Number Placeholder 3"/>
          <p:cNvSpPr>
            <a:spLocks noGrp="1"/>
          </p:cNvSpPr>
          <p:nvPr>
            <p:ph type="sldNum" sz="quarter" idx="5"/>
          </p:nvPr>
        </p:nvSpPr>
        <p:spPr>
          <a:noFill/>
        </p:spPr>
        <p:txBody>
          <a:bodyPr/>
          <a:lstStyle/>
          <a:p>
            <a:fld id="{0E2516EF-F6DA-4DD4-A719-745CA49AF370}" type="slidenum">
              <a:rPr lang="en-US" smtClean="0"/>
              <a:pPr/>
              <a:t>5</a:t>
            </a:fld>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1234" name="Slide Image Placeholder 1"/>
          <p:cNvSpPr>
            <a:spLocks noGrp="1" noRot="1" noChangeAspect="1" noTextEdit="1"/>
          </p:cNvSpPr>
          <p:nvPr>
            <p:ph type="sldImg"/>
          </p:nvPr>
        </p:nvSpPr>
        <p:spPr>
          <a:ln/>
        </p:spPr>
      </p:sp>
      <p:sp>
        <p:nvSpPr>
          <p:cNvPr id="351235" name="Notes Placeholder 2"/>
          <p:cNvSpPr>
            <a:spLocks noGrp="1"/>
          </p:cNvSpPr>
          <p:nvPr>
            <p:ph type="body" idx="1"/>
          </p:nvPr>
        </p:nvSpPr>
        <p:spPr>
          <a:noFill/>
          <a:ln/>
        </p:spPr>
        <p:txBody>
          <a:bodyPr/>
          <a:lstStyle/>
          <a:p>
            <a:r>
              <a:rPr lang="en-GB" smtClean="0"/>
              <a:t>Different risk management ‘methodologies’ will have different steps and different numbers of steps.  This course predominantly follows the PMI guidelines for risk management but does not go into detail on Quantitative Risk Analysis as a separate step.</a:t>
            </a:r>
          </a:p>
        </p:txBody>
      </p:sp>
      <p:sp>
        <p:nvSpPr>
          <p:cNvPr id="351236" name="Slide Number Placeholder 3"/>
          <p:cNvSpPr>
            <a:spLocks noGrp="1"/>
          </p:cNvSpPr>
          <p:nvPr>
            <p:ph type="sldNum" sz="quarter" idx="5"/>
          </p:nvPr>
        </p:nvSpPr>
        <p:spPr>
          <a:noFill/>
        </p:spPr>
        <p:txBody>
          <a:bodyPr/>
          <a:lstStyle/>
          <a:p>
            <a:fld id="{14BBA72B-BDD8-45A2-A155-FCA6FFDF4793}" type="slidenum">
              <a:rPr lang="en-US" smtClean="0"/>
              <a:pPr/>
              <a:t>6</a:t>
            </a:fld>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225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lnSpcReduction="10000"/>
          </a:bodyPr>
          <a:lstStyle/>
          <a:p>
            <a:pPr>
              <a:defRPr/>
            </a:pPr>
            <a:r>
              <a:rPr lang="en-GB" sz="2800" dirty="0" smtClean="0"/>
              <a:t>Discussion can come later, a brainstorming session is meant to generate as many </a:t>
            </a:r>
            <a:r>
              <a:rPr lang="en-GB" sz="2800" b="1" dirty="0" smtClean="0"/>
              <a:t>ideas</a:t>
            </a:r>
            <a:r>
              <a:rPr lang="en-GB" sz="2800" dirty="0" smtClean="0"/>
              <a:t> as possible</a:t>
            </a:r>
          </a:p>
          <a:p>
            <a:pPr>
              <a:defRPr/>
            </a:pPr>
            <a:endParaRPr lang="en-GB" sz="2800" dirty="0" smtClean="0"/>
          </a:p>
          <a:p>
            <a:pPr>
              <a:defRPr/>
            </a:pPr>
            <a:r>
              <a:rPr lang="en-GB" sz="2800" dirty="0" smtClean="0"/>
              <a:t>Try different techniques</a:t>
            </a:r>
          </a:p>
          <a:p>
            <a:pPr>
              <a:defRPr/>
            </a:pPr>
            <a:r>
              <a:rPr lang="en-GB" sz="2400" dirty="0" smtClean="0"/>
              <a:t>‘War games’</a:t>
            </a:r>
          </a:p>
          <a:p>
            <a:pPr lvl="2">
              <a:defRPr/>
            </a:pPr>
            <a:r>
              <a:rPr lang="en-GB" sz="2000" dirty="0" smtClean="0"/>
              <a:t>Split group in two</a:t>
            </a:r>
          </a:p>
          <a:p>
            <a:pPr lvl="2">
              <a:defRPr/>
            </a:pPr>
            <a:r>
              <a:rPr lang="en-GB" sz="2000" dirty="0" smtClean="0"/>
              <a:t>One ‘team’ must generate ideas to threaten the project</a:t>
            </a:r>
          </a:p>
          <a:p>
            <a:pPr lvl="2">
              <a:defRPr/>
            </a:pPr>
            <a:r>
              <a:rPr lang="en-GB" sz="2000" dirty="0" smtClean="0"/>
              <a:t>The other team must generate ideas to counter the threat</a:t>
            </a:r>
          </a:p>
          <a:p>
            <a:pPr>
              <a:defRPr/>
            </a:pPr>
            <a:r>
              <a:rPr lang="en-GB" dirty="0" smtClean="0"/>
              <a:t>‘Out-of-the-box’ thinking</a:t>
            </a:r>
          </a:p>
          <a:p>
            <a:pPr>
              <a:defRPr/>
            </a:pPr>
            <a:r>
              <a:rPr lang="en-GB" dirty="0" smtClean="0"/>
              <a:t>	Only ‘weird’ or ‘wacky’ ideas are allowed.  </a:t>
            </a:r>
            <a:r>
              <a:rPr lang="en-GB" dirty="0" err="1" smtClean="0"/>
              <a:t>i.e</a:t>
            </a:r>
            <a:r>
              <a:rPr lang="en-GB" dirty="0" smtClean="0"/>
              <a:t>  The whole project team gets anthrax</a:t>
            </a:r>
          </a:p>
          <a:p>
            <a:pPr>
              <a:defRPr/>
            </a:pPr>
            <a:r>
              <a:rPr lang="en-GB" dirty="0" smtClean="0"/>
              <a:t>	The ‘out-of-the-box’ idea must then be pushed back into the box (in marketing this is sometimes known as going 	through the innovation zone) by aligning it with some real world scenario such as a flu epidemic which affects the 	whole team, or a lottery syndicate win! Etc.</a:t>
            </a:r>
            <a:endParaRPr lang="en-GB" dirty="0"/>
          </a:p>
        </p:txBody>
      </p:sp>
      <p:sp>
        <p:nvSpPr>
          <p:cNvPr id="352260" name="Slide Number Placeholder 3"/>
          <p:cNvSpPr>
            <a:spLocks noGrp="1"/>
          </p:cNvSpPr>
          <p:nvPr>
            <p:ph type="sldNum" sz="quarter" idx="5"/>
          </p:nvPr>
        </p:nvSpPr>
        <p:spPr>
          <a:noFill/>
        </p:spPr>
        <p:txBody>
          <a:bodyPr/>
          <a:lstStyle/>
          <a:p>
            <a:fld id="{DDA9E6CB-5591-400E-8302-DBCE116EB785}" type="slidenum">
              <a:rPr lang="en-US" smtClean="0"/>
              <a:pPr/>
              <a:t>10</a:t>
            </a:fld>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3282" name="Slide Image Placeholder 1"/>
          <p:cNvSpPr>
            <a:spLocks noGrp="1" noRot="1" noChangeAspect="1" noTextEdit="1"/>
          </p:cNvSpPr>
          <p:nvPr>
            <p:ph type="sldImg"/>
          </p:nvPr>
        </p:nvSpPr>
        <p:spPr>
          <a:ln/>
        </p:spPr>
      </p:sp>
      <p:sp>
        <p:nvSpPr>
          <p:cNvPr id="353283" name="Notes Placeholder 2"/>
          <p:cNvSpPr>
            <a:spLocks noGrp="1"/>
          </p:cNvSpPr>
          <p:nvPr>
            <p:ph type="body" idx="1"/>
          </p:nvPr>
        </p:nvSpPr>
        <p:spPr>
          <a:noFill/>
          <a:ln/>
        </p:spPr>
        <p:txBody>
          <a:bodyPr/>
          <a:lstStyle/>
          <a:p>
            <a:r>
              <a:rPr lang="en-GB" smtClean="0"/>
              <a:t>Checklists can be specific (i.e. organisation, domain, technology) or generic across projects</a:t>
            </a:r>
          </a:p>
          <a:p>
            <a:endParaRPr lang="en-GB" smtClean="0"/>
          </a:p>
          <a:p>
            <a:r>
              <a:rPr lang="en-GB" smtClean="0"/>
              <a:t>The WBS is a key risk identification source as are may other artefacts which will be described through this course such as estimates, network diagram etc.</a:t>
            </a:r>
          </a:p>
        </p:txBody>
      </p:sp>
      <p:sp>
        <p:nvSpPr>
          <p:cNvPr id="353284" name="Slide Number Placeholder 3"/>
          <p:cNvSpPr>
            <a:spLocks noGrp="1"/>
          </p:cNvSpPr>
          <p:nvPr>
            <p:ph type="sldNum" sz="quarter" idx="5"/>
          </p:nvPr>
        </p:nvSpPr>
        <p:spPr>
          <a:noFill/>
        </p:spPr>
        <p:txBody>
          <a:bodyPr/>
          <a:lstStyle/>
          <a:p>
            <a:fld id="{5F42369D-E3EA-4A1C-8303-AD6AD97AC481}" type="slidenum">
              <a:rPr lang="en-US" smtClean="0"/>
              <a:pPr/>
              <a:t>11</a:t>
            </a:fld>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9426"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59427" name="Rectangle 3"/>
          <p:cNvSpPr>
            <a:spLocks noGrp="1" noChangeArrowheads="1"/>
          </p:cNvSpPr>
          <p:nvPr>
            <p:ph type="body" idx="1"/>
          </p:nvPr>
        </p:nvSpPr>
        <p:spPr>
          <a:xfrm>
            <a:off x="914400" y="4343400"/>
            <a:ext cx="5029200" cy="4114800"/>
          </a:xfrm>
          <a:noFill/>
          <a:ln/>
        </p:spPr>
        <p:txBody>
          <a:bodyPr lIns="92075" tIns="46038" rIns="92075" bIns="46038"/>
          <a:lstStyle/>
          <a:p>
            <a:r>
              <a:rPr lang="en-GB" smtClean="0"/>
              <a:t>Acceptance and Contingency are common risk responses to risks which fall beneath the risk tolerance, but also for other risks including high impact, low probability, risks perhaps because nothing can be done at a reasonable cost to address the risk or the likelihood of the risk occurring is so low that it is difficult to justify time and effort on a response.</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1474" name="Slide Image Placeholder 1"/>
          <p:cNvSpPr>
            <a:spLocks noGrp="1" noRot="1" noChangeAspect="1" noTextEdit="1"/>
          </p:cNvSpPr>
          <p:nvPr>
            <p:ph type="sldImg"/>
          </p:nvPr>
        </p:nvSpPr>
        <p:spPr>
          <a:ln/>
        </p:spPr>
      </p:sp>
      <p:sp>
        <p:nvSpPr>
          <p:cNvPr id="361475" name="Notes Placeholder 2"/>
          <p:cNvSpPr>
            <a:spLocks noGrp="1"/>
          </p:cNvSpPr>
          <p:nvPr>
            <p:ph type="body" idx="1"/>
          </p:nvPr>
        </p:nvSpPr>
        <p:spPr>
          <a:noFill/>
          <a:ln/>
        </p:spPr>
        <p:txBody>
          <a:bodyPr/>
          <a:lstStyle/>
          <a:p>
            <a:r>
              <a:rPr lang="en-GB" smtClean="0"/>
              <a:t>EMV 1 = (.5*300k)-(1*45k) = 150k-45k = 105k</a:t>
            </a:r>
          </a:p>
          <a:p>
            <a:r>
              <a:rPr lang="en-GB" smtClean="0"/>
              <a:t>EMV 2 = (.45*300k)-(1*60k) = 135k-60k= 75k</a:t>
            </a:r>
          </a:p>
          <a:p>
            <a:r>
              <a:rPr lang="en-GB" smtClean="0"/>
              <a:t>EMV 3 = (.1*300k)-(1*250k) = 30k-250k = -220k  This is the ‘silly option’ you would only save 50k max if the response worked.  If it did not you would loose £750k!  However, what if the risk were a ship sinking or aircraft crashing?</a:t>
            </a:r>
          </a:p>
          <a:p>
            <a:endParaRPr lang="en-GB" smtClean="0"/>
          </a:p>
          <a:p>
            <a:r>
              <a:rPr lang="en-GB" smtClean="0"/>
              <a:t>Good place to give a low key introduction of utility and appetite for risk</a:t>
            </a:r>
          </a:p>
          <a:p>
            <a:endParaRPr lang="en-GB" smtClean="0"/>
          </a:p>
          <a:p>
            <a:r>
              <a:rPr lang="en-GB" smtClean="0"/>
              <a:t>On the basis of the EMV alone, you would choose Response 1</a:t>
            </a:r>
          </a:p>
        </p:txBody>
      </p:sp>
      <p:sp>
        <p:nvSpPr>
          <p:cNvPr id="361476" name="Slide Number Placeholder 3"/>
          <p:cNvSpPr>
            <a:spLocks noGrp="1"/>
          </p:cNvSpPr>
          <p:nvPr>
            <p:ph type="sldNum" sz="quarter" idx="5"/>
          </p:nvPr>
        </p:nvSpPr>
        <p:spPr>
          <a:noFill/>
        </p:spPr>
        <p:txBody>
          <a:bodyPr/>
          <a:lstStyle/>
          <a:p>
            <a:fld id="{C4B7B03F-593A-49E4-8DEA-911B017C7BC1}" type="slidenum">
              <a:rPr lang="en-US" smtClean="0"/>
              <a:pPr/>
              <a:t>17</a:t>
            </a:fld>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2498" name="Slide Image Placeholder 1"/>
          <p:cNvSpPr>
            <a:spLocks noGrp="1" noRot="1" noChangeAspect="1" noTextEdit="1"/>
          </p:cNvSpPr>
          <p:nvPr>
            <p:ph type="sldImg"/>
          </p:nvPr>
        </p:nvSpPr>
        <p:spPr>
          <a:ln/>
        </p:spPr>
      </p:sp>
      <p:sp>
        <p:nvSpPr>
          <p:cNvPr id="362499" name="Notes Placeholder 2"/>
          <p:cNvSpPr>
            <a:spLocks noGrp="1"/>
          </p:cNvSpPr>
          <p:nvPr>
            <p:ph type="body" idx="1"/>
          </p:nvPr>
        </p:nvSpPr>
        <p:spPr>
          <a:noFill/>
          <a:ln/>
        </p:spPr>
        <p:txBody>
          <a:bodyPr/>
          <a:lstStyle/>
          <a:p>
            <a:r>
              <a:rPr lang="en-GB" smtClean="0"/>
              <a:t>Processes:  Survey lack of </a:t>
            </a:r>
            <a:r>
              <a:rPr lang="en-GB" b="1" smtClean="0"/>
              <a:t>customer </a:t>
            </a:r>
            <a:r>
              <a:rPr lang="en-GB" smtClean="0"/>
              <a:t>incentive </a:t>
            </a:r>
            <a:r>
              <a:rPr lang="en-GB" b="1" smtClean="0"/>
              <a:t>to complete</a:t>
            </a:r>
          </a:p>
          <a:p>
            <a:r>
              <a:rPr lang="en-GB" smtClean="0"/>
              <a:t>Subjective assessment on what to put where, titles act as guidance.  Titles may be changed increased/reduced by agreement with stakeholders, in line with internal process standards</a:t>
            </a:r>
          </a:p>
          <a:p>
            <a:endParaRPr lang="en-GB" smtClean="0"/>
          </a:p>
        </p:txBody>
      </p:sp>
      <p:sp>
        <p:nvSpPr>
          <p:cNvPr id="362500" name="Slide Number Placeholder 3"/>
          <p:cNvSpPr>
            <a:spLocks noGrp="1"/>
          </p:cNvSpPr>
          <p:nvPr>
            <p:ph type="sldNum" sz="quarter" idx="5"/>
          </p:nvPr>
        </p:nvSpPr>
        <p:spPr>
          <a:noFill/>
        </p:spPr>
        <p:txBody>
          <a:bodyPr/>
          <a:lstStyle/>
          <a:p>
            <a:fld id="{A7946B15-45D4-4F35-A9F3-71DF26C664AA}" type="slidenum">
              <a:rPr lang="en-US" smtClean="0"/>
              <a:pPr/>
              <a:t>20</a:t>
            </a:fld>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522" name="Slide Image Placeholder 1"/>
          <p:cNvSpPr>
            <a:spLocks noGrp="1" noRot="1" noChangeAspect="1" noTextEdit="1"/>
          </p:cNvSpPr>
          <p:nvPr>
            <p:ph type="sldImg"/>
          </p:nvPr>
        </p:nvSpPr>
        <p:spPr>
          <a:ln/>
        </p:spPr>
      </p:sp>
      <p:sp>
        <p:nvSpPr>
          <p:cNvPr id="363523" name="Notes Placeholder 2"/>
          <p:cNvSpPr>
            <a:spLocks noGrp="1"/>
          </p:cNvSpPr>
          <p:nvPr>
            <p:ph type="body" idx="1"/>
          </p:nvPr>
        </p:nvSpPr>
        <p:spPr>
          <a:noFill/>
          <a:ln/>
        </p:spPr>
        <p:txBody>
          <a:bodyPr/>
          <a:lstStyle/>
          <a:p>
            <a:endParaRPr lang="en-GB" smtClean="0"/>
          </a:p>
        </p:txBody>
      </p:sp>
      <p:sp>
        <p:nvSpPr>
          <p:cNvPr id="363524" name="Slide Number Placeholder 3"/>
          <p:cNvSpPr>
            <a:spLocks noGrp="1"/>
          </p:cNvSpPr>
          <p:nvPr>
            <p:ph type="sldNum" sz="quarter" idx="5"/>
          </p:nvPr>
        </p:nvSpPr>
        <p:spPr>
          <a:noFill/>
        </p:spPr>
        <p:txBody>
          <a:bodyPr/>
          <a:lstStyle/>
          <a:p>
            <a:fld id="{71F5AC97-82FD-4572-9FD5-76CA48DC932C}" type="slidenum">
              <a:rPr lang="en-US" smtClean="0"/>
              <a:pPr/>
              <a:t>23</a:t>
            </a:fld>
            <a:endParaRPr 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4546" name="Slide Image Placeholder 1"/>
          <p:cNvSpPr>
            <a:spLocks noGrp="1" noRot="1" noChangeAspect="1" noTextEdit="1"/>
          </p:cNvSpPr>
          <p:nvPr>
            <p:ph type="sldImg"/>
          </p:nvPr>
        </p:nvSpPr>
        <p:spPr>
          <a:ln/>
        </p:spPr>
      </p:sp>
      <p:sp>
        <p:nvSpPr>
          <p:cNvPr id="364547" name="Notes Placeholder 2"/>
          <p:cNvSpPr>
            <a:spLocks noGrp="1"/>
          </p:cNvSpPr>
          <p:nvPr>
            <p:ph type="body" idx="1"/>
          </p:nvPr>
        </p:nvSpPr>
        <p:spPr>
          <a:noFill/>
          <a:ln/>
        </p:spPr>
        <p:txBody>
          <a:bodyPr/>
          <a:lstStyle/>
          <a:p>
            <a:r>
              <a:rPr lang="en-GB" smtClean="0"/>
              <a:t>For extensive risk response plan the activities should be added to the WBS and the risk register should cross-link using the WBS unique id.</a:t>
            </a:r>
          </a:p>
        </p:txBody>
      </p:sp>
      <p:sp>
        <p:nvSpPr>
          <p:cNvPr id="364548" name="Slide Number Placeholder 3"/>
          <p:cNvSpPr>
            <a:spLocks noGrp="1"/>
          </p:cNvSpPr>
          <p:nvPr>
            <p:ph type="sldNum" sz="quarter" idx="5"/>
          </p:nvPr>
        </p:nvSpPr>
        <p:spPr>
          <a:noFill/>
        </p:spPr>
        <p:txBody>
          <a:bodyPr/>
          <a:lstStyle/>
          <a:p>
            <a:fld id="{5FFBB471-AD38-481B-BBCD-65B5549B988E}" type="slidenum">
              <a:rPr lang="en-US" smtClean="0"/>
              <a:pPr/>
              <a:t>26</a:t>
            </a:fld>
            <a:endParaRPr 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5570" name="Slide Image Placeholder 1"/>
          <p:cNvSpPr>
            <a:spLocks noGrp="1" noRot="1" noChangeAspect="1" noTextEdit="1"/>
          </p:cNvSpPr>
          <p:nvPr>
            <p:ph type="sldImg"/>
          </p:nvPr>
        </p:nvSpPr>
        <p:spPr>
          <a:ln/>
        </p:spPr>
      </p:sp>
      <p:sp>
        <p:nvSpPr>
          <p:cNvPr id="365571" name="Notes Placeholder 2"/>
          <p:cNvSpPr>
            <a:spLocks noGrp="1"/>
          </p:cNvSpPr>
          <p:nvPr>
            <p:ph type="body" idx="1"/>
          </p:nvPr>
        </p:nvSpPr>
        <p:spPr>
          <a:noFill/>
          <a:ln/>
        </p:spPr>
        <p:txBody>
          <a:bodyPr/>
          <a:lstStyle/>
          <a:p>
            <a:r>
              <a:rPr lang="en-GB" smtClean="0"/>
              <a:t>For extensive risk response plan the activities should be added to the WBS and the risk register should cross-link using the WBS unique id.</a:t>
            </a:r>
          </a:p>
        </p:txBody>
      </p:sp>
      <p:sp>
        <p:nvSpPr>
          <p:cNvPr id="365572" name="Slide Number Placeholder 3"/>
          <p:cNvSpPr>
            <a:spLocks noGrp="1"/>
          </p:cNvSpPr>
          <p:nvPr>
            <p:ph type="sldNum" sz="quarter" idx="5"/>
          </p:nvPr>
        </p:nvSpPr>
        <p:spPr>
          <a:noFill/>
        </p:spPr>
        <p:txBody>
          <a:bodyPr/>
          <a:lstStyle/>
          <a:p>
            <a:fld id="{070DB68F-1F7E-4D43-9FDA-CF00621C5464}" type="slidenum">
              <a:rPr lang="en-US" smtClean="0"/>
              <a:pPr/>
              <a:t>27</a:t>
            </a:fld>
            <a:endParaRPr 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6594" name="Rectangle 7"/>
          <p:cNvSpPr>
            <a:spLocks noGrp="1" noChangeArrowheads="1"/>
          </p:cNvSpPr>
          <p:nvPr>
            <p:ph type="sldNum" sz="quarter" idx="5"/>
          </p:nvPr>
        </p:nvSpPr>
        <p:spPr>
          <a:noFill/>
        </p:spPr>
        <p:txBody>
          <a:bodyPr/>
          <a:lstStyle/>
          <a:p>
            <a:fld id="{3B27E76E-2773-45EF-BC1D-F9AED7D60B38}" type="slidenum">
              <a:rPr lang="en-US" smtClean="0"/>
              <a:pPr/>
              <a:t>28</a:t>
            </a:fld>
            <a:endParaRPr lang="en-US" smtClean="0"/>
          </a:p>
        </p:txBody>
      </p:sp>
      <p:sp>
        <p:nvSpPr>
          <p:cNvPr id="366595" name="Rectangle 2"/>
          <p:cNvSpPr>
            <a:spLocks noGrp="1" noRot="1" noChangeAspect="1" noChangeArrowheads="1" noTextEdit="1"/>
          </p:cNvSpPr>
          <p:nvPr>
            <p:ph type="sldImg"/>
          </p:nvPr>
        </p:nvSpPr>
        <p:spPr>
          <a:ln/>
        </p:spPr>
      </p:sp>
      <p:sp>
        <p:nvSpPr>
          <p:cNvPr id="36659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7618" name="Rectangle 7"/>
          <p:cNvSpPr>
            <a:spLocks noGrp="1" noChangeArrowheads="1"/>
          </p:cNvSpPr>
          <p:nvPr>
            <p:ph type="sldNum" sz="quarter" idx="5"/>
          </p:nvPr>
        </p:nvSpPr>
        <p:spPr>
          <a:noFill/>
        </p:spPr>
        <p:txBody>
          <a:bodyPr/>
          <a:lstStyle/>
          <a:p>
            <a:fld id="{6AF44E3A-0892-4561-9A49-602CCEF826CF}" type="slidenum">
              <a:rPr lang="en-US" smtClean="0"/>
              <a:pPr/>
              <a:t>29</a:t>
            </a:fld>
            <a:endParaRPr lang="en-US" smtClean="0"/>
          </a:p>
        </p:txBody>
      </p:sp>
      <p:sp>
        <p:nvSpPr>
          <p:cNvPr id="367619" name="Rectangle 2"/>
          <p:cNvSpPr>
            <a:spLocks noGrp="1" noRot="1" noChangeAspect="1" noChangeArrowheads="1" noTextEdit="1"/>
          </p:cNvSpPr>
          <p:nvPr>
            <p:ph type="sldImg"/>
          </p:nvPr>
        </p:nvSpPr>
        <p:spPr>
          <a:ln/>
        </p:spPr>
      </p:sp>
      <p:sp>
        <p:nvSpPr>
          <p:cNvPr id="36762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30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pPr/>
              <a:t>9/26/2012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pPr/>
              <a:t>9/26/2012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D2DF93A-7C88-42EC-8836-4A1D5803C206}" type="datetimeFigureOut">
              <a:rPr lang="en-US" smtClean="0"/>
              <a:pPr/>
              <a:t>9/26/2012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D2DF93A-7C88-42EC-8836-4A1D5803C206}" type="datetimeFigureOut">
              <a:rPr lang="en-US" smtClean="0"/>
              <a:pPr/>
              <a:t>9/26/2012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D2DF93A-7C88-42EC-8836-4A1D5803C206}" type="datetimeFigureOut">
              <a:rPr lang="en-US" smtClean="0"/>
              <a:pPr/>
              <a:t>9/26/2012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D2DF93A-7C88-42EC-8836-4A1D5803C206}" type="datetimeFigureOut">
              <a:rPr lang="en-US" smtClean="0"/>
              <a:pPr/>
              <a:t>9/26/2012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2DF93A-7C88-42EC-8836-4A1D5803C206}" type="datetimeFigureOut">
              <a:rPr lang="en-US" smtClean="0"/>
              <a:pPr/>
              <a:t>9/26/2012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2DF93A-7C88-42EC-8836-4A1D5803C206}" type="datetimeFigureOut">
              <a:rPr lang="en-US" smtClean="0"/>
              <a:pPr/>
              <a:t>9/26/2012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2DF93A-7C88-42EC-8836-4A1D5803C206}" type="datetimeFigureOut">
              <a:rPr lang="en-US" smtClean="0"/>
              <a:pPr/>
              <a:t>9/26/2012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pPr/>
              <a:t>9/26/2012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pPr/>
              <a:t>9/26/2012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2DF93A-7C88-42EC-8836-4A1D5803C206}" type="datetimeFigureOut">
              <a:rPr lang="en-US" smtClean="0"/>
              <a:pPr/>
              <a:t>9/26/2012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01B7DF-3D5B-4F94-89BA-A1CB63132D6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ctrTitle"/>
          </p:nvPr>
        </p:nvSpPr>
        <p:spPr/>
        <p:txBody>
          <a:bodyPr>
            <a:normAutofit fontScale="90000"/>
          </a:bodyPr>
          <a:lstStyle/>
          <a:p>
            <a:pPr eaLnBrk="1" fontAlgn="auto" hangingPunct="1">
              <a:spcAft>
                <a:spcPts val="0"/>
              </a:spcAft>
              <a:defRPr/>
            </a:pPr>
            <a:r>
              <a:rPr lang="en-GB" sz="4000" dirty="0" smtClean="0">
                <a:solidFill>
                  <a:schemeClr val="accent1">
                    <a:satMod val="150000"/>
                  </a:schemeClr>
                </a:solidFill>
              </a:rPr>
              <a:t>Risk Management and Decision </a:t>
            </a:r>
            <a:r>
              <a:rPr lang="en-GB" sz="4000" dirty="0" smtClean="0">
                <a:solidFill>
                  <a:schemeClr val="accent1">
                    <a:satMod val="150000"/>
                  </a:schemeClr>
                </a:solidFill>
              </a:rPr>
              <a:t>Making</a:t>
            </a:r>
            <a:r>
              <a:rPr lang="en-GB" sz="4000" dirty="0" smtClean="0">
                <a:solidFill>
                  <a:schemeClr val="accent1">
                    <a:satMod val="150000"/>
                  </a:schemeClr>
                </a:solidFill>
              </a:rPr>
              <a:t/>
            </a:r>
            <a:br>
              <a:rPr lang="en-GB" sz="4000" dirty="0" smtClean="0">
                <a:solidFill>
                  <a:schemeClr val="accent1">
                    <a:satMod val="150000"/>
                  </a:schemeClr>
                </a:solidFill>
              </a:rPr>
            </a:br>
            <a:endParaRPr lang="en-US" sz="2000" dirty="0" smtClean="0">
              <a:solidFill>
                <a:schemeClr val="accent1">
                  <a:satMod val="150000"/>
                </a:schemeClr>
              </a:solidFill>
            </a:endParaRPr>
          </a:p>
        </p:txBody>
      </p:sp>
      <p:sp>
        <p:nvSpPr>
          <p:cNvPr id="72707" name="Rectangle 3"/>
          <p:cNvSpPr>
            <a:spLocks noGrp="1" noChangeArrowheads="1"/>
          </p:cNvSpPr>
          <p:nvPr>
            <p:ph type="subTitle" idx="1"/>
          </p:nvPr>
        </p:nvSpPr>
        <p:spPr>
          <a:xfrm>
            <a:off x="714375" y="5214938"/>
            <a:ext cx="8077200" cy="828675"/>
          </a:xfrm>
        </p:spPr>
        <p:txBody>
          <a:bodyPr/>
          <a:lstStyle/>
          <a:p>
            <a:pPr eaLnBrk="1" hangingPunct="1"/>
            <a:r>
              <a:rPr lang="en-US" sz="1600" b="1" smtClean="0"/>
              <a:t>“ .. as we know, there are known knowns; there are things we know we know. We also know there are known unknowns; that is to say we know there are some things we do not know. But there are also unknown unknowns -- the ones we don't know we don't know.’’</a:t>
            </a:r>
          </a:p>
        </p:txBody>
      </p:sp>
      <p:sp>
        <p:nvSpPr>
          <p:cNvPr id="72708" name="Rectangle 3"/>
          <p:cNvSpPr>
            <a:spLocks noChangeArrowheads="1"/>
          </p:cNvSpPr>
          <p:nvPr/>
        </p:nvSpPr>
        <p:spPr bwMode="auto">
          <a:xfrm>
            <a:off x="3286125" y="6211888"/>
            <a:ext cx="5857875" cy="646112"/>
          </a:xfrm>
          <a:prstGeom prst="rect">
            <a:avLst/>
          </a:prstGeom>
          <a:noFill/>
          <a:ln w="9525">
            <a:noFill/>
            <a:miter lim="800000"/>
            <a:headEnd/>
            <a:tailEnd/>
          </a:ln>
        </p:spPr>
        <p:txBody>
          <a:bodyPr>
            <a:spAutoFit/>
          </a:bodyPr>
          <a:lstStyle/>
          <a:p>
            <a:pPr algn="r"/>
            <a:r>
              <a:rPr lang="en-US" sz="1200"/>
              <a:t>Attributed to Donald Rumsfeld</a:t>
            </a:r>
          </a:p>
          <a:p>
            <a:pPr algn="r"/>
            <a:r>
              <a:rPr lang="en-US" sz="1200"/>
              <a:t>	13th US Secretary of </a:t>
            </a:r>
            <a:r>
              <a:rPr lang="en-GB" sz="1200"/>
              <a:t>Defence</a:t>
            </a:r>
            <a:r>
              <a:rPr lang="en-US" sz="1200"/>
              <a:t> ,1975 – 1977 </a:t>
            </a:r>
          </a:p>
          <a:p>
            <a:pPr algn="r"/>
            <a:r>
              <a:rPr lang="en-US" sz="1200"/>
              <a:t>	21</a:t>
            </a:r>
            <a:r>
              <a:rPr lang="en-US" sz="1200" baseline="30000"/>
              <a:t>st</a:t>
            </a:r>
            <a:r>
              <a:rPr lang="en-US" sz="1200"/>
              <a:t>  US Secretary of Defence , 2001 - 2006</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fontAlgn="auto" hangingPunct="1">
              <a:spcAft>
                <a:spcPts val="0"/>
              </a:spcAft>
              <a:defRPr/>
            </a:pPr>
            <a:r>
              <a:rPr lang="en-GB" smtClean="0">
                <a:solidFill>
                  <a:schemeClr val="accent1">
                    <a:satMod val="150000"/>
                  </a:schemeClr>
                </a:solidFill>
              </a:rPr>
              <a:t>Session Objectives</a:t>
            </a:r>
            <a:endParaRPr lang="en-US" smtClean="0">
              <a:solidFill>
                <a:schemeClr val="accent1">
                  <a:satMod val="150000"/>
                </a:schemeClr>
              </a:solidFill>
            </a:endParaRPr>
          </a:p>
        </p:txBody>
      </p:sp>
      <p:sp>
        <p:nvSpPr>
          <p:cNvPr id="73731" name="Rectangle 3"/>
          <p:cNvSpPr>
            <a:spLocks noGrp="1" noChangeArrowheads="1"/>
          </p:cNvSpPr>
          <p:nvPr>
            <p:ph idx="1"/>
          </p:nvPr>
        </p:nvSpPr>
        <p:spPr/>
        <p:txBody>
          <a:bodyPr/>
          <a:lstStyle/>
          <a:p>
            <a:pPr eaLnBrk="1" hangingPunct="1"/>
            <a:r>
              <a:rPr lang="en-GB" smtClean="0"/>
              <a:t>At the end of this session you will be able to;</a:t>
            </a:r>
          </a:p>
          <a:p>
            <a:pPr lvl="1" eaLnBrk="1" hangingPunct="1"/>
            <a:r>
              <a:rPr lang="en-GB" smtClean="0"/>
              <a:t>Describe the steps involved in a risk management process</a:t>
            </a:r>
          </a:p>
          <a:p>
            <a:pPr lvl="1" eaLnBrk="1" hangingPunct="1"/>
            <a:r>
              <a:rPr lang="en-GB" smtClean="0"/>
              <a:t>Differentiate between decision making strategies</a:t>
            </a:r>
          </a:p>
          <a:p>
            <a:pPr lvl="1" eaLnBrk="1" hangingPunct="1"/>
            <a:r>
              <a:rPr lang="en-GB" smtClean="0"/>
              <a:t>Use tools to assist in risk identification, root cause analysis and decision making</a:t>
            </a:r>
            <a:endParaRPr lang="en-US"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pPr eaLnBrk="1" fontAlgn="auto" hangingPunct="1">
              <a:spcAft>
                <a:spcPts val="0"/>
              </a:spcAft>
              <a:defRPr/>
            </a:pPr>
            <a:r>
              <a:rPr lang="en-GB" smtClean="0">
                <a:solidFill>
                  <a:schemeClr val="accent1">
                    <a:satMod val="150000"/>
                  </a:schemeClr>
                </a:solidFill>
              </a:rPr>
              <a:t>Session Review Test - Preview</a:t>
            </a:r>
            <a:endParaRPr lang="en-US" smtClean="0">
              <a:solidFill>
                <a:schemeClr val="accent1">
                  <a:satMod val="150000"/>
                </a:schemeClr>
              </a:solidFill>
            </a:endParaRPr>
          </a:p>
        </p:txBody>
      </p:sp>
      <p:sp>
        <p:nvSpPr>
          <p:cNvPr id="78851" name="Rectangle 3"/>
          <p:cNvSpPr>
            <a:spLocks noGrp="1" noChangeArrowheads="1"/>
          </p:cNvSpPr>
          <p:nvPr>
            <p:ph idx="1"/>
          </p:nvPr>
        </p:nvSpPr>
        <p:spPr>
          <a:xfrm>
            <a:off x="457200" y="1643063"/>
            <a:ext cx="8229600" cy="5214937"/>
          </a:xfrm>
        </p:spPr>
        <p:txBody>
          <a:bodyPr rtlCol="0">
            <a:normAutofit fontScale="92500" lnSpcReduction="20000"/>
          </a:bodyPr>
          <a:lstStyle/>
          <a:p>
            <a:pPr marL="438912" indent="-320040" eaLnBrk="1" fontAlgn="auto" hangingPunct="1">
              <a:lnSpc>
                <a:spcPct val="80000"/>
              </a:lnSpc>
              <a:spcBef>
                <a:spcPts val="0"/>
              </a:spcBef>
              <a:spcAft>
                <a:spcPts val="0"/>
              </a:spcAft>
              <a:buFont typeface="Wingdings 2"/>
              <a:buChar char=""/>
              <a:defRPr/>
            </a:pPr>
            <a:r>
              <a:rPr lang="en-GB" sz="2800" dirty="0" smtClean="0"/>
              <a:t>In your own words;</a:t>
            </a:r>
          </a:p>
          <a:p>
            <a:pPr marL="731520" lvl="1" indent="-274320" eaLnBrk="1" fontAlgn="auto" hangingPunct="1">
              <a:lnSpc>
                <a:spcPct val="80000"/>
              </a:lnSpc>
              <a:spcAft>
                <a:spcPts val="0"/>
              </a:spcAft>
              <a:buFont typeface="Wingdings"/>
              <a:buChar char=""/>
              <a:defRPr/>
            </a:pPr>
            <a:r>
              <a:rPr lang="en-GB" sz="2600" dirty="0" smtClean="0"/>
              <a:t>Describe the steps involved in a risk management process</a:t>
            </a:r>
          </a:p>
          <a:p>
            <a:pPr marL="731520" lvl="1" indent="-274320" eaLnBrk="1" fontAlgn="auto" hangingPunct="1">
              <a:lnSpc>
                <a:spcPct val="80000"/>
              </a:lnSpc>
              <a:spcAft>
                <a:spcPts val="0"/>
              </a:spcAft>
              <a:buFont typeface="Wingdings"/>
              <a:buChar char=""/>
              <a:defRPr/>
            </a:pPr>
            <a:r>
              <a:rPr lang="en-GB" sz="2600" dirty="0" smtClean="0"/>
              <a:t>Define the following terms:</a:t>
            </a:r>
          </a:p>
          <a:p>
            <a:pPr marL="996696" lvl="2" eaLnBrk="1" fontAlgn="auto" hangingPunct="1">
              <a:lnSpc>
                <a:spcPct val="80000"/>
              </a:lnSpc>
              <a:spcAft>
                <a:spcPts val="0"/>
              </a:spcAft>
              <a:buClr>
                <a:schemeClr val="accent3"/>
              </a:buClr>
              <a:buFont typeface="Arial"/>
              <a:buChar char="▪"/>
              <a:defRPr/>
            </a:pPr>
            <a:r>
              <a:rPr lang="en-GB" dirty="0" smtClean="0"/>
              <a:t>Evaluation </a:t>
            </a:r>
          </a:p>
          <a:p>
            <a:pPr marL="996696" lvl="2" eaLnBrk="1" fontAlgn="auto" hangingPunct="1">
              <a:lnSpc>
                <a:spcPct val="80000"/>
              </a:lnSpc>
              <a:spcAft>
                <a:spcPts val="0"/>
              </a:spcAft>
              <a:buClr>
                <a:schemeClr val="accent3"/>
              </a:buClr>
              <a:buFont typeface="Arial"/>
              <a:buChar char="▪"/>
              <a:defRPr/>
            </a:pPr>
            <a:r>
              <a:rPr lang="en-GB" dirty="0" smtClean="0"/>
              <a:t>Exposure</a:t>
            </a:r>
          </a:p>
          <a:p>
            <a:pPr marL="996696" lvl="2" eaLnBrk="1" fontAlgn="auto" hangingPunct="1">
              <a:lnSpc>
                <a:spcPct val="80000"/>
              </a:lnSpc>
              <a:spcAft>
                <a:spcPts val="0"/>
              </a:spcAft>
              <a:buClr>
                <a:schemeClr val="accent3"/>
              </a:buClr>
              <a:buFont typeface="Arial"/>
              <a:buChar char="▪"/>
              <a:defRPr/>
            </a:pPr>
            <a:r>
              <a:rPr lang="en-GB" dirty="0" smtClean="0"/>
              <a:t>Reduce</a:t>
            </a:r>
          </a:p>
          <a:p>
            <a:pPr marL="996696" lvl="2" eaLnBrk="1" fontAlgn="auto" hangingPunct="1">
              <a:lnSpc>
                <a:spcPct val="80000"/>
              </a:lnSpc>
              <a:spcAft>
                <a:spcPts val="0"/>
              </a:spcAft>
              <a:buClr>
                <a:schemeClr val="accent3"/>
              </a:buClr>
              <a:buFont typeface="Arial"/>
              <a:buChar char="▪"/>
              <a:defRPr/>
            </a:pPr>
            <a:r>
              <a:rPr lang="en-GB" dirty="0" smtClean="0"/>
              <a:t>Exploit</a:t>
            </a:r>
          </a:p>
          <a:p>
            <a:pPr marL="996696" lvl="2" eaLnBrk="1" fontAlgn="auto" hangingPunct="1">
              <a:lnSpc>
                <a:spcPct val="80000"/>
              </a:lnSpc>
              <a:spcAft>
                <a:spcPts val="0"/>
              </a:spcAft>
              <a:buClr>
                <a:schemeClr val="accent3"/>
              </a:buClr>
              <a:buFont typeface="Arial" charset="0"/>
              <a:buNone/>
              <a:defRPr/>
            </a:pPr>
            <a:endParaRPr lang="en-GB" sz="2800" dirty="0" smtClean="0"/>
          </a:p>
          <a:p>
            <a:pPr marL="438912" indent="-320040" eaLnBrk="1" fontAlgn="auto" hangingPunct="1">
              <a:lnSpc>
                <a:spcPct val="80000"/>
              </a:lnSpc>
              <a:spcBef>
                <a:spcPts val="0"/>
              </a:spcBef>
              <a:spcAft>
                <a:spcPts val="0"/>
              </a:spcAft>
              <a:buFont typeface="Wingdings 2"/>
              <a:buChar char=""/>
              <a:defRPr/>
            </a:pPr>
            <a:r>
              <a:rPr lang="en-GB" sz="2800" dirty="0" smtClean="0"/>
              <a:t>On the basis of the EMV choose between the following two decisions</a:t>
            </a:r>
          </a:p>
          <a:p>
            <a:pPr marL="731520" lvl="1" indent="-274320" eaLnBrk="1" fontAlgn="auto" hangingPunct="1">
              <a:lnSpc>
                <a:spcPct val="80000"/>
              </a:lnSpc>
              <a:spcAft>
                <a:spcPts val="0"/>
              </a:spcAft>
              <a:buFont typeface="Wingdings"/>
              <a:buChar char=""/>
              <a:defRPr/>
            </a:pPr>
            <a:r>
              <a:rPr lang="en-GB" sz="2600" dirty="0" smtClean="0"/>
              <a:t>To bid for a contract worth £100,000 with a 60% chance of getting the business – the bid process will cost £10,000</a:t>
            </a:r>
          </a:p>
          <a:p>
            <a:pPr marL="731520" lvl="1" indent="-274320" eaLnBrk="1" fontAlgn="auto" hangingPunct="1">
              <a:lnSpc>
                <a:spcPct val="80000"/>
              </a:lnSpc>
              <a:spcAft>
                <a:spcPts val="0"/>
              </a:spcAft>
              <a:buFont typeface="Wingdings"/>
              <a:buChar char=""/>
              <a:defRPr/>
            </a:pPr>
            <a:r>
              <a:rPr lang="en-GB" sz="2600" dirty="0" smtClean="0"/>
              <a:t>To bid for a contract worth £250,000 with a 45% chance of getting the business – the bid process will cost £15,000</a:t>
            </a:r>
          </a:p>
          <a:p>
            <a:pPr marL="731520" lvl="1" indent="-274320" eaLnBrk="1" fontAlgn="auto" hangingPunct="1">
              <a:lnSpc>
                <a:spcPct val="80000"/>
              </a:lnSpc>
              <a:spcAft>
                <a:spcPts val="0"/>
              </a:spcAft>
              <a:buFont typeface="Wingdings"/>
              <a:buChar char=""/>
              <a:defRPr/>
            </a:pPr>
            <a:endParaRPr lang="en-GB" sz="2400" dirty="0" smtClean="0"/>
          </a:p>
          <a:p>
            <a:pPr marL="438912" indent="-320040" eaLnBrk="1" fontAlgn="auto" hangingPunct="1">
              <a:lnSpc>
                <a:spcPct val="80000"/>
              </a:lnSpc>
              <a:spcBef>
                <a:spcPts val="0"/>
              </a:spcBef>
              <a:spcAft>
                <a:spcPts val="0"/>
              </a:spcAft>
              <a:buFont typeface="Wingdings 2"/>
              <a:buChar char=""/>
              <a:defRPr/>
            </a:pPr>
            <a:r>
              <a:rPr lang="en-GB" sz="2800" dirty="0" smtClean="0"/>
              <a:t>Consider the project ‘completing a course assignment’:</a:t>
            </a:r>
          </a:p>
          <a:p>
            <a:pPr marL="731520" lvl="1" indent="-274320" eaLnBrk="1" fontAlgn="auto" hangingPunct="1">
              <a:lnSpc>
                <a:spcPct val="80000"/>
              </a:lnSpc>
              <a:spcAft>
                <a:spcPts val="0"/>
              </a:spcAft>
              <a:buFont typeface="Wingdings"/>
              <a:buChar char=""/>
              <a:defRPr/>
            </a:pPr>
            <a:r>
              <a:rPr lang="en-GB" sz="2600" dirty="0" smtClean="0"/>
              <a:t>Perform a root cause analysis for ‘assignment late’ using an Ishikawa diagram</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p:cNvSpPr>
            <a:spLocks noGrp="1"/>
          </p:cNvSpPr>
          <p:nvPr>
            <p:ph type="title"/>
          </p:nvPr>
        </p:nvSpPr>
        <p:spPr/>
        <p:txBody>
          <a:bodyPr/>
          <a:lstStyle/>
          <a:p>
            <a:pPr eaLnBrk="1" fontAlgn="auto" hangingPunct="1">
              <a:spcAft>
                <a:spcPts val="0"/>
              </a:spcAft>
              <a:defRPr/>
            </a:pPr>
            <a:r>
              <a:rPr lang="en-US" smtClean="0">
                <a:solidFill>
                  <a:schemeClr val="accent1">
                    <a:satMod val="150000"/>
                  </a:schemeClr>
                </a:solidFill>
              </a:rPr>
              <a:t>What is risk?</a:t>
            </a:r>
          </a:p>
        </p:txBody>
      </p:sp>
      <p:sp>
        <p:nvSpPr>
          <p:cNvPr id="75779" name="Content Placeholder 2"/>
          <p:cNvSpPr>
            <a:spLocks noGrp="1"/>
          </p:cNvSpPr>
          <p:nvPr>
            <p:ph idx="1"/>
          </p:nvPr>
        </p:nvSpPr>
        <p:spPr/>
        <p:txBody>
          <a:bodyPr/>
          <a:lstStyle/>
          <a:p>
            <a:pPr eaLnBrk="1" hangingPunct="1"/>
            <a:r>
              <a:rPr lang="en-US" sz="2800" smtClean="0"/>
              <a:t>Hazard, chance of bad consequences, loss (noun)</a:t>
            </a:r>
          </a:p>
          <a:p>
            <a:pPr eaLnBrk="1" hangingPunct="1"/>
            <a:r>
              <a:rPr lang="en-US" sz="2800" smtClean="0"/>
              <a:t>Expose to danger or loss (verb)</a:t>
            </a:r>
          </a:p>
          <a:p>
            <a:pPr eaLnBrk="1" hangingPunct="1"/>
            <a:r>
              <a:rPr lang="en-US" sz="2800" smtClean="0"/>
              <a:t>Do risks always involve ‘bad’ consequences?</a:t>
            </a:r>
          </a:p>
        </p:txBody>
      </p:sp>
      <p:pic>
        <p:nvPicPr>
          <p:cNvPr id="75780" name="Picture 4" descr="C:\Documents and Settings\Dave\Local Settings\Temporary Internet Files\Content.IE5\UTTAJMDC\MCj03631680000[1].wmf"/>
          <p:cNvPicPr>
            <a:picLocks noChangeAspect="1" noChangeArrowheads="1"/>
          </p:cNvPicPr>
          <p:nvPr/>
        </p:nvPicPr>
        <p:blipFill>
          <a:blip r:embed="rId3" cstate="print"/>
          <a:srcRect/>
          <a:stretch>
            <a:fillRect/>
          </a:stretch>
        </p:blipFill>
        <p:spPr bwMode="auto">
          <a:xfrm>
            <a:off x="428625" y="2643188"/>
            <a:ext cx="485775" cy="6397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p:cNvSpPr>
            <a:spLocks noGrp="1"/>
          </p:cNvSpPr>
          <p:nvPr>
            <p:ph type="title"/>
          </p:nvPr>
        </p:nvSpPr>
        <p:spPr/>
        <p:txBody>
          <a:bodyPr/>
          <a:lstStyle/>
          <a:p>
            <a:pPr eaLnBrk="1" fontAlgn="auto" hangingPunct="1">
              <a:spcAft>
                <a:spcPts val="0"/>
              </a:spcAft>
              <a:defRPr/>
            </a:pPr>
            <a:r>
              <a:rPr lang="en-GB" smtClean="0">
                <a:solidFill>
                  <a:schemeClr val="accent1">
                    <a:satMod val="150000"/>
                  </a:schemeClr>
                </a:solidFill>
              </a:rPr>
              <a:t>Risk</a:t>
            </a:r>
          </a:p>
        </p:txBody>
      </p:sp>
      <p:sp>
        <p:nvSpPr>
          <p:cNvPr id="76803" name="Content Placeholder 2"/>
          <p:cNvSpPr>
            <a:spLocks noGrp="1"/>
          </p:cNvSpPr>
          <p:nvPr>
            <p:ph idx="1"/>
          </p:nvPr>
        </p:nvSpPr>
        <p:spPr>
          <a:xfrm>
            <a:off x="457200" y="1600200"/>
            <a:ext cx="8229600" cy="1185863"/>
          </a:xfrm>
        </p:spPr>
        <p:txBody>
          <a:bodyPr/>
          <a:lstStyle/>
          <a:p>
            <a:pPr eaLnBrk="1" hangingPunct="1">
              <a:buFontTx/>
              <a:buNone/>
            </a:pPr>
            <a:r>
              <a:rPr lang="en-GB" sz="2400" i="1" smtClean="0"/>
              <a:t>    “An </a:t>
            </a:r>
            <a:r>
              <a:rPr lang="en-GB" sz="2400" b="1" i="1" smtClean="0"/>
              <a:t>uncertain</a:t>
            </a:r>
            <a:r>
              <a:rPr lang="en-GB" sz="2400" i="1" smtClean="0"/>
              <a:t> </a:t>
            </a:r>
            <a:r>
              <a:rPr lang="en-GB" sz="2400" smtClean="0"/>
              <a:t>event</a:t>
            </a:r>
            <a:r>
              <a:rPr lang="en-GB" sz="2400" i="1" smtClean="0"/>
              <a:t> or condition that, if it occurs, has a </a:t>
            </a:r>
            <a:r>
              <a:rPr lang="en-GB" sz="2400" b="1" i="1" smtClean="0">
                <a:solidFill>
                  <a:srgbClr val="00B050"/>
                </a:solidFill>
              </a:rPr>
              <a:t>positive</a:t>
            </a:r>
            <a:r>
              <a:rPr lang="en-GB" sz="2400" i="1" smtClean="0"/>
              <a:t> or </a:t>
            </a:r>
            <a:r>
              <a:rPr lang="en-GB" sz="2400" b="1" i="1" smtClean="0">
                <a:solidFill>
                  <a:srgbClr val="C00000"/>
                </a:solidFill>
              </a:rPr>
              <a:t>negative</a:t>
            </a:r>
            <a:r>
              <a:rPr lang="en-GB" sz="2400" i="1" smtClean="0"/>
              <a:t> effect on a </a:t>
            </a:r>
            <a:r>
              <a:rPr lang="en-GB" sz="2400" b="1" i="1" smtClean="0"/>
              <a:t>project’s objectives</a:t>
            </a:r>
            <a:r>
              <a:rPr lang="en-GB" sz="2400" i="1" smtClean="0"/>
              <a:t>”</a:t>
            </a:r>
          </a:p>
        </p:txBody>
      </p:sp>
      <p:sp>
        <p:nvSpPr>
          <p:cNvPr id="76804" name="Rectangle 5"/>
          <p:cNvSpPr>
            <a:spLocks noChangeArrowheads="1"/>
          </p:cNvSpPr>
          <p:nvPr/>
        </p:nvSpPr>
        <p:spPr bwMode="auto">
          <a:xfrm>
            <a:off x="6215063" y="2928938"/>
            <a:ext cx="2005012" cy="369887"/>
          </a:xfrm>
          <a:prstGeom prst="rect">
            <a:avLst/>
          </a:prstGeom>
          <a:noFill/>
          <a:ln w="9525">
            <a:noFill/>
            <a:miter lim="800000"/>
            <a:headEnd/>
            <a:tailEnd/>
          </a:ln>
        </p:spPr>
        <p:txBody>
          <a:bodyPr wrap="none">
            <a:spAutoFit/>
          </a:bodyPr>
          <a:lstStyle/>
          <a:p>
            <a:pPr algn="just"/>
            <a:r>
              <a:rPr lang="en-US"/>
              <a:t>PMI, 2006, p. 388</a:t>
            </a:r>
          </a:p>
        </p:txBody>
      </p:sp>
      <p:sp>
        <p:nvSpPr>
          <p:cNvPr id="7" name="Content Placeholder 2"/>
          <p:cNvSpPr txBox="1">
            <a:spLocks/>
          </p:cNvSpPr>
          <p:nvPr/>
        </p:nvSpPr>
        <p:spPr bwMode="auto">
          <a:xfrm>
            <a:off x="500063" y="3500438"/>
            <a:ext cx="8229600" cy="1471612"/>
          </a:xfrm>
          <a:prstGeom prst="rect">
            <a:avLst/>
          </a:prstGeom>
          <a:noFill/>
          <a:ln w="9525">
            <a:noFill/>
            <a:miter lim="800000"/>
            <a:headEnd/>
            <a:tailEnd/>
          </a:ln>
        </p:spPr>
        <p:txBody>
          <a:bodyPr/>
          <a:lstStyle/>
          <a:p>
            <a:pPr marL="342900" indent="-342900" eaLnBrk="0" hangingPunct="0">
              <a:spcBef>
                <a:spcPct val="20000"/>
              </a:spcBef>
              <a:buFontTx/>
              <a:buChar char="•"/>
              <a:defRPr/>
            </a:pPr>
            <a:r>
              <a:rPr lang="en-GB" sz="2800" kern="0" dirty="0">
                <a:latin typeface="+mn-lt"/>
                <a:cs typeface="+mn-cs"/>
              </a:rPr>
              <a:t>There are risks associated with obtaining a qualification.  They include;</a:t>
            </a:r>
          </a:p>
          <a:p>
            <a:pPr marL="800100" lvl="1" indent="-342900" eaLnBrk="0" hangingPunct="0">
              <a:spcBef>
                <a:spcPct val="20000"/>
              </a:spcBef>
              <a:buFontTx/>
              <a:buChar char="•"/>
              <a:defRPr/>
            </a:pPr>
            <a:r>
              <a:rPr lang="en-GB" sz="2400" kern="0" dirty="0">
                <a:solidFill>
                  <a:srgbClr val="C00000"/>
                </a:solidFill>
                <a:latin typeface="+mn-lt"/>
                <a:cs typeface="+mn-cs"/>
              </a:rPr>
              <a:t>You may be unable to find work in your chosen career area</a:t>
            </a:r>
          </a:p>
          <a:p>
            <a:pPr marL="800100" lvl="1" indent="-342900" eaLnBrk="0" hangingPunct="0">
              <a:spcBef>
                <a:spcPct val="20000"/>
              </a:spcBef>
              <a:buFontTx/>
              <a:buChar char="•"/>
              <a:defRPr/>
            </a:pPr>
            <a:r>
              <a:rPr lang="en-GB" sz="2400" kern="0" dirty="0">
                <a:solidFill>
                  <a:srgbClr val="00B050"/>
                </a:solidFill>
                <a:latin typeface="+mn-lt"/>
                <a:cs typeface="+mn-cs"/>
              </a:rPr>
              <a:t>What is taught may be transferable to other careers and you may succeed in getting a better job</a:t>
            </a:r>
          </a:p>
        </p:txBody>
      </p:sp>
      <p:sp>
        <p:nvSpPr>
          <p:cNvPr id="9" name="Rounded Rectangular Callout 8"/>
          <p:cNvSpPr/>
          <p:nvPr/>
        </p:nvSpPr>
        <p:spPr>
          <a:xfrm>
            <a:off x="7572396" y="214313"/>
            <a:ext cx="1285854" cy="785795"/>
          </a:xfrm>
          <a:prstGeom prst="wedgeRoundRectCallout">
            <a:avLst>
              <a:gd name="adj1" fmla="val -20833"/>
              <a:gd name="adj2" fmla="val 77686"/>
              <a:gd name="adj3" fmla="val 16667"/>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50" b="1" i="1" dirty="0">
                <a:solidFill>
                  <a:schemeClr val="tx1"/>
                </a:solidFill>
              </a:rPr>
              <a:t>Definition</a:t>
            </a:r>
            <a:endParaRPr lang="en-US" sz="1850" b="1" i="1" dirty="0">
              <a:solidFill>
                <a:schemeClr val="tx1"/>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eaLnBrk="1" fontAlgn="auto" hangingPunct="1">
              <a:spcAft>
                <a:spcPts val="0"/>
              </a:spcAft>
              <a:defRPr/>
            </a:pPr>
            <a:r>
              <a:rPr lang="en-GB" smtClean="0">
                <a:solidFill>
                  <a:schemeClr val="accent1">
                    <a:satMod val="150000"/>
                  </a:schemeClr>
                </a:solidFill>
              </a:rPr>
              <a:t>Risk Management	</a:t>
            </a:r>
          </a:p>
        </p:txBody>
      </p:sp>
      <p:sp>
        <p:nvSpPr>
          <p:cNvPr id="77827" name="Content Placeholder 2"/>
          <p:cNvSpPr>
            <a:spLocks noGrp="1"/>
          </p:cNvSpPr>
          <p:nvPr>
            <p:ph idx="1"/>
          </p:nvPr>
        </p:nvSpPr>
        <p:spPr>
          <a:xfrm>
            <a:off x="457200" y="1774825"/>
            <a:ext cx="8229600" cy="5083175"/>
          </a:xfrm>
        </p:spPr>
        <p:txBody>
          <a:bodyPr/>
          <a:lstStyle/>
          <a:p>
            <a:pPr eaLnBrk="1" hangingPunct="1"/>
            <a:r>
              <a:rPr lang="en-GB" sz="2800" smtClean="0"/>
              <a:t>The process of discovering risks and taking steps to;</a:t>
            </a:r>
          </a:p>
          <a:p>
            <a:pPr lvl="1" eaLnBrk="1" hangingPunct="1"/>
            <a:r>
              <a:rPr lang="en-GB" sz="2400" smtClean="0"/>
              <a:t>Reduce potential negative impacts</a:t>
            </a:r>
          </a:p>
          <a:p>
            <a:pPr lvl="1" eaLnBrk="1" hangingPunct="1"/>
            <a:r>
              <a:rPr lang="en-GB" sz="2400" smtClean="0"/>
              <a:t>Enhance or promote potential positive impacts</a:t>
            </a:r>
          </a:p>
          <a:p>
            <a:pPr eaLnBrk="1" hangingPunct="1"/>
            <a:r>
              <a:rPr lang="en-GB" sz="2800" smtClean="0"/>
              <a:t>Risk management is a multi-step process</a:t>
            </a:r>
          </a:p>
          <a:p>
            <a:pPr lvl="1" eaLnBrk="1" hangingPunct="1"/>
            <a:r>
              <a:rPr lang="en-GB" sz="2400" smtClean="0"/>
              <a:t>Identify</a:t>
            </a:r>
          </a:p>
          <a:p>
            <a:pPr lvl="1" eaLnBrk="1" hangingPunct="1"/>
            <a:r>
              <a:rPr lang="en-GB" sz="2400" smtClean="0"/>
              <a:t>Prioritise</a:t>
            </a:r>
          </a:p>
          <a:p>
            <a:pPr lvl="1" eaLnBrk="1" hangingPunct="1"/>
            <a:r>
              <a:rPr lang="en-GB" sz="2400" smtClean="0"/>
              <a:t>Plan response</a:t>
            </a:r>
          </a:p>
          <a:p>
            <a:pPr lvl="1" eaLnBrk="1" hangingPunct="1"/>
            <a:r>
              <a:rPr lang="en-GB" sz="2400" smtClean="0"/>
              <a:t>Monitor and control</a:t>
            </a:r>
          </a:p>
          <a:p>
            <a:pPr eaLnBrk="1" hangingPunct="1"/>
            <a:r>
              <a:rPr lang="en-GB" sz="2800" smtClean="0"/>
              <a:t>Risk management is an ongoing process</a:t>
            </a:r>
          </a:p>
          <a:p>
            <a:pPr lvl="1" eaLnBrk="1" hangingPunct="1"/>
            <a:r>
              <a:rPr lang="en-GB" sz="2400" smtClean="0"/>
              <a:t>All of the steps are repeated/re-visited for the duration of the project</a:t>
            </a:r>
          </a:p>
          <a:p>
            <a:pPr lvl="1" eaLnBrk="1" hangingPunct="1"/>
            <a:endParaRPr lang="en-GB"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Line 18"/>
          <p:cNvSpPr>
            <a:spLocks noChangeShapeType="1"/>
          </p:cNvSpPr>
          <p:nvPr/>
        </p:nvSpPr>
        <p:spPr bwMode="auto">
          <a:xfrm>
            <a:off x="3851275" y="2000250"/>
            <a:ext cx="46038" cy="4219575"/>
          </a:xfrm>
          <a:prstGeom prst="line">
            <a:avLst/>
          </a:prstGeom>
          <a:noFill/>
          <a:ln w="44450">
            <a:solidFill>
              <a:schemeClr val="tx1"/>
            </a:solidFill>
            <a:prstDash val="dash"/>
            <a:round/>
            <a:headEnd/>
            <a:tailEnd/>
          </a:ln>
        </p:spPr>
        <p:txBody>
          <a:bodyPr/>
          <a:lstStyle/>
          <a:p>
            <a:endParaRPr lang="en-GB"/>
          </a:p>
        </p:txBody>
      </p:sp>
      <p:sp>
        <p:nvSpPr>
          <p:cNvPr id="78851" name="Rectangle 2"/>
          <p:cNvSpPr>
            <a:spLocks noGrp="1" noChangeArrowheads="1"/>
          </p:cNvSpPr>
          <p:nvPr>
            <p:ph type="title"/>
          </p:nvPr>
        </p:nvSpPr>
        <p:spPr/>
        <p:txBody>
          <a:bodyPr/>
          <a:lstStyle/>
          <a:p>
            <a:pPr eaLnBrk="1" fontAlgn="auto" hangingPunct="1">
              <a:spcAft>
                <a:spcPts val="0"/>
              </a:spcAft>
              <a:defRPr/>
            </a:pPr>
            <a:r>
              <a:rPr lang="en-GB" smtClean="0">
                <a:solidFill>
                  <a:schemeClr val="accent1">
                    <a:satMod val="150000"/>
                  </a:schemeClr>
                </a:solidFill>
              </a:rPr>
              <a:t>Risk Management Cycle</a:t>
            </a:r>
          </a:p>
        </p:txBody>
      </p:sp>
      <p:sp>
        <p:nvSpPr>
          <p:cNvPr id="78852" name="Text Box 8"/>
          <p:cNvSpPr txBox="1">
            <a:spLocks noChangeArrowheads="1"/>
          </p:cNvSpPr>
          <p:nvPr/>
        </p:nvSpPr>
        <p:spPr bwMode="auto">
          <a:xfrm>
            <a:off x="4716463" y="4497388"/>
            <a:ext cx="1620837" cy="517525"/>
          </a:xfrm>
          <a:prstGeom prst="rect">
            <a:avLst/>
          </a:prstGeom>
          <a:solidFill>
            <a:schemeClr val="accent1"/>
          </a:solidFill>
          <a:ln w="9525">
            <a:noFill/>
            <a:miter lim="800000"/>
            <a:headEnd/>
            <a:tailEnd/>
          </a:ln>
        </p:spPr>
        <p:txBody>
          <a:bodyPr>
            <a:spAutoFit/>
          </a:bodyPr>
          <a:lstStyle/>
          <a:p>
            <a:pPr algn="ctr">
              <a:spcBef>
                <a:spcPct val="50000"/>
              </a:spcBef>
            </a:pPr>
            <a:r>
              <a:rPr lang="en-GB" sz="1400"/>
              <a:t>Plan</a:t>
            </a:r>
            <a:br>
              <a:rPr lang="en-GB" sz="1400"/>
            </a:br>
            <a:r>
              <a:rPr lang="en-GB" sz="1400"/>
              <a:t>and Resource</a:t>
            </a:r>
          </a:p>
        </p:txBody>
      </p:sp>
      <p:sp>
        <p:nvSpPr>
          <p:cNvPr id="78853" name="Text Box 9"/>
          <p:cNvSpPr txBox="1">
            <a:spLocks noChangeArrowheads="1"/>
          </p:cNvSpPr>
          <p:nvPr/>
        </p:nvSpPr>
        <p:spPr bwMode="auto">
          <a:xfrm>
            <a:off x="4714875" y="2967038"/>
            <a:ext cx="1620838" cy="517525"/>
          </a:xfrm>
          <a:prstGeom prst="rect">
            <a:avLst/>
          </a:prstGeom>
          <a:solidFill>
            <a:schemeClr val="accent1"/>
          </a:solidFill>
          <a:ln w="9525">
            <a:noFill/>
            <a:miter lim="800000"/>
            <a:headEnd/>
            <a:tailEnd/>
          </a:ln>
        </p:spPr>
        <p:txBody>
          <a:bodyPr>
            <a:spAutoFit/>
          </a:bodyPr>
          <a:lstStyle/>
          <a:p>
            <a:pPr algn="ctr">
              <a:spcBef>
                <a:spcPct val="50000"/>
              </a:spcBef>
            </a:pPr>
            <a:r>
              <a:rPr lang="en-GB" sz="1400"/>
              <a:t>Monitor and Report</a:t>
            </a:r>
          </a:p>
        </p:txBody>
      </p:sp>
      <p:sp>
        <p:nvSpPr>
          <p:cNvPr id="78854" name="Text Box 10"/>
          <p:cNvSpPr txBox="1">
            <a:spLocks noChangeArrowheads="1"/>
          </p:cNvSpPr>
          <p:nvPr/>
        </p:nvSpPr>
        <p:spPr bwMode="auto">
          <a:xfrm>
            <a:off x="142875" y="1571625"/>
            <a:ext cx="2295525" cy="366713"/>
          </a:xfrm>
          <a:prstGeom prst="rect">
            <a:avLst/>
          </a:prstGeom>
          <a:noFill/>
          <a:ln w="9525">
            <a:noFill/>
            <a:miter lim="800000"/>
            <a:headEnd/>
            <a:tailEnd/>
          </a:ln>
        </p:spPr>
        <p:txBody>
          <a:bodyPr>
            <a:spAutoFit/>
          </a:bodyPr>
          <a:lstStyle/>
          <a:p>
            <a:pPr algn="ctr">
              <a:spcBef>
                <a:spcPct val="50000"/>
              </a:spcBef>
            </a:pPr>
            <a:r>
              <a:rPr lang="en-GB"/>
              <a:t>Risk Analysis</a:t>
            </a:r>
          </a:p>
        </p:txBody>
      </p:sp>
      <p:sp>
        <p:nvSpPr>
          <p:cNvPr id="78855" name="Text Box 11"/>
          <p:cNvSpPr txBox="1">
            <a:spLocks noChangeArrowheads="1"/>
          </p:cNvSpPr>
          <p:nvPr/>
        </p:nvSpPr>
        <p:spPr bwMode="auto">
          <a:xfrm>
            <a:off x="5643563" y="1571625"/>
            <a:ext cx="2295525" cy="366713"/>
          </a:xfrm>
          <a:prstGeom prst="rect">
            <a:avLst/>
          </a:prstGeom>
          <a:noFill/>
          <a:ln w="9525">
            <a:noFill/>
            <a:miter lim="800000"/>
            <a:headEnd/>
            <a:tailEnd/>
          </a:ln>
        </p:spPr>
        <p:txBody>
          <a:bodyPr>
            <a:spAutoFit/>
          </a:bodyPr>
          <a:lstStyle/>
          <a:p>
            <a:pPr algn="ctr">
              <a:spcBef>
                <a:spcPct val="50000"/>
              </a:spcBef>
            </a:pPr>
            <a:r>
              <a:rPr lang="en-GB"/>
              <a:t>Risk Management</a:t>
            </a:r>
          </a:p>
        </p:txBody>
      </p:sp>
      <p:grpSp>
        <p:nvGrpSpPr>
          <p:cNvPr id="2" name="Group 22"/>
          <p:cNvGrpSpPr>
            <a:grpSpLocks/>
          </p:cNvGrpSpPr>
          <p:nvPr/>
        </p:nvGrpSpPr>
        <p:grpSpPr bwMode="auto">
          <a:xfrm>
            <a:off x="1214438" y="2214563"/>
            <a:ext cx="1785937" cy="3714750"/>
            <a:chOff x="1128713" y="1808163"/>
            <a:chExt cx="1620837" cy="3635375"/>
          </a:xfrm>
        </p:grpSpPr>
        <p:sp>
          <p:nvSpPr>
            <p:cNvPr id="78860" name="Text Box 4"/>
            <p:cNvSpPr txBox="1">
              <a:spLocks noChangeArrowheads="1"/>
            </p:cNvSpPr>
            <p:nvPr/>
          </p:nvSpPr>
          <p:spPr bwMode="auto">
            <a:xfrm>
              <a:off x="1128713" y="1808163"/>
              <a:ext cx="1620837" cy="517525"/>
            </a:xfrm>
            <a:prstGeom prst="rect">
              <a:avLst/>
            </a:prstGeom>
            <a:solidFill>
              <a:schemeClr val="accent1"/>
            </a:solidFill>
            <a:ln w="9525">
              <a:noFill/>
              <a:miter lim="800000"/>
              <a:headEnd/>
              <a:tailEnd/>
            </a:ln>
          </p:spPr>
          <p:txBody>
            <a:bodyPr>
              <a:spAutoFit/>
            </a:bodyPr>
            <a:lstStyle/>
            <a:p>
              <a:pPr algn="ctr">
                <a:spcBef>
                  <a:spcPct val="50000"/>
                </a:spcBef>
              </a:pPr>
              <a:r>
                <a:rPr lang="en-GB" sz="1400"/>
                <a:t>Identify</a:t>
              </a:r>
              <a:br>
                <a:rPr lang="en-GB" sz="1400"/>
              </a:br>
              <a:r>
                <a:rPr lang="en-GB" sz="1400"/>
                <a:t>the risks</a:t>
              </a:r>
            </a:p>
          </p:txBody>
        </p:sp>
        <p:sp>
          <p:nvSpPr>
            <p:cNvPr id="78861" name="Text Box 5"/>
            <p:cNvSpPr txBox="1">
              <a:spLocks noChangeArrowheads="1"/>
            </p:cNvSpPr>
            <p:nvPr/>
          </p:nvSpPr>
          <p:spPr bwMode="auto">
            <a:xfrm>
              <a:off x="1128713" y="2917825"/>
              <a:ext cx="1620837" cy="517525"/>
            </a:xfrm>
            <a:prstGeom prst="rect">
              <a:avLst/>
            </a:prstGeom>
            <a:solidFill>
              <a:schemeClr val="accent1"/>
            </a:solidFill>
            <a:ln w="9525">
              <a:noFill/>
              <a:miter lim="800000"/>
              <a:headEnd/>
              <a:tailEnd/>
            </a:ln>
          </p:spPr>
          <p:txBody>
            <a:bodyPr>
              <a:spAutoFit/>
            </a:bodyPr>
            <a:lstStyle/>
            <a:p>
              <a:pPr algn="ctr">
                <a:spcBef>
                  <a:spcPct val="50000"/>
                </a:spcBef>
              </a:pPr>
              <a:r>
                <a:rPr lang="en-GB" sz="1400"/>
                <a:t>Evaluate</a:t>
              </a:r>
              <a:br>
                <a:rPr lang="en-GB" sz="1400"/>
              </a:br>
              <a:r>
                <a:rPr lang="en-GB" sz="1400"/>
                <a:t>the risks</a:t>
              </a:r>
            </a:p>
          </p:txBody>
        </p:sp>
        <p:sp>
          <p:nvSpPr>
            <p:cNvPr id="78862" name="Text Box 6"/>
            <p:cNvSpPr txBox="1">
              <a:spLocks noChangeArrowheads="1"/>
            </p:cNvSpPr>
            <p:nvPr/>
          </p:nvSpPr>
          <p:spPr bwMode="auto">
            <a:xfrm>
              <a:off x="1128713" y="4027488"/>
              <a:ext cx="1620837" cy="517525"/>
            </a:xfrm>
            <a:prstGeom prst="rect">
              <a:avLst/>
            </a:prstGeom>
            <a:solidFill>
              <a:schemeClr val="accent1"/>
            </a:solidFill>
            <a:ln w="9525">
              <a:noFill/>
              <a:miter lim="800000"/>
              <a:headEnd/>
              <a:tailEnd/>
            </a:ln>
          </p:spPr>
          <p:txBody>
            <a:bodyPr>
              <a:spAutoFit/>
            </a:bodyPr>
            <a:lstStyle/>
            <a:p>
              <a:pPr algn="ctr">
                <a:spcBef>
                  <a:spcPct val="50000"/>
                </a:spcBef>
              </a:pPr>
              <a:r>
                <a:rPr lang="en-GB" sz="1400"/>
                <a:t>Identify suitable responses to risks</a:t>
              </a:r>
            </a:p>
          </p:txBody>
        </p:sp>
        <p:sp>
          <p:nvSpPr>
            <p:cNvPr id="78863" name="Text Box 7"/>
            <p:cNvSpPr txBox="1">
              <a:spLocks noChangeArrowheads="1"/>
            </p:cNvSpPr>
            <p:nvPr/>
          </p:nvSpPr>
          <p:spPr bwMode="auto">
            <a:xfrm>
              <a:off x="1128713" y="5138738"/>
              <a:ext cx="1620837" cy="304800"/>
            </a:xfrm>
            <a:prstGeom prst="rect">
              <a:avLst/>
            </a:prstGeom>
            <a:solidFill>
              <a:schemeClr val="accent1"/>
            </a:solidFill>
            <a:ln w="9525">
              <a:noFill/>
              <a:miter lim="800000"/>
              <a:headEnd/>
              <a:tailEnd/>
            </a:ln>
          </p:spPr>
          <p:txBody>
            <a:bodyPr>
              <a:spAutoFit/>
            </a:bodyPr>
            <a:lstStyle/>
            <a:p>
              <a:pPr algn="ctr">
                <a:spcBef>
                  <a:spcPct val="50000"/>
                </a:spcBef>
              </a:pPr>
              <a:r>
                <a:rPr lang="en-GB" sz="1400"/>
                <a:t>Select Response</a:t>
              </a:r>
            </a:p>
          </p:txBody>
        </p:sp>
        <p:sp>
          <p:nvSpPr>
            <p:cNvPr id="78864" name="AutoShape 12"/>
            <p:cNvSpPr>
              <a:spLocks noChangeArrowheads="1"/>
            </p:cNvSpPr>
            <p:nvPr/>
          </p:nvSpPr>
          <p:spPr bwMode="auto">
            <a:xfrm>
              <a:off x="1692275" y="2484438"/>
              <a:ext cx="450850" cy="404812"/>
            </a:xfrm>
            <a:prstGeom prst="downArrow">
              <a:avLst>
                <a:gd name="adj1" fmla="val 50000"/>
                <a:gd name="adj2" fmla="val 25000"/>
              </a:avLst>
            </a:prstGeom>
            <a:solidFill>
              <a:schemeClr val="accent1"/>
            </a:solidFill>
            <a:ln w="9525">
              <a:solidFill>
                <a:schemeClr val="tx1"/>
              </a:solidFill>
              <a:miter lim="800000"/>
              <a:headEnd/>
              <a:tailEnd/>
            </a:ln>
          </p:spPr>
          <p:txBody>
            <a:bodyPr wrap="none" anchor="ctr"/>
            <a:lstStyle/>
            <a:p>
              <a:endParaRPr lang="en-GB"/>
            </a:p>
          </p:txBody>
        </p:sp>
        <p:sp>
          <p:nvSpPr>
            <p:cNvPr id="78865" name="AutoShape 13"/>
            <p:cNvSpPr>
              <a:spLocks noChangeArrowheads="1"/>
            </p:cNvSpPr>
            <p:nvPr/>
          </p:nvSpPr>
          <p:spPr bwMode="auto">
            <a:xfrm>
              <a:off x="1692275" y="3563938"/>
              <a:ext cx="450850" cy="404812"/>
            </a:xfrm>
            <a:prstGeom prst="downArrow">
              <a:avLst>
                <a:gd name="adj1" fmla="val 50000"/>
                <a:gd name="adj2" fmla="val 25000"/>
              </a:avLst>
            </a:prstGeom>
            <a:solidFill>
              <a:schemeClr val="accent1"/>
            </a:solidFill>
            <a:ln w="9525">
              <a:solidFill>
                <a:schemeClr val="tx1"/>
              </a:solidFill>
              <a:miter lim="800000"/>
              <a:headEnd/>
              <a:tailEnd/>
            </a:ln>
          </p:spPr>
          <p:txBody>
            <a:bodyPr wrap="none" anchor="ctr"/>
            <a:lstStyle/>
            <a:p>
              <a:endParaRPr lang="en-GB"/>
            </a:p>
          </p:txBody>
        </p:sp>
        <p:sp>
          <p:nvSpPr>
            <p:cNvPr id="78866" name="AutoShape 14"/>
            <p:cNvSpPr>
              <a:spLocks noChangeArrowheads="1"/>
            </p:cNvSpPr>
            <p:nvPr/>
          </p:nvSpPr>
          <p:spPr bwMode="auto">
            <a:xfrm>
              <a:off x="1692275" y="4643438"/>
              <a:ext cx="450850" cy="404812"/>
            </a:xfrm>
            <a:prstGeom prst="downArrow">
              <a:avLst>
                <a:gd name="adj1" fmla="val 50000"/>
                <a:gd name="adj2" fmla="val 25000"/>
              </a:avLst>
            </a:prstGeom>
            <a:solidFill>
              <a:schemeClr val="accent1"/>
            </a:solidFill>
            <a:ln w="9525">
              <a:solidFill>
                <a:schemeClr val="tx1"/>
              </a:solidFill>
              <a:miter lim="800000"/>
              <a:headEnd/>
              <a:tailEnd/>
            </a:ln>
          </p:spPr>
          <p:txBody>
            <a:bodyPr wrap="none" anchor="ctr"/>
            <a:lstStyle/>
            <a:p>
              <a:endParaRPr lang="en-GB"/>
            </a:p>
          </p:txBody>
        </p:sp>
      </p:grpSp>
      <p:sp>
        <p:nvSpPr>
          <p:cNvPr id="78857" name="AutoShape 16"/>
          <p:cNvSpPr>
            <a:spLocks noChangeArrowheads="1"/>
          </p:cNvSpPr>
          <p:nvPr/>
        </p:nvSpPr>
        <p:spPr bwMode="auto">
          <a:xfrm rot="10800000">
            <a:off x="5300663" y="3654425"/>
            <a:ext cx="450850" cy="628650"/>
          </a:xfrm>
          <a:prstGeom prst="downArrow">
            <a:avLst>
              <a:gd name="adj1" fmla="val 50000"/>
              <a:gd name="adj2" fmla="val 34859"/>
            </a:avLst>
          </a:prstGeom>
          <a:solidFill>
            <a:schemeClr val="accent1"/>
          </a:solidFill>
          <a:ln w="9525">
            <a:solidFill>
              <a:schemeClr val="tx1"/>
            </a:solidFill>
            <a:miter lim="800000"/>
            <a:headEnd/>
            <a:tailEnd/>
          </a:ln>
        </p:spPr>
        <p:txBody>
          <a:bodyPr wrap="none" anchor="ctr"/>
          <a:lstStyle/>
          <a:p>
            <a:endParaRPr lang="en-GB"/>
          </a:p>
        </p:txBody>
      </p:sp>
      <p:sp>
        <p:nvSpPr>
          <p:cNvPr id="21" name="Curved Up Arrow 20"/>
          <p:cNvSpPr/>
          <p:nvPr/>
        </p:nvSpPr>
        <p:spPr>
          <a:xfrm>
            <a:off x="1928813" y="6000750"/>
            <a:ext cx="3929062" cy="642938"/>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22" name="Curved Down Arrow 21"/>
          <p:cNvSpPr/>
          <p:nvPr/>
        </p:nvSpPr>
        <p:spPr>
          <a:xfrm rot="10800000" flipV="1">
            <a:off x="1928813" y="1571625"/>
            <a:ext cx="3714750" cy="500063"/>
          </a:xfrm>
          <a:prstGeom prst="curvedDownArrow">
            <a:avLst>
              <a:gd name="adj1" fmla="val 25000"/>
              <a:gd name="adj2" fmla="val 83125"/>
              <a:gd name="adj3" fmla="val 17939"/>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p:cNvSpPr>
            <a:spLocks noGrp="1"/>
          </p:cNvSpPr>
          <p:nvPr>
            <p:ph type="title"/>
          </p:nvPr>
        </p:nvSpPr>
        <p:spPr>
          <a:xfrm>
            <a:off x="457200" y="274638"/>
            <a:ext cx="8329613" cy="1143000"/>
          </a:xfrm>
        </p:spPr>
        <p:txBody>
          <a:bodyPr>
            <a:normAutofit/>
          </a:bodyPr>
          <a:lstStyle/>
          <a:p>
            <a:pPr eaLnBrk="1" fontAlgn="auto" hangingPunct="1">
              <a:spcAft>
                <a:spcPts val="0"/>
              </a:spcAft>
              <a:defRPr/>
            </a:pPr>
            <a:r>
              <a:rPr lang="en-GB" smtClean="0">
                <a:solidFill>
                  <a:schemeClr val="accent1">
                    <a:satMod val="150000"/>
                  </a:schemeClr>
                </a:solidFill>
              </a:rPr>
              <a:t>Risk Identification: Brainstorming</a:t>
            </a:r>
          </a:p>
        </p:txBody>
      </p:sp>
      <p:sp>
        <p:nvSpPr>
          <p:cNvPr id="79875" name="Content Placeholder 2"/>
          <p:cNvSpPr>
            <a:spLocks noGrp="1"/>
          </p:cNvSpPr>
          <p:nvPr>
            <p:ph idx="1"/>
          </p:nvPr>
        </p:nvSpPr>
        <p:spPr/>
        <p:txBody>
          <a:bodyPr/>
          <a:lstStyle/>
          <a:p>
            <a:pPr eaLnBrk="1" hangingPunct="1"/>
            <a:r>
              <a:rPr lang="en-GB" sz="2800" smtClean="0"/>
              <a:t>One technique used to identify risks is ‘brainstorming’</a:t>
            </a:r>
          </a:p>
          <a:p>
            <a:pPr lvl="1" eaLnBrk="1" hangingPunct="1"/>
            <a:r>
              <a:rPr lang="en-GB" sz="2400" smtClean="0"/>
              <a:t>Group technique</a:t>
            </a:r>
          </a:p>
          <a:p>
            <a:pPr lvl="1" eaLnBrk="1" hangingPunct="1"/>
            <a:r>
              <a:rPr lang="en-GB" sz="2400" smtClean="0"/>
              <a:t>Creates large number of divergent ideas</a:t>
            </a:r>
          </a:p>
          <a:p>
            <a:pPr eaLnBrk="1" hangingPunct="1"/>
            <a:r>
              <a:rPr lang="en-GB" sz="2800" smtClean="0"/>
              <a:t>A Brainstorming session has four rules</a:t>
            </a:r>
          </a:p>
          <a:p>
            <a:pPr lvl="1" eaLnBrk="1" hangingPunct="1">
              <a:buFontTx/>
              <a:buAutoNum type="arabicPeriod"/>
            </a:pPr>
            <a:r>
              <a:rPr lang="en-US" sz="2000" smtClean="0"/>
              <a:t>The group should come up with as many ideas as possible. </a:t>
            </a:r>
          </a:p>
          <a:p>
            <a:pPr lvl="1" eaLnBrk="1" hangingPunct="1">
              <a:buFontTx/>
              <a:buAutoNum type="arabicPeriod"/>
            </a:pPr>
            <a:r>
              <a:rPr lang="en-US" sz="2000" smtClean="0"/>
              <a:t>There should be no criticism of any thoughts or ideas. </a:t>
            </a:r>
          </a:p>
          <a:p>
            <a:pPr lvl="1" eaLnBrk="1" hangingPunct="1">
              <a:buFontTx/>
              <a:buAutoNum type="arabicPeriod"/>
            </a:pPr>
            <a:r>
              <a:rPr lang="en-US" sz="2000" smtClean="0"/>
              <a:t>No idea should be considered too outlandish and such ideas would be encouraged. </a:t>
            </a:r>
          </a:p>
          <a:p>
            <a:pPr lvl="1" eaLnBrk="1" hangingPunct="1">
              <a:buFontTx/>
              <a:buAutoNum type="arabicPeriod"/>
            </a:pPr>
            <a:r>
              <a:rPr lang="en-US" sz="2000" smtClean="0"/>
              <a:t>The group should build upon one another's ideas.</a:t>
            </a:r>
            <a:r>
              <a:rPr lang="en-US" sz="2400" smtClean="0"/>
              <a:t> </a:t>
            </a:r>
          </a:p>
          <a:p>
            <a:pPr lvl="1" eaLnBrk="1" hangingPunct="1"/>
            <a:endParaRPr lang="en-GB" sz="240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p:cNvSpPr>
            <a:spLocks noGrp="1"/>
          </p:cNvSpPr>
          <p:nvPr>
            <p:ph type="title"/>
          </p:nvPr>
        </p:nvSpPr>
        <p:spPr/>
        <p:txBody>
          <a:bodyPr>
            <a:normAutofit fontScale="90000"/>
          </a:bodyPr>
          <a:lstStyle/>
          <a:p>
            <a:pPr eaLnBrk="1" fontAlgn="auto" hangingPunct="1">
              <a:spcAft>
                <a:spcPts val="0"/>
              </a:spcAft>
              <a:defRPr/>
            </a:pPr>
            <a:r>
              <a:rPr lang="en-GB" smtClean="0">
                <a:solidFill>
                  <a:schemeClr val="accent1">
                    <a:satMod val="150000"/>
                  </a:schemeClr>
                </a:solidFill>
              </a:rPr>
              <a:t>Problems associated with Brainstorming</a:t>
            </a:r>
          </a:p>
        </p:txBody>
      </p:sp>
      <p:sp>
        <p:nvSpPr>
          <p:cNvPr id="80899" name="Content Placeholder 2"/>
          <p:cNvSpPr>
            <a:spLocks noGrp="1"/>
          </p:cNvSpPr>
          <p:nvPr>
            <p:ph idx="1"/>
          </p:nvPr>
        </p:nvSpPr>
        <p:spPr/>
        <p:txBody>
          <a:bodyPr rtlCol="0">
            <a:normAutofit fontScale="92500" lnSpcReduction="10000"/>
          </a:bodyPr>
          <a:lstStyle/>
          <a:p>
            <a:pPr marL="438912" indent="-320040" eaLnBrk="1" fontAlgn="auto" hangingPunct="1">
              <a:spcBef>
                <a:spcPts val="0"/>
              </a:spcBef>
              <a:spcAft>
                <a:spcPts val="0"/>
              </a:spcAft>
              <a:buFont typeface="Wingdings 2"/>
              <a:buChar char=""/>
              <a:defRPr/>
            </a:pPr>
            <a:r>
              <a:rPr lang="en-US" sz="2400" dirty="0" smtClean="0"/>
              <a:t>Distraction</a:t>
            </a:r>
          </a:p>
          <a:p>
            <a:pPr marL="731520" lvl="1" indent="-274320" eaLnBrk="1" fontAlgn="auto" hangingPunct="1">
              <a:spcAft>
                <a:spcPts val="0"/>
              </a:spcAft>
              <a:buFont typeface="Wingdings"/>
              <a:buChar char=""/>
              <a:defRPr/>
            </a:pPr>
            <a:r>
              <a:rPr lang="en-US" sz="2000" dirty="0" smtClean="0"/>
              <a:t>The group may lose focus on the purpose of the session, in particular the discussion may become too detailed</a:t>
            </a:r>
          </a:p>
          <a:p>
            <a:pPr marL="438912" indent="-320040" eaLnBrk="1" fontAlgn="auto" hangingPunct="1">
              <a:spcBef>
                <a:spcPts val="0"/>
              </a:spcBef>
              <a:spcAft>
                <a:spcPts val="0"/>
              </a:spcAft>
              <a:buFont typeface="Wingdings 2"/>
              <a:buChar char=""/>
              <a:defRPr/>
            </a:pPr>
            <a:r>
              <a:rPr lang="en-US" sz="2400" dirty="0" smtClean="0"/>
              <a:t>Social loafing </a:t>
            </a:r>
          </a:p>
          <a:p>
            <a:pPr marL="731520" lvl="1" indent="-274320" eaLnBrk="1" fontAlgn="auto" hangingPunct="1">
              <a:spcAft>
                <a:spcPts val="0"/>
              </a:spcAft>
              <a:buFont typeface="Wingdings"/>
              <a:buChar char=""/>
              <a:defRPr/>
            </a:pPr>
            <a:r>
              <a:rPr lang="en-US" sz="2000" dirty="0" smtClean="0"/>
              <a:t>Members of the group may ‘ take a back seat’ and rely on others to generate most of the ideas</a:t>
            </a:r>
          </a:p>
          <a:p>
            <a:pPr marL="438912" indent="-320040" eaLnBrk="1" fontAlgn="auto" hangingPunct="1">
              <a:spcBef>
                <a:spcPts val="0"/>
              </a:spcBef>
              <a:spcAft>
                <a:spcPts val="0"/>
              </a:spcAft>
              <a:buFont typeface="Wingdings 2"/>
              <a:buChar char=""/>
              <a:defRPr/>
            </a:pPr>
            <a:r>
              <a:rPr lang="en-US" sz="2400" dirty="0" smtClean="0"/>
              <a:t>Evaluation apprehension</a:t>
            </a:r>
          </a:p>
          <a:p>
            <a:pPr marL="731520" lvl="1" indent="-274320" eaLnBrk="1" fontAlgn="auto" hangingPunct="1">
              <a:spcAft>
                <a:spcPts val="0"/>
              </a:spcAft>
              <a:buFont typeface="Wingdings"/>
              <a:buChar char=""/>
              <a:defRPr/>
            </a:pPr>
            <a:r>
              <a:rPr lang="en-US" sz="2000" dirty="0" smtClean="0"/>
              <a:t>People become inhibited by what others think of their ideas, in particular when discussing risk they may become afraid that they are perceived as ‘negative’</a:t>
            </a:r>
          </a:p>
          <a:p>
            <a:pPr marL="438912" indent="-320040" eaLnBrk="1" fontAlgn="auto" hangingPunct="1">
              <a:spcBef>
                <a:spcPts val="0"/>
              </a:spcBef>
              <a:spcAft>
                <a:spcPts val="0"/>
              </a:spcAft>
              <a:buFont typeface="Wingdings 2"/>
              <a:buChar char=""/>
              <a:defRPr/>
            </a:pPr>
            <a:r>
              <a:rPr lang="en-US" sz="2400" dirty="0" smtClean="0"/>
              <a:t>Production Blocking</a:t>
            </a:r>
          </a:p>
          <a:p>
            <a:pPr marL="731520" lvl="1" indent="-274320" eaLnBrk="1" fontAlgn="auto" hangingPunct="1">
              <a:spcAft>
                <a:spcPts val="0"/>
              </a:spcAft>
              <a:buFont typeface="Wingdings"/>
              <a:buChar char=""/>
              <a:defRPr/>
            </a:pPr>
            <a:r>
              <a:rPr lang="en-US" sz="2000" dirty="0" smtClean="0"/>
              <a:t>One or more members of the group may block or inhibit others or may dominate the group or session</a:t>
            </a:r>
          </a:p>
          <a:p>
            <a:pPr marL="731520" lvl="1" indent="-274320" eaLnBrk="1" fontAlgn="auto" hangingPunct="1">
              <a:spcAft>
                <a:spcPts val="0"/>
              </a:spcAft>
              <a:buFont typeface="Wingdings"/>
              <a:buChar char=""/>
              <a:defRPr/>
            </a:pPr>
            <a:r>
              <a:rPr lang="en-US" sz="2000" dirty="0" smtClean="0"/>
              <a:t>Can be a causal factor to other group problems</a:t>
            </a:r>
          </a:p>
          <a:p>
            <a:pPr marL="731520" lvl="1" indent="-274320" eaLnBrk="1" fontAlgn="auto" hangingPunct="1">
              <a:spcAft>
                <a:spcPts val="0"/>
              </a:spcAft>
              <a:buFont typeface="Wingdings"/>
              <a:buChar char=""/>
              <a:defRPr/>
            </a:pPr>
            <a:endParaRPr lang="en-GB" sz="2400" dirty="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p:txBody>
          <a:bodyPr/>
          <a:lstStyle/>
          <a:p>
            <a:pPr eaLnBrk="1" fontAlgn="auto" hangingPunct="1">
              <a:spcAft>
                <a:spcPts val="0"/>
              </a:spcAft>
              <a:defRPr/>
            </a:pPr>
            <a:r>
              <a:rPr lang="en-GB" smtClean="0">
                <a:solidFill>
                  <a:schemeClr val="accent1">
                    <a:satMod val="150000"/>
                  </a:schemeClr>
                </a:solidFill>
              </a:rPr>
              <a:t>Effective Brainstorming</a:t>
            </a:r>
          </a:p>
        </p:txBody>
      </p:sp>
      <p:sp>
        <p:nvSpPr>
          <p:cNvPr id="81923" name="Content Placeholder 2"/>
          <p:cNvSpPr>
            <a:spLocks noGrp="1"/>
          </p:cNvSpPr>
          <p:nvPr>
            <p:ph idx="1"/>
          </p:nvPr>
        </p:nvSpPr>
        <p:spPr/>
        <p:txBody>
          <a:bodyPr/>
          <a:lstStyle/>
          <a:p>
            <a:pPr eaLnBrk="1" hangingPunct="1"/>
            <a:r>
              <a:rPr lang="en-GB" sz="2800" smtClean="0"/>
              <a:t>Facilitate the session</a:t>
            </a:r>
          </a:p>
          <a:p>
            <a:pPr lvl="1" eaLnBrk="1" hangingPunct="1"/>
            <a:r>
              <a:rPr lang="en-GB" sz="2400" smtClean="0"/>
              <a:t>Wide participation</a:t>
            </a:r>
          </a:p>
          <a:p>
            <a:pPr lvl="2" eaLnBrk="1" hangingPunct="1"/>
            <a:r>
              <a:rPr lang="en-GB" sz="2000" smtClean="0"/>
              <a:t>Broad stakeholder representation, experts and non-experts</a:t>
            </a:r>
          </a:p>
          <a:p>
            <a:pPr lvl="1" eaLnBrk="1" hangingPunct="1"/>
            <a:r>
              <a:rPr lang="en-GB" sz="2400" smtClean="0"/>
              <a:t>Rapid fire – capture and move on</a:t>
            </a:r>
          </a:p>
          <a:p>
            <a:pPr lvl="1" eaLnBrk="1" hangingPunct="1"/>
            <a:r>
              <a:rPr lang="en-GB" sz="2400" smtClean="0"/>
              <a:t>Encourage ideas, discourage discussion</a:t>
            </a:r>
          </a:p>
          <a:p>
            <a:pPr lvl="1" eaLnBrk="1" hangingPunct="1"/>
            <a:r>
              <a:rPr lang="en-GB" sz="2400" smtClean="0"/>
              <a:t>No one is negative</a:t>
            </a:r>
          </a:p>
          <a:p>
            <a:pPr lvl="2" eaLnBrk="1" hangingPunct="1"/>
            <a:r>
              <a:rPr lang="en-GB" sz="2000" smtClean="0"/>
              <a:t>Every risk identified is a step towards success</a:t>
            </a:r>
          </a:p>
          <a:p>
            <a:pPr lvl="1" eaLnBrk="1" hangingPunct="1"/>
            <a:r>
              <a:rPr lang="en-GB" sz="2400" smtClean="0"/>
              <a:t>Make it fun (or at least interesting!)</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p:cNvSpPr>
            <a:spLocks noGrp="1"/>
          </p:cNvSpPr>
          <p:nvPr>
            <p:ph type="title"/>
          </p:nvPr>
        </p:nvSpPr>
        <p:spPr/>
        <p:txBody>
          <a:bodyPr>
            <a:normAutofit fontScale="90000"/>
          </a:bodyPr>
          <a:lstStyle/>
          <a:p>
            <a:pPr eaLnBrk="1" fontAlgn="auto" hangingPunct="1">
              <a:spcAft>
                <a:spcPts val="0"/>
              </a:spcAft>
              <a:defRPr/>
            </a:pPr>
            <a:r>
              <a:rPr lang="en-GB" dirty="0" smtClean="0">
                <a:solidFill>
                  <a:schemeClr val="accent1">
                    <a:satMod val="150000"/>
                  </a:schemeClr>
                </a:solidFill>
              </a:rPr>
              <a:t>Risk Identification:</a:t>
            </a:r>
            <a:br>
              <a:rPr lang="en-GB" dirty="0" smtClean="0">
                <a:solidFill>
                  <a:schemeClr val="accent1">
                    <a:satMod val="150000"/>
                  </a:schemeClr>
                </a:solidFill>
              </a:rPr>
            </a:br>
            <a:r>
              <a:rPr lang="en-GB" dirty="0" smtClean="0">
                <a:solidFill>
                  <a:schemeClr val="accent1">
                    <a:satMod val="150000"/>
                  </a:schemeClr>
                </a:solidFill>
              </a:rPr>
              <a:t>Other techniques (1)</a:t>
            </a:r>
          </a:p>
        </p:txBody>
      </p:sp>
      <p:sp>
        <p:nvSpPr>
          <p:cNvPr id="82947" name="Content Placeholder 2"/>
          <p:cNvSpPr>
            <a:spLocks noGrp="1"/>
          </p:cNvSpPr>
          <p:nvPr>
            <p:ph idx="1"/>
          </p:nvPr>
        </p:nvSpPr>
        <p:spPr/>
        <p:txBody>
          <a:bodyPr rtlCol="0">
            <a:normAutofit lnSpcReduction="10000"/>
          </a:bodyPr>
          <a:lstStyle/>
          <a:p>
            <a:pPr marL="438912" indent="-320040" eaLnBrk="1" fontAlgn="auto" hangingPunct="1">
              <a:spcBef>
                <a:spcPts val="0"/>
              </a:spcBef>
              <a:spcAft>
                <a:spcPts val="0"/>
              </a:spcAft>
              <a:buFont typeface="Wingdings 2"/>
              <a:buChar char=""/>
              <a:defRPr/>
            </a:pPr>
            <a:r>
              <a:rPr lang="en-GB" sz="2800" smtClean="0"/>
              <a:t>Assumption checking</a:t>
            </a:r>
          </a:p>
          <a:p>
            <a:pPr marL="731520" lvl="1" indent="-274320" eaLnBrk="1" fontAlgn="auto" hangingPunct="1">
              <a:spcAft>
                <a:spcPts val="0"/>
              </a:spcAft>
              <a:buFont typeface="Wingdings"/>
              <a:buChar char=""/>
              <a:defRPr/>
            </a:pPr>
            <a:r>
              <a:rPr lang="en-GB" sz="2400" smtClean="0"/>
              <a:t>Identify all assumptions, if they cannot be confirmed they represent a risk</a:t>
            </a:r>
          </a:p>
          <a:p>
            <a:pPr marL="438912" indent="-320040" eaLnBrk="1" fontAlgn="auto" hangingPunct="1">
              <a:spcBef>
                <a:spcPts val="0"/>
              </a:spcBef>
              <a:spcAft>
                <a:spcPts val="0"/>
              </a:spcAft>
              <a:buFont typeface="Wingdings 2"/>
              <a:buChar char=""/>
              <a:defRPr/>
            </a:pPr>
            <a:r>
              <a:rPr lang="en-GB" sz="2800" smtClean="0"/>
              <a:t>Dependency identification</a:t>
            </a:r>
          </a:p>
          <a:p>
            <a:pPr marL="731520" lvl="1" indent="-274320" eaLnBrk="1" fontAlgn="auto" hangingPunct="1">
              <a:spcAft>
                <a:spcPts val="0"/>
              </a:spcAft>
              <a:buFont typeface="Wingdings"/>
              <a:buChar char=""/>
              <a:defRPr/>
            </a:pPr>
            <a:r>
              <a:rPr lang="en-GB" sz="2400" smtClean="0"/>
              <a:t>Identify all external, internal, and key resource dependencies</a:t>
            </a:r>
          </a:p>
          <a:p>
            <a:pPr marL="438912" indent="-320040" eaLnBrk="1" fontAlgn="auto" hangingPunct="1">
              <a:spcBef>
                <a:spcPts val="0"/>
              </a:spcBef>
              <a:spcAft>
                <a:spcPts val="0"/>
              </a:spcAft>
              <a:buFont typeface="Wingdings 2"/>
              <a:buChar char=""/>
              <a:defRPr/>
            </a:pPr>
            <a:r>
              <a:rPr lang="en-GB" sz="2800" smtClean="0"/>
              <a:t>Reference to the WBS</a:t>
            </a:r>
          </a:p>
          <a:p>
            <a:pPr marL="731520" lvl="1" indent="-274320" eaLnBrk="1" fontAlgn="auto" hangingPunct="1">
              <a:spcAft>
                <a:spcPts val="0"/>
              </a:spcAft>
              <a:buFont typeface="Wingdings"/>
              <a:buChar char=""/>
              <a:defRPr/>
            </a:pPr>
            <a:r>
              <a:rPr lang="en-GB" sz="2400" smtClean="0"/>
              <a:t>Use the WBS to brainstorm risks specific to an activity</a:t>
            </a:r>
          </a:p>
          <a:p>
            <a:pPr marL="438912" indent="-320040" eaLnBrk="1" fontAlgn="auto" hangingPunct="1">
              <a:spcBef>
                <a:spcPts val="0"/>
              </a:spcBef>
              <a:spcAft>
                <a:spcPts val="0"/>
              </a:spcAft>
              <a:buFont typeface="Wingdings 2"/>
              <a:buChar char=""/>
              <a:defRPr/>
            </a:pPr>
            <a:r>
              <a:rPr lang="en-GB" sz="2800" smtClean="0"/>
              <a:t>Checklists</a:t>
            </a:r>
          </a:p>
          <a:p>
            <a:pPr marL="731520" lvl="1" indent="-274320" eaLnBrk="1" fontAlgn="auto" hangingPunct="1">
              <a:spcAft>
                <a:spcPts val="0"/>
              </a:spcAft>
              <a:buFont typeface="Wingdings"/>
              <a:buChar char=""/>
              <a:defRPr/>
            </a:pPr>
            <a:r>
              <a:rPr lang="en-GB" sz="2400" smtClean="0"/>
              <a:t>Use checklists of common risk areas to identify potential risks that apply to the project</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solidFill>
                  <a:schemeClr val="accent1">
                    <a:satMod val="150000"/>
                  </a:schemeClr>
                </a:solidFill>
              </a:rPr>
              <a:t>Risk Identification:</a:t>
            </a:r>
            <a:br>
              <a:rPr lang="en-GB" dirty="0" smtClean="0">
                <a:solidFill>
                  <a:schemeClr val="accent1">
                    <a:satMod val="150000"/>
                  </a:schemeClr>
                </a:solidFill>
              </a:rPr>
            </a:br>
            <a:r>
              <a:rPr lang="en-GB" dirty="0" smtClean="0">
                <a:solidFill>
                  <a:schemeClr val="accent1">
                    <a:satMod val="150000"/>
                  </a:schemeClr>
                </a:solidFill>
              </a:rPr>
              <a:t>Other techniques (2)</a:t>
            </a:r>
            <a:endParaRPr lang="en-GB" dirty="0">
              <a:solidFill>
                <a:schemeClr val="accent1">
                  <a:satMod val="150000"/>
                </a:schemeClr>
              </a:solidFill>
            </a:endParaRPr>
          </a:p>
        </p:txBody>
      </p:sp>
      <p:sp>
        <p:nvSpPr>
          <p:cNvPr id="83971" name="Content Placeholder 2"/>
          <p:cNvSpPr>
            <a:spLocks noGrp="1"/>
          </p:cNvSpPr>
          <p:nvPr>
            <p:ph idx="1"/>
          </p:nvPr>
        </p:nvSpPr>
        <p:spPr/>
        <p:txBody>
          <a:bodyPr/>
          <a:lstStyle/>
          <a:p>
            <a:pPr eaLnBrk="1" hangingPunct="1"/>
            <a:r>
              <a:rPr lang="en-GB" sz="2800" smtClean="0"/>
              <a:t>Reference to Project Precedence Network</a:t>
            </a:r>
          </a:p>
          <a:p>
            <a:pPr lvl="1" eaLnBrk="1" hangingPunct="1"/>
            <a:r>
              <a:rPr lang="en-GB" sz="2400" smtClean="0"/>
              <a:t>Session 4</a:t>
            </a:r>
          </a:p>
          <a:p>
            <a:pPr eaLnBrk="1" hangingPunct="1"/>
            <a:r>
              <a:rPr lang="en-GB" sz="2800" smtClean="0"/>
              <a:t>Reference to Estimates</a:t>
            </a:r>
          </a:p>
          <a:p>
            <a:pPr lvl="1" eaLnBrk="1" hangingPunct="1"/>
            <a:r>
              <a:rPr lang="en-GB" sz="2400" smtClean="0"/>
              <a:t>Sessions 5 and 6</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p:cNvSpPr>
            <a:spLocks noGrp="1"/>
          </p:cNvSpPr>
          <p:nvPr>
            <p:ph type="title"/>
          </p:nvPr>
        </p:nvSpPr>
        <p:spPr/>
        <p:txBody>
          <a:bodyPr/>
          <a:lstStyle/>
          <a:p>
            <a:pPr eaLnBrk="1" fontAlgn="auto" hangingPunct="1">
              <a:spcAft>
                <a:spcPts val="0"/>
              </a:spcAft>
              <a:defRPr/>
            </a:pPr>
            <a:r>
              <a:rPr lang="en-GB" smtClean="0">
                <a:solidFill>
                  <a:schemeClr val="accent1">
                    <a:satMod val="150000"/>
                  </a:schemeClr>
                </a:solidFill>
              </a:rPr>
              <a:t>Why prioritise?</a:t>
            </a:r>
          </a:p>
        </p:txBody>
      </p:sp>
      <p:sp>
        <p:nvSpPr>
          <p:cNvPr id="92163" name="Content Placeholder 2"/>
          <p:cNvSpPr>
            <a:spLocks noGrp="1"/>
          </p:cNvSpPr>
          <p:nvPr>
            <p:ph idx="1"/>
          </p:nvPr>
        </p:nvSpPr>
        <p:spPr/>
        <p:txBody>
          <a:bodyPr/>
          <a:lstStyle/>
          <a:p>
            <a:pPr eaLnBrk="1" hangingPunct="1">
              <a:defRPr/>
            </a:pPr>
            <a:r>
              <a:rPr lang="en-GB" sz="2800" dirty="0" smtClean="0"/>
              <a:t>It is unlikely that a project manager will have sufficient resources to address all identified risks</a:t>
            </a:r>
          </a:p>
          <a:p>
            <a:pPr eaLnBrk="1" hangingPunct="1">
              <a:defRPr/>
            </a:pPr>
            <a:r>
              <a:rPr lang="en-GB" sz="2800" dirty="0" smtClean="0"/>
              <a:t>Prioritisation forces the PM to focus on the significant risks and allocate resources to their best </a:t>
            </a:r>
            <a:r>
              <a:rPr lang="en-GB" sz="2800" dirty="0" smtClean="0"/>
              <a:t>advantage</a:t>
            </a:r>
            <a:endParaRPr lang="en-GB" sz="2400" dirty="0" smtClean="0"/>
          </a:p>
          <a:p>
            <a:pPr lvl="1" eaLnBrk="1" hangingPunct="1">
              <a:defRPr/>
            </a:pPr>
            <a:endParaRPr lang="en-GB" sz="2400" dirty="0"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Response planning</a:t>
            </a:r>
          </a:p>
        </p:txBody>
      </p:sp>
      <p:sp>
        <p:nvSpPr>
          <p:cNvPr id="93187" name="Content Placeholder 2"/>
          <p:cNvSpPr>
            <a:spLocks noGrp="1"/>
          </p:cNvSpPr>
          <p:nvPr>
            <p:ph idx="1"/>
          </p:nvPr>
        </p:nvSpPr>
        <p:spPr/>
        <p:txBody>
          <a:bodyPr/>
          <a:lstStyle/>
          <a:p>
            <a:pPr eaLnBrk="1" hangingPunct="1"/>
            <a:r>
              <a:rPr lang="en-GB" sz="2800" smtClean="0"/>
              <a:t>After prioritorisation the Project Manager should seek to identify suitable, cost effective responses to each priority risk</a:t>
            </a:r>
          </a:p>
          <a:p>
            <a:pPr eaLnBrk="1" hangingPunct="1"/>
            <a:r>
              <a:rPr lang="en-GB" sz="2800" smtClean="0"/>
              <a:t>Responses to priority risks are pre-emptive</a:t>
            </a:r>
          </a:p>
          <a:p>
            <a:pPr eaLnBrk="1" hangingPunct="1"/>
            <a:r>
              <a:rPr lang="en-GB" sz="2800" smtClean="0"/>
              <a:t>Any response should look to reduce either the probability or impact of the risk or both probability and impact</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457200" y="274638"/>
            <a:ext cx="8229600" cy="906462"/>
          </a:xfrm>
        </p:spPr>
        <p:txBody>
          <a:bodyPr lIns="92075" tIns="46038" rIns="92075" bIns="46038" anchor="b"/>
          <a:lstStyle/>
          <a:p>
            <a:pPr eaLnBrk="1" fontAlgn="auto" hangingPunct="1">
              <a:spcAft>
                <a:spcPts val="0"/>
              </a:spcAft>
              <a:defRPr/>
            </a:pPr>
            <a:r>
              <a:rPr lang="en-GB" dirty="0" smtClean="0">
                <a:solidFill>
                  <a:schemeClr val="accent1">
                    <a:satMod val="150000"/>
                  </a:schemeClr>
                </a:solidFill>
              </a:rPr>
              <a:t>Risk response strategies</a:t>
            </a:r>
            <a:endParaRPr lang="en-US" dirty="0" smtClean="0">
              <a:solidFill>
                <a:schemeClr val="accent1">
                  <a:satMod val="150000"/>
                </a:schemeClr>
              </a:solidFill>
            </a:endParaRPr>
          </a:p>
        </p:txBody>
      </p:sp>
      <p:sp>
        <p:nvSpPr>
          <p:cNvPr id="94211" name="Rectangle 3"/>
          <p:cNvSpPr>
            <a:spLocks noGrp="1" noChangeArrowheads="1"/>
          </p:cNvSpPr>
          <p:nvPr>
            <p:ph idx="1"/>
          </p:nvPr>
        </p:nvSpPr>
        <p:spPr>
          <a:xfrm>
            <a:off x="357188" y="1714500"/>
            <a:ext cx="8574087" cy="4729163"/>
          </a:xfrm>
        </p:spPr>
        <p:txBody>
          <a:bodyPr lIns="92075" tIns="46038" rIns="92075" bIns="46038">
            <a:normAutofit lnSpcReduction="10000"/>
          </a:bodyPr>
          <a:lstStyle/>
          <a:p>
            <a:pPr eaLnBrk="1" hangingPunct="1">
              <a:lnSpc>
                <a:spcPct val="80000"/>
              </a:lnSpc>
            </a:pPr>
            <a:r>
              <a:rPr lang="en-GB" sz="2200" smtClean="0"/>
              <a:t>Avoid/Exploit</a:t>
            </a:r>
          </a:p>
          <a:p>
            <a:pPr lvl="1" eaLnBrk="1" hangingPunct="1">
              <a:lnSpc>
                <a:spcPct val="80000"/>
              </a:lnSpc>
            </a:pPr>
            <a:r>
              <a:rPr lang="en-GB" sz="2000" smtClean="0"/>
              <a:t>Eliminate  a negative risk or the impact by doing things differently.</a:t>
            </a:r>
          </a:p>
          <a:p>
            <a:pPr lvl="1" eaLnBrk="1" hangingPunct="1">
              <a:lnSpc>
                <a:spcPct val="80000"/>
              </a:lnSpc>
            </a:pPr>
            <a:r>
              <a:rPr lang="en-GB" sz="2000" smtClean="0"/>
              <a:t>Ensure that a positive risk occurs and realise the opportunity</a:t>
            </a:r>
          </a:p>
          <a:p>
            <a:pPr eaLnBrk="1" hangingPunct="1">
              <a:lnSpc>
                <a:spcPct val="80000"/>
              </a:lnSpc>
            </a:pPr>
            <a:r>
              <a:rPr lang="en-GB" sz="2200" smtClean="0"/>
              <a:t>Reduce/Enhance</a:t>
            </a:r>
          </a:p>
          <a:p>
            <a:pPr lvl="1" eaLnBrk="1" hangingPunct="1">
              <a:lnSpc>
                <a:spcPct val="80000"/>
              </a:lnSpc>
            </a:pPr>
            <a:r>
              <a:rPr lang="en-GB" sz="2000" smtClean="0"/>
              <a:t>Reduce the probability/impact of a negative risk to acceptable levels</a:t>
            </a:r>
          </a:p>
          <a:p>
            <a:pPr lvl="1" eaLnBrk="1" hangingPunct="1">
              <a:lnSpc>
                <a:spcPct val="80000"/>
              </a:lnSpc>
            </a:pPr>
            <a:r>
              <a:rPr lang="en-GB" sz="2000" smtClean="0"/>
              <a:t>Increase the probability/impact of a positive risk </a:t>
            </a:r>
          </a:p>
          <a:p>
            <a:pPr eaLnBrk="1" hangingPunct="1">
              <a:lnSpc>
                <a:spcPct val="80000"/>
              </a:lnSpc>
            </a:pPr>
            <a:r>
              <a:rPr lang="en-GB" sz="2200" smtClean="0"/>
              <a:t>Transfer/Share</a:t>
            </a:r>
          </a:p>
          <a:p>
            <a:pPr lvl="1" eaLnBrk="1" hangingPunct="1">
              <a:lnSpc>
                <a:spcPct val="80000"/>
              </a:lnSpc>
            </a:pPr>
            <a:r>
              <a:rPr lang="en-GB" sz="2000" smtClean="0"/>
              <a:t>Pass the management or impact of a negative risk to a third party to reduce or avoid the risk , i.e. an insurance policy or penalty clause</a:t>
            </a:r>
          </a:p>
          <a:p>
            <a:pPr lvl="1" eaLnBrk="1" hangingPunct="1">
              <a:lnSpc>
                <a:spcPct val="80000"/>
              </a:lnSpc>
            </a:pPr>
            <a:r>
              <a:rPr lang="en-GB" sz="2000" smtClean="0"/>
              <a:t> As above for positive risks to exploit or enhance the risk, i.e form a an alliance or joint venture</a:t>
            </a:r>
          </a:p>
          <a:p>
            <a:pPr eaLnBrk="1" hangingPunct="1">
              <a:lnSpc>
                <a:spcPct val="80000"/>
              </a:lnSpc>
            </a:pPr>
            <a:r>
              <a:rPr lang="en-GB" sz="2200" smtClean="0"/>
              <a:t>Acceptance</a:t>
            </a:r>
          </a:p>
          <a:p>
            <a:pPr lvl="1" eaLnBrk="1" hangingPunct="1">
              <a:lnSpc>
                <a:spcPct val="80000"/>
              </a:lnSpc>
            </a:pPr>
            <a:r>
              <a:rPr lang="en-GB" sz="2000" smtClean="0"/>
              <a:t>Tolerate, but monitor the risk</a:t>
            </a:r>
          </a:p>
          <a:p>
            <a:pPr eaLnBrk="1" hangingPunct="1">
              <a:lnSpc>
                <a:spcPct val="80000"/>
              </a:lnSpc>
            </a:pPr>
            <a:r>
              <a:rPr lang="en-GB" sz="2200" smtClean="0"/>
              <a:t>Contingency</a:t>
            </a:r>
          </a:p>
          <a:p>
            <a:pPr lvl="1" eaLnBrk="1" hangingPunct="1">
              <a:lnSpc>
                <a:spcPct val="80000"/>
              </a:lnSpc>
            </a:pPr>
            <a:r>
              <a:rPr lang="en-GB" sz="2000" smtClean="0"/>
              <a:t>Do nothing now, but devise a risk response which will be initiated should the risk occur</a:t>
            </a:r>
          </a:p>
        </p:txBody>
      </p:sp>
      <p:sp>
        <p:nvSpPr>
          <p:cNvPr id="4" name="Rounded Rectangular Callout 3"/>
          <p:cNvSpPr/>
          <p:nvPr/>
        </p:nvSpPr>
        <p:spPr>
          <a:xfrm>
            <a:off x="7572396" y="214313"/>
            <a:ext cx="1285854" cy="785795"/>
          </a:xfrm>
          <a:prstGeom prst="wedgeRoundRectCallout">
            <a:avLst>
              <a:gd name="adj1" fmla="val -20833"/>
              <a:gd name="adj2" fmla="val 77686"/>
              <a:gd name="adj3" fmla="val 16667"/>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50" b="1" i="1" dirty="0">
                <a:solidFill>
                  <a:schemeClr val="tx1"/>
                </a:solidFill>
              </a:rPr>
              <a:t>Definition</a:t>
            </a:r>
            <a:endParaRPr lang="en-US" sz="1850" b="1" i="1" dirty="0">
              <a:solidFill>
                <a:schemeClr val="tx1"/>
              </a:solidFil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p:cNvSpPr>
            <a:spLocks noGrp="1"/>
          </p:cNvSpPr>
          <p:nvPr>
            <p:ph type="title"/>
          </p:nvPr>
        </p:nvSpPr>
        <p:spPr/>
        <p:txBody>
          <a:bodyPr>
            <a:normAutofit/>
          </a:bodyPr>
          <a:lstStyle/>
          <a:p>
            <a:pPr eaLnBrk="1" fontAlgn="auto" hangingPunct="1">
              <a:spcAft>
                <a:spcPts val="0"/>
              </a:spcAft>
              <a:defRPr/>
            </a:pPr>
            <a:r>
              <a:rPr lang="en-GB" smtClean="0">
                <a:solidFill>
                  <a:schemeClr val="accent1">
                    <a:satMod val="150000"/>
                  </a:schemeClr>
                </a:solidFill>
              </a:rPr>
              <a:t>Decision making under uncertainty</a:t>
            </a:r>
          </a:p>
        </p:txBody>
      </p:sp>
      <p:sp>
        <p:nvSpPr>
          <p:cNvPr id="96259" name="Content Placeholder 2"/>
          <p:cNvSpPr>
            <a:spLocks noGrp="1"/>
          </p:cNvSpPr>
          <p:nvPr>
            <p:ph idx="1"/>
          </p:nvPr>
        </p:nvSpPr>
        <p:spPr/>
        <p:txBody>
          <a:bodyPr/>
          <a:lstStyle/>
          <a:p>
            <a:pPr eaLnBrk="1" hangingPunct="1"/>
            <a:r>
              <a:rPr lang="en-GB" sz="2400" smtClean="0"/>
              <a:t>Given the following choice ..</a:t>
            </a:r>
          </a:p>
          <a:p>
            <a:pPr lvl="1" eaLnBrk="1" hangingPunct="1"/>
            <a:r>
              <a:rPr lang="en-GB" sz="2000" smtClean="0"/>
              <a:t>Investing £100 with a 75% chance of making £300</a:t>
            </a:r>
          </a:p>
          <a:p>
            <a:pPr lvl="1" eaLnBrk="1" hangingPunct="1"/>
            <a:r>
              <a:rPr lang="en-GB" sz="2000" smtClean="0"/>
              <a:t>Investing £1000 with a 50% chance of making £1500</a:t>
            </a:r>
          </a:p>
          <a:p>
            <a:pPr lvl="1" eaLnBrk="1" hangingPunct="1">
              <a:buFontTx/>
              <a:buNone/>
            </a:pPr>
            <a:r>
              <a:rPr lang="en-GB" sz="2400" smtClean="0"/>
              <a:t>Which option would you take?</a:t>
            </a:r>
          </a:p>
          <a:p>
            <a:pPr eaLnBrk="1" hangingPunct="1"/>
            <a:r>
              <a:rPr lang="en-GB" sz="2400" smtClean="0"/>
              <a:t>Estimated Monetary Value (EMV) provides a guide of the ‘average’ potential outcome using probability</a:t>
            </a:r>
          </a:p>
          <a:p>
            <a:pPr lvl="1" eaLnBrk="1" hangingPunct="1"/>
            <a:r>
              <a:rPr lang="en-GB" sz="2000" smtClean="0"/>
              <a:t>EMV = (the sum of potential outcomes)-(the initial investment)</a:t>
            </a:r>
          </a:p>
          <a:p>
            <a:pPr lvl="1" eaLnBrk="1" hangingPunct="1"/>
            <a:r>
              <a:rPr lang="en-GB" sz="2000" smtClean="0"/>
              <a:t>(.75*£300)-(1*£100) = £225-£100 = £125</a:t>
            </a:r>
          </a:p>
          <a:p>
            <a:pPr lvl="1" eaLnBrk="1" hangingPunct="1"/>
            <a:r>
              <a:rPr lang="en-GB" sz="2000" smtClean="0"/>
              <a:t>(.5*£1500)-(1*£1000) = £750-£1000 = -£250</a:t>
            </a:r>
          </a:p>
          <a:p>
            <a:pPr eaLnBrk="1" hangingPunct="1"/>
            <a:r>
              <a:rPr lang="en-GB" sz="2400" smtClean="0"/>
              <a:t>EMV indicates that statistically you would be better off choosing option 1</a:t>
            </a:r>
          </a:p>
          <a:p>
            <a:pPr lvl="1" eaLnBrk="1" hangingPunct="1">
              <a:buFontTx/>
              <a:buNone/>
            </a:pPr>
            <a:endParaRPr lang="en-GB" sz="2400" smtClean="0"/>
          </a:p>
          <a:p>
            <a:pPr eaLnBrk="1" hangingPunct="1"/>
            <a:endParaRPr lang="en-GB"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Using EMV</a:t>
            </a:r>
          </a:p>
        </p:txBody>
      </p:sp>
      <p:sp>
        <p:nvSpPr>
          <p:cNvPr id="98307" name="Content Placeholder 2"/>
          <p:cNvSpPr>
            <a:spLocks noGrp="1"/>
          </p:cNvSpPr>
          <p:nvPr>
            <p:ph idx="1"/>
          </p:nvPr>
        </p:nvSpPr>
        <p:spPr>
          <a:xfrm>
            <a:off x="457200" y="1600200"/>
            <a:ext cx="7758113" cy="4525963"/>
          </a:xfrm>
        </p:spPr>
        <p:txBody>
          <a:bodyPr rtlCol="0">
            <a:normAutofit fontScale="92500" lnSpcReduction="10000"/>
          </a:bodyPr>
          <a:lstStyle/>
          <a:p>
            <a:pPr marL="438912" indent="-320040" eaLnBrk="1" fontAlgn="auto" hangingPunct="1">
              <a:spcBef>
                <a:spcPts val="0"/>
              </a:spcBef>
              <a:spcAft>
                <a:spcPts val="0"/>
              </a:spcAft>
              <a:buFont typeface="Wingdings 2"/>
              <a:buChar char=""/>
              <a:defRPr/>
            </a:pPr>
            <a:r>
              <a:rPr lang="en-GB" sz="3000" dirty="0" smtClean="0"/>
              <a:t>Risk A has been identified as having a probability of 90% and could cost the project £300,000 if it occurs.  You have identified three possible responses:</a:t>
            </a:r>
          </a:p>
          <a:p>
            <a:pPr marL="731520" lvl="1" indent="-274320" eaLnBrk="1" fontAlgn="auto" hangingPunct="1">
              <a:spcAft>
                <a:spcPts val="0"/>
              </a:spcAft>
              <a:buFont typeface="Wingdings"/>
              <a:buChar char=""/>
              <a:defRPr/>
            </a:pPr>
            <a:r>
              <a:rPr lang="en-GB" sz="2600" dirty="0" smtClean="0"/>
              <a:t>Response 1 will cost £45,000 and reduce the probability of the risk to 50%.</a:t>
            </a:r>
          </a:p>
          <a:p>
            <a:pPr marL="731520" lvl="1" indent="-274320" eaLnBrk="1" fontAlgn="auto" hangingPunct="1">
              <a:spcAft>
                <a:spcPts val="0"/>
              </a:spcAft>
              <a:buFont typeface="Wingdings"/>
              <a:buChar char=""/>
              <a:defRPr/>
            </a:pPr>
            <a:r>
              <a:rPr lang="en-GB" sz="2600" dirty="0" smtClean="0"/>
              <a:t>Response 2 will cost £60,000 and reduce the probability of the risk to 45%</a:t>
            </a:r>
          </a:p>
          <a:p>
            <a:pPr marL="731520" lvl="1" indent="-274320" eaLnBrk="1" fontAlgn="auto" hangingPunct="1">
              <a:spcAft>
                <a:spcPts val="0"/>
              </a:spcAft>
              <a:buFont typeface="Wingdings"/>
              <a:buChar char=""/>
              <a:defRPr/>
            </a:pPr>
            <a:r>
              <a:rPr lang="en-GB" sz="2600" dirty="0" smtClean="0"/>
              <a:t>Response 3 will cost £250,000 and reduce the probability of the risk to 10%</a:t>
            </a:r>
          </a:p>
          <a:p>
            <a:pPr marL="438912" indent="-320040" eaLnBrk="1" fontAlgn="auto" hangingPunct="1">
              <a:spcBef>
                <a:spcPts val="0"/>
              </a:spcBef>
              <a:spcAft>
                <a:spcPts val="0"/>
              </a:spcAft>
              <a:buFont typeface="Wingdings 2"/>
              <a:buChar char=""/>
              <a:defRPr/>
            </a:pPr>
            <a:endParaRPr lang="en-GB" sz="2400" dirty="0" smtClean="0"/>
          </a:p>
          <a:p>
            <a:pPr marL="438912" indent="-320040" eaLnBrk="1" fontAlgn="auto" hangingPunct="1">
              <a:spcBef>
                <a:spcPts val="0"/>
              </a:spcBef>
              <a:spcAft>
                <a:spcPts val="0"/>
              </a:spcAft>
              <a:buFont typeface="Wingdings 2"/>
              <a:buChar char=""/>
              <a:defRPr/>
            </a:pPr>
            <a:r>
              <a:rPr lang="en-GB" sz="3000" dirty="0" smtClean="0"/>
              <a:t>Calculate the EMV of each option</a:t>
            </a:r>
          </a:p>
          <a:p>
            <a:pPr marL="438912" indent="-320040" eaLnBrk="1" fontAlgn="auto" hangingPunct="1">
              <a:spcBef>
                <a:spcPts val="0"/>
              </a:spcBef>
              <a:spcAft>
                <a:spcPts val="0"/>
              </a:spcAft>
              <a:buFont typeface="Wingdings 2"/>
              <a:buChar char=""/>
              <a:defRPr/>
            </a:pPr>
            <a:endParaRPr lang="en-GB" dirty="0" smtClean="0"/>
          </a:p>
        </p:txBody>
      </p:sp>
      <p:pic>
        <p:nvPicPr>
          <p:cNvPr id="97284" name="Picture 4" descr="C:\Documents and Settings\Dave\Local Settings\Temporary Internet Files\Content.IE5\UTTAJMDC\MCj03631680000[1].wmf"/>
          <p:cNvPicPr>
            <a:picLocks noChangeAspect="1" noChangeArrowheads="1"/>
          </p:cNvPicPr>
          <p:nvPr/>
        </p:nvPicPr>
        <p:blipFill>
          <a:blip r:embed="rId3" cstate="print"/>
          <a:srcRect/>
          <a:stretch>
            <a:fillRect/>
          </a:stretch>
        </p:blipFill>
        <p:spPr bwMode="auto">
          <a:xfrm>
            <a:off x="428625" y="5072063"/>
            <a:ext cx="485775" cy="6397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eaLnBrk="1" fontAlgn="auto" hangingPunct="1">
              <a:spcAft>
                <a:spcPts val="0"/>
              </a:spcAft>
              <a:defRPr/>
            </a:pPr>
            <a:r>
              <a:rPr lang="en-GB" dirty="0" smtClean="0">
                <a:solidFill>
                  <a:schemeClr val="accent1">
                    <a:satMod val="150000"/>
                  </a:schemeClr>
                </a:solidFill>
              </a:rPr>
              <a:t>Risk Response Selection</a:t>
            </a:r>
          </a:p>
        </p:txBody>
      </p:sp>
      <p:sp>
        <p:nvSpPr>
          <p:cNvPr id="98307" name="Rectangle 3"/>
          <p:cNvSpPr>
            <a:spLocks noGrp="1" noChangeArrowheads="1"/>
          </p:cNvSpPr>
          <p:nvPr>
            <p:ph idx="1"/>
          </p:nvPr>
        </p:nvSpPr>
        <p:spPr>
          <a:xfrm>
            <a:off x="457200" y="1857375"/>
            <a:ext cx="8229600" cy="4268788"/>
          </a:xfrm>
        </p:spPr>
        <p:txBody>
          <a:bodyPr/>
          <a:lstStyle/>
          <a:p>
            <a:pPr eaLnBrk="1" hangingPunct="1"/>
            <a:r>
              <a:rPr lang="en-GB" sz="2800" smtClean="0"/>
              <a:t>Action put in place is proportional to the risk.</a:t>
            </a:r>
          </a:p>
          <a:p>
            <a:pPr lvl="1" eaLnBrk="1" hangingPunct="1"/>
            <a:r>
              <a:rPr lang="en-GB" sz="2400" smtClean="0"/>
              <a:t>Each response has an associated cost</a:t>
            </a:r>
          </a:p>
          <a:p>
            <a:pPr lvl="1" eaLnBrk="1" hangingPunct="1"/>
            <a:r>
              <a:rPr lang="en-GB" sz="2400" smtClean="0"/>
              <a:t>The response must offer value for money in relation to the risk that it is controlling</a:t>
            </a:r>
          </a:p>
        </p:txBody>
      </p:sp>
      <p:sp>
        <p:nvSpPr>
          <p:cNvPr id="100356" name="Text Box 5"/>
          <p:cNvSpPr txBox="1">
            <a:spLocks noChangeArrowheads="1"/>
          </p:cNvSpPr>
          <p:nvPr/>
        </p:nvSpPr>
        <p:spPr bwMode="auto">
          <a:xfrm>
            <a:off x="2457450" y="4357694"/>
            <a:ext cx="1709738" cy="784830"/>
          </a:xfrm>
          <a:prstGeom prst="rect">
            <a:avLst/>
          </a:prstGeom>
          <a:solidFill>
            <a:schemeClr val="accent1"/>
          </a:solidFill>
          <a:ln w="9525">
            <a:noFill/>
            <a:miter lim="800000"/>
            <a:headEnd/>
            <a:tailEnd/>
          </a:ln>
          <a:scene3d>
            <a:camera prst="orthographicFront"/>
            <a:lightRig rig="threePt" dir="t"/>
          </a:scene3d>
          <a:sp3d>
            <a:bevelT/>
          </a:sp3d>
        </p:spPr>
        <p:txBody>
          <a:bodyPr>
            <a:spAutoFit/>
          </a:bodyPr>
          <a:lstStyle/>
          <a:p>
            <a:pPr algn="ctr">
              <a:spcBef>
                <a:spcPct val="50000"/>
              </a:spcBef>
              <a:defRPr/>
            </a:pPr>
            <a:r>
              <a:rPr lang="en-GB" dirty="0"/>
              <a:t>Cost of Action</a:t>
            </a:r>
          </a:p>
          <a:p>
            <a:pPr algn="ctr">
              <a:spcBef>
                <a:spcPct val="50000"/>
              </a:spcBef>
              <a:defRPr/>
            </a:pPr>
            <a:endParaRPr lang="en-GB" dirty="0"/>
          </a:p>
        </p:txBody>
      </p:sp>
      <p:sp>
        <p:nvSpPr>
          <p:cNvPr id="100357" name="Text Box 6"/>
          <p:cNvSpPr txBox="1">
            <a:spLocks noChangeArrowheads="1"/>
          </p:cNvSpPr>
          <p:nvPr/>
        </p:nvSpPr>
        <p:spPr bwMode="auto">
          <a:xfrm>
            <a:off x="4841875" y="4357694"/>
            <a:ext cx="1709738" cy="784830"/>
          </a:xfrm>
          <a:prstGeom prst="rect">
            <a:avLst/>
          </a:prstGeom>
          <a:solidFill>
            <a:schemeClr val="accent1"/>
          </a:solidFill>
          <a:ln w="9525">
            <a:noFill/>
            <a:miter lim="800000"/>
            <a:headEnd/>
            <a:tailEnd/>
          </a:ln>
          <a:scene3d>
            <a:camera prst="orthographicFront"/>
            <a:lightRig rig="threePt" dir="t"/>
          </a:scene3d>
          <a:sp3d>
            <a:bevelT/>
          </a:sp3d>
        </p:spPr>
        <p:txBody>
          <a:bodyPr>
            <a:spAutoFit/>
          </a:bodyPr>
          <a:lstStyle/>
          <a:p>
            <a:pPr algn="ctr">
              <a:spcBef>
                <a:spcPct val="50000"/>
              </a:spcBef>
              <a:defRPr/>
            </a:pPr>
            <a:r>
              <a:rPr lang="en-GB" dirty="0"/>
              <a:t>Risk Exposure</a:t>
            </a:r>
          </a:p>
          <a:p>
            <a:pPr algn="ctr">
              <a:spcBef>
                <a:spcPct val="50000"/>
              </a:spcBef>
              <a:defRPr/>
            </a:pPr>
            <a:endParaRPr lang="en-GB" dirty="0"/>
          </a:p>
        </p:txBody>
      </p:sp>
      <p:sp>
        <p:nvSpPr>
          <p:cNvPr id="100358" name="Rectangle 7"/>
          <p:cNvSpPr>
            <a:spLocks noChangeArrowheads="1"/>
          </p:cNvSpPr>
          <p:nvPr/>
        </p:nvSpPr>
        <p:spPr bwMode="auto">
          <a:xfrm>
            <a:off x="2411413" y="5311781"/>
            <a:ext cx="4140200" cy="134937"/>
          </a:xfrm>
          <a:prstGeom prst="rect">
            <a:avLst/>
          </a:prstGeom>
          <a:solidFill>
            <a:schemeClr val="accent1"/>
          </a:solidFill>
          <a:ln w="9525">
            <a:solidFill>
              <a:schemeClr val="tx1"/>
            </a:solidFill>
            <a:miter lim="800000"/>
            <a:headEnd/>
            <a:tailEnd/>
          </a:ln>
          <a:scene3d>
            <a:camera prst="orthographicFront"/>
            <a:lightRig rig="threePt" dir="t"/>
          </a:scene3d>
          <a:sp3d>
            <a:bevelT prst="relaxedInset"/>
          </a:sp3d>
        </p:spPr>
        <p:txBody>
          <a:bodyPr wrap="none" anchor="ctr"/>
          <a:lstStyle/>
          <a:p>
            <a:pPr>
              <a:defRPr/>
            </a:pPr>
            <a:endParaRPr lang="en-GB"/>
          </a:p>
        </p:txBody>
      </p:sp>
      <p:sp>
        <p:nvSpPr>
          <p:cNvPr id="100359" name="AutoShape 8"/>
          <p:cNvSpPr>
            <a:spLocks noChangeArrowheads="1"/>
          </p:cNvSpPr>
          <p:nvPr/>
        </p:nvSpPr>
        <p:spPr bwMode="auto">
          <a:xfrm>
            <a:off x="4211638" y="5491168"/>
            <a:ext cx="495300" cy="630238"/>
          </a:xfrm>
          <a:prstGeom prst="triangle">
            <a:avLst>
              <a:gd name="adj" fmla="val 50000"/>
            </a:avLst>
          </a:prstGeom>
          <a:solidFill>
            <a:schemeClr val="accent1"/>
          </a:solidFill>
          <a:ln w="9525">
            <a:solidFill>
              <a:schemeClr val="tx1"/>
            </a:solidFill>
            <a:miter lim="800000"/>
            <a:headEnd/>
            <a:tailEnd/>
          </a:ln>
          <a:scene3d>
            <a:camera prst="orthographicFront"/>
            <a:lightRig rig="threePt" dir="t"/>
          </a:scene3d>
          <a:sp3d>
            <a:bevelT prst="relaxedInset"/>
          </a:sp3d>
        </p:spPr>
        <p:txBody>
          <a:bodyPr wrap="none" anchor="ctr"/>
          <a:lstStyle/>
          <a:p>
            <a:pPr>
              <a:defRPr/>
            </a:pPr>
            <a:endParaRPr lang="en-GB"/>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Ishikawa Diagram</a:t>
            </a:r>
            <a:endParaRPr lang="en-GB" dirty="0">
              <a:solidFill>
                <a:schemeClr val="accent1">
                  <a:satMod val="150000"/>
                </a:schemeClr>
              </a:solidFill>
            </a:endParaRPr>
          </a:p>
        </p:txBody>
      </p:sp>
      <p:sp>
        <p:nvSpPr>
          <p:cNvPr id="102403" name="Content Placeholder 2"/>
          <p:cNvSpPr>
            <a:spLocks noGrp="1"/>
          </p:cNvSpPr>
          <p:nvPr>
            <p:ph idx="1"/>
          </p:nvPr>
        </p:nvSpPr>
        <p:spPr>
          <a:xfrm>
            <a:off x="285750" y="1774825"/>
            <a:ext cx="3000375" cy="4625975"/>
          </a:xfrm>
        </p:spPr>
        <p:txBody>
          <a:bodyPr/>
          <a:lstStyle/>
          <a:p>
            <a:pPr eaLnBrk="1" hangingPunct="1"/>
            <a:r>
              <a:rPr lang="en-GB" sz="3000" smtClean="0"/>
              <a:t>The Ishikawa diagram technique can be used to</a:t>
            </a:r>
          </a:p>
          <a:p>
            <a:pPr lvl="1" eaLnBrk="1" hangingPunct="1"/>
            <a:r>
              <a:rPr lang="en-GB" sz="2400" smtClean="0"/>
              <a:t>identify root cause of risks </a:t>
            </a:r>
          </a:p>
          <a:p>
            <a:pPr lvl="1" eaLnBrk="1" hangingPunct="1"/>
            <a:r>
              <a:rPr lang="en-GB" sz="2400" smtClean="0"/>
              <a:t>assist in decision making and risk response planning</a:t>
            </a:r>
          </a:p>
          <a:p>
            <a:pPr eaLnBrk="1" hangingPunct="1"/>
            <a:endParaRPr lang="en-GB" smtClean="0"/>
          </a:p>
        </p:txBody>
      </p:sp>
      <p:pic>
        <p:nvPicPr>
          <p:cNvPr id="102404" name="Picture 2"/>
          <p:cNvPicPr>
            <a:picLocks noChangeAspect="1" noChangeArrowheads="1"/>
          </p:cNvPicPr>
          <p:nvPr/>
        </p:nvPicPr>
        <p:blipFill>
          <a:blip r:embed="rId3" cstate="print"/>
          <a:srcRect/>
          <a:stretch>
            <a:fillRect/>
          </a:stretch>
        </p:blipFill>
        <p:spPr bwMode="auto">
          <a:xfrm>
            <a:off x="3227388" y="2143125"/>
            <a:ext cx="5786437" cy="4165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Using Ishikawa</a:t>
            </a:r>
            <a:endParaRPr lang="en-GB" dirty="0">
              <a:solidFill>
                <a:schemeClr val="accent1">
                  <a:satMod val="150000"/>
                </a:schemeClr>
              </a:solidFill>
            </a:endParaRPr>
          </a:p>
        </p:txBody>
      </p:sp>
      <p:sp>
        <p:nvSpPr>
          <p:cNvPr id="103427" name="Content Placeholder 2"/>
          <p:cNvSpPr>
            <a:spLocks noGrp="1"/>
          </p:cNvSpPr>
          <p:nvPr>
            <p:ph idx="1"/>
          </p:nvPr>
        </p:nvSpPr>
        <p:spPr/>
        <p:txBody>
          <a:bodyPr/>
          <a:lstStyle/>
          <a:p>
            <a:pPr eaLnBrk="1" hangingPunct="1"/>
            <a:endParaRPr lang="en-GB" smtClean="0"/>
          </a:p>
        </p:txBody>
      </p:sp>
      <p:pic>
        <p:nvPicPr>
          <p:cNvPr id="103428" name="Picture 2"/>
          <p:cNvPicPr>
            <a:picLocks noChangeAspect="1" noChangeArrowheads="1"/>
          </p:cNvPicPr>
          <p:nvPr/>
        </p:nvPicPr>
        <p:blipFill>
          <a:blip r:embed="rId3" cstate="print"/>
          <a:srcRect/>
          <a:stretch>
            <a:fillRect/>
          </a:stretch>
        </p:blipFill>
        <p:spPr bwMode="auto">
          <a:xfrm>
            <a:off x="323850" y="1412776"/>
            <a:ext cx="8496300" cy="5112567"/>
          </a:xfrm>
          <a:prstGeom prst="rect">
            <a:avLst/>
          </a:prstGeom>
          <a:noFill/>
          <a:ln w="9525">
            <a:noFill/>
            <a:miter lim="800000"/>
            <a:headEnd/>
            <a:tailEnd/>
          </a:ln>
        </p:spPr>
      </p:pic>
      <p:pic>
        <p:nvPicPr>
          <p:cNvPr id="103429" name="Picture 9" descr="C:\Documents and Settings\Dave\Local Settings\Temporary Internet Files\Content.IE5\UFMVEX2R\MPj04330630000[1].jpg"/>
          <p:cNvPicPr>
            <a:picLocks noChangeAspect="1" noChangeArrowheads="1"/>
          </p:cNvPicPr>
          <p:nvPr/>
        </p:nvPicPr>
        <p:blipFill>
          <a:blip r:embed="rId4" cstate="print"/>
          <a:srcRect/>
          <a:stretch>
            <a:fillRect/>
          </a:stretch>
        </p:blipFill>
        <p:spPr bwMode="auto">
          <a:xfrm>
            <a:off x="7572375" y="214313"/>
            <a:ext cx="1357313" cy="10715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Cause and Effect (1)</a:t>
            </a:r>
            <a:endParaRPr lang="en-GB" dirty="0">
              <a:solidFill>
                <a:schemeClr val="accent1">
                  <a:satMod val="150000"/>
                </a:schemeClr>
              </a:solidFill>
            </a:endParaRPr>
          </a:p>
        </p:txBody>
      </p:sp>
      <p:sp>
        <p:nvSpPr>
          <p:cNvPr id="104451" name="Content Placeholder 2"/>
          <p:cNvSpPr>
            <a:spLocks noGrp="1"/>
          </p:cNvSpPr>
          <p:nvPr>
            <p:ph idx="1"/>
          </p:nvPr>
        </p:nvSpPr>
        <p:spPr/>
        <p:txBody>
          <a:bodyPr/>
          <a:lstStyle/>
          <a:p>
            <a:pPr eaLnBrk="1" hangingPunct="1"/>
            <a:endParaRPr lang="en-GB" smtClean="0"/>
          </a:p>
        </p:txBody>
      </p:sp>
      <p:pic>
        <p:nvPicPr>
          <p:cNvPr id="104452" name="Picture 9" descr="C:\Documents and Settings\Dave\Local Settings\Temporary Internet Files\Content.IE5\UFMVEX2R\MPj04330630000[1].jpg"/>
          <p:cNvPicPr>
            <a:picLocks noChangeAspect="1" noChangeArrowheads="1"/>
          </p:cNvPicPr>
          <p:nvPr/>
        </p:nvPicPr>
        <p:blipFill>
          <a:blip r:embed="rId3" cstate="print"/>
          <a:srcRect/>
          <a:stretch>
            <a:fillRect/>
          </a:stretch>
        </p:blipFill>
        <p:spPr bwMode="auto">
          <a:xfrm>
            <a:off x="7572375" y="214313"/>
            <a:ext cx="1357313" cy="1071562"/>
          </a:xfrm>
          <a:prstGeom prst="rect">
            <a:avLst/>
          </a:prstGeom>
          <a:noFill/>
          <a:ln w="9525">
            <a:noFill/>
            <a:miter lim="800000"/>
            <a:headEnd/>
            <a:tailEnd/>
          </a:ln>
        </p:spPr>
      </p:pic>
      <p:pic>
        <p:nvPicPr>
          <p:cNvPr id="104453" name="Picture 5"/>
          <p:cNvPicPr>
            <a:picLocks noChangeAspect="1" noChangeArrowheads="1"/>
          </p:cNvPicPr>
          <p:nvPr/>
        </p:nvPicPr>
        <p:blipFill>
          <a:blip r:embed="rId4" cstate="print"/>
          <a:srcRect/>
          <a:stretch>
            <a:fillRect/>
          </a:stretch>
        </p:blipFill>
        <p:spPr bwMode="auto">
          <a:xfrm>
            <a:off x="793750" y="1571625"/>
            <a:ext cx="7635875" cy="50720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Cause and Effect (2)</a:t>
            </a:r>
            <a:endParaRPr lang="en-GB" dirty="0">
              <a:solidFill>
                <a:schemeClr val="accent1">
                  <a:satMod val="150000"/>
                </a:schemeClr>
              </a:solidFill>
            </a:endParaRPr>
          </a:p>
        </p:txBody>
      </p:sp>
      <p:sp>
        <p:nvSpPr>
          <p:cNvPr id="105475" name="Content Placeholder 2"/>
          <p:cNvSpPr>
            <a:spLocks noGrp="1"/>
          </p:cNvSpPr>
          <p:nvPr>
            <p:ph idx="1"/>
          </p:nvPr>
        </p:nvSpPr>
        <p:spPr>
          <a:xfrm>
            <a:off x="457200" y="1774825"/>
            <a:ext cx="1757363" cy="4625975"/>
          </a:xfrm>
        </p:spPr>
        <p:txBody>
          <a:bodyPr/>
          <a:lstStyle/>
          <a:p>
            <a:pPr eaLnBrk="1" hangingPunct="1"/>
            <a:r>
              <a:rPr lang="en-GB" sz="2800" smtClean="0"/>
              <a:t>Cause-effect relationships can be added</a:t>
            </a:r>
          </a:p>
        </p:txBody>
      </p:sp>
      <p:pic>
        <p:nvPicPr>
          <p:cNvPr id="105476" name="Picture 3"/>
          <p:cNvPicPr>
            <a:picLocks noChangeAspect="1" noChangeArrowheads="1"/>
          </p:cNvPicPr>
          <p:nvPr/>
        </p:nvPicPr>
        <p:blipFill>
          <a:blip r:embed="rId3" cstate="print"/>
          <a:srcRect/>
          <a:stretch>
            <a:fillRect/>
          </a:stretch>
        </p:blipFill>
        <p:spPr bwMode="auto">
          <a:xfrm>
            <a:off x="2357438" y="1500188"/>
            <a:ext cx="6572250" cy="5143500"/>
          </a:xfrm>
          <a:prstGeom prst="rect">
            <a:avLst/>
          </a:prstGeom>
          <a:noFill/>
          <a:ln w="9525">
            <a:noFill/>
            <a:miter lim="800000"/>
            <a:headEnd/>
            <a:tailEnd/>
          </a:ln>
        </p:spPr>
      </p:pic>
      <p:pic>
        <p:nvPicPr>
          <p:cNvPr id="105477" name="Picture 9" descr="C:\Documents and Settings\Dave\Local Settings\Temporary Internet Files\Content.IE5\UFMVEX2R\MPj04330630000[1].jpg"/>
          <p:cNvPicPr>
            <a:picLocks noChangeAspect="1" noChangeArrowheads="1"/>
          </p:cNvPicPr>
          <p:nvPr/>
        </p:nvPicPr>
        <p:blipFill>
          <a:blip r:embed="rId4" cstate="print"/>
          <a:srcRect/>
          <a:stretch>
            <a:fillRect/>
          </a:stretch>
        </p:blipFill>
        <p:spPr bwMode="auto">
          <a:xfrm>
            <a:off x="7572375" y="214313"/>
            <a:ext cx="1357313" cy="10715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Cause and Effect (3)</a:t>
            </a:r>
            <a:endParaRPr lang="en-GB" dirty="0">
              <a:solidFill>
                <a:schemeClr val="accent1">
                  <a:satMod val="150000"/>
                </a:schemeClr>
              </a:solidFill>
            </a:endParaRPr>
          </a:p>
        </p:txBody>
      </p:sp>
      <p:sp>
        <p:nvSpPr>
          <p:cNvPr id="106499" name="Content Placeholder 2"/>
          <p:cNvSpPr>
            <a:spLocks noGrp="1"/>
          </p:cNvSpPr>
          <p:nvPr>
            <p:ph idx="1"/>
          </p:nvPr>
        </p:nvSpPr>
        <p:spPr>
          <a:xfrm>
            <a:off x="457200" y="1774825"/>
            <a:ext cx="2614613" cy="4625975"/>
          </a:xfrm>
        </p:spPr>
        <p:txBody>
          <a:bodyPr/>
          <a:lstStyle/>
          <a:p>
            <a:pPr eaLnBrk="1" hangingPunct="1"/>
            <a:r>
              <a:rPr lang="en-GB" sz="2800" smtClean="0"/>
              <a:t>Conditional logic can also be added to the diagram</a:t>
            </a:r>
          </a:p>
          <a:p>
            <a:pPr lvl="1" eaLnBrk="1" hangingPunct="1"/>
            <a:r>
              <a:rPr lang="en-GB" sz="2400" smtClean="0"/>
              <a:t>Simple OR</a:t>
            </a:r>
          </a:p>
          <a:p>
            <a:pPr lvl="1" eaLnBrk="1" hangingPunct="1"/>
            <a:r>
              <a:rPr lang="en-GB" sz="2400" smtClean="0"/>
              <a:t>Simple AND</a:t>
            </a:r>
          </a:p>
          <a:p>
            <a:pPr lvl="1" eaLnBrk="1" hangingPunct="1"/>
            <a:endParaRPr lang="en-GB" sz="2400" smtClean="0"/>
          </a:p>
          <a:p>
            <a:pPr lvl="1" eaLnBrk="1" hangingPunct="1"/>
            <a:r>
              <a:rPr lang="en-GB" sz="2400" smtClean="0"/>
              <a:t>Compound Statements </a:t>
            </a:r>
          </a:p>
        </p:txBody>
      </p:sp>
      <p:pic>
        <p:nvPicPr>
          <p:cNvPr id="106500" name="Picture 2"/>
          <p:cNvPicPr>
            <a:picLocks noChangeAspect="1" noChangeArrowheads="1"/>
          </p:cNvPicPr>
          <p:nvPr/>
        </p:nvPicPr>
        <p:blipFill>
          <a:blip r:embed="rId3" cstate="print"/>
          <a:srcRect/>
          <a:stretch>
            <a:fillRect/>
          </a:stretch>
        </p:blipFill>
        <p:spPr bwMode="auto">
          <a:xfrm>
            <a:off x="3214688" y="1714500"/>
            <a:ext cx="5668962" cy="4643438"/>
          </a:xfrm>
          <a:prstGeom prst="rect">
            <a:avLst/>
          </a:prstGeom>
          <a:noFill/>
          <a:ln w="9525">
            <a:noFill/>
            <a:miter lim="800000"/>
            <a:headEnd/>
            <a:tailEnd/>
          </a:ln>
        </p:spPr>
      </p:pic>
      <p:pic>
        <p:nvPicPr>
          <p:cNvPr id="106501" name="Picture 9" descr="C:\Documents and Settings\Dave\Local Settings\Temporary Internet Files\Content.IE5\UFMVEX2R\MPj04330630000[1].jpg"/>
          <p:cNvPicPr>
            <a:picLocks noChangeAspect="1" noChangeArrowheads="1"/>
          </p:cNvPicPr>
          <p:nvPr/>
        </p:nvPicPr>
        <p:blipFill>
          <a:blip r:embed="rId4" cstate="print"/>
          <a:srcRect/>
          <a:stretch>
            <a:fillRect/>
          </a:stretch>
        </p:blipFill>
        <p:spPr bwMode="auto">
          <a:xfrm>
            <a:off x="7572375" y="214313"/>
            <a:ext cx="1357313" cy="10715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Further Tools and Techniques</a:t>
            </a:r>
          </a:p>
        </p:txBody>
      </p:sp>
      <p:sp>
        <p:nvSpPr>
          <p:cNvPr id="107523" name="Content Placeholder 2"/>
          <p:cNvSpPr>
            <a:spLocks noGrp="1"/>
          </p:cNvSpPr>
          <p:nvPr>
            <p:ph idx="1"/>
          </p:nvPr>
        </p:nvSpPr>
        <p:spPr/>
        <p:txBody>
          <a:bodyPr/>
          <a:lstStyle/>
          <a:p>
            <a:pPr eaLnBrk="1" hangingPunct="1"/>
            <a:r>
              <a:rPr lang="en-GB" sz="2800" smtClean="0"/>
              <a:t>Other risk and problem analysis tools include;</a:t>
            </a:r>
          </a:p>
          <a:p>
            <a:pPr lvl="1" eaLnBrk="1" hangingPunct="1"/>
            <a:r>
              <a:rPr lang="en-GB" sz="2400" smtClean="0"/>
              <a:t>Failure Mode and Effect Analysis (FMEA)</a:t>
            </a:r>
          </a:p>
          <a:p>
            <a:pPr lvl="4" eaLnBrk="1" hangingPunct="1">
              <a:buFontTx/>
              <a:buNone/>
            </a:pPr>
            <a:r>
              <a:rPr lang="en-GB" sz="1600" smtClean="0"/>
              <a:t>			Meridith and Mantel, 2009, p.208</a:t>
            </a:r>
          </a:p>
          <a:p>
            <a:pPr lvl="1" eaLnBrk="1" hangingPunct="1"/>
            <a:r>
              <a:rPr lang="en-GB" sz="2400" smtClean="0"/>
              <a:t>Parato Analysis</a:t>
            </a:r>
          </a:p>
          <a:p>
            <a:pPr lvl="4" eaLnBrk="1" hangingPunct="1">
              <a:buFontTx/>
              <a:buNone/>
            </a:pPr>
            <a:r>
              <a:rPr lang="en-GB" sz="1600" smtClean="0"/>
              <a:t>			Maylor 1999, p233</a:t>
            </a:r>
          </a:p>
          <a:p>
            <a:pPr lvl="1" eaLnBrk="1" hangingPunct="1"/>
            <a:r>
              <a:rPr lang="en-GB" sz="2400" smtClean="0"/>
              <a:t>Cause-effect-cause analysis</a:t>
            </a:r>
          </a:p>
          <a:p>
            <a:pPr lvl="4" eaLnBrk="1" hangingPunct="1">
              <a:buFontTx/>
              <a:buNone/>
            </a:pPr>
            <a:r>
              <a:rPr lang="en-GB" sz="1600" smtClean="0"/>
              <a:t>			Maylor 1999, pp. 234-237 &amp; 245-248</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itle 1"/>
          <p:cNvSpPr>
            <a:spLocks noGrp="1"/>
          </p:cNvSpPr>
          <p:nvPr>
            <p:ph type="title"/>
          </p:nvPr>
        </p:nvSpPr>
        <p:spPr/>
        <p:txBody>
          <a:bodyPr/>
          <a:lstStyle/>
          <a:p>
            <a:pPr eaLnBrk="1" fontAlgn="auto" hangingPunct="1">
              <a:spcAft>
                <a:spcPts val="0"/>
              </a:spcAft>
              <a:defRPr/>
            </a:pPr>
            <a:r>
              <a:rPr lang="en-GB" smtClean="0">
                <a:solidFill>
                  <a:schemeClr val="accent1">
                    <a:satMod val="150000"/>
                  </a:schemeClr>
                </a:solidFill>
              </a:rPr>
              <a:t>Risk Planning</a:t>
            </a:r>
          </a:p>
        </p:txBody>
      </p:sp>
      <p:sp>
        <p:nvSpPr>
          <p:cNvPr id="100355" name="Content Placeholder 2"/>
          <p:cNvSpPr>
            <a:spLocks noGrp="1"/>
          </p:cNvSpPr>
          <p:nvPr>
            <p:ph idx="1"/>
          </p:nvPr>
        </p:nvSpPr>
        <p:spPr/>
        <p:txBody>
          <a:bodyPr rtlCol="0">
            <a:normAutofit lnSpcReduction="10000"/>
          </a:bodyPr>
          <a:lstStyle/>
          <a:p>
            <a:pPr marL="438912" indent="-320040" eaLnBrk="1" fontAlgn="auto" hangingPunct="1">
              <a:spcBef>
                <a:spcPts val="0"/>
              </a:spcBef>
              <a:spcAft>
                <a:spcPts val="0"/>
              </a:spcAft>
              <a:buFont typeface="Wingdings 2"/>
              <a:buChar char=""/>
              <a:defRPr/>
            </a:pPr>
            <a:r>
              <a:rPr lang="en-GB" sz="2800" smtClean="0"/>
              <a:t>The Risk Plan</a:t>
            </a:r>
          </a:p>
          <a:p>
            <a:pPr marL="731520" lvl="1" indent="-274320" eaLnBrk="1" fontAlgn="auto" hangingPunct="1">
              <a:spcAft>
                <a:spcPts val="0"/>
              </a:spcAft>
              <a:buFont typeface="Wingdings"/>
              <a:buChar char=""/>
              <a:defRPr/>
            </a:pPr>
            <a:r>
              <a:rPr lang="en-GB" sz="2400" smtClean="0"/>
              <a:t>Is a subsidiary of the Project Plan</a:t>
            </a:r>
          </a:p>
          <a:p>
            <a:pPr marL="731520" lvl="1" indent="-274320" eaLnBrk="1" fontAlgn="auto" hangingPunct="1">
              <a:spcAft>
                <a:spcPts val="0"/>
              </a:spcAft>
              <a:buFont typeface="Wingdings"/>
              <a:buChar char=""/>
              <a:defRPr/>
            </a:pPr>
            <a:r>
              <a:rPr lang="en-GB" sz="2400" smtClean="0"/>
              <a:t>It defines the risk management process which will be used and in particular, how risks will be</a:t>
            </a:r>
          </a:p>
          <a:p>
            <a:pPr marL="996696" lvl="2" eaLnBrk="1" fontAlgn="auto" hangingPunct="1">
              <a:spcAft>
                <a:spcPts val="0"/>
              </a:spcAft>
              <a:buClr>
                <a:schemeClr val="accent3"/>
              </a:buClr>
              <a:buFont typeface="Arial"/>
              <a:buChar char="▪"/>
              <a:defRPr/>
            </a:pPr>
            <a:r>
              <a:rPr lang="en-GB" sz="2000" smtClean="0"/>
              <a:t>Identified </a:t>
            </a:r>
          </a:p>
          <a:p>
            <a:pPr marL="1216152" lvl="3" indent="-182880" eaLnBrk="1" fontAlgn="auto" hangingPunct="1">
              <a:spcAft>
                <a:spcPts val="0"/>
              </a:spcAft>
              <a:buClr>
                <a:schemeClr val="accent4"/>
              </a:buClr>
              <a:buFont typeface="Arial"/>
              <a:buChar char="▪"/>
              <a:defRPr/>
            </a:pPr>
            <a:r>
              <a:rPr lang="en-GB" sz="1800" smtClean="0"/>
              <a:t>What techniques, who will be involved</a:t>
            </a:r>
          </a:p>
          <a:p>
            <a:pPr marL="996696" lvl="2" eaLnBrk="1" fontAlgn="auto" hangingPunct="1">
              <a:spcAft>
                <a:spcPts val="0"/>
              </a:spcAft>
              <a:buClr>
                <a:schemeClr val="accent3"/>
              </a:buClr>
              <a:buFont typeface="Arial"/>
              <a:buChar char="▪"/>
              <a:defRPr/>
            </a:pPr>
            <a:r>
              <a:rPr lang="en-GB" sz="2000" smtClean="0"/>
              <a:t>Analysed</a:t>
            </a:r>
          </a:p>
          <a:p>
            <a:pPr marL="1216152" lvl="3" indent="-182880" eaLnBrk="1" fontAlgn="auto" hangingPunct="1">
              <a:spcAft>
                <a:spcPts val="0"/>
              </a:spcAft>
              <a:buClr>
                <a:schemeClr val="accent4"/>
              </a:buClr>
              <a:buFont typeface="Arial"/>
              <a:buChar char="▪"/>
              <a:defRPr/>
            </a:pPr>
            <a:r>
              <a:rPr lang="en-GB" sz="1800" smtClean="0"/>
              <a:t>What techniques, qualitative scales, risk tolerances</a:t>
            </a:r>
          </a:p>
          <a:p>
            <a:pPr marL="996696" lvl="2" eaLnBrk="1" fontAlgn="auto" hangingPunct="1">
              <a:spcAft>
                <a:spcPts val="0"/>
              </a:spcAft>
              <a:buClr>
                <a:schemeClr val="accent3"/>
              </a:buClr>
              <a:buFont typeface="Arial"/>
              <a:buChar char="▪"/>
              <a:defRPr/>
            </a:pPr>
            <a:r>
              <a:rPr lang="en-GB" sz="2000" smtClean="0"/>
              <a:t>Treated</a:t>
            </a:r>
          </a:p>
          <a:p>
            <a:pPr marL="1216152" lvl="3" indent="-182880" eaLnBrk="1" fontAlgn="auto" hangingPunct="1">
              <a:spcAft>
                <a:spcPts val="0"/>
              </a:spcAft>
              <a:buClr>
                <a:schemeClr val="accent4"/>
              </a:buClr>
              <a:buFont typeface="Arial"/>
              <a:buChar char="▪"/>
              <a:defRPr/>
            </a:pPr>
            <a:r>
              <a:rPr lang="en-GB" sz="1800" smtClean="0"/>
              <a:t>Response strategies, cause-effect and decision making tools to be used</a:t>
            </a:r>
          </a:p>
          <a:p>
            <a:pPr marL="996696" lvl="2" eaLnBrk="1" fontAlgn="auto" hangingPunct="1">
              <a:spcAft>
                <a:spcPts val="0"/>
              </a:spcAft>
              <a:buClr>
                <a:schemeClr val="accent3"/>
              </a:buClr>
              <a:buFont typeface="Arial"/>
              <a:buChar char="▪"/>
              <a:defRPr/>
            </a:pPr>
            <a:r>
              <a:rPr lang="en-GB" sz="2000" smtClean="0"/>
              <a:t>Managed</a:t>
            </a:r>
          </a:p>
          <a:p>
            <a:pPr marL="1216152" lvl="3" indent="-182880" eaLnBrk="1" fontAlgn="auto" hangingPunct="1">
              <a:spcAft>
                <a:spcPts val="0"/>
              </a:spcAft>
              <a:buClr>
                <a:schemeClr val="accent4"/>
              </a:buClr>
              <a:buFont typeface="Arial"/>
              <a:buChar char="▪"/>
              <a:defRPr/>
            </a:pPr>
            <a:r>
              <a:rPr lang="en-GB" sz="1800" smtClean="0"/>
              <a:t>How risk responses will be monitored and controlled and how the risk management process will, itself, be managed</a:t>
            </a:r>
          </a:p>
          <a:p>
            <a:pPr marL="1216152" lvl="3" indent="-182880" eaLnBrk="1" fontAlgn="auto" hangingPunct="1">
              <a:spcAft>
                <a:spcPts val="0"/>
              </a:spcAft>
              <a:buClr>
                <a:schemeClr val="accent4"/>
              </a:buClr>
              <a:buFont typeface="Arial"/>
              <a:buChar char="▪"/>
              <a:defRPr/>
            </a:pPr>
            <a:endParaRPr lang="en-GB"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Monitor and control (1)</a:t>
            </a:r>
          </a:p>
        </p:txBody>
      </p:sp>
      <p:sp>
        <p:nvSpPr>
          <p:cNvPr id="105475" name="Content Placeholder 2"/>
          <p:cNvSpPr>
            <a:spLocks noGrp="1"/>
          </p:cNvSpPr>
          <p:nvPr>
            <p:ph idx="1"/>
          </p:nvPr>
        </p:nvSpPr>
        <p:spPr>
          <a:xfrm>
            <a:off x="457200" y="1774825"/>
            <a:ext cx="8229600" cy="4868863"/>
          </a:xfrm>
        </p:spPr>
        <p:txBody>
          <a:bodyPr rtlCol="0">
            <a:normAutofit fontScale="92500"/>
          </a:bodyPr>
          <a:lstStyle/>
          <a:p>
            <a:pPr marL="438912" indent="-320040" eaLnBrk="1" fontAlgn="auto" hangingPunct="1">
              <a:spcBef>
                <a:spcPts val="0"/>
              </a:spcBef>
              <a:spcAft>
                <a:spcPts val="0"/>
              </a:spcAft>
              <a:buFont typeface="Wingdings 2"/>
              <a:buChar char=""/>
              <a:defRPr/>
            </a:pPr>
            <a:r>
              <a:rPr lang="en-GB" sz="2800" dirty="0" smtClean="0"/>
              <a:t>All risks should be listed in the risk register along with</a:t>
            </a:r>
          </a:p>
          <a:p>
            <a:pPr marL="731520" lvl="1" indent="-274320" eaLnBrk="1" fontAlgn="auto" hangingPunct="1">
              <a:spcAft>
                <a:spcPts val="0"/>
              </a:spcAft>
              <a:buFont typeface="Wingdings"/>
              <a:buChar char=""/>
              <a:defRPr/>
            </a:pPr>
            <a:r>
              <a:rPr lang="en-GB" sz="2600" dirty="0" smtClean="0"/>
              <a:t>Qualitative assessment (probability and impact)</a:t>
            </a:r>
          </a:p>
          <a:p>
            <a:pPr marL="731520" lvl="1" indent="-274320" eaLnBrk="1" fontAlgn="auto" hangingPunct="1">
              <a:spcAft>
                <a:spcPts val="0"/>
              </a:spcAft>
              <a:buFont typeface="Wingdings"/>
              <a:buChar char=""/>
              <a:defRPr/>
            </a:pPr>
            <a:r>
              <a:rPr lang="en-GB" sz="2600" dirty="0" smtClean="0"/>
              <a:t>Quantitative assessment (if performed -probability and Impact)</a:t>
            </a:r>
          </a:p>
          <a:p>
            <a:pPr marL="731520" lvl="1" indent="-274320" eaLnBrk="1" fontAlgn="auto" hangingPunct="1">
              <a:spcAft>
                <a:spcPts val="0"/>
              </a:spcAft>
              <a:buFont typeface="Wingdings"/>
              <a:buChar char=""/>
              <a:defRPr/>
            </a:pPr>
            <a:r>
              <a:rPr lang="en-GB" sz="2600" dirty="0" smtClean="0"/>
              <a:t>Exposure (if calculated)</a:t>
            </a:r>
          </a:p>
          <a:p>
            <a:pPr marL="731520" lvl="1" indent="-274320" eaLnBrk="1" fontAlgn="auto" hangingPunct="1">
              <a:spcAft>
                <a:spcPts val="0"/>
              </a:spcAft>
              <a:buFont typeface="Wingdings"/>
              <a:buChar char=""/>
              <a:defRPr/>
            </a:pPr>
            <a:r>
              <a:rPr lang="en-GB" sz="2600" dirty="0" smtClean="0"/>
              <a:t>Priority</a:t>
            </a:r>
          </a:p>
          <a:p>
            <a:pPr marL="731520" lvl="1" indent="-274320" eaLnBrk="1" fontAlgn="auto" hangingPunct="1">
              <a:spcAft>
                <a:spcPts val="0"/>
              </a:spcAft>
              <a:buFont typeface="Wingdings"/>
              <a:buChar char=""/>
              <a:defRPr/>
            </a:pPr>
            <a:r>
              <a:rPr lang="en-GB" sz="2600" dirty="0" smtClean="0"/>
              <a:t>Risk response</a:t>
            </a:r>
          </a:p>
          <a:p>
            <a:pPr marL="996696" lvl="2" eaLnBrk="1" fontAlgn="auto" hangingPunct="1">
              <a:spcAft>
                <a:spcPts val="0"/>
              </a:spcAft>
              <a:buClr>
                <a:schemeClr val="accent3"/>
              </a:buClr>
              <a:buFont typeface="Arial"/>
              <a:buChar char="▪"/>
              <a:defRPr/>
            </a:pPr>
            <a:r>
              <a:rPr lang="en-GB" sz="2200" dirty="0" smtClean="0"/>
              <a:t>Response plan</a:t>
            </a:r>
          </a:p>
          <a:p>
            <a:pPr marL="996696" lvl="2" eaLnBrk="1" fontAlgn="auto" hangingPunct="1">
              <a:spcAft>
                <a:spcPts val="0"/>
              </a:spcAft>
              <a:buClr>
                <a:schemeClr val="accent3"/>
              </a:buClr>
              <a:buFont typeface="Arial"/>
              <a:buChar char="▪"/>
              <a:defRPr/>
            </a:pPr>
            <a:r>
              <a:rPr lang="en-GB" sz="2200" dirty="0" smtClean="0"/>
              <a:t>Response resource/owner</a:t>
            </a:r>
          </a:p>
          <a:p>
            <a:pPr marL="996696" lvl="2" eaLnBrk="1" fontAlgn="auto" hangingPunct="1">
              <a:spcAft>
                <a:spcPts val="0"/>
              </a:spcAft>
              <a:buClr>
                <a:schemeClr val="accent3"/>
              </a:buClr>
              <a:buFont typeface="Arial"/>
              <a:buChar char="▪"/>
              <a:defRPr/>
            </a:pPr>
            <a:r>
              <a:rPr lang="en-GB" sz="2200" dirty="0" smtClean="0"/>
              <a:t>Response timescale</a:t>
            </a:r>
          </a:p>
          <a:p>
            <a:pPr marL="996696" lvl="2" eaLnBrk="1" fontAlgn="auto" hangingPunct="1">
              <a:spcAft>
                <a:spcPts val="0"/>
              </a:spcAft>
              <a:buClr>
                <a:schemeClr val="accent3"/>
              </a:buClr>
              <a:buFont typeface="Arial"/>
              <a:buChar char="▪"/>
              <a:defRPr/>
            </a:pPr>
            <a:r>
              <a:rPr lang="en-GB" sz="2200" dirty="0" smtClean="0"/>
              <a:t>Response budget/cost</a:t>
            </a:r>
          </a:p>
          <a:p>
            <a:pPr marL="731520" lvl="1" indent="-274320" eaLnBrk="1" fontAlgn="auto" hangingPunct="1">
              <a:spcAft>
                <a:spcPts val="0"/>
              </a:spcAft>
              <a:buFont typeface="Wingdings"/>
              <a:buChar char=""/>
              <a:defRPr/>
            </a:pPr>
            <a:endParaRPr lang="en-GB" dirty="0" smtClean="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Monitor and control (2)</a:t>
            </a:r>
          </a:p>
        </p:txBody>
      </p:sp>
      <p:sp>
        <p:nvSpPr>
          <p:cNvPr id="110595" name="Content Placeholder 2"/>
          <p:cNvSpPr>
            <a:spLocks noGrp="1"/>
          </p:cNvSpPr>
          <p:nvPr>
            <p:ph idx="1"/>
          </p:nvPr>
        </p:nvSpPr>
        <p:spPr>
          <a:xfrm>
            <a:off x="457200" y="1774825"/>
            <a:ext cx="8229600" cy="4868863"/>
          </a:xfrm>
        </p:spPr>
        <p:txBody>
          <a:bodyPr/>
          <a:lstStyle/>
          <a:p>
            <a:pPr eaLnBrk="1" hangingPunct="1"/>
            <a:r>
              <a:rPr lang="en-GB" sz="2800" smtClean="0"/>
              <a:t>All risks should be monitored to</a:t>
            </a:r>
          </a:p>
          <a:p>
            <a:pPr lvl="1" eaLnBrk="1" hangingPunct="1"/>
            <a:r>
              <a:rPr lang="en-GB" sz="2400" smtClean="0"/>
              <a:t>Assess changes to the probability or impact of a risk over time</a:t>
            </a:r>
          </a:p>
          <a:p>
            <a:pPr lvl="1" eaLnBrk="1" hangingPunct="1"/>
            <a:r>
              <a:rPr lang="en-GB" sz="2400" smtClean="0"/>
              <a:t>Assess effectiveness of response plan</a:t>
            </a:r>
          </a:p>
          <a:p>
            <a:pPr lvl="2" eaLnBrk="1" hangingPunct="1"/>
            <a:r>
              <a:rPr lang="en-GB" sz="2000" smtClean="0"/>
              <a:t>Adapt</a:t>
            </a:r>
          </a:p>
          <a:p>
            <a:pPr lvl="2" eaLnBrk="1" hangingPunct="1"/>
            <a:r>
              <a:rPr lang="en-GB" sz="2000" smtClean="0"/>
              <a:t>Create new</a:t>
            </a:r>
          </a:p>
          <a:p>
            <a:pPr lvl="1" eaLnBrk="1" hangingPunct="1"/>
            <a:r>
              <a:rPr lang="en-GB" sz="2400" smtClean="0"/>
              <a:t>Identify new risks</a:t>
            </a:r>
          </a:p>
          <a:p>
            <a:pPr lvl="2" eaLnBrk="1" hangingPunct="1"/>
            <a:r>
              <a:rPr lang="en-GB" sz="2000" smtClean="0"/>
              <a:t>Analyse</a:t>
            </a:r>
          </a:p>
          <a:p>
            <a:pPr lvl="2" eaLnBrk="1" hangingPunct="1"/>
            <a:r>
              <a:rPr lang="en-GB" sz="2000" smtClean="0"/>
              <a:t>Prioritise</a:t>
            </a:r>
          </a:p>
          <a:p>
            <a:pPr lvl="2" eaLnBrk="1" hangingPunct="1"/>
            <a:r>
              <a:rPr lang="en-GB" sz="2000" smtClean="0"/>
              <a:t>Devise response if above tolerance</a:t>
            </a:r>
          </a:p>
          <a:p>
            <a:pPr lvl="1" eaLnBrk="1" hangingPunct="1"/>
            <a:endParaRPr lang="en-GB" smtClean="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fontAlgn="auto" hangingPunct="1">
              <a:spcAft>
                <a:spcPts val="0"/>
              </a:spcAft>
              <a:defRPr/>
            </a:pPr>
            <a:r>
              <a:rPr lang="en-GB" dirty="0" smtClean="0">
                <a:solidFill>
                  <a:schemeClr val="accent1">
                    <a:satMod val="150000"/>
                  </a:schemeClr>
                </a:solidFill>
              </a:rPr>
              <a:t>Session Recap</a:t>
            </a:r>
            <a:endParaRPr lang="en-US" dirty="0" smtClean="0">
              <a:solidFill>
                <a:schemeClr val="accent1">
                  <a:satMod val="150000"/>
                </a:schemeClr>
              </a:solidFill>
            </a:endParaRPr>
          </a:p>
        </p:txBody>
      </p:sp>
      <p:sp>
        <p:nvSpPr>
          <p:cNvPr id="111619" name="Rectangle 3"/>
          <p:cNvSpPr>
            <a:spLocks noGrp="1" noChangeArrowheads="1"/>
          </p:cNvSpPr>
          <p:nvPr>
            <p:ph idx="1"/>
          </p:nvPr>
        </p:nvSpPr>
        <p:spPr/>
        <p:txBody>
          <a:bodyPr/>
          <a:lstStyle/>
          <a:p>
            <a:pPr eaLnBrk="1" hangingPunct="1"/>
            <a:r>
              <a:rPr lang="en-GB" smtClean="0"/>
              <a:t>You are now able to;</a:t>
            </a:r>
          </a:p>
          <a:p>
            <a:pPr lvl="1" eaLnBrk="1" hangingPunct="1"/>
            <a:r>
              <a:rPr lang="en-GB" smtClean="0"/>
              <a:t>Describe the steps involved in a risk management process</a:t>
            </a:r>
          </a:p>
          <a:p>
            <a:pPr lvl="1" eaLnBrk="1" hangingPunct="1"/>
            <a:r>
              <a:rPr lang="en-GB" smtClean="0"/>
              <a:t>Differentiate between decision making strategies</a:t>
            </a:r>
          </a:p>
          <a:p>
            <a:pPr lvl="1" eaLnBrk="1" hangingPunct="1"/>
            <a:r>
              <a:rPr lang="en-GB" smtClean="0"/>
              <a:t>Use tools to assist in risk identification, root cause analysis and decision making</a:t>
            </a:r>
            <a:endParaRPr lang="en-US"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pPr eaLnBrk="1" fontAlgn="auto" hangingPunct="1">
              <a:spcAft>
                <a:spcPts val="0"/>
              </a:spcAft>
              <a:defRPr/>
            </a:pPr>
            <a:r>
              <a:rPr lang="en-GB" dirty="0" smtClean="0">
                <a:solidFill>
                  <a:schemeClr val="accent1">
                    <a:satMod val="150000"/>
                  </a:schemeClr>
                </a:solidFill>
              </a:rPr>
              <a:t>Session Review Test</a:t>
            </a:r>
            <a:endParaRPr lang="en-US" dirty="0" smtClean="0">
              <a:solidFill>
                <a:schemeClr val="accent1">
                  <a:satMod val="150000"/>
                </a:schemeClr>
              </a:solidFill>
            </a:endParaRPr>
          </a:p>
        </p:txBody>
      </p:sp>
      <p:sp>
        <p:nvSpPr>
          <p:cNvPr id="78851" name="Rectangle 3"/>
          <p:cNvSpPr>
            <a:spLocks noGrp="1" noChangeArrowheads="1"/>
          </p:cNvSpPr>
          <p:nvPr>
            <p:ph idx="1"/>
          </p:nvPr>
        </p:nvSpPr>
        <p:spPr>
          <a:xfrm>
            <a:off x="285750" y="1571625"/>
            <a:ext cx="8686800" cy="5214938"/>
          </a:xfrm>
        </p:spPr>
        <p:txBody>
          <a:bodyPr rtlCol="0">
            <a:noAutofit/>
          </a:bodyPr>
          <a:lstStyle/>
          <a:p>
            <a:pPr marL="438912" indent="-320040" eaLnBrk="1" fontAlgn="auto" hangingPunct="1">
              <a:lnSpc>
                <a:spcPct val="80000"/>
              </a:lnSpc>
              <a:spcBef>
                <a:spcPts val="0"/>
              </a:spcBef>
              <a:spcAft>
                <a:spcPts val="0"/>
              </a:spcAft>
              <a:buFont typeface="Wingdings 2"/>
              <a:buChar char=""/>
              <a:defRPr/>
            </a:pPr>
            <a:r>
              <a:rPr lang="en-GB" sz="2800" dirty="0" smtClean="0"/>
              <a:t>In your own words;</a:t>
            </a:r>
          </a:p>
          <a:p>
            <a:pPr marL="731520" lvl="1" indent="-274320" eaLnBrk="1" fontAlgn="auto" hangingPunct="1">
              <a:lnSpc>
                <a:spcPct val="80000"/>
              </a:lnSpc>
              <a:spcAft>
                <a:spcPts val="0"/>
              </a:spcAft>
              <a:buFont typeface="Wingdings"/>
              <a:buChar char=""/>
              <a:defRPr/>
            </a:pPr>
            <a:r>
              <a:rPr lang="en-GB" sz="2400" dirty="0" smtClean="0"/>
              <a:t>Describe the steps involved in a risk management process</a:t>
            </a:r>
          </a:p>
          <a:p>
            <a:pPr marL="731520" lvl="1" indent="-274320" eaLnBrk="1" fontAlgn="auto" hangingPunct="1">
              <a:lnSpc>
                <a:spcPct val="80000"/>
              </a:lnSpc>
              <a:spcAft>
                <a:spcPts val="0"/>
              </a:spcAft>
              <a:buFont typeface="Wingdings"/>
              <a:buChar char=""/>
              <a:defRPr/>
            </a:pPr>
            <a:r>
              <a:rPr lang="en-GB" sz="2400" dirty="0" smtClean="0"/>
              <a:t>Define the following terms:</a:t>
            </a:r>
          </a:p>
          <a:p>
            <a:pPr marL="996696" lvl="2" eaLnBrk="1" fontAlgn="auto" hangingPunct="1">
              <a:lnSpc>
                <a:spcPct val="80000"/>
              </a:lnSpc>
              <a:spcAft>
                <a:spcPts val="0"/>
              </a:spcAft>
              <a:buClr>
                <a:schemeClr val="accent3"/>
              </a:buClr>
              <a:buFont typeface="Arial"/>
              <a:buChar char="▪"/>
              <a:defRPr/>
            </a:pPr>
            <a:r>
              <a:rPr lang="en-GB" sz="2000" dirty="0" smtClean="0"/>
              <a:t>Evaluation</a:t>
            </a:r>
          </a:p>
          <a:p>
            <a:pPr marL="996696" lvl="2" eaLnBrk="1" fontAlgn="auto" hangingPunct="1">
              <a:lnSpc>
                <a:spcPct val="80000"/>
              </a:lnSpc>
              <a:spcAft>
                <a:spcPts val="0"/>
              </a:spcAft>
              <a:buClr>
                <a:schemeClr val="accent3"/>
              </a:buClr>
              <a:buFont typeface="Arial"/>
              <a:buChar char="▪"/>
              <a:defRPr/>
            </a:pPr>
            <a:r>
              <a:rPr lang="en-GB" sz="2000" dirty="0" smtClean="0"/>
              <a:t>Exposure</a:t>
            </a:r>
          </a:p>
          <a:p>
            <a:pPr marL="996696" lvl="2" eaLnBrk="1" fontAlgn="auto" hangingPunct="1">
              <a:lnSpc>
                <a:spcPct val="80000"/>
              </a:lnSpc>
              <a:spcAft>
                <a:spcPts val="0"/>
              </a:spcAft>
              <a:buClr>
                <a:schemeClr val="accent3"/>
              </a:buClr>
              <a:buFont typeface="Arial"/>
              <a:buChar char="▪"/>
              <a:defRPr/>
            </a:pPr>
            <a:r>
              <a:rPr lang="en-GB" sz="2000" dirty="0" smtClean="0"/>
              <a:t>Reduce</a:t>
            </a:r>
          </a:p>
          <a:p>
            <a:pPr marL="996696" lvl="2" eaLnBrk="1" fontAlgn="auto" hangingPunct="1">
              <a:lnSpc>
                <a:spcPct val="80000"/>
              </a:lnSpc>
              <a:spcAft>
                <a:spcPts val="0"/>
              </a:spcAft>
              <a:buClr>
                <a:schemeClr val="accent3"/>
              </a:buClr>
              <a:buFont typeface="Arial"/>
              <a:buChar char="▪"/>
              <a:defRPr/>
            </a:pPr>
            <a:r>
              <a:rPr lang="en-GB" sz="2000" dirty="0" smtClean="0"/>
              <a:t>Exploit</a:t>
            </a:r>
            <a:endParaRPr lang="en-GB" sz="2800" dirty="0" smtClean="0"/>
          </a:p>
          <a:p>
            <a:pPr marL="438912" indent="-320040" eaLnBrk="1" fontAlgn="auto" hangingPunct="1">
              <a:lnSpc>
                <a:spcPct val="80000"/>
              </a:lnSpc>
              <a:spcBef>
                <a:spcPts val="0"/>
              </a:spcBef>
              <a:spcAft>
                <a:spcPts val="0"/>
              </a:spcAft>
              <a:buFont typeface="Wingdings 2"/>
              <a:buChar char=""/>
              <a:defRPr/>
            </a:pPr>
            <a:r>
              <a:rPr lang="en-GB" sz="2800" dirty="0" smtClean="0"/>
              <a:t>On the basis of the EMV choose between the following two contract bids</a:t>
            </a:r>
          </a:p>
          <a:p>
            <a:pPr marL="731520" lvl="1" indent="-274320" eaLnBrk="1" fontAlgn="auto" hangingPunct="1">
              <a:lnSpc>
                <a:spcPct val="80000"/>
              </a:lnSpc>
              <a:spcAft>
                <a:spcPts val="0"/>
              </a:spcAft>
              <a:buFont typeface="Wingdings"/>
              <a:buChar char=""/>
              <a:defRPr/>
            </a:pPr>
            <a:r>
              <a:rPr lang="en-GB" sz="2000" dirty="0" smtClean="0"/>
              <a:t>Contract worth £100,000 with a 60% chance of getting the business – the bid process will cost £10,000</a:t>
            </a:r>
          </a:p>
          <a:p>
            <a:pPr marL="731520" lvl="1" indent="-274320" eaLnBrk="1" fontAlgn="auto" hangingPunct="1">
              <a:lnSpc>
                <a:spcPct val="80000"/>
              </a:lnSpc>
              <a:spcAft>
                <a:spcPts val="0"/>
              </a:spcAft>
              <a:buFont typeface="Wingdings"/>
              <a:buChar char=""/>
              <a:defRPr/>
            </a:pPr>
            <a:r>
              <a:rPr lang="en-GB" sz="2000" dirty="0" smtClean="0"/>
              <a:t>Contract worth £250,000 with a 45% chance of getting the business – the bid process will cost £15,000</a:t>
            </a:r>
          </a:p>
          <a:p>
            <a:pPr marL="438912" indent="-320040" eaLnBrk="1" fontAlgn="auto" hangingPunct="1">
              <a:lnSpc>
                <a:spcPct val="80000"/>
              </a:lnSpc>
              <a:spcBef>
                <a:spcPts val="0"/>
              </a:spcBef>
              <a:spcAft>
                <a:spcPts val="0"/>
              </a:spcAft>
              <a:buFont typeface="Wingdings 2"/>
              <a:buChar char=""/>
              <a:defRPr/>
            </a:pPr>
            <a:r>
              <a:rPr lang="en-GB" sz="2800" dirty="0" smtClean="0"/>
              <a:t>Consider the project ‘completing a course assignment’:</a:t>
            </a:r>
          </a:p>
          <a:p>
            <a:pPr marL="731520" lvl="1" indent="-274320" eaLnBrk="1" fontAlgn="auto" hangingPunct="1">
              <a:lnSpc>
                <a:spcPct val="80000"/>
              </a:lnSpc>
              <a:spcAft>
                <a:spcPts val="0"/>
              </a:spcAft>
              <a:buFont typeface="Wingdings"/>
              <a:buChar char=""/>
              <a:defRPr/>
            </a:pPr>
            <a:r>
              <a:rPr lang="en-GB" sz="2400" dirty="0" smtClean="0"/>
              <a:t>Perform a root cause analysis for ‘assignment late’ using an Ishikawa diagram or Mind Mapping</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eaLnBrk="1" fontAlgn="auto" hangingPunct="1">
              <a:spcAft>
                <a:spcPts val="0"/>
              </a:spcAft>
              <a:defRPr/>
            </a:pPr>
            <a:r>
              <a:rPr lang="en-GB" smtClean="0">
                <a:solidFill>
                  <a:schemeClr val="accent1">
                    <a:satMod val="150000"/>
                  </a:schemeClr>
                </a:solidFill>
              </a:rPr>
              <a:t>Session Close</a:t>
            </a:r>
            <a:endParaRPr lang="en-US" smtClean="0">
              <a:solidFill>
                <a:schemeClr val="accent1">
                  <a:satMod val="150000"/>
                </a:schemeClr>
              </a:solidFill>
            </a:endParaRPr>
          </a:p>
        </p:txBody>
      </p:sp>
      <p:sp>
        <p:nvSpPr>
          <p:cNvPr id="103427" name="Rectangle 3"/>
          <p:cNvSpPr>
            <a:spLocks noGrp="1" noChangeArrowheads="1"/>
          </p:cNvSpPr>
          <p:nvPr>
            <p:ph idx="1"/>
          </p:nvPr>
        </p:nvSpPr>
        <p:spPr/>
        <p:txBody>
          <a:bodyPr rtlCol="0">
            <a:normAutofit lnSpcReduction="10000"/>
          </a:bodyPr>
          <a:lstStyle/>
          <a:p>
            <a:pPr marL="438912" indent="-320040" eaLnBrk="1" fontAlgn="auto" hangingPunct="1">
              <a:spcBef>
                <a:spcPts val="0"/>
              </a:spcBef>
              <a:spcAft>
                <a:spcPts val="0"/>
              </a:spcAft>
              <a:buFont typeface="Wingdings 2"/>
              <a:buChar char=""/>
              <a:defRPr/>
            </a:pPr>
            <a:r>
              <a:rPr lang="en-GB" sz="2800" dirty="0" smtClean="0"/>
              <a:t>Indicative Reading</a:t>
            </a:r>
          </a:p>
          <a:p>
            <a:pPr marL="731520" lvl="1" indent="-274320" eaLnBrk="1" fontAlgn="auto" hangingPunct="1">
              <a:spcAft>
                <a:spcPts val="0"/>
              </a:spcAft>
              <a:buFont typeface="Wingdings"/>
              <a:buChar char=""/>
              <a:defRPr/>
            </a:pPr>
            <a:r>
              <a:rPr lang="en-GB" sz="2400" dirty="0" smtClean="0"/>
              <a:t>References</a:t>
            </a:r>
          </a:p>
          <a:p>
            <a:pPr marL="996696" lvl="2" eaLnBrk="1" fontAlgn="auto" hangingPunct="1">
              <a:lnSpc>
                <a:spcPct val="120000"/>
              </a:lnSpc>
              <a:spcAft>
                <a:spcPts val="0"/>
              </a:spcAft>
              <a:buClr>
                <a:schemeClr val="accent3"/>
              </a:buClr>
              <a:buFont typeface="Arial"/>
              <a:buChar char="▪"/>
              <a:defRPr/>
            </a:pPr>
            <a:r>
              <a:rPr lang="en-US" sz="1600" dirty="0" smtClean="0"/>
              <a:t>Osborn, Alex (1953). </a:t>
            </a:r>
            <a:r>
              <a:rPr lang="en-US" sz="1600" i="1" dirty="0" smtClean="0"/>
              <a:t>Applied Imagination: Principles and Procedures of Creative Problem Solving</a:t>
            </a:r>
            <a:r>
              <a:rPr lang="en-US" sz="1600" dirty="0" smtClean="0"/>
              <a:t>. New York, New York: Charles Scribner's Sons.</a:t>
            </a:r>
          </a:p>
          <a:p>
            <a:pPr marL="996696" lvl="2" eaLnBrk="1" fontAlgn="auto" hangingPunct="1">
              <a:lnSpc>
                <a:spcPct val="120000"/>
              </a:lnSpc>
              <a:spcAft>
                <a:spcPts val="0"/>
              </a:spcAft>
              <a:buClr>
                <a:schemeClr val="accent3"/>
              </a:buClr>
              <a:buFont typeface="Arial"/>
              <a:buChar char="▪"/>
              <a:defRPr/>
            </a:pPr>
            <a:r>
              <a:rPr lang="en-US" sz="1600" dirty="0" smtClean="0"/>
              <a:t>PMI (2004) </a:t>
            </a:r>
            <a:r>
              <a:rPr lang="en-US" sz="1600" i="1" dirty="0" smtClean="0"/>
              <a:t>The Guide to the Project Management Body of Knowledge (</a:t>
            </a:r>
            <a:r>
              <a:rPr lang="en-US" sz="1600" i="1" dirty="0" err="1" smtClean="0"/>
              <a:t>PMBoK</a:t>
            </a:r>
            <a:r>
              <a:rPr lang="en-US" sz="1600" i="1" dirty="0" smtClean="0"/>
              <a:t>)</a:t>
            </a:r>
            <a:r>
              <a:rPr lang="en-US" sz="1600" dirty="0" smtClean="0"/>
              <a:t>, 5th Edition: PMI</a:t>
            </a:r>
          </a:p>
          <a:p>
            <a:pPr marL="996696" lvl="2" eaLnBrk="1" fontAlgn="auto" hangingPunct="1">
              <a:lnSpc>
                <a:spcPct val="120000"/>
              </a:lnSpc>
              <a:spcAft>
                <a:spcPts val="0"/>
              </a:spcAft>
              <a:buClr>
                <a:schemeClr val="accent3"/>
              </a:buClr>
              <a:buFont typeface="Arial"/>
              <a:buChar char="▪"/>
              <a:defRPr/>
            </a:pPr>
            <a:r>
              <a:rPr lang="en-US" sz="1600" dirty="0" smtClean="0"/>
              <a:t>Meredith, J. &amp; Mantel, S. (2009) </a:t>
            </a:r>
            <a:r>
              <a:rPr lang="en-US" sz="1600" i="1" dirty="0" smtClean="0"/>
              <a:t>Project Management: A Managerial Approach</a:t>
            </a:r>
            <a:r>
              <a:rPr lang="en-US" sz="1600" dirty="0" smtClean="0"/>
              <a:t>, Asia:  John Wiley &amp; Sons</a:t>
            </a:r>
          </a:p>
          <a:p>
            <a:pPr marL="996696" lvl="2" eaLnBrk="1" fontAlgn="auto" hangingPunct="1">
              <a:lnSpc>
                <a:spcPct val="120000"/>
              </a:lnSpc>
              <a:spcAft>
                <a:spcPts val="0"/>
              </a:spcAft>
              <a:buClr>
                <a:schemeClr val="accent3"/>
              </a:buClr>
              <a:buFont typeface="Arial"/>
              <a:buChar char="▪"/>
              <a:defRPr/>
            </a:pPr>
            <a:r>
              <a:rPr lang="en-US" sz="1600" dirty="0" err="1" smtClean="0"/>
              <a:t>Kerzner</a:t>
            </a:r>
            <a:r>
              <a:rPr lang="en-US" sz="1600" dirty="0" smtClean="0"/>
              <a:t>, H. (2003)  </a:t>
            </a:r>
            <a:r>
              <a:rPr lang="en-US" sz="1600" i="1" dirty="0" smtClean="0"/>
              <a:t>Project Management a systems approach to planning, scheduling and controlling</a:t>
            </a:r>
            <a:r>
              <a:rPr lang="en-US" sz="1600" dirty="0" smtClean="0"/>
              <a:t>, New Jersey:  John Wiley and Sons                                                  </a:t>
            </a:r>
            <a:endParaRPr lang="en-US" sz="1600" b="1" dirty="0" smtClean="0"/>
          </a:p>
          <a:p>
            <a:pPr marL="996696" lvl="2" eaLnBrk="1" fontAlgn="auto" hangingPunct="1">
              <a:lnSpc>
                <a:spcPct val="120000"/>
              </a:lnSpc>
              <a:spcAft>
                <a:spcPts val="0"/>
              </a:spcAft>
              <a:buClr>
                <a:schemeClr val="accent3"/>
              </a:buClr>
              <a:buFont typeface="Arial"/>
              <a:buChar char="▪"/>
              <a:defRPr/>
            </a:pPr>
            <a:r>
              <a:rPr lang="en-US" sz="1600" dirty="0" err="1" smtClean="0"/>
              <a:t>Wysocki</a:t>
            </a:r>
            <a:r>
              <a:rPr lang="en-US" sz="1600" dirty="0" smtClean="0"/>
              <a:t>, R. K. (2003) </a:t>
            </a:r>
            <a:r>
              <a:rPr lang="en-US" sz="1600" i="1" dirty="0" smtClean="0"/>
              <a:t>Effective Project Management, Traditional, Extreme</a:t>
            </a:r>
            <a:r>
              <a:rPr lang="en-US" sz="1600" dirty="0" smtClean="0"/>
              <a:t>, Indianapolis:  Wiley Publishing Inc.</a:t>
            </a:r>
            <a:r>
              <a:rPr lang="en-US" dirty="0" smtClean="0"/>
              <a:t> </a:t>
            </a:r>
          </a:p>
          <a:p>
            <a:pPr marL="996696" lvl="2" eaLnBrk="1" fontAlgn="auto" hangingPunct="1">
              <a:lnSpc>
                <a:spcPct val="120000"/>
              </a:lnSpc>
              <a:spcAft>
                <a:spcPts val="0"/>
              </a:spcAft>
              <a:buClr>
                <a:schemeClr val="accent3"/>
              </a:buClr>
              <a:buFont typeface="Arial"/>
              <a:buChar char="▪"/>
              <a:defRPr/>
            </a:pPr>
            <a:r>
              <a:rPr lang="en-US" sz="1600" dirty="0" err="1" smtClean="0"/>
              <a:t>Maylor</a:t>
            </a:r>
            <a:r>
              <a:rPr lang="en-US" sz="1600" dirty="0" smtClean="0"/>
              <a:t>, H. (2002)  </a:t>
            </a:r>
            <a:r>
              <a:rPr lang="en-US" sz="1600" i="1" dirty="0" smtClean="0"/>
              <a:t>Project Management</a:t>
            </a:r>
            <a:r>
              <a:rPr lang="en-US" sz="1600" dirty="0" smtClean="0"/>
              <a:t>:  Financial Times/Prentice Hall  </a:t>
            </a:r>
            <a:r>
              <a:rPr lang="en-US" dirty="0" smtClean="0"/>
              <a:t>     </a:t>
            </a:r>
            <a:endParaRPr lang="en-GB"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TotalTime>
  <Words>2139</Words>
  <Application>Microsoft Office PowerPoint</Application>
  <PresentationFormat>On-screen Show (4:3)</PresentationFormat>
  <Paragraphs>281</Paragraphs>
  <Slides>30</Slides>
  <Notes>30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Risk Management and Decision Making </vt:lpstr>
      <vt:lpstr>Session Objectives</vt:lpstr>
      <vt:lpstr>Session Review Test - Preview</vt:lpstr>
      <vt:lpstr>What is risk?</vt:lpstr>
      <vt:lpstr>Risk</vt:lpstr>
      <vt:lpstr>Risk Management </vt:lpstr>
      <vt:lpstr>Risk Management Cycle</vt:lpstr>
      <vt:lpstr>Risk Identification: Brainstorming</vt:lpstr>
      <vt:lpstr>Problems associated with Brainstorming</vt:lpstr>
      <vt:lpstr>Effective Brainstorming</vt:lpstr>
      <vt:lpstr>Risk Identification: Other techniques (1)</vt:lpstr>
      <vt:lpstr>Risk Identification: Other techniques (2)</vt:lpstr>
      <vt:lpstr>Why prioritise?</vt:lpstr>
      <vt:lpstr>Response planning</vt:lpstr>
      <vt:lpstr>Risk response strategies</vt:lpstr>
      <vt:lpstr>Decision making under uncertainty</vt:lpstr>
      <vt:lpstr>Using EMV</vt:lpstr>
      <vt:lpstr>Risk Response Selection</vt:lpstr>
      <vt:lpstr>Ishikawa Diagram</vt:lpstr>
      <vt:lpstr>Using Ishikawa</vt:lpstr>
      <vt:lpstr>Cause and Effect (1)</vt:lpstr>
      <vt:lpstr>Cause and Effect (2)</vt:lpstr>
      <vt:lpstr>Cause and Effect (3)</vt:lpstr>
      <vt:lpstr>Further Tools and Techniques</vt:lpstr>
      <vt:lpstr>Risk Planning</vt:lpstr>
      <vt:lpstr>Monitor and control (1)</vt:lpstr>
      <vt:lpstr>Monitor and control (2)</vt:lpstr>
      <vt:lpstr>Session Recap</vt:lpstr>
      <vt:lpstr>Session Review Test</vt:lpstr>
      <vt:lpstr>Session Close</vt:lpstr>
    </vt:vector>
  </TitlesOfParts>
  <Company>Seba Systems Ltd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Tools and Techniques </dc:title>
  <dc:creator> </dc:creator>
  <cp:lastModifiedBy>Glenn Studio Laptop</cp:lastModifiedBy>
  <cp:revision>5</cp:revision>
  <dcterms:created xsi:type="dcterms:W3CDTF">2009-12-05T16:40:21Z</dcterms:created>
  <dcterms:modified xsi:type="dcterms:W3CDTF">2012-09-26T16:11:13Z</dcterms:modified>
</cp:coreProperties>
</file>