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6" r:id="rId8"/>
    <p:sldId id="265" r:id="rId9"/>
    <p:sldId id="264" r:id="rId10"/>
    <p:sldId id="263"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3/30/2026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2.deloitte.com" TargetMode="External"/><Relationship Id="rId7" Type="http://schemas.openxmlformats.org/officeDocument/2006/relationships/hyperlink" Target="https://www.temenos.com" TargetMode="External"/><Relationship Id="rId2" Type="http://schemas.openxmlformats.org/officeDocument/2006/relationships/hyperlink" Target="https://www.home.barclays/annualreport" TargetMode="External"/><Relationship Id="rId1" Type="http://schemas.openxmlformats.org/officeDocument/2006/relationships/slideLayout" Target="../slideLayouts/slideLayout1.xml"/><Relationship Id="rId6" Type="http://schemas.openxmlformats.org/officeDocument/2006/relationships/hyperlink" Target="https://www.pwc.com" TargetMode="External"/><Relationship Id="rId5" Type="http://schemas.openxmlformats.org/officeDocument/2006/relationships/hyperlink" Target="https://kpmg.com/uk" TargetMode="External"/><Relationship Id="rId4" Type="http://schemas.openxmlformats.org/officeDocument/2006/relationships/hyperlink" Target="https://www.fca.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F7F-ED12-7DB2-4E04-B69C658B0BEE}"/>
              </a:ext>
            </a:extLst>
          </p:cNvPr>
          <p:cNvSpPr>
            <a:spLocks noGrp="1"/>
          </p:cNvSpPr>
          <p:nvPr>
            <p:ph type="ctrTitle"/>
          </p:nvPr>
        </p:nvSpPr>
        <p:spPr>
          <a:xfrm>
            <a:off x="1543666" y="2297610"/>
            <a:ext cx="9010034" cy="2225230"/>
          </a:xfrm>
        </p:spPr>
        <p:txBody>
          <a:bodyPr>
            <a:normAutofit fontScale="90000"/>
          </a:bodyPr>
          <a:lstStyle/>
          <a:p>
            <a:r>
              <a:rPr lang="en-US" b="1" i="0" u="none" strike="noStrike" dirty="0">
                <a:solidFill>
                  <a:srgbClr val="000000"/>
                </a:solidFill>
                <a:effectLst/>
                <a:latin typeface="Times New Roman" panose="02020603050405020304" pitchFamily="18" charset="0"/>
              </a:rPr>
              <a:t>Independent Study Report</a:t>
            </a:r>
            <a:br>
              <a:rPr lang="en-GB" b="1" i="0" u="none" strike="noStrike" dirty="0">
                <a:solidFill>
                  <a:srgbClr val="000000"/>
                </a:solidFill>
                <a:effectLst/>
                <a:latin typeface="Times New Roman" panose="02020603050405020304" pitchFamily="18" charset="0"/>
              </a:rPr>
            </a:br>
            <a:r>
              <a:rPr lang="en-GB" b="1" dirty="0">
                <a:solidFill>
                  <a:srgbClr val="000000"/>
                </a:solidFill>
                <a:latin typeface="Times New Roman" panose="02020603050405020304" pitchFamily="18" charset="0"/>
              </a:rPr>
              <a:t>Muhammad Abdul jalil                               </a:t>
            </a:r>
            <a:br>
              <a:rPr lang="en-GB" b="1" i="0" u="none" strike="noStrike" dirty="0">
                <a:solidFill>
                  <a:srgbClr val="000000"/>
                </a:solidFill>
                <a:effectLst/>
                <a:latin typeface="Times New Roman" panose="02020603050405020304" pitchFamily="18" charset="0"/>
              </a:rPr>
            </a:br>
            <a:r>
              <a:rPr lang="en-US" sz="2200" b="1" i="0" u="none" strike="noStrike" dirty="0">
                <a:solidFill>
                  <a:srgbClr val="000000"/>
                </a:solidFill>
                <a:effectLst/>
                <a:latin typeface="Times New Roman" panose="02020603050405020304" pitchFamily="18" charset="0"/>
              </a:rPr>
              <a:t>LCLM5002-COMPONENT 2</a:t>
            </a:r>
            <a:br>
              <a:rPr lang="en-US" sz="2200" b="1" i="0" u="none" strike="noStrike" dirty="0">
                <a:solidFill>
                  <a:srgbClr val="000000"/>
                </a:solidFill>
                <a:effectLst/>
                <a:latin typeface="Times New Roman" panose="02020603050405020304" pitchFamily="18" charset="0"/>
              </a:rPr>
            </a:br>
            <a:r>
              <a:rPr lang="en-US" sz="2200" b="1" i="0" u="none" strike="noStrike" dirty="0">
                <a:solidFill>
                  <a:srgbClr val="000000"/>
                </a:solidFill>
                <a:effectLst/>
                <a:latin typeface="Times New Roman" panose="02020603050405020304" pitchFamily="18" charset="0"/>
              </a:rPr>
              <a:t>WORD COUNT-2457</a:t>
            </a:r>
            <a:endParaRPr lang="en-SA" sz="2200" dirty="0"/>
          </a:p>
        </p:txBody>
      </p:sp>
    </p:spTree>
    <p:extLst>
      <p:ext uri="{BB962C8B-B14F-4D97-AF65-F5344CB8AC3E}">
        <p14:creationId xmlns:p14="http://schemas.microsoft.com/office/powerpoint/2010/main" val="292146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F7F-ED12-7DB2-4E04-B69C658B0BEE}"/>
              </a:ext>
            </a:extLst>
          </p:cNvPr>
          <p:cNvSpPr>
            <a:spLocks noGrp="1"/>
          </p:cNvSpPr>
          <p:nvPr>
            <p:ph type="ctrTitle"/>
          </p:nvPr>
        </p:nvSpPr>
        <p:spPr>
          <a:xfrm>
            <a:off x="1740372" y="580123"/>
            <a:ext cx="8968394" cy="5127037"/>
          </a:xfrm>
        </p:spPr>
        <p:txBody>
          <a:bodyPr>
            <a:noAutofit/>
          </a:bodyPr>
          <a:lstStyle/>
          <a:p>
            <a:r>
              <a:rPr lang="en-US" sz="1800" b="1" i="0" u="none" strike="noStrike" dirty="0">
                <a:solidFill>
                  <a:srgbClr val="000000"/>
                </a:solidFill>
                <a:effectLst/>
                <a:latin typeface="Times New Roman" panose="02020603050405020304" pitchFamily="18" charset="0"/>
              </a:rPr>
              <a:t>Abstract</a:t>
            </a:r>
            <a:br>
              <a:rPr lang="en-US" sz="1800" b="0" i="0" u="none" strike="noStrike" dirty="0">
                <a:solidFill>
                  <a:srgbClr val="000000"/>
                </a:solidFill>
                <a:effectLst/>
                <a:latin typeface="-webkit-standard"/>
              </a:rPr>
            </a:br>
            <a:r>
              <a:rPr lang="en-US" sz="1800" b="0" i="0" u="none" strike="noStrike" dirty="0">
                <a:solidFill>
                  <a:srgbClr val="000000"/>
                </a:solidFill>
                <a:effectLst/>
                <a:latin typeface="Times New Roman" panose="02020603050405020304" pitchFamily="18" charset="0"/>
              </a:rPr>
              <a:t>This is an independent study that determines the crucial issue that the UK retail banks have to contend with: how to digitally transform but retain and increase customer confidence at the same time. The study objective will focus on the examination of the way in which banks will be able to reconcile the innovative service provision with the need to maintain relational trust in a more digitalized, post-pandemic environment. Following a strict secondary research methodology, the report will </a:t>
            </a:r>
            <a:r>
              <a:rPr lang="en-US" sz="1800" b="0" i="0" u="none" strike="noStrike" dirty="0" err="1">
                <a:solidFill>
                  <a:srgbClr val="000000"/>
                </a:solidFill>
                <a:effectLst/>
                <a:latin typeface="Times New Roman" panose="02020603050405020304" pitchFamily="18" charset="0"/>
              </a:rPr>
              <a:t>synthesise</a:t>
            </a:r>
            <a:r>
              <a:rPr lang="en-US" sz="1800" b="0" i="0" u="none" strike="noStrike" dirty="0">
                <a:solidFill>
                  <a:srgbClr val="000000"/>
                </a:solidFill>
                <a:effectLst/>
                <a:latin typeface="Times New Roman" panose="02020603050405020304" pitchFamily="18" charset="0"/>
              </a:rPr>
              <a:t> information about academic journals, industry reports (e.g., KPMG, Deloitte), financial regulatory publications, and recent business literature (of primary interest between 2019 and 2024). An analysis method used is thematic analysis to review the available literature and data. Major conclusions are that trust is still a fundamental currency, and it is put to the test by cybersecurity issues, perceived </a:t>
            </a:r>
            <a:r>
              <a:rPr lang="en-US" sz="1800" b="0" i="0" u="none" strike="noStrike" dirty="0" err="1">
                <a:solidFill>
                  <a:srgbClr val="000000"/>
                </a:solidFill>
                <a:effectLst/>
                <a:latin typeface="Times New Roman" panose="02020603050405020304" pitchFamily="18" charset="0"/>
              </a:rPr>
              <a:t>impersonalisation</a:t>
            </a:r>
            <a:r>
              <a:rPr lang="en-US" sz="1800" b="0" i="0" u="none" strike="noStrike" dirty="0">
                <a:solidFill>
                  <a:srgbClr val="000000"/>
                </a:solidFill>
                <a:effectLst/>
                <a:latin typeface="Times New Roman" panose="02020603050405020304" pitchFamily="18" charset="0"/>
              </a:rPr>
              <a:t>, and the problem of data privacy. It demonstrates effective transformation to be dependent on the model of a human-digital hybrid, open communication, strong ethical data governance, and leadership that promotes an agile, customer-focused culture. The paper finds that digital transformation is not the technology itself but a radical strategic </a:t>
            </a:r>
            <a:r>
              <a:rPr lang="en-US" sz="1800" b="0" i="0" u="none" strike="noStrike" dirty="0" err="1">
                <a:solidFill>
                  <a:srgbClr val="000000"/>
                </a:solidFill>
                <a:effectLst/>
                <a:latin typeface="Times New Roman" panose="02020603050405020304" pitchFamily="18" charset="0"/>
              </a:rPr>
              <a:t>reorganisation</a:t>
            </a:r>
            <a:r>
              <a:rPr lang="en-US" sz="1800" b="0" i="0" u="none" strike="noStrike" dirty="0">
                <a:solidFill>
                  <a:srgbClr val="000000"/>
                </a:solidFill>
                <a:effectLst/>
                <a:latin typeface="Times New Roman" panose="02020603050405020304" pitchFamily="18" charset="0"/>
              </a:rPr>
              <a:t> in which trust has to be built into all digital interfaces and processes.</a:t>
            </a:r>
            <a:br>
              <a:rPr lang="en-US" sz="1800" b="0" i="0" u="none" strike="noStrike" dirty="0">
                <a:solidFill>
                  <a:srgbClr val="000000"/>
                </a:solidFill>
                <a:effectLst/>
                <a:latin typeface="-webkit-standard"/>
              </a:rPr>
            </a:br>
            <a:endParaRPr lang="en-SA" sz="1800" dirty="0"/>
          </a:p>
        </p:txBody>
      </p:sp>
    </p:spTree>
    <p:extLst>
      <p:ext uri="{BB962C8B-B14F-4D97-AF65-F5344CB8AC3E}">
        <p14:creationId xmlns:p14="http://schemas.microsoft.com/office/powerpoint/2010/main" val="4293340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26A6280-B0CC-DDE3-EE2B-27548DD55CC8}"/>
              </a:ext>
            </a:extLst>
          </p:cNvPr>
          <p:cNvSpPr>
            <a:spLocks noGrp="1"/>
          </p:cNvSpPr>
          <p:nvPr>
            <p:ph type="subTitle" idx="1"/>
          </p:nvPr>
        </p:nvSpPr>
        <p:spPr>
          <a:xfrm>
            <a:off x="2221984" y="0"/>
            <a:ext cx="9970016" cy="6858000"/>
          </a:xfrm>
        </p:spPr>
        <p:txBody>
          <a:bodyPr>
            <a:noAutofit/>
          </a:bodyPr>
          <a:lstStyle/>
          <a:p>
            <a:r>
              <a:rPr lang="en-US" sz="1600" b="1" i="0" u="none" strike="noStrike" dirty="0">
                <a:solidFill>
                  <a:srgbClr val="000000"/>
                </a:solidFill>
                <a:effectLst/>
                <a:latin typeface="Times New Roman" panose="02020603050405020304" pitchFamily="18" charset="0"/>
              </a:rPr>
              <a:t>Table of Contents</a:t>
            </a:r>
            <a:r>
              <a:rPr lang="en-GB" sz="1600" b="1" i="0" u="none" strike="noStrike" dirty="0">
                <a:solidFill>
                  <a:srgbClr val="000000"/>
                </a:solidFill>
                <a:effectLst/>
                <a:latin typeface="Times New Roman" panose="02020603050405020304" pitchFamily="18" charset="0"/>
              </a:rPr>
              <a:t>:</a:t>
            </a:r>
            <a:endParaRPr lang="en-US" sz="16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1. Introduction</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3</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2. Research Topic, Problem and Questions</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4</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2.1 Research Topic</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4</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2.2 Research Problem</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4</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2.3 Research Aim and Objectives</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4</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2.4 Research Question(s)</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5</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3. Ethical Statement</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5</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4. Overview of Research Approach</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6</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4.1 Research Design</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6</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4.2 Secondary Data Sources</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6</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4.3 Literature Review</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6</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4.4 Data Analysis Method</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8</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5. Analysis</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8</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6. Discussion</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9</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7. Conclusion and Recommendations</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10</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7.1 Conclusion</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10</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7.2 Recommendations</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10</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8. Reflective Account</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11</a:t>
            </a:r>
            <a:endParaRPr lang="en-US" sz="1400" b="0" i="0" u="none" strike="noStrike" dirty="0">
              <a:solidFill>
                <a:srgbClr val="000000"/>
              </a:solidFill>
              <a:effectLst/>
              <a:latin typeface="-webkit-standard"/>
            </a:endParaRPr>
          </a:p>
          <a:p>
            <a:r>
              <a:rPr lang="en-US" sz="1400" b="0" i="0" u="sng" strike="noStrike" dirty="0">
                <a:solidFill>
                  <a:srgbClr val="467886"/>
                </a:solidFill>
                <a:effectLst/>
                <a:latin typeface="Times New Roman" panose="02020603050405020304" pitchFamily="18" charset="0"/>
              </a:rPr>
              <a:t>9. Reference List</a:t>
            </a:r>
            <a:r>
              <a:rPr lang="en-US" sz="1400" b="0" i="0" u="none" strike="noStrike" dirty="0">
                <a:solidFill>
                  <a:srgbClr val="000000"/>
                </a:solidFill>
                <a:effectLst/>
                <a:latin typeface="-webkit-standard"/>
              </a:rPr>
              <a:t>​</a:t>
            </a:r>
            <a:r>
              <a:rPr lang="en-US" sz="1400" b="0" i="0" u="none" strike="noStrike" dirty="0">
                <a:solidFill>
                  <a:srgbClr val="000000"/>
                </a:solidFill>
                <a:effectLst/>
                <a:latin typeface="Times New Roman" panose="02020603050405020304" pitchFamily="18" charset="0"/>
              </a:rPr>
              <a:t>12</a:t>
            </a:r>
            <a:endParaRPr lang="en-US" sz="1400" b="0" i="0" u="none" strike="noStrike" dirty="0">
              <a:solidFill>
                <a:srgbClr val="000000"/>
              </a:solidFill>
              <a:effectLst/>
              <a:latin typeface="-webkit-standard"/>
            </a:endParaRPr>
          </a:p>
          <a:p>
            <a:endParaRPr lang="en-US" sz="1400" b="0" i="0" u="none" strike="noStrike" dirty="0">
              <a:solidFill>
                <a:srgbClr val="000000"/>
              </a:solidFill>
              <a:effectLst/>
              <a:latin typeface="-webkit-standard"/>
            </a:endParaRPr>
          </a:p>
        </p:txBody>
      </p:sp>
    </p:spTree>
    <p:extLst>
      <p:ext uri="{BB962C8B-B14F-4D97-AF65-F5344CB8AC3E}">
        <p14:creationId xmlns:p14="http://schemas.microsoft.com/office/powerpoint/2010/main" val="4214766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F7F-ED12-7DB2-4E04-B69C658B0BEE}"/>
              </a:ext>
            </a:extLst>
          </p:cNvPr>
          <p:cNvSpPr>
            <a:spLocks noGrp="1"/>
          </p:cNvSpPr>
          <p:nvPr>
            <p:ph type="ctrTitle"/>
          </p:nvPr>
        </p:nvSpPr>
        <p:spPr>
          <a:xfrm>
            <a:off x="155307" y="0"/>
            <a:ext cx="11881386" cy="6273494"/>
          </a:xfrm>
        </p:spPr>
        <p:txBody>
          <a:bodyPr>
            <a:normAutofit/>
          </a:bodyPr>
          <a:lstStyle/>
          <a:p>
            <a:r>
              <a:rPr lang="en-US" sz="1400" b="1" i="0" u="none" strike="noStrike" dirty="0">
                <a:solidFill>
                  <a:srgbClr val="000000"/>
                </a:solidFill>
                <a:effectLst/>
                <a:latin typeface="Times New Roman" panose="02020603050405020304" pitchFamily="18" charset="0"/>
              </a:rPr>
              <a:t>1. Introduction</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The UK retail banking industry is at a crossroads precipitated by a fast-moving technological change, the dynamic expectations of customers, and a stiffened competition with nimble FinTechs and challenger banks (KPMG, 2022). This is a digital transformation that has been further facilitated by the COVID-19 pandemic and entails the introduction of technologies, including artificial intelligence (AI), blockchain, and cloud computing, to alter the process of service delivery, operational efficiency, and customer interaction (Bank of England, 2021). In this scenario, a central strategic dilemma arises, namely, how to achieve aggressive digital innovation and simultaneously not undermine the initial pillar of customer trust. Trust is a complex concept in the banking industry, and it includes competence, integrity, benevolence and predictability (Mayer et al., 1995) and is traditionally developed in the relationships among the individuals and the stability of the institutions.</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The topicality of the topic is high among both the members of the industry and the scholars. In the case of banks, it is a competitive survival and development issue when it comes to walking this fine line. In the case of academic discourse, it overlaps with literature of strategic management, </a:t>
            </a:r>
            <a:r>
              <a:rPr lang="en-US" sz="1400" b="0" i="0" u="none" strike="noStrike" dirty="0" err="1">
                <a:solidFill>
                  <a:srgbClr val="000000"/>
                </a:solidFill>
                <a:effectLst/>
                <a:latin typeface="Times New Roman" panose="02020603050405020304" pitchFamily="18" charset="0"/>
              </a:rPr>
              <a:t>organisational</a:t>
            </a:r>
            <a:r>
              <a:rPr lang="en-US" sz="1400" b="0" i="0" u="none" strike="noStrike" dirty="0">
                <a:solidFill>
                  <a:srgbClr val="000000"/>
                </a:solidFill>
                <a:effectLst/>
                <a:latin typeface="Times New Roman" panose="02020603050405020304" pitchFamily="18" charset="0"/>
              </a:rPr>
              <a:t> change, service marketing, and business ethics. The reason why this study is needed is due to a gap that was identified: although the literature on digital transformation or customer trust has been widely studied in isolation, there is a lack of literature that critically </a:t>
            </a:r>
            <a:r>
              <a:rPr lang="en-US" sz="1400" b="0" i="0" u="none" strike="noStrike" dirty="0" err="1">
                <a:solidFill>
                  <a:srgbClr val="000000"/>
                </a:solidFill>
                <a:effectLst/>
                <a:latin typeface="Times New Roman" panose="02020603050405020304" pitchFamily="18" charset="0"/>
              </a:rPr>
              <a:t>synthesises</a:t>
            </a:r>
            <a:r>
              <a:rPr lang="en-US" sz="1400" b="0" i="0" u="none" strike="noStrike" dirty="0">
                <a:solidFill>
                  <a:srgbClr val="000000"/>
                </a:solidFill>
                <a:effectLst/>
                <a:latin typeface="Times New Roman" panose="02020603050405020304" pitchFamily="18" charset="0"/>
              </a:rPr>
              <a:t> the tension and the synergy between the two in the context of a contemporary UK retail banking setting and post-2020.</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This report is limited to covering the UK major high-street banks and building societies with the scope of the analysis of their publicly reported approaches, and challenges over the period of 2019 and beyond. The report will identify the research problem and questions first before explaining why its ethical status was justified. A brief literature review and summary of the secondary research methodology will be provided. This will be followed with analysis of major themes and finally a discussion of the implications will be made. A personal reflection of the report is presented and ends with actionable recommendations.</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webkit-standard"/>
              </a:rPr>
              <a:t> </a:t>
            </a:r>
            <a:br>
              <a:rPr lang="en-US" sz="1400" b="0" i="0" u="none" strike="noStrike" dirty="0">
                <a:solidFill>
                  <a:srgbClr val="000000"/>
                </a:solidFill>
                <a:effectLst/>
                <a:latin typeface="-webkit-standard"/>
              </a:rPr>
            </a:br>
            <a:br>
              <a:rPr lang="en-GB" sz="1400" b="0" i="0" u="none" strike="noStrike" dirty="0">
                <a:solidFill>
                  <a:srgbClr val="000000"/>
                </a:solidFill>
                <a:effectLst/>
                <a:latin typeface="-webkit-standard"/>
              </a:rPr>
            </a:br>
            <a:br>
              <a:rPr lang="en-GB" sz="1400" b="0" i="0" u="none" strike="noStrike" dirty="0">
                <a:solidFill>
                  <a:srgbClr val="000000"/>
                </a:solidFill>
                <a:effectLst/>
                <a:latin typeface="-webkit-standard"/>
              </a:rPr>
            </a:br>
            <a:br>
              <a:rPr lang="en-GB" sz="1400" b="0" i="0" u="none" strike="noStrike" dirty="0">
                <a:solidFill>
                  <a:srgbClr val="000000"/>
                </a:solidFill>
                <a:effectLst/>
                <a:latin typeface="-webkit-standard"/>
              </a:rPr>
            </a:br>
            <a:br>
              <a:rPr lang="en-GB" sz="1400" b="0" i="0" u="none" strike="noStrike" dirty="0">
                <a:solidFill>
                  <a:srgbClr val="000000"/>
                </a:solidFill>
                <a:effectLst/>
                <a:latin typeface="-webkit-standard"/>
              </a:rPr>
            </a:br>
            <a:br>
              <a:rPr lang="en-GB" sz="1400" b="0" i="0" u="none" strike="noStrike" dirty="0">
                <a:solidFill>
                  <a:srgbClr val="000000"/>
                </a:solidFill>
                <a:effectLst/>
                <a:latin typeface="-webkit-standard"/>
              </a:rPr>
            </a:br>
            <a:r>
              <a:rPr lang="en-US" sz="1400" b="1" i="0" u="none" strike="noStrike" dirty="0">
                <a:solidFill>
                  <a:srgbClr val="000000"/>
                </a:solidFill>
                <a:effectLst/>
                <a:latin typeface="Times New Roman" panose="02020603050405020304" pitchFamily="18" charset="0"/>
              </a:rPr>
              <a:t>2. Research Topic, Problem and Questions</a:t>
            </a:r>
            <a:br>
              <a:rPr lang="en-US" sz="1400" b="0" i="0" u="none" strike="noStrike" dirty="0">
                <a:solidFill>
                  <a:srgbClr val="000000"/>
                </a:solidFill>
                <a:effectLst/>
                <a:latin typeface="-webkit-standard"/>
              </a:rPr>
            </a:br>
            <a:r>
              <a:rPr lang="en-US" sz="1400" b="1" i="0" u="none" strike="noStrike" dirty="0">
                <a:solidFill>
                  <a:srgbClr val="000000"/>
                </a:solidFill>
                <a:effectLst/>
                <a:latin typeface="Times New Roman" panose="02020603050405020304" pitchFamily="18" charset="0"/>
              </a:rPr>
              <a:t>2.1 Research Topic</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The research topic is </a:t>
            </a:r>
            <a:r>
              <a:rPr lang="en-US" sz="1400" b="0" i="1" u="none" strike="noStrike" dirty="0">
                <a:solidFill>
                  <a:srgbClr val="000000"/>
                </a:solidFill>
                <a:effectLst/>
                <a:latin typeface="Times New Roman" panose="02020603050405020304" pitchFamily="18" charset="0"/>
              </a:rPr>
              <a:t>“The interplay between digital transformation initiatives and customer trust in the UK retail banking sector.”</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webkit-standard"/>
              </a:rPr>
              <a:t> </a:t>
            </a:r>
          </a:p>
        </p:txBody>
      </p:sp>
    </p:spTree>
    <p:extLst>
      <p:ext uri="{BB962C8B-B14F-4D97-AF65-F5344CB8AC3E}">
        <p14:creationId xmlns:p14="http://schemas.microsoft.com/office/powerpoint/2010/main" val="2402664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C85A6B-699D-7C11-8F70-77CB6003277A}"/>
              </a:ext>
            </a:extLst>
          </p:cNvPr>
          <p:cNvSpPr>
            <a:spLocks noGrp="1"/>
          </p:cNvSpPr>
          <p:nvPr>
            <p:ph type="ctrTitle"/>
          </p:nvPr>
        </p:nvSpPr>
        <p:spPr>
          <a:xfrm>
            <a:off x="1317037" y="0"/>
            <a:ext cx="10457901" cy="6665147"/>
          </a:xfrm>
        </p:spPr>
        <p:txBody>
          <a:bodyPr>
            <a:noAutofit/>
          </a:bodyPr>
          <a:lstStyle/>
          <a:p>
            <a:r>
              <a:rPr lang="en-US" sz="1400" b="1" i="0" u="none" strike="noStrike" dirty="0">
                <a:solidFill>
                  <a:srgbClr val="000000"/>
                </a:solidFill>
                <a:effectLst/>
                <a:latin typeface="Times New Roman" panose="02020603050405020304" pitchFamily="18" charset="0"/>
              </a:rPr>
              <a:t>2.2</a:t>
            </a:r>
            <a:r>
              <a:rPr lang="en-US" sz="1200" b="1" i="0" u="none" strike="noStrike" dirty="0">
                <a:solidFill>
                  <a:srgbClr val="000000"/>
                </a:solidFill>
                <a:effectLst/>
                <a:latin typeface="Times New Roman" panose="02020603050405020304" pitchFamily="18" charset="0"/>
              </a:rPr>
              <a:t> Research Problem</a:t>
            </a:r>
            <a:br>
              <a:rPr lang="en-US" sz="1200" b="0" i="0" u="none" strike="noStrike" dirty="0">
                <a:solidFill>
                  <a:srgbClr val="000000"/>
                </a:solidFill>
                <a:effectLst/>
                <a:latin typeface="-webkit-standard"/>
              </a:rPr>
            </a:br>
            <a:r>
              <a:rPr lang="en-US" sz="1200" b="0" i="0" u="none" strike="noStrike" dirty="0">
                <a:solidFill>
                  <a:srgbClr val="000000"/>
                </a:solidFill>
                <a:effectLst/>
                <a:latin typeface="Times New Roman" panose="02020603050405020304" pitchFamily="18" charset="0"/>
              </a:rPr>
              <a:t>The underlying issue is that even though digital transformation is necessary to be efficient and relevant, it may unintentionally, by seeming to cause security concerns, lack of focus</a:t>
            </a:r>
            <a:r>
              <a:rPr lang="en-US" sz="1400" b="0" i="0" u="none" strike="noStrike" dirty="0">
                <a:solidFill>
                  <a:srgbClr val="000000"/>
                </a:solidFill>
                <a:effectLst/>
                <a:latin typeface="Times New Roman" panose="02020603050405020304" pitchFamily="18" charset="0"/>
              </a:rPr>
              <a:t>, and lack of transparency in the data use, harm customer trust (O’Neill, 2022). On the other hand, lack of trust may prevent use of digital services, which will stifle innovation and break even. This poses a difficult strategic dilemma to the existing banks: how to go digital at a faster pace without endangering their reputations of trust. The issue is worth researching because of the high implications on customer retention, compliance, and profitability in the long-term in the industry where trust is a key differentiator.</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webkit-standard"/>
              </a:rPr>
              <a:t> </a:t>
            </a:r>
            <a:br>
              <a:rPr lang="en-US" sz="1400" b="0" i="0" u="none" strike="noStrike" dirty="0">
                <a:solidFill>
                  <a:srgbClr val="000000"/>
                </a:solidFill>
                <a:effectLst/>
                <a:latin typeface="-webkit-standard"/>
              </a:rPr>
            </a:br>
            <a:r>
              <a:rPr lang="en-US" sz="1400" b="1" i="0" u="none" strike="noStrike" dirty="0">
                <a:solidFill>
                  <a:srgbClr val="000000"/>
                </a:solidFill>
                <a:effectLst/>
                <a:latin typeface="Times New Roman" panose="02020603050405020304" pitchFamily="18" charset="0"/>
              </a:rPr>
              <a:t>2.3 Research Aim and Objectives</a:t>
            </a:r>
            <a:br>
              <a:rPr lang="en-US" sz="1400" b="0" i="0" u="none" strike="noStrike" dirty="0">
                <a:solidFill>
                  <a:srgbClr val="000000"/>
                </a:solidFill>
                <a:effectLst/>
                <a:latin typeface="-webkit-standard"/>
              </a:rPr>
            </a:br>
            <a:r>
              <a:rPr lang="en-US" sz="1400" b="1" i="0" u="none" strike="noStrike" dirty="0">
                <a:solidFill>
                  <a:srgbClr val="000000"/>
                </a:solidFill>
                <a:effectLst/>
                <a:latin typeface="Times New Roman" panose="02020603050405020304" pitchFamily="18" charset="0"/>
              </a:rPr>
              <a:t>Aim:</a:t>
            </a:r>
            <a:r>
              <a:rPr lang="en-US" sz="1400" b="0" i="0" u="none" strike="noStrike" dirty="0">
                <a:solidFill>
                  <a:srgbClr val="000000"/>
                </a:solidFill>
                <a:effectLst/>
                <a:latin typeface="Times New Roman" panose="02020603050405020304" pitchFamily="18" charset="0"/>
              </a:rPr>
              <a:t> To critically examine the role of strategic management by UK retail banks in digitally transforming their operational models to foster and not erode customer confidence.</a:t>
            </a:r>
            <a:br>
              <a:rPr lang="en-US" sz="1400" b="0" i="0" u="none" strike="noStrike" dirty="0">
                <a:solidFill>
                  <a:srgbClr val="000000"/>
                </a:solidFill>
                <a:effectLst/>
                <a:latin typeface="-webkit-standard"/>
              </a:rPr>
            </a:br>
            <a:r>
              <a:rPr lang="en-US" sz="1400" b="1" i="0" u="none" strike="noStrike" dirty="0">
                <a:solidFill>
                  <a:srgbClr val="000000"/>
                </a:solidFill>
                <a:effectLst/>
                <a:latin typeface="Times New Roman" panose="02020603050405020304" pitchFamily="18" charset="0"/>
              </a:rPr>
              <a:t>Objectives:</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1. To assess the main forces and aspects of digital transformation in the UK retail banking industry.</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2. To determine the variables that define and determine customer trust in a digital banking setting.</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3. To examine the recorded issues and interrelations between digital innovation and trust-building </a:t>
            </a:r>
            <a:r>
              <a:rPr lang="en-US" sz="1400" b="0" i="0" u="none" strike="noStrike" dirty="0" err="1">
                <a:solidFill>
                  <a:srgbClr val="000000"/>
                </a:solidFill>
                <a:effectLst/>
                <a:latin typeface="Times New Roman" panose="02020603050405020304" pitchFamily="18" charset="0"/>
              </a:rPr>
              <a:t>programmes</a:t>
            </a:r>
            <a:r>
              <a:rPr lang="en-US" sz="1400" b="0" i="0" u="none" strike="noStrike" dirty="0">
                <a:solidFill>
                  <a:srgbClr val="000000"/>
                </a:solidFill>
                <a:effectLst/>
                <a:latin typeface="Times New Roman" panose="02020603050405020304" pitchFamily="18" charset="0"/>
              </a:rPr>
              <a:t>.</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4. To suggest professional suggestions on a balanced strategic approach.</a:t>
            </a:r>
            <a:br>
              <a:rPr lang="en-US" sz="1400" b="0" i="0" u="none" strike="noStrike" dirty="0">
                <a:solidFill>
                  <a:srgbClr val="000000"/>
                </a:solidFill>
                <a:effectLst/>
                <a:latin typeface="-webkit-standard"/>
              </a:rPr>
            </a:br>
            <a:endParaRPr lang="en-US" sz="1400" b="0" i="0" u="none" strike="noStrike" dirty="0">
              <a:solidFill>
                <a:srgbClr val="000000"/>
              </a:solidFill>
              <a:effectLst/>
              <a:latin typeface="-webkit-standard"/>
            </a:endParaRPr>
          </a:p>
          <a:p>
            <a:br>
              <a:rPr lang="en-US" sz="1400" b="1" i="0" u="none" strike="noStrike" dirty="0">
                <a:solidFill>
                  <a:srgbClr val="000000"/>
                </a:solidFill>
                <a:effectLst/>
                <a:latin typeface="Times New Roman" panose="02020603050405020304" pitchFamily="18" charset="0"/>
              </a:rPr>
            </a:br>
            <a:r>
              <a:rPr lang="en-US" sz="1400" b="1" i="0" u="none" strike="noStrike" dirty="0">
                <a:solidFill>
                  <a:srgbClr val="000000"/>
                </a:solidFill>
                <a:effectLst/>
                <a:latin typeface="Times New Roman" panose="02020603050405020304" pitchFamily="18" charset="0"/>
              </a:rPr>
              <a:t>.4 Research Question(s)</a:t>
            </a:r>
            <a:endParaRPr lang="en-US" sz="1400" b="0" i="0" u="none" strike="noStrike" dirty="0">
              <a:solidFill>
                <a:srgbClr val="000000"/>
              </a:solidFill>
              <a:effectLst/>
              <a:latin typeface="-webkit-standard"/>
            </a:endParaRPr>
          </a:p>
          <a:p>
            <a:br>
              <a:rPr lang="en-US" sz="1400" b="1" i="0" u="none" strike="noStrike" dirty="0">
                <a:solidFill>
                  <a:srgbClr val="000000"/>
                </a:solidFill>
                <a:effectLst/>
                <a:latin typeface="Times New Roman" panose="02020603050405020304" pitchFamily="18" charset="0"/>
              </a:rPr>
            </a:br>
            <a:r>
              <a:rPr lang="en-US" sz="1400" b="1" i="0" u="none" strike="noStrike" dirty="0" err="1">
                <a:solidFill>
                  <a:srgbClr val="000000"/>
                </a:solidFill>
                <a:effectLst/>
                <a:latin typeface="Times New Roman" panose="02020603050405020304" pitchFamily="18" charset="0"/>
              </a:rPr>
              <a:t>rimary</a:t>
            </a:r>
            <a:r>
              <a:rPr lang="en-US" sz="1400" b="1" i="0" u="none" strike="noStrike" dirty="0">
                <a:solidFill>
                  <a:srgbClr val="000000"/>
                </a:solidFill>
                <a:effectLst/>
                <a:latin typeface="Times New Roman" panose="02020603050405020304" pitchFamily="18" charset="0"/>
              </a:rPr>
              <a:t> Research Question:</a:t>
            </a:r>
            <a:r>
              <a:rPr lang="en-US" sz="1400" b="0" i="0" u="none" strike="noStrike" dirty="0">
                <a:solidFill>
                  <a:srgbClr val="000000"/>
                </a:solidFill>
                <a:effectLst/>
                <a:latin typeface="Times New Roman" panose="02020603050405020304" pitchFamily="18" charset="0"/>
              </a:rPr>
              <a:t> How can the UK retail banks reconcile the need to transform digitally with the need to remain strongly trusted by its customers?</a:t>
            </a:r>
            <a:endParaRPr lang="en-US" sz="1400" b="0" i="0" u="none" strike="noStrike" dirty="0">
              <a:solidFill>
                <a:srgbClr val="000000"/>
              </a:solidFill>
              <a:effectLst/>
              <a:latin typeface="-webkit-standard"/>
            </a:endParaRPr>
          </a:p>
          <a:p>
            <a:br>
              <a:rPr lang="en-US" sz="1400" b="0" i="0" u="none" strike="noStrike" dirty="0">
                <a:solidFill>
                  <a:srgbClr val="000000"/>
                </a:solidFill>
                <a:effectLst/>
                <a:latin typeface="-webkit-standard"/>
              </a:rPr>
            </a:br>
            <a:endParaRPr lang="en-US" sz="1400" b="0" i="0" u="none" strike="noStrike" dirty="0">
              <a:solidFill>
                <a:srgbClr val="000000"/>
              </a:solidFill>
              <a:effectLst/>
              <a:latin typeface="-webkit-standard"/>
            </a:endParaRPr>
          </a:p>
          <a:p>
            <a:br>
              <a:rPr lang="en-US" sz="1400" b="1" i="0" u="none" strike="noStrike" dirty="0">
                <a:solidFill>
                  <a:srgbClr val="000000"/>
                </a:solidFill>
                <a:effectLst/>
                <a:latin typeface="Times New Roman" panose="02020603050405020304" pitchFamily="18" charset="0"/>
              </a:rPr>
            </a:br>
            <a:r>
              <a:rPr lang="en-US" sz="1400" b="1" i="0" u="none" strike="noStrike" dirty="0" err="1">
                <a:solidFill>
                  <a:srgbClr val="000000"/>
                </a:solidFill>
                <a:effectLst/>
                <a:latin typeface="Times New Roman" panose="02020603050405020304" pitchFamily="18" charset="0"/>
              </a:rPr>
              <a:t>ub-Questions</a:t>
            </a:r>
            <a:r>
              <a:rPr lang="en-US" sz="1400" b="1" i="0" u="none" strike="noStrike" dirty="0">
                <a:solidFill>
                  <a:srgbClr val="000000"/>
                </a:solidFill>
                <a:effectLst/>
                <a:latin typeface="Times New Roman" panose="02020603050405020304" pitchFamily="18" charset="0"/>
              </a:rPr>
              <a:t>:</a:t>
            </a:r>
            <a:endParaRPr lang="en-US" sz="1400" b="0" i="0" u="none" strike="noStrike" dirty="0">
              <a:solidFill>
                <a:srgbClr val="000000"/>
              </a:solidFill>
              <a:effectLst/>
              <a:latin typeface="-webkit-standard"/>
            </a:endParaRPr>
          </a:p>
          <a:p>
            <a:br>
              <a:rPr lang="en-US" sz="1400" b="0" i="0" u="none" strike="noStrike" dirty="0">
                <a:solidFill>
                  <a:srgbClr val="000000"/>
                </a:solidFill>
                <a:effectLst/>
                <a:latin typeface="Symbol" pitchFamily="2" charset="2"/>
              </a:rPr>
            </a:br>
            <a:r>
              <a:rPr lang="en-US" sz="1400" b="0" i="0" u="none" strike="noStrike" dirty="0">
                <a:solidFill>
                  <a:srgbClr val="000000"/>
                </a:solidFill>
                <a:effectLst/>
                <a:latin typeface="Symbol" pitchFamily="2" charset="2"/>
              </a:rPr>
              <a:t> </a:t>
            </a:r>
            <a:r>
              <a:rPr lang="en-SA" sz="800" b="0" i="0" dirty="0">
                <a:effectLst/>
                <a:latin typeface="UICTFontTextStyleBody"/>
              </a:rPr>
              <a:t>•</a:t>
            </a:r>
            <a:r>
              <a:rPr lang="en-US" sz="1400" b="0" i="0" u="none" strike="noStrike" dirty="0">
                <a:solidFill>
                  <a:srgbClr val="000000"/>
                </a:solidFill>
                <a:effectLst/>
                <a:latin typeface="Times New Roman" panose="02020603050405020304" pitchFamily="18" charset="0"/>
              </a:rPr>
              <a:t>What are the key trust-corrosive risks related to the digital banking channels?</a:t>
            </a:r>
            <a:br>
              <a:rPr lang="en-GB" sz="1400" dirty="0">
                <a:solidFill>
                  <a:srgbClr val="000000"/>
                </a:solidFill>
                <a:latin typeface="-webkit-standard"/>
              </a:rPr>
            </a:br>
            <a:br>
              <a:rPr lang="en-US" sz="1400" b="0" i="0" u="none" strike="noStrike" dirty="0">
                <a:solidFill>
                  <a:srgbClr val="000000"/>
                </a:solidFill>
                <a:effectLst/>
                <a:latin typeface="Symbol" pitchFamily="2" charset="2"/>
              </a:rPr>
            </a:br>
            <a:r>
              <a:rPr lang="en-US" sz="1400" b="0" i="0" u="none" strike="noStrike" dirty="0">
                <a:solidFill>
                  <a:srgbClr val="000000"/>
                </a:solidFill>
                <a:effectLst/>
                <a:latin typeface="Symbol" pitchFamily="2" charset="2"/>
              </a:rPr>
              <a:t> </a:t>
            </a:r>
            <a:r>
              <a:rPr lang="en-SA" sz="800" b="0" i="0" dirty="0">
                <a:effectLst/>
                <a:latin typeface="UICTFontTextStyleBody"/>
              </a:rPr>
              <a:t>•</a:t>
            </a:r>
            <a:r>
              <a:rPr lang="en-US" sz="1400" b="0" i="0" u="none" strike="noStrike" dirty="0">
                <a:solidFill>
                  <a:srgbClr val="000000"/>
                </a:solidFill>
                <a:effectLst/>
                <a:latin typeface="Times New Roman" panose="02020603050405020304" pitchFamily="18" charset="0"/>
              </a:rPr>
              <a:t>What are the approaches that banks are using to integrate trust into digital customer experiences?</a:t>
            </a:r>
            <a:endParaRPr lang="en-US" sz="1400" b="0" i="0" u="none" strike="noStrike" dirty="0">
              <a:solidFill>
                <a:srgbClr val="000000"/>
              </a:solidFill>
              <a:effectLst/>
              <a:latin typeface="-webkit-standard"/>
            </a:endParaRPr>
          </a:p>
          <a:p>
            <a:br>
              <a:rPr lang="en-SA" sz="1400" dirty="0"/>
            </a:br>
            <a:endParaRPr lang="en-SA" sz="1400" dirty="0"/>
          </a:p>
        </p:txBody>
      </p:sp>
    </p:spTree>
    <p:extLst>
      <p:ext uri="{BB962C8B-B14F-4D97-AF65-F5344CB8AC3E}">
        <p14:creationId xmlns:p14="http://schemas.microsoft.com/office/powerpoint/2010/main" val="3814970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F7F-ED12-7DB2-4E04-B69C658B0BEE}"/>
              </a:ext>
            </a:extLst>
          </p:cNvPr>
          <p:cNvSpPr>
            <a:spLocks noGrp="1"/>
          </p:cNvSpPr>
          <p:nvPr>
            <p:ph type="ctrTitle"/>
          </p:nvPr>
        </p:nvSpPr>
        <p:spPr>
          <a:xfrm>
            <a:off x="1340639" y="391974"/>
            <a:ext cx="10710249" cy="6669853"/>
          </a:xfrm>
        </p:spPr>
        <p:txBody>
          <a:bodyPr>
            <a:noAutofit/>
          </a:bodyPr>
          <a:lstStyle/>
          <a:p>
            <a:r>
              <a:rPr lang="en-US" sz="1200" b="1" i="0" u="none" strike="noStrike" dirty="0">
                <a:solidFill>
                  <a:srgbClr val="000000"/>
                </a:solidFill>
                <a:effectLst/>
                <a:latin typeface="Times New Roman" panose="02020603050405020304" pitchFamily="18" charset="0"/>
                <a:cs typeface="Times New Roman" panose="02020603050405020304" pitchFamily="18" charset="0"/>
              </a:rPr>
              <a:t>3. Ethical Statement</a:t>
            </a:r>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This study solely uses secondary data therefore circumventing complexity of ethics as it involves human subjects with primary research. All used data are publicly available, previously published sources, such as academic databases (e.g., ProQuest, Google Scholar), official publications in the industry, annual reports of listed banking corporations, reports prepared by regulatory bodies, such as the Financial Conduct Authority (FCA) and the Bank of England. Ethics have revolved around strict and ethical reporting of information sourced. In order to prevent plagiarism, all the ideas, paraphrases and direct quotes of these sources are properly referenced using the Arden University Harvard referencing style. Credible, peer-reviewed sources have been used consciously to ensure reliability in data and commercial industry reports are also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recognised</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to have the risk of publisher bias. One such constraint is the use of published stories by banks, which can focus on achievements more than the failures. There was no use of primary research method, such as interviews, surveys, or questionnaires when compiling this report.</a:t>
            </a:r>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r>
              <a:rPr lang="en-US" sz="1200" b="0" i="0" u="none" strike="noStrike" dirty="0">
                <a:solidFill>
                  <a:srgbClr val="000000"/>
                </a:solidFill>
                <a:effectLst/>
                <a:latin typeface="Times New Roman" panose="02020603050405020304" pitchFamily="18" charset="0"/>
                <a:cs typeface="Times New Roman" panose="02020603050405020304" pitchFamily="18" charset="0"/>
              </a:rPr>
              <a:t> </a:t>
            </a:r>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r>
              <a:rPr lang="en-US" sz="1200" b="1" i="0" u="none" strike="noStrike" dirty="0">
                <a:solidFill>
                  <a:srgbClr val="000000"/>
                </a:solidFill>
                <a:effectLst/>
                <a:latin typeface="Times New Roman" panose="02020603050405020304" pitchFamily="18" charset="0"/>
                <a:cs typeface="Times New Roman" panose="02020603050405020304" pitchFamily="18" charset="0"/>
              </a:rPr>
              <a:t>Mandatory Declaration:</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No primary methods of research were applied in this research.</a:t>
            </a:r>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endParaRPr lang="en-US" sz="1200" b="0" i="0" u="none" strike="noStrike" dirty="0">
              <a:solidFill>
                <a:srgbClr val="000000"/>
              </a:solidFill>
              <a:effectLst/>
              <a:latin typeface="Times New Roman" panose="02020603050405020304" pitchFamily="18" charset="0"/>
              <a:cs typeface="Times New Roman" panose="02020603050405020304" pitchFamily="18" charset="0"/>
            </a:endParaRPr>
          </a:p>
          <a:p>
            <a:br>
              <a:rPr lang="en-US" sz="1200" b="1" i="0" u="none" strike="noStrike" dirty="0">
                <a:solidFill>
                  <a:srgbClr val="000000"/>
                </a:solidFill>
                <a:effectLst/>
                <a:latin typeface="Times New Roman" panose="02020603050405020304" pitchFamily="18" charset="0"/>
                <a:cs typeface="Times New Roman" panose="02020603050405020304" pitchFamily="18" charset="0"/>
              </a:rPr>
            </a:br>
            <a:r>
              <a:rPr lang="en-US" sz="1200" b="1" i="0" u="none" strike="noStrike" dirty="0">
                <a:solidFill>
                  <a:srgbClr val="000000"/>
                </a:solidFill>
                <a:effectLst/>
                <a:latin typeface="Times New Roman" panose="02020603050405020304" pitchFamily="18" charset="0"/>
                <a:cs typeface="Times New Roman" panose="02020603050405020304" pitchFamily="18" charset="0"/>
              </a:rPr>
              <a:t>. Overview of Research Approach</a:t>
            </a:r>
            <a:endParaRPr lang="en-US" sz="1200" b="0" i="0" u="none" strike="noStrike" dirty="0">
              <a:solidFill>
                <a:srgbClr val="000000"/>
              </a:solidFill>
              <a:effectLst/>
              <a:latin typeface="Times New Roman" panose="02020603050405020304" pitchFamily="18" charset="0"/>
              <a:cs typeface="Times New Roman" panose="02020603050405020304" pitchFamily="18" charset="0"/>
            </a:endParaRPr>
          </a:p>
          <a:p>
            <a:br>
              <a:rPr lang="en-US" sz="1200" b="1" i="0" u="none" strike="noStrike" dirty="0">
                <a:solidFill>
                  <a:srgbClr val="000000"/>
                </a:solidFill>
                <a:effectLst/>
                <a:latin typeface="Times New Roman" panose="02020603050405020304" pitchFamily="18" charset="0"/>
                <a:cs typeface="Times New Roman" panose="02020603050405020304" pitchFamily="18" charset="0"/>
              </a:rPr>
            </a:br>
            <a:r>
              <a:rPr lang="en-US" sz="1200" b="1" i="0" u="none" strike="noStrike" dirty="0">
                <a:solidFill>
                  <a:srgbClr val="000000"/>
                </a:solidFill>
                <a:effectLst/>
                <a:latin typeface="Times New Roman" panose="02020603050405020304" pitchFamily="18" charset="0"/>
                <a:cs typeface="Times New Roman" panose="02020603050405020304" pitchFamily="18" charset="0"/>
              </a:rPr>
              <a:t>.1 Research Design</a:t>
            </a:r>
            <a:endParaRPr lang="en-US" sz="1200" b="0" i="0" u="none" strike="noStrike" dirty="0">
              <a:solidFill>
                <a:srgbClr val="000000"/>
              </a:solidFill>
              <a:effectLst/>
              <a:latin typeface="Times New Roman" panose="02020603050405020304" pitchFamily="18" charset="0"/>
              <a:cs typeface="Times New Roman" panose="02020603050405020304" pitchFamily="18" charset="0"/>
            </a:endParaRPr>
          </a:p>
          <a:p>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r>
              <a:rPr lang="en-US" sz="1200" b="0" i="0" u="none" strike="noStrike" dirty="0">
                <a:solidFill>
                  <a:srgbClr val="000000"/>
                </a:solidFill>
                <a:effectLst/>
                <a:latin typeface="Times New Roman" panose="02020603050405020304" pitchFamily="18" charset="0"/>
                <a:cs typeface="Times New Roman" panose="02020603050405020304" pitchFamily="18" charset="0"/>
              </a:rPr>
              <a:t>he research design embraced in this study is descriptive and explanatory secondary research design. It is descriptive because it attempts to truly reflect the state of the situation in digital transformation and trust in the UK banking. It is explanatory because it attempts to find and describe the connexions among the most important variables (digital initiatives and trust metrics). The secondary approach is appropriate since the research questions can be addressed by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synthesising</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the available rich data, theoretical frameworks and documented case studies as published in the public domain (Saunders et al., 2019). It is also cost-effective in terms of time and enables one to take a wide overview of the industry.</a:t>
            </a:r>
          </a:p>
          <a:p>
            <a:br>
              <a:rPr lang="en-US" sz="1200" b="1" i="0" u="none" strike="noStrike" dirty="0">
                <a:solidFill>
                  <a:srgbClr val="000000"/>
                </a:solidFill>
                <a:effectLst/>
                <a:latin typeface="Times New Roman" panose="02020603050405020304" pitchFamily="18" charset="0"/>
                <a:cs typeface="Times New Roman" panose="02020603050405020304" pitchFamily="18" charset="0"/>
              </a:rPr>
            </a:br>
            <a:r>
              <a:rPr lang="en-US" sz="1200" b="1" i="0" u="none" strike="noStrike" dirty="0">
                <a:solidFill>
                  <a:srgbClr val="000000"/>
                </a:solidFill>
                <a:effectLst/>
                <a:latin typeface="Times New Roman" panose="02020603050405020304" pitchFamily="18" charset="0"/>
                <a:cs typeface="Times New Roman" panose="02020603050405020304" pitchFamily="18" charset="0"/>
              </a:rPr>
              <a:t>.2 Secondary Data Sources</a:t>
            </a:r>
            <a:br>
              <a:rPr lang="en-GB" sz="1200" b="0" i="0" u="none" strike="noStrike" dirty="0">
                <a:solidFill>
                  <a:srgbClr val="000000"/>
                </a:solidFill>
                <a:effectLst/>
                <a:latin typeface="Times New Roman" panose="02020603050405020304" pitchFamily="18" charset="0"/>
                <a:cs typeface="Times New Roman" panose="02020603050405020304" pitchFamily="18" charset="0"/>
              </a:rPr>
            </a:br>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r>
              <a:rPr lang="en-US" sz="1200" b="0" i="0" u="none" strike="noStrike" dirty="0">
                <a:solidFill>
                  <a:srgbClr val="000000"/>
                </a:solidFill>
                <a:effectLst/>
                <a:latin typeface="Times New Roman" panose="02020603050405020304" pitchFamily="18" charset="0"/>
                <a:cs typeface="Times New Roman" panose="02020603050405020304" pitchFamily="18" charset="0"/>
              </a:rPr>
              <a:t>he information was collected through the extensive variety of sources so that triangulation could be carried out:</a:t>
            </a:r>
          </a:p>
          <a:p>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r>
              <a:rPr lang="en-US" sz="1200" b="0" i="0" u="none" strike="noStrike" dirty="0">
                <a:solidFill>
                  <a:srgbClr val="000000"/>
                </a:solidFill>
                <a:effectLst/>
                <a:latin typeface="Times New Roman" panose="02020603050405020304" pitchFamily="18" charset="0"/>
                <a:cs typeface="Times New Roman" panose="02020603050405020304" pitchFamily="18" charset="0"/>
              </a:rPr>
              <a:t> </a:t>
            </a:r>
            <a:r>
              <a:rPr lang="en-US" sz="1200" b="1" i="0" u="none" strike="noStrike" dirty="0">
                <a:solidFill>
                  <a:srgbClr val="000000"/>
                </a:solidFill>
                <a:effectLst/>
                <a:latin typeface="Times New Roman" panose="02020603050405020304" pitchFamily="18" charset="0"/>
                <a:cs typeface="Times New Roman" panose="02020603050405020304" pitchFamily="18" charset="0"/>
              </a:rPr>
              <a:t>Scholarly Articles: </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An article published by such journals as Journal of Banking and Finance, International Journal of Bank Marketing.</a:t>
            </a:r>
          </a:p>
          <a:p>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r>
              <a:rPr lang="en-US" sz="1200" b="0" i="0" u="none" strike="noStrike" dirty="0">
                <a:solidFill>
                  <a:srgbClr val="000000"/>
                </a:solidFill>
                <a:effectLst/>
                <a:latin typeface="Times New Roman" panose="02020603050405020304" pitchFamily="18" charset="0"/>
                <a:cs typeface="Times New Roman" panose="02020603050405020304" pitchFamily="18" charset="0"/>
              </a:rPr>
              <a:t> </a:t>
            </a:r>
            <a:r>
              <a:rPr lang="en-US" sz="1200" b="1" i="0" u="none" strike="noStrike" dirty="0">
                <a:solidFill>
                  <a:srgbClr val="000000"/>
                </a:solidFill>
                <a:effectLst/>
                <a:latin typeface="Times New Roman" panose="02020603050405020304" pitchFamily="18" charset="0"/>
                <a:cs typeface="Times New Roman" panose="02020603050405020304" pitchFamily="18" charset="0"/>
              </a:rPr>
              <a:t>Industry/Consultancy Report:</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KPMG, Deloitte, PwC and Accenture publications on banking trend.</a:t>
            </a:r>
          </a:p>
          <a:p>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r>
              <a:rPr lang="en-US" sz="1200" b="0" i="0" u="none" strike="noStrike" dirty="0">
                <a:solidFill>
                  <a:srgbClr val="000000"/>
                </a:solidFill>
                <a:effectLst/>
                <a:latin typeface="Times New Roman" panose="02020603050405020304" pitchFamily="18" charset="0"/>
                <a:cs typeface="Times New Roman" panose="02020603050405020304" pitchFamily="18" charset="0"/>
              </a:rPr>
              <a:t> </a:t>
            </a:r>
            <a:r>
              <a:rPr lang="en-US" sz="1200" b="1" i="0" u="none" strike="noStrike" dirty="0">
                <a:solidFill>
                  <a:srgbClr val="000000"/>
                </a:solidFill>
                <a:effectLst/>
                <a:latin typeface="Times New Roman" panose="02020603050405020304" pitchFamily="18" charset="0"/>
                <a:cs typeface="Times New Roman" panose="02020603050405020304" pitchFamily="18" charset="0"/>
              </a:rPr>
              <a:t>Government &amp; Regulatory Publications:</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Reports and discussion papers of the FCA, Bank of England and UK Finance.</a:t>
            </a:r>
          </a:p>
          <a:p>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r>
              <a:rPr lang="en-US" sz="1200" b="0" i="0" u="none" strike="noStrike" dirty="0">
                <a:solidFill>
                  <a:srgbClr val="000000"/>
                </a:solidFill>
                <a:effectLst/>
                <a:latin typeface="Times New Roman" panose="02020603050405020304" pitchFamily="18" charset="0"/>
                <a:cs typeface="Times New Roman" panose="02020603050405020304" pitchFamily="18" charset="0"/>
              </a:rPr>
              <a:t> </a:t>
            </a:r>
            <a:r>
              <a:rPr lang="en-US" sz="1200" b="1" i="0" u="none" strike="noStrike" dirty="0">
                <a:solidFill>
                  <a:srgbClr val="000000"/>
                </a:solidFill>
                <a:effectLst/>
                <a:latin typeface="Times New Roman" panose="02020603050405020304" pitchFamily="18" charset="0"/>
                <a:cs typeface="Times New Roman" panose="02020603050405020304" pitchFamily="18" charset="0"/>
              </a:rPr>
              <a:t>Corporate Publications: </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Barclays, HSBC, Lloyds Banking Group, and NatWest Group annual reports, sustainability reports and press releases.</a:t>
            </a:r>
          </a:p>
          <a:p>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r>
              <a:rPr lang="en-US" sz="1200" b="0" i="0" u="none" strike="noStrike" dirty="0">
                <a:solidFill>
                  <a:srgbClr val="000000"/>
                </a:solidFill>
                <a:effectLst/>
                <a:latin typeface="Times New Roman" panose="02020603050405020304" pitchFamily="18" charset="0"/>
                <a:cs typeface="Times New Roman" panose="02020603050405020304" pitchFamily="18" charset="0"/>
              </a:rPr>
              <a:t> </a:t>
            </a:r>
            <a:r>
              <a:rPr lang="en-US" sz="1200" b="1" i="0" u="none" strike="noStrike" dirty="0">
                <a:solidFill>
                  <a:srgbClr val="000000"/>
                </a:solidFill>
                <a:effectLst/>
                <a:latin typeface="Times New Roman" panose="02020603050405020304" pitchFamily="18" charset="0"/>
                <a:cs typeface="Times New Roman" panose="02020603050405020304" pitchFamily="18" charset="0"/>
              </a:rPr>
              <a:t>Databases:</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ProQuest Business Collection, Emerald Insight and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Statista</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a:t>
            </a:r>
            <a:r>
              <a:rPr lang="en-GB" sz="1200" b="0" i="0" u="none" strike="noStrike" dirty="0">
                <a:solidFill>
                  <a:srgbClr val="000000"/>
                </a:solidFill>
                <a:effectLst/>
                <a:latin typeface="Times New Roman" panose="02020603050405020304" pitchFamily="18" charset="0"/>
                <a:cs typeface="Times New Roman" panose="02020603050405020304" pitchFamily="18" charset="0"/>
              </a:rPr>
              <a:t>  </a:t>
            </a:r>
            <a:endParaRPr lang="en-US" sz="1200" b="0" i="0" u="none" strike="noStrike" dirty="0">
              <a:solidFill>
                <a:srgbClr val="000000"/>
              </a:solidFill>
              <a:effectLst/>
              <a:latin typeface="Times New Roman" panose="02020603050405020304" pitchFamily="18" charset="0"/>
              <a:cs typeface="Times New Roman" panose="02020603050405020304" pitchFamily="18" charset="0"/>
            </a:endParaRPr>
          </a:p>
          <a:p>
            <a:br>
              <a:rPr lang="en-US" sz="1200" b="0" i="0" u="none" strike="noStrike" dirty="0">
                <a:solidFill>
                  <a:srgbClr val="000000"/>
                </a:solidFill>
                <a:effectLst/>
                <a:latin typeface="Times New Roman" panose="02020603050405020304" pitchFamily="18" charset="0"/>
                <a:cs typeface="Times New Roman" panose="02020603050405020304" pitchFamily="18" charset="0"/>
              </a:rPr>
            </a:br>
            <a:endParaRPr lang="en-US" sz="1200" b="0" i="0" u="none" strike="noStrike" dirty="0">
              <a:solidFill>
                <a:srgbClr val="00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1562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F7F-ED12-7DB2-4E04-B69C658B0BEE}"/>
              </a:ext>
            </a:extLst>
          </p:cNvPr>
          <p:cNvSpPr>
            <a:spLocks noGrp="1"/>
          </p:cNvSpPr>
          <p:nvPr>
            <p:ph type="ctrTitle"/>
          </p:nvPr>
        </p:nvSpPr>
        <p:spPr>
          <a:xfrm>
            <a:off x="1205801" y="292253"/>
            <a:ext cx="10820001" cy="6273494"/>
          </a:xfrm>
        </p:spPr>
        <p:txBody>
          <a:bodyPr>
            <a:normAutofit fontScale="90000"/>
          </a:bodyPr>
          <a:lstStyle/>
          <a:p>
            <a:r>
              <a:rPr lang="en-US" sz="1400" b="1" i="0" u="none" strike="noStrike" dirty="0">
                <a:solidFill>
                  <a:srgbClr val="000000"/>
                </a:solidFill>
                <a:effectLst/>
                <a:latin typeface="Times New Roman" panose="02020603050405020304" pitchFamily="18" charset="0"/>
              </a:rPr>
              <a:t>4.3 Literature Review</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The existing literature related to the main dilemma of the present research is brought together by two streams of dominance, although frequently parallel to each other, namely: the strategic management of digital transformation and theoretical and practical knowledge of customer trust in business relationships. The critical synthesis shows the richness of each of the domains as well as one glaring void at the intersection with the banking </a:t>
            </a:r>
            <a:r>
              <a:rPr lang="en-US" sz="1400" b="0" i="0" u="none" strike="noStrike" dirty="0" err="1">
                <a:solidFill>
                  <a:srgbClr val="000000"/>
                </a:solidFill>
                <a:effectLst/>
                <a:latin typeface="Times New Roman" panose="02020603050405020304" pitchFamily="18" charset="0"/>
              </a:rPr>
              <a:t>practise</a:t>
            </a:r>
            <a:r>
              <a:rPr lang="en-US" sz="1400" b="0" i="0" u="none" strike="noStrike" dirty="0">
                <a:solidFill>
                  <a:srgbClr val="000000"/>
                </a:solidFill>
                <a:effectLst/>
                <a:latin typeface="Times New Roman" panose="02020603050405020304" pitchFamily="18" charset="0"/>
              </a:rPr>
              <a:t>.</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The former stream views digital transformation, not as a technological upgrade, but as an extensive, holistic change of </a:t>
            </a:r>
            <a:r>
              <a:rPr lang="en-US" sz="1400" b="0" i="0" u="none" strike="noStrike" dirty="0" err="1">
                <a:solidFill>
                  <a:srgbClr val="000000"/>
                </a:solidFill>
                <a:effectLst/>
                <a:latin typeface="Times New Roman" panose="02020603050405020304" pitchFamily="18" charset="0"/>
              </a:rPr>
              <a:t>organisations</a:t>
            </a:r>
            <a:r>
              <a:rPr lang="en-US" sz="1400" b="0" i="0" u="none" strike="noStrike" dirty="0">
                <a:solidFill>
                  <a:srgbClr val="000000"/>
                </a:solidFill>
                <a:effectLst/>
                <a:latin typeface="Times New Roman" panose="02020603050405020304" pitchFamily="18" charset="0"/>
              </a:rPr>
              <a:t>. According to Vial (2019), it is a process that tends to enhance the entity by initiating major changes in its characteristics via the mixes of information, computing, communication, and connectivity technologies. This </a:t>
            </a:r>
            <a:r>
              <a:rPr lang="en-US" sz="1400" b="0" i="0" u="none" strike="noStrike" dirty="0" err="1">
                <a:solidFill>
                  <a:srgbClr val="000000"/>
                </a:solidFill>
                <a:effectLst/>
                <a:latin typeface="Times New Roman" panose="02020603050405020304" pitchFamily="18" charset="0"/>
              </a:rPr>
              <a:t>emphasises</a:t>
            </a:r>
            <a:r>
              <a:rPr lang="en-US" sz="1400" b="0" i="0" u="none" strike="noStrike" dirty="0">
                <a:solidFill>
                  <a:srgbClr val="000000"/>
                </a:solidFill>
                <a:effectLst/>
                <a:latin typeface="Times New Roman" panose="02020603050405020304" pitchFamily="18" charset="0"/>
              </a:rPr>
              <a:t> the fact that effective change requires congruent changes in business strategy, </a:t>
            </a:r>
            <a:r>
              <a:rPr lang="en-US" sz="1400" b="0" i="0" u="none" strike="noStrike" dirty="0" err="1">
                <a:solidFill>
                  <a:srgbClr val="000000"/>
                </a:solidFill>
                <a:effectLst/>
                <a:latin typeface="Times New Roman" panose="02020603050405020304" pitchFamily="18" charset="0"/>
              </a:rPr>
              <a:t>organisational</a:t>
            </a:r>
            <a:r>
              <a:rPr lang="en-US" sz="1400" b="0" i="0" u="none" strike="noStrike" dirty="0">
                <a:solidFill>
                  <a:srgbClr val="000000"/>
                </a:solidFill>
                <a:effectLst/>
                <a:latin typeface="Times New Roman" panose="02020603050405020304" pitchFamily="18" charset="0"/>
              </a:rPr>
              <a:t> culture, business processes and value propositions. In the particular environment of retail banking, researchers find a powerful combination of forces that will drive this change. As noted by </a:t>
            </a:r>
            <a:r>
              <a:rPr lang="en-US" sz="1400" b="0" i="0" u="none" strike="noStrike" dirty="0" err="1">
                <a:solidFill>
                  <a:srgbClr val="000000"/>
                </a:solidFill>
                <a:effectLst/>
                <a:latin typeface="Times New Roman" panose="02020603050405020304" pitchFamily="18" charset="0"/>
              </a:rPr>
              <a:t>Gomber</a:t>
            </a:r>
            <a:r>
              <a:rPr lang="en-US" sz="1400" b="0" i="0" u="none" strike="noStrike" dirty="0">
                <a:solidFill>
                  <a:srgbClr val="000000"/>
                </a:solidFill>
                <a:effectLst/>
                <a:latin typeface="Times New Roman" panose="02020603050405020304" pitchFamily="18" charset="0"/>
              </a:rPr>
              <a:t> et al. (2018), it is important that incumbent banks are pushed to attain a high level of operational efficiency and reduction of costs due to automation and simplified procedures. At the same time, the emergence of digitally native customer groups, whose perception is formed by the smooth experience with technology giants, needs to be redesigned radically in terms of service interfaces (</a:t>
            </a:r>
            <a:r>
              <a:rPr lang="en-US" sz="1400" b="0" i="0" u="none" strike="noStrike" dirty="0" err="1">
                <a:solidFill>
                  <a:srgbClr val="000000"/>
                </a:solidFill>
                <a:effectLst/>
                <a:latin typeface="Times New Roman" panose="02020603050405020304" pitchFamily="18" charset="0"/>
              </a:rPr>
              <a:t>Temenos</a:t>
            </a:r>
            <a:r>
              <a:rPr lang="en-US" sz="1400" b="0" i="0" u="none" strike="noStrike" dirty="0">
                <a:solidFill>
                  <a:srgbClr val="000000"/>
                </a:solidFill>
                <a:effectLst/>
                <a:latin typeface="Times New Roman" panose="02020603050405020304" pitchFamily="18" charset="0"/>
              </a:rPr>
              <a:t>, 2023). Most urgently, the disruptive appearance of the new FinTechs and </a:t>
            </a:r>
            <a:r>
              <a:rPr lang="en-US" sz="1400" b="0" i="0" u="none" strike="noStrike" dirty="0" err="1">
                <a:solidFill>
                  <a:srgbClr val="000000"/>
                </a:solidFill>
                <a:effectLst/>
                <a:latin typeface="Times New Roman" panose="02020603050405020304" pitchFamily="18" charset="0"/>
              </a:rPr>
              <a:t>neo-banks</a:t>
            </a:r>
            <a:r>
              <a:rPr lang="en-US" sz="1400" b="0" i="0" u="none" strike="noStrike" dirty="0">
                <a:solidFill>
                  <a:srgbClr val="000000"/>
                </a:solidFill>
                <a:effectLst/>
                <a:latin typeface="Times New Roman" panose="02020603050405020304" pitchFamily="18" charset="0"/>
              </a:rPr>
              <a:t>, which are free of legacy IT systems, has escalated the level of competition, and now traditional institutions must also innovate at high pace to save its market share (KPMG, 2022).</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The second and the strong stream of literature dwells upon the construct of trust, which is one of the cornerstones of financial services. A seminal integrative model of Mayer et al. (1995) includes three essential antecedents of trust in the trustee, namely ability (skills and competence), benevolence (the belief that the trustee desires to do good), and integrity (adherence to accepted principles). This model has been extensively used to conventional banker-client relationships. The transfer of these interactions to the digital platform however adds new dimensions. </a:t>
            </a:r>
            <a:r>
              <a:rPr lang="en-US" sz="1400" b="0" i="0" u="none" strike="noStrike" dirty="0" err="1">
                <a:solidFill>
                  <a:srgbClr val="000000"/>
                </a:solidFill>
                <a:effectLst/>
                <a:latin typeface="Times New Roman" panose="02020603050405020304" pitchFamily="18" charset="0"/>
              </a:rPr>
              <a:t>Kini</a:t>
            </a:r>
            <a:r>
              <a:rPr lang="en-US" sz="1400" b="0" i="0" u="none" strike="noStrike" dirty="0">
                <a:solidFill>
                  <a:srgbClr val="000000"/>
                </a:solidFill>
                <a:effectLst/>
                <a:latin typeface="Times New Roman" panose="02020603050405020304" pitchFamily="18" charset="0"/>
              </a:rPr>
              <a:t> and </a:t>
            </a:r>
            <a:r>
              <a:rPr lang="en-US" sz="1400" b="0" i="0" u="none" strike="noStrike" dirty="0" err="1">
                <a:solidFill>
                  <a:srgbClr val="000000"/>
                </a:solidFill>
                <a:effectLst/>
                <a:latin typeface="Times New Roman" panose="02020603050405020304" pitchFamily="18" charset="0"/>
              </a:rPr>
              <a:t>Chobineh</a:t>
            </a:r>
            <a:r>
              <a:rPr lang="en-US" sz="1400" b="0" i="0" u="none" strike="noStrike" dirty="0">
                <a:solidFill>
                  <a:srgbClr val="000000"/>
                </a:solidFill>
                <a:effectLst/>
                <a:latin typeface="Times New Roman" panose="02020603050405020304" pitchFamily="18" charset="0"/>
              </a:rPr>
              <a:t> (1999) suggest that the perceived security (prevention against fraud and </a:t>
            </a:r>
            <a:r>
              <a:rPr lang="en-US" sz="1400" b="0" i="0" u="none" strike="noStrike" dirty="0" err="1">
                <a:solidFill>
                  <a:srgbClr val="000000"/>
                </a:solidFill>
                <a:effectLst/>
                <a:latin typeface="Times New Roman" panose="02020603050405020304" pitchFamily="18" charset="0"/>
              </a:rPr>
              <a:t>unauthorised</a:t>
            </a:r>
            <a:r>
              <a:rPr lang="en-US" sz="1400" b="0" i="0" u="none" strike="noStrike" dirty="0">
                <a:solidFill>
                  <a:srgbClr val="000000"/>
                </a:solidFill>
                <a:effectLst/>
                <a:latin typeface="Times New Roman" panose="02020603050405020304" pitchFamily="18" charset="0"/>
              </a:rPr>
              <a:t> access), privacy (control over personal information) and reliability of the system (consistency and error free operation) are some of the extra factors of trust that are important in electronic commerce and by implication in digital banking. O’Neill (2022) builds on this by observing that many digital services are opaque, automated and thus can undermine a sense of benevolence and integrity when not carefully handled so transparency is an important component of operations.</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Although the contents of both streams are rich, a critical analysis reveals a big gap. Although a considerable number of studies discuss the strategies of digital transformation, and equally significant evidence base breaks down the elements of trust, there is a deficit of combined, practical frameworks that explicitly inform leaders in the banking sector about how to make trust principles work within the implementation of the digital transformation </a:t>
            </a:r>
            <a:r>
              <a:rPr lang="en-US" sz="1400" b="0" i="0" u="none" strike="noStrike" dirty="0" err="1">
                <a:solidFill>
                  <a:srgbClr val="000000"/>
                </a:solidFill>
                <a:effectLst/>
                <a:latin typeface="Times New Roman" panose="02020603050405020304" pitchFamily="18" charset="0"/>
              </a:rPr>
              <a:t>programmes</a:t>
            </a:r>
            <a:r>
              <a:rPr lang="en-US" sz="1400" b="0" i="0" u="none" strike="noStrike" dirty="0">
                <a:solidFill>
                  <a:srgbClr val="000000"/>
                </a:solidFill>
                <a:effectLst/>
                <a:latin typeface="Times New Roman" panose="02020603050405020304" pitchFamily="18" charset="0"/>
              </a:rPr>
              <a:t> (FCA, 2022). Much of the literature has been doing them as distinct issues: technology deployment and relationship management. This paper fills this gap by articulating such streams, arguing that in the case of the UK retail banks, the digital and the relational cannot be separated; trust has to be driven and made conscious in the building blocks of digital transformation work, both in the strategic direction and in the customer-facing interface. In the analysis, the following, the synthesis will be discussed in modern </a:t>
            </a:r>
            <a:r>
              <a:rPr lang="en-US" sz="1400" b="0" i="0" u="none" strike="noStrike" dirty="0" err="1">
                <a:solidFill>
                  <a:srgbClr val="000000"/>
                </a:solidFill>
                <a:effectLst/>
                <a:latin typeface="Times New Roman" panose="02020603050405020304" pitchFamily="18" charset="0"/>
              </a:rPr>
              <a:t>practise</a:t>
            </a:r>
            <a:r>
              <a:rPr lang="en-US" sz="1400" b="0" i="0" u="none" strike="noStrike" dirty="0">
                <a:solidFill>
                  <a:srgbClr val="000000"/>
                </a:solidFill>
                <a:effectLst/>
                <a:latin typeface="Times New Roman" panose="02020603050405020304" pitchFamily="18" charset="0"/>
              </a:rPr>
              <a:t> and theory.</a:t>
            </a:r>
            <a:endParaRPr lang="en-US" sz="1400" b="0" i="0" u="none" strike="noStrike" dirty="0">
              <a:solidFill>
                <a:srgbClr val="000000"/>
              </a:solidFill>
              <a:effectLst/>
              <a:latin typeface="-webkit-standard"/>
            </a:endParaRPr>
          </a:p>
        </p:txBody>
      </p:sp>
    </p:spTree>
    <p:extLst>
      <p:ext uri="{BB962C8B-B14F-4D97-AF65-F5344CB8AC3E}">
        <p14:creationId xmlns:p14="http://schemas.microsoft.com/office/powerpoint/2010/main" val="2709974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F7F-ED12-7DB2-4E04-B69C658B0BEE}"/>
              </a:ext>
            </a:extLst>
          </p:cNvPr>
          <p:cNvSpPr>
            <a:spLocks noGrp="1"/>
          </p:cNvSpPr>
          <p:nvPr>
            <p:ph type="ctrTitle"/>
          </p:nvPr>
        </p:nvSpPr>
        <p:spPr>
          <a:xfrm>
            <a:off x="875059" y="292253"/>
            <a:ext cx="10837164" cy="6273494"/>
          </a:xfrm>
        </p:spPr>
        <p:txBody>
          <a:bodyPr>
            <a:noAutofit/>
          </a:bodyPr>
          <a:lstStyle/>
          <a:p>
            <a:br>
              <a:rPr lang="en-US" sz="1200" b="0" i="0" u="none" strike="noStrike" dirty="0">
                <a:solidFill>
                  <a:srgbClr val="000000"/>
                </a:solidFill>
                <a:effectLst/>
                <a:latin typeface="-webkit-standard"/>
              </a:rPr>
            </a:br>
            <a:r>
              <a:rPr lang="en-US" sz="1200" b="0" i="0" u="none" strike="noStrike" dirty="0">
                <a:solidFill>
                  <a:srgbClr val="000000"/>
                </a:solidFill>
                <a:effectLst/>
                <a:latin typeface="-webkit-standard"/>
              </a:rPr>
              <a:t> </a:t>
            </a:r>
            <a:br>
              <a:rPr lang="en-US" sz="1200" b="0" i="0" u="none" strike="noStrike" dirty="0">
                <a:solidFill>
                  <a:srgbClr val="000000"/>
                </a:solidFill>
                <a:effectLst/>
                <a:latin typeface="-webkit-standard"/>
              </a:rPr>
            </a:br>
            <a:r>
              <a:rPr lang="en-US" sz="1200" b="1" i="0" u="none" strike="noStrike" dirty="0">
                <a:solidFill>
                  <a:srgbClr val="000000"/>
                </a:solidFill>
                <a:effectLst/>
                <a:latin typeface="Times New Roman" panose="02020603050405020304" pitchFamily="18" charset="0"/>
              </a:rPr>
              <a:t>4.4 Data Analysis Method</a:t>
            </a:r>
            <a:br>
              <a:rPr lang="en-US" sz="1200" b="0" i="0" u="none" strike="noStrike" dirty="0">
                <a:solidFill>
                  <a:srgbClr val="000000"/>
                </a:solidFill>
                <a:effectLst/>
                <a:latin typeface="-webkit-standard"/>
              </a:rPr>
            </a:br>
            <a:r>
              <a:rPr lang="en-US" sz="1200" b="0" i="0" u="none" strike="noStrike" dirty="0">
                <a:solidFill>
                  <a:srgbClr val="000000"/>
                </a:solidFill>
                <a:effectLst/>
                <a:latin typeface="Times New Roman" panose="02020603050405020304" pitchFamily="18" charset="0"/>
              </a:rPr>
              <a:t>A</a:t>
            </a:r>
            <a:r>
              <a:rPr lang="en-US" sz="1200" b="1" i="0" u="none" strike="noStrike" dirty="0">
                <a:solidFill>
                  <a:srgbClr val="000000"/>
                </a:solidFill>
                <a:effectLst/>
                <a:latin typeface="Times New Roman" panose="02020603050405020304" pitchFamily="18" charset="0"/>
              </a:rPr>
              <a:t> Thematic analysis</a:t>
            </a:r>
            <a:r>
              <a:rPr lang="en-US" sz="1200" b="0" i="0" u="none" strike="noStrike" dirty="0">
                <a:solidFill>
                  <a:srgbClr val="000000"/>
                </a:solidFill>
                <a:effectLst/>
                <a:latin typeface="Times New Roman" panose="02020603050405020304" pitchFamily="18" charset="0"/>
              </a:rPr>
              <a:t> was also used to examine the secondary data collected. This involved:</a:t>
            </a:r>
            <a:br>
              <a:rPr lang="en-US" sz="1200" b="0" i="0" u="none" strike="noStrike" dirty="0">
                <a:solidFill>
                  <a:srgbClr val="000000"/>
                </a:solidFill>
                <a:effectLst/>
                <a:latin typeface="-webkit-standard"/>
              </a:rPr>
            </a:br>
            <a:r>
              <a:rPr lang="en-US" sz="1200" b="0" i="0" u="none" strike="noStrike" dirty="0">
                <a:solidFill>
                  <a:srgbClr val="000000"/>
                </a:solidFill>
                <a:effectLst/>
                <a:latin typeface="Symbol" pitchFamily="2" charset="2"/>
              </a:rPr>
              <a:t>• </a:t>
            </a:r>
            <a:r>
              <a:rPr lang="en-US" sz="1200" b="1" i="0" u="none" strike="noStrike" dirty="0" err="1">
                <a:solidFill>
                  <a:srgbClr val="000000"/>
                </a:solidFill>
                <a:effectLst/>
                <a:latin typeface="Times New Roman" panose="02020603050405020304" pitchFamily="18" charset="0"/>
              </a:rPr>
              <a:t>Familiarisation</a:t>
            </a:r>
            <a:r>
              <a:rPr lang="en-US" sz="1200" b="1" i="0" u="none" strike="noStrike" dirty="0">
                <a:solidFill>
                  <a:srgbClr val="000000"/>
                </a:solidFill>
                <a:effectLst/>
                <a:latin typeface="Times New Roman" panose="02020603050405020304" pitchFamily="18" charset="0"/>
              </a:rPr>
              <a:t>: </a:t>
            </a:r>
            <a:r>
              <a:rPr lang="en-US" sz="1200" b="0" i="0" u="none" strike="noStrike" dirty="0">
                <a:solidFill>
                  <a:srgbClr val="000000"/>
                </a:solidFill>
                <a:effectLst/>
                <a:latin typeface="Times New Roman" panose="02020603050405020304" pitchFamily="18" charset="0"/>
              </a:rPr>
              <a:t>In-depth reading of the sources gathered.</a:t>
            </a:r>
            <a:br>
              <a:rPr lang="en-US" sz="1200" b="0" i="0" u="none" strike="noStrike" dirty="0">
                <a:solidFill>
                  <a:srgbClr val="000000"/>
                </a:solidFill>
                <a:effectLst/>
                <a:latin typeface="-webkit-standard"/>
              </a:rPr>
            </a:br>
            <a:r>
              <a:rPr lang="en-US" sz="1200" b="0" i="0" u="none" strike="noStrike" dirty="0">
                <a:solidFill>
                  <a:srgbClr val="000000"/>
                </a:solidFill>
                <a:effectLst/>
                <a:latin typeface="Symbol" pitchFamily="2" charset="2"/>
              </a:rPr>
              <a:t>• </a:t>
            </a:r>
            <a:r>
              <a:rPr lang="en-US" sz="1200" b="1" i="0" u="none" strike="noStrike" dirty="0">
                <a:solidFill>
                  <a:srgbClr val="000000"/>
                </a:solidFill>
                <a:effectLst/>
                <a:latin typeface="Times New Roman" panose="02020603050405020304" pitchFamily="18" charset="0"/>
              </a:rPr>
              <a:t>Coding:</a:t>
            </a:r>
            <a:r>
              <a:rPr lang="en-US" sz="1200" b="0" i="0" u="none" strike="noStrike" dirty="0">
                <a:solidFill>
                  <a:srgbClr val="000000"/>
                </a:solidFill>
                <a:effectLst/>
                <a:latin typeface="Times New Roman" panose="02020603050405020304" pitchFamily="18" charset="0"/>
              </a:rPr>
              <a:t> Coming up with preliminary data-driven codes based on the research questions (e.g., the one referring to cybersecurity incidents, the one referring to hybrid service model, the one referring to data ethics).</a:t>
            </a:r>
            <a:br>
              <a:rPr lang="en-US" sz="1200" b="0" i="0" u="none" strike="noStrike" dirty="0">
                <a:solidFill>
                  <a:srgbClr val="000000"/>
                </a:solidFill>
                <a:effectLst/>
                <a:latin typeface="-webkit-standard"/>
              </a:rPr>
            </a:br>
            <a:r>
              <a:rPr lang="en-US" sz="1200" b="0" i="0" u="none" strike="noStrike" dirty="0">
                <a:solidFill>
                  <a:srgbClr val="000000"/>
                </a:solidFill>
                <a:effectLst/>
                <a:latin typeface="Symbol" pitchFamily="2" charset="2"/>
              </a:rPr>
              <a:t>• </a:t>
            </a:r>
            <a:r>
              <a:rPr lang="en-US" sz="1200" b="1" i="0" u="none" strike="noStrike" dirty="0">
                <a:solidFill>
                  <a:srgbClr val="000000"/>
                </a:solidFill>
                <a:effectLst/>
                <a:latin typeface="Times New Roman" panose="02020603050405020304" pitchFamily="18" charset="0"/>
              </a:rPr>
              <a:t>Theme Development:</a:t>
            </a:r>
            <a:r>
              <a:rPr lang="en-US" sz="1200" b="0" i="0" u="none" strike="noStrike" dirty="0">
                <a:solidFill>
                  <a:srgbClr val="000000"/>
                </a:solidFill>
                <a:effectLst/>
                <a:latin typeface="Times New Roman" panose="02020603050405020304" pitchFamily="18" charset="0"/>
              </a:rPr>
              <a:t> Summarizing codes into possible themes (e.g., The Trust Erosion Dilemma, Architecting Trust by Design).</a:t>
            </a:r>
            <a:br>
              <a:rPr lang="en-US" sz="1200" b="0" i="0" u="none" strike="noStrike" dirty="0">
                <a:solidFill>
                  <a:srgbClr val="000000"/>
                </a:solidFill>
                <a:effectLst/>
                <a:latin typeface="-webkit-standard"/>
              </a:rPr>
            </a:br>
            <a:r>
              <a:rPr lang="en-US" sz="1200" b="0" i="0" u="none" strike="noStrike" dirty="0">
                <a:solidFill>
                  <a:srgbClr val="000000"/>
                </a:solidFill>
                <a:effectLst/>
                <a:latin typeface="Symbol" pitchFamily="2" charset="2"/>
              </a:rPr>
              <a:t>• </a:t>
            </a:r>
            <a:r>
              <a:rPr lang="en-US" sz="1200" b="1" i="0" u="none" strike="noStrike" dirty="0">
                <a:solidFill>
                  <a:srgbClr val="000000"/>
                </a:solidFill>
                <a:effectLst/>
                <a:latin typeface="Times New Roman" panose="02020603050405020304" pitchFamily="18" charset="0"/>
              </a:rPr>
              <a:t>Themes Review:</a:t>
            </a:r>
            <a:r>
              <a:rPr lang="en-US" sz="1200" b="0" i="0" u="none" strike="noStrike" dirty="0">
                <a:solidFill>
                  <a:srgbClr val="000000"/>
                </a:solidFill>
                <a:effectLst/>
                <a:latin typeface="Times New Roman" panose="02020603050405020304" pitchFamily="18" charset="0"/>
              </a:rPr>
              <a:t> Themes need to be refined so that they can make a coherent pattern that will answer the research questions.</a:t>
            </a:r>
            <a:br>
              <a:rPr lang="en-US" sz="1200" b="0" i="0" u="none" strike="noStrike" dirty="0">
                <a:solidFill>
                  <a:srgbClr val="000000"/>
                </a:solidFill>
                <a:effectLst/>
                <a:latin typeface="-webkit-standard"/>
              </a:rPr>
            </a:br>
            <a:r>
              <a:rPr lang="en-US" sz="1200" b="0" i="0" u="none" strike="noStrike" dirty="0">
                <a:solidFill>
                  <a:srgbClr val="000000"/>
                </a:solidFill>
                <a:effectLst/>
                <a:latin typeface="Times New Roman" panose="02020603050405020304" pitchFamily="18" charset="0"/>
              </a:rPr>
              <a:t>This approach has been selected because it allows being flexible in identifying, </a:t>
            </a:r>
            <a:r>
              <a:rPr lang="en-US" sz="1200" b="0" i="0" u="none" strike="noStrike" dirty="0" err="1">
                <a:solidFill>
                  <a:srgbClr val="000000"/>
                </a:solidFill>
                <a:effectLst/>
                <a:latin typeface="Times New Roman" panose="02020603050405020304" pitchFamily="18" charset="0"/>
              </a:rPr>
              <a:t>analysing</a:t>
            </a:r>
            <a:r>
              <a:rPr lang="en-US" sz="1200" b="0" i="0" u="none" strike="noStrike" dirty="0">
                <a:solidFill>
                  <a:srgbClr val="000000"/>
                </a:solidFill>
                <a:effectLst/>
                <a:latin typeface="Times New Roman" panose="02020603050405020304" pitchFamily="18" charset="0"/>
              </a:rPr>
              <a:t>, and reporting patterns (themes) in the qualitative data sets (Braun and Clarke, 2006).</a:t>
            </a:r>
            <a:br>
              <a:rPr lang="en-US" sz="1200" b="0" i="0" u="none" strike="noStrike" dirty="0">
                <a:solidFill>
                  <a:srgbClr val="000000"/>
                </a:solidFill>
                <a:effectLst/>
                <a:latin typeface="-webkit-standard"/>
              </a:rPr>
            </a:br>
            <a:endParaRPr lang="en-US" sz="1200" b="0" i="0" u="none" strike="noStrike" dirty="0">
              <a:solidFill>
                <a:srgbClr val="000000"/>
              </a:solidFill>
              <a:effectLst/>
              <a:latin typeface="-webkit-standard"/>
            </a:endParaRPr>
          </a:p>
          <a:p>
            <a:br>
              <a:rPr lang="en-US" sz="1200" b="1" i="0" u="none" strike="noStrike" dirty="0">
                <a:solidFill>
                  <a:srgbClr val="000000"/>
                </a:solidFill>
                <a:effectLst/>
                <a:latin typeface="Times New Roman" panose="02020603050405020304" pitchFamily="18" charset="0"/>
              </a:rPr>
            </a:br>
            <a:r>
              <a:rPr lang="en-US" sz="1200" b="1" i="0" u="none" strike="noStrike" dirty="0">
                <a:solidFill>
                  <a:srgbClr val="000000"/>
                </a:solidFill>
                <a:effectLst/>
                <a:latin typeface="Times New Roman" panose="02020603050405020304" pitchFamily="18" charset="0"/>
              </a:rPr>
              <a:t>. Analysis</a:t>
            </a:r>
            <a:br>
              <a:rPr lang="en-GB" sz="1200" dirty="0">
                <a:solidFill>
                  <a:srgbClr val="000000"/>
                </a:solidFill>
                <a:latin typeface="-webkit-standard"/>
              </a:rPr>
            </a:br>
            <a:br>
              <a:rPr lang="en-US" sz="1200" b="0" i="0" u="none" strike="noStrike" dirty="0">
                <a:solidFill>
                  <a:srgbClr val="000000"/>
                </a:solidFill>
                <a:effectLst/>
                <a:latin typeface="Times New Roman" panose="02020603050405020304" pitchFamily="18" charset="0"/>
              </a:rPr>
            </a:br>
            <a:r>
              <a:rPr lang="en-US" sz="1200" b="0" i="0" u="none" strike="noStrike" dirty="0">
                <a:solidFill>
                  <a:srgbClr val="000000"/>
                </a:solidFill>
                <a:effectLst/>
                <a:latin typeface="Times New Roman" panose="02020603050405020304" pitchFamily="18" charset="0"/>
              </a:rPr>
              <a:t>he thematic analysis produced four major themes.</a:t>
            </a:r>
            <a:endParaRPr lang="en-US" sz="1200" b="0" i="0" u="none" strike="noStrike" dirty="0">
              <a:solidFill>
                <a:srgbClr val="000000"/>
              </a:solidFill>
              <a:effectLst/>
              <a:latin typeface="-webkit-standard"/>
            </a:endParaRPr>
          </a:p>
          <a:p>
            <a:br>
              <a:rPr lang="en-US" sz="1200" b="1" i="0" u="none" strike="noStrike" dirty="0">
                <a:solidFill>
                  <a:srgbClr val="000000"/>
                </a:solidFill>
                <a:effectLst/>
                <a:latin typeface="Times New Roman" panose="02020603050405020304" pitchFamily="18" charset="0"/>
              </a:rPr>
            </a:br>
            <a:r>
              <a:rPr lang="en-US" sz="1200" b="1" i="0" u="none" strike="noStrike" dirty="0">
                <a:solidFill>
                  <a:srgbClr val="000000"/>
                </a:solidFill>
                <a:effectLst/>
                <a:latin typeface="Times New Roman" panose="02020603050405020304" pitchFamily="18" charset="0"/>
              </a:rPr>
              <a:t>heme 1: The Trust Erosion Dilemma of Digital Channels.</a:t>
            </a:r>
            <a:r>
              <a:rPr lang="en-US" sz="1200" b="0" i="0" u="none" strike="noStrike" dirty="0">
                <a:solidFill>
                  <a:srgbClr val="000000"/>
                </a:solidFill>
                <a:effectLst/>
                <a:latin typeface="Times New Roman" panose="02020603050405020304" pitchFamily="18" charset="0"/>
              </a:rPr>
              <a:t> The review of the FCA (2022) reports and data of consumer surveys show that the acceleration of digital has increased certain areas of trust risks. Hackings, even when conducted by third-party providers, have a severe negative impact on the image of bank effectiveness and honesty (PwC, 2023). The transition to the fully online form of interaction may encourage a feeling of impersonality and decreased benevolence since customers think that they are being treated as a number. Moreover, the opaque credit scoring or marketing based on AI is problematic in terms of fairness and privacy of data, which can be difficult to integrate (Deloitte, 2021).</a:t>
            </a:r>
            <a:endParaRPr lang="en-US" sz="1200" b="0" i="0" u="none" strike="noStrike" dirty="0">
              <a:solidFill>
                <a:srgbClr val="000000"/>
              </a:solidFill>
              <a:effectLst/>
              <a:latin typeface="-webkit-standard"/>
            </a:endParaRPr>
          </a:p>
          <a:p>
            <a:br>
              <a:rPr lang="en-GB" sz="1200" b="1" i="0" u="none" strike="noStrike" dirty="0">
                <a:solidFill>
                  <a:srgbClr val="000000"/>
                </a:solidFill>
                <a:effectLst/>
                <a:latin typeface="Times New Roman" panose="02020603050405020304" pitchFamily="18" charset="0"/>
              </a:rPr>
            </a:br>
            <a:br>
              <a:rPr lang="en-US" sz="1200" b="1" i="0" u="none" strike="noStrike" dirty="0">
                <a:solidFill>
                  <a:srgbClr val="000000"/>
                </a:solidFill>
                <a:effectLst/>
                <a:latin typeface="Times New Roman" panose="02020603050405020304" pitchFamily="18" charset="0"/>
              </a:rPr>
            </a:br>
            <a:r>
              <a:rPr lang="en-US" sz="1200" b="1" i="0" u="none" strike="noStrike" dirty="0">
                <a:solidFill>
                  <a:srgbClr val="000000"/>
                </a:solidFill>
                <a:effectLst/>
                <a:latin typeface="Times New Roman" panose="02020603050405020304" pitchFamily="18" charset="0"/>
              </a:rPr>
              <a:t>heme 2: The Hybrid Model as a Trust Bridge.</a:t>
            </a:r>
            <a:r>
              <a:rPr lang="en-US" sz="1200" b="0" i="0" u="none" strike="noStrike" dirty="0">
                <a:solidFill>
                  <a:srgbClr val="000000"/>
                </a:solidFill>
                <a:effectLst/>
                <a:latin typeface="Times New Roman" panose="02020603050405020304" pitchFamily="18" charset="0"/>
              </a:rPr>
              <a:t> Successful banks are also implementing a </a:t>
            </a:r>
            <a:r>
              <a:rPr lang="en-US" sz="1200" b="1" i="0" u="none" strike="noStrike" dirty="0">
                <a:solidFill>
                  <a:srgbClr val="000000"/>
                </a:solidFill>
                <a:effectLst/>
                <a:latin typeface="Times New Roman" panose="02020603050405020304" pitchFamily="18" charset="0"/>
              </a:rPr>
              <a:t>human-digital hybrid model</a:t>
            </a:r>
            <a:r>
              <a:rPr lang="en-US" sz="1200" b="0" i="0" u="none" strike="noStrike" dirty="0">
                <a:solidFill>
                  <a:srgbClr val="000000"/>
                </a:solidFill>
                <a:effectLst/>
                <a:latin typeface="Times New Roman" panose="02020603050405020304" pitchFamily="18" charset="0"/>
              </a:rPr>
              <a:t> in contrast to a fully automated vision. In the case of complex, emotional, or high-value transactions (e.g. mortgage advice, fraud resolution), a human advisor is becoming essential with smooth access through a video call or chat within a digital application. An example of this can be seen in Barclays so-called Digital Eagles </a:t>
            </a:r>
            <a:r>
              <a:rPr lang="en-US" sz="1200" b="0" i="0" u="none" strike="noStrike" dirty="0" err="1">
                <a:solidFill>
                  <a:srgbClr val="000000"/>
                </a:solidFill>
                <a:effectLst/>
                <a:latin typeface="Times New Roman" panose="02020603050405020304" pitchFamily="18" charset="0"/>
              </a:rPr>
              <a:t>programme</a:t>
            </a:r>
            <a:r>
              <a:rPr lang="en-US" sz="1200" b="0" i="0" u="none" strike="noStrike" dirty="0">
                <a:solidFill>
                  <a:srgbClr val="000000"/>
                </a:solidFill>
                <a:effectLst/>
                <a:latin typeface="Times New Roman" panose="02020603050405020304" pitchFamily="18" charset="0"/>
              </a:rPr>
              <a:t> that integrates both physical assistance with digital literacy in-branch and online services to increase the perception of benevolence and accessibility (Barclays PLC, 2023).</a:t>
            </a:r>
            <a:endParaRPr lang="en-US" sz="1200" b="0" i="0" u="none" strike="noStrike" dirty="0">
              <a:solidFill>
                <a:srgbClr val="000000"/>
              </a:solidFill>
              <a:effectLst/>
              <a:latin typeface="-webkit-standard"/>
            </a:endParaRPr>
          </a:p>
          <a:p>
            <a:br>
              <a:rPr lang="en-US" sz="1200" b="1" i="0" u="none" strike="noStrike" dirty="0">
                <a:solidFill>
                  <a:srgbClr val="000000"/>
                </a:solidFill>
                <a:effectLst/>
                <a:latin typeface="Times New Roman" panose="02020603050405020304" pitchFamily="18" charset="0"/>
              </a:rPr>
            </a:br>
            <a:r>
              <a:rPr lang="en-US" sz="1200" b="1" i="0" u="none" strike="noStrike" dirty="0">
                <a:solidFill>
                  <a:srgbClr val="000000"/>
                </a:solidFill>
                <a:effectLst/>
                <a:latin typeface="Times New Roman" panose="02020603050405020304" pitchFamily="18" charset="0"/>
              </a:rPr>
              <a:t>heme 3: Transparency as a Digital Trust Currency.</a:t>
            </a:r>
            <a:r>
              <a:rPr lang="en-US" sz="1200" b="0" i="0" u="none" strike="noStrike" dirty="0">
                <a:solidFill>
                  <a:srgbClr val="000000"/>
                </a:solidFill>
                <a:effectLst/>
                <a:latin typeface="Times New Roman" panose="02020603050405020304" pitchFamily="18" charset="0"/>
              </a:rPr>
              <a:t> Without physical reassurance digital trust is established via proactive transparency. They involve straightforward and transparent communication regarding data use (not just required GDPR notices), intelligible AI rulings which allow the customer to ask the computer to clarify the outcome, as well as timely and understandable notification of a security breach. Real-time transaction alerts and easy-to-use security control panels have been among the building blocks of </a:t>
            </a:r>
            <a:r>
              <a:rPr lang="en-US" sz="1200" b="0" i="0" u="none" strike="noStrike" dirty="0" err="1">
                <a:solidFill>
                  <a:srgbClr val="000000"/>
                </a:solidFill>
                <a:effectLst/>
                <a:latin typeface="Times New Roman" panose="02020603050405020304" pitchFamily="18" charset="0"/>
              </a:rPr>
              <a:t>Monzo</a:t>
            </a:r>
            <a:r>
              <a:rPr lang="en-US" sz="1200" b="0" i="0" u="none" strike="noStrike" dirty="0">
                <a:solidFill>
                  <a:srgbClr val="000000"/>
                </a:solidFill>
                <a:effectLst/>
                <a:latin typeface="Times New Roman" panose="02020603050405020304" pitchFamily="18" charset="0"/>
              </a:rPr>
              <a:t> and Starling Bank (</a:t>
            </a:r>
            <a:r>
              <a:rPr lang="en-US" sz="1200" b="0" i="0" u="none" strike="noStrike" dirty="0" err="1">
                <a:solidFill>
                  <a:srgbClr val="000000"/>
                </a:solidFill>
                <a:effectLst/>
                <a:latin typeface="Times New Roman" panose="02020603050405020304" pitchFamily="18" charset="0"/>
              </a:rPr>
              <a:t>Temenos</a:t>
            </a:r>
            <a:r>
              <a:rPr lang="en-US" sz="1200" b="0" i="0" u="none" strike="noStrike" dirty="0">
                <a:solidFill>
                  <a:srgbClr val="000000"/>
                </a:solidFill>
                <a:effectLst/>
                <a:latin typeface="Times New Roman" panose="02020603050405020304" pitchFamily="18" charset="0"/>
              </a:rPr>
              <a:t>, 2023).</a:t>
            </a:r>
            <a:endParaRPr lang="en-US" sz="1200" b="0" i="0" u="none" strike="noStrike" dirty="0">
              <a:solidFill>
                <a:srgbClr val="000000"/>
              </a:solidFill>
              <a:effectLst/>
              <a:latin typeface="-webkit-standard"/>
            </a:endParaRPr>
          </a:p>
          <a:p>
            <a:br>
              <a:rPr lang="en-US" sz="1200" b="1" i="0" u="none" strike="noStrike" dirty="0">
                <a:solidFill>
                  <a:srgbClr val="000000"/>
                </a:solidFill>
                <a:effectLst/>
                <a:latin typeface="Times New Roman" panose="02020603050405020304" pitchFamily="18" charset="0"/>
              </a:rPr>
            </a:br>
            <a:r>
              <a:rPr lang="en-US" sz="1200" b="1" i="0" u="none" strike="noStrike" dirty="0">
                <a:solidFill>
                  <a:srgbClr val="000000"/>
                </a:solidFill>
                <a:effectLst/>
                <a:latin typeface="Times New Roman" panose="02020603050405020304" pitchFamily="18" charset="0"/>
              </a:rPr>
              <a:t>heme 4: Leadership and Culture as Foundational Enablers.</a:t>
            </a:r>
            <a:r>
              <a:rPr lang="en-US" sz="1200" b="0" i="0" u="none" strike="noStrike" dirty="0">
                <a:solidFill>
                  <a:srgbClr val="000000"/>
                </a:solidFill>
                <a:effectLst/>
                <a:latin typeface="Times New Roman" panose="02020603050405020304" pitchFamily="18" charset="0"/>
              </a:rPr>
              <a:t> All technical activities are rooted in the necessity to have an </a:t>
            </a:r>
            <a:r>
              <a:rPr lang="en-US" sz="1200" b="0" i="0" u="none" strike="noStrike" dirty="0" err="1">
                <a:solidFill>
                  <a:srgbClr val="000000"/>
                </a:solidFill>
                <a:effectLst/>
                <a:latin typeface="Times New Roman" panose="02020603050405020304" pitchFamily="18" charset="0"/>
              </a:rPr>
              <a:t>organisational</a:t>
            </a:r>
            <a:r>
              <a:rPr lang="en-US" sz="1200" b="0" i="0" u="none" strike="noStrike" dirty="0">
                <a:solidFill>
                  <a:srgbClr val="000000"/>
                </a:solidFill>
                <a:effectLst/>
                <a:latin typeface="Times New Roman" panose="02020603050405020304" pitchFamily="18" charset="0"/>
              </a:rPr>
              <a:t> culture of customer-centricity and ethical </a:t>
            </a:r>
            <a:r>
              <a:rPr lang="en-US" sz="1200" b="0" i="0" u="none" strike="noStrike" dirty="0" err="1">
                <a:solidFill>
                  <a:srgbClr val="000000"/>
                </a:solidFill>
                <a:effectLst/>
                <a:latin typeface="Times New Roman" panose="02020603050405020304" pitchFamily="18" charset="0"/>
              </a:rPr>
              <a:t>behaviour</a:t>
            </a:r>
            <a:r>
              <a:rPr lang="en-US" sz="1200" b="0" i="0" u="none" strike="noStrike" dirty="0">
                <a:solidFill>
                  <a:srgbClr val="000000"/>
                </a:solidFill>
                <a:effectLst/>
                <a:latin typeface="Times New Roman" panose="02020603050405020304" pitchFamily="18" charset="0"/>
              </a:rPr>
              <a:t>. Transformation that is done solely by IT departments is usually unsuccessful. The leadership should promote a vision in which digital tools will be used to strengthen relationships rather than to reduce expenses. Agile experimentation should be coupled with powerful data ethical governance systems (KPMG, 2022).</a:t>
            </a:r>
            <a:endParaRPr lang="en-US" sz="1200" b="0" i="0" u="none" strike="noStrike" dirty="0">
              <a:solidFill>
                <a:srgbClr val="000000"/>
              </a:solidFill>
              <a:effectLst/>
              <a:latin typeface="-webkit-standard"/>
            </a:endParaRPr>
          </a:p>
        </p:txBody>
      </p:sp>
    </p:spTree>
    <p:extLst>
      <p:ext uri="{BB962C8B-B14F-4D97-AF65-F5344CB8AC3E}">
        <p14:creationId xmlns:p14="http://schemas.microsoft.com/office/powerpoint/2010/main" val="366240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F7F-ED12-7DB2-4E04-B69C658B0BEE}"/>
              </a:ext>
            </a:extLst>
          </p:cNvPr>
          <p:cNvSpPr>
            <a:spLocks noGrp="1"/>
          </p:cNvSpPr>
          <p:nvPr>
            <p:ph type="ctrTitle"/>
          </p:nvPr>
        </p:nvSpPr>
        <p:spPr>
          <a:xfrm>
            <a:off x="1188639" y="-1834445"/>
            <a:ext cx="10774448" cy="9219259"/>
          </a:xfrm>
        </p:spPr>
        <p:txBody>
          <a:bodyPr>
            <a:normAutofit/>
          </a:bodyPr>
          <a:lstStyle/>
          <a:p>
            <a:r>
              <a:rPr lang="en-US" sz="1400" b="1" i="0" u="none" strike="noStrike" dirty="0">
                <a:solidFill>
                  <a:srgbClr val="000000"/>
                </a:solidFill>
                <a:effectLst/>
                <a:latin typeface="Times New Roman" panose="02020603050405020304" pitchFamily="18" charset="0"/>
              </a:rPr>
              <a:t>6. Discussion</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As highlighted in the analysis, digital transformation and trust are not a zero-sum game but can be complementary to each other as long as they are well managed. The results are in line with the perspective by Vial (2019) that transformation is an overall restructuring. The </a:t>
            </a:r>
            <a:r>
              <a:rPr lang="en-US" sz="1400" b="0" i="0" u="none" strike="noStrike" dirty="0" err="1">
                <a:solidFill>
                  <a:srgbClr val="000000"/>
                </a:solidFill>
                <a:effectLst/>
                <a:latin typeface="Times New Roman" panose="02020603050405020304" pitchFamily="18" charset="0"/>
              </a:rPr>
              <a:t>abovementioned</a:t>
            </a:r>
            <a:r>
              <a:rPr lang="en-US" sz="1400" b="0" i="0" u="none" strike="noStrike" dirty="0">
                <a:solidFill>
                  <a:srgbClr val="000000"/>
                </a:solidFill>
                <a:effectLst/>
                <a:latin typeface="Times New Roman" panose="02020603050405020304" pitchFamily="18" charset="0"/>
              </a:rPr>
              <a:t> </a:t>
            </a:r>
            <a:r>
              <a:rPr lang="en-US" sz="1400" b="1" i="0" u="none" strike="noStrike" dirty="0">
                <a:solidFill>
                  <a:srgbClr val="000000"/>
                </a:solidFill>
                <a:effectLst/>
                <a:latin typeface="Times New Roman" panose="02020603050405020304" pitchFamily="18" charset="0"/>
              </a:rPr>
              <a:t>trust-erosion drivers </a:t>
            </a:r>
            <a:r>
              <a:rPr lang="en-US" sz="1400" b="0" i="0" u="none" strike="noStrike" dirty="0">
                <a:solidFill>
                  <a:srgbClr val="000000"/>
                </a:solidFill>
                <a:effectLst/>
                <a:latin typeface="Times New Roman" panose="02020603050405020304" pitchFamily="18" charset="0"/>
              </a:rPr>
              <a:t>(cybersecurity, impersonality, and opacity) directly </a:t>
            </a:r>
            <a:r>
              <a:rPr lang="en-US" sz="1400" b="0" i="0" u="none" strike="noStrike" dirty="0" err="1">
                <a:solidFill>
                  <a:srgbClr val="000000"/>
                </a:solidFill>
                <a:effectLst/>
                <a:latin typeface="Times New Roman" panose="02020603050405020304" pitchFamily="18" charset="0"/>
              </a:rPr>
              <a:t>jeopardise</a:t>
            </a:r>
            <a:r>
              <a:rPr lang="en-US" sz="1400" b="0" i="0" u="none" strike="noStrike" dirty="0">
                <a:solidFill>
                  <a:srgbClr val="000000"/>
                </a:solidFill>
                <a:effectLst/>
                <a:latin typeface="Times New Roman" panose="02020603050405020304" pitchFamily="18" charset="0"/>
              </a:rPr>
              <a:t> the abilities, benevolence, and integrity trust antecedents proposed by Mayer et al. (1995). This confirms the relevancy of the use of this classic model in a digital environment.</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The popularity of the </a:t>
            </a:r>
            <a:r>
              <a:rPr lang="en-US" sz="1400" b="1" i="0" u="none" strike="noStrike" dirty="0">
                <a:solidFill>
                  <a:srgbClr val="000000"/>
                </a:solidFill>
                <a:effectLst/>
                <a:latin typeface="Times New Roman" panose="02020603050405020304" pitchFamily="18" charset="0"/>
              </a:rPr>
              <a:t>hybrid model</a:t>
            </a:r>
            <a:r>
              <a:rPr lang="en-US" sz="1400" b="0" i="0" u="none" strike="noStrike" dirty="0">
                <a:solidFill>
                  <a:srgbClr val="000000"/>
                </a:solidFill>
                <a:effectLst/>
                <a:latin typeface="Times New Roman" panose="02020603050405020304" pitchFamily="18" charset="0"/>
              </a:rPr>
              <a:t> questions the premise of complete automation being the goal. It endorses De Keyser et al. (2019) study on customer frontline technology infusion that proposes that the most satisfying technology is the one that empowers human service but does not replace it. The focus on </a:t>
            </a:r>
            <a:r>
              <a:rPr lang="en-US" sz="1400" b="1" i="0" u="none" strike="noStrike" dirty="0">
                <a:solidFill>
                  <a:srgbClr val="000000"/>
                </a:solidFill>
                <a:effectLst/>
                <a:latin typeface="Times New Roman" panose="02020603050405020304" pitchFamily="18" charset="0"/>
              </a:rPr>
              <a:t>transparency</a:t>
            </a:r>
            <a:r>
              <a:rPr lang="en-US" sz="1400" b="0" i="0" u="none" strike="noStrike" dirty="0">
                <a:solidFill>
                  <a:srgbClr val="000000"/>
                </a:solidFill>
                <a:effectLst/>
                <a:latin typeface="Times New Roman" panose="02020603050405020304" pitchFamily="18" charset="0"/>
              </a:rPr>
              <a:t> builds on the classical theory of trust, which implies that in the digital world, active information disclosure becomes the key </a:t>
            </a:r>
            <a:r>
              <a:rPr lang="en-US" sz="1400" b="0" i="0" u="none" strike="noStrike" dirty="0" err="1">
                <a:solidFill>
                  <a:srgbClr val="000000"/>
                </a:solidFill>
                <a:effectLst/>
                <a:latin typeface="Times New Roman" panose="02020603050405020304" pitchFamily="18" charset="0"/>
              </a:rPr>
              <a:t>behavioural</a:t>
            </a:r>
            <a:r>
              <a:rPr lang="en-US" sz="1400" b="0" i="0" u="none" strike="noStrike" dirty="0">
                <a:solidFill>
                  <a:srgbClr val="000000"/>
                </a:solidFill>
                <a:effectLst/>
                <a:latin typeface="Times New Roman" panose="02020603050405020304" pitchFamily="18" charset="0"/>
              </a:rPr>
              <a:t> indicator of honesty and good intent.</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The importance of </a:t>
            </a:r>
            <a:r>
              <a:rPr lang="en-US" sz="1400" b="1" i="0" u="none" strike="noStrike" dirty="0">
                <a:solidFill>
                  <a:srgbClr val="000000"/>
                </a:solidFill>
                <a:effectLst/>
                <a:latin typeface="Times New Roman" panose="02020603050405020304" pitchFamily="18" charset="0"/>
              </a:rPr>
              <a:t>culture and leadership</a:t>
            </a:r>
            <a:r>
              <a:rPr lang="en-US" sz="1400" b="0" i="0" u="none" strike="noStrike" dirty="0">
                <a:solidFill>
                  <a:srgbClr val="000000"/>
                </a:solidFill>
                <a:effectLst/>
                <a:latin typeface="Times New Roman" panose="02020603050405020304" pitchFamily="18" charset="0"/>
              </a:rPr>
              <a:t> is critical which validates the work of </a:t>
            </a:r>
            <a:r>
              <a:rPr lang="en-US" sz="1400" b="0" i="0" u="none" strike="noStrike" dirty="0" err="1">
                <a:solidFill>
                  <a:srgbClr val="000000"/>
                </a:solidFill>
                <a:effectLst/>
                <a:latin typeface="Times New Roman" panose="02020603050405020304" pitchFamily="18" charset="0"/>
              </a:rPr>
              <a:t>Schein</a:t>
            </a:r>
            <a:r>
              <a:rPr lang="en-US" sz="1400" b="0" i="0" u="none" strike="noStrike" dirty="0">
                <a:solidFill>
                  <a:srgbClr val="000000"/>
                </a:solidFill>
                <a:effectLst/>
                <a:latin typeface="Times New Roman" panose="02020603050405020304" pitchFamily="18" charset="0"/>
              </a:rPr>
              <a:t> (2010) on </a:t>
            </a:r>
            <a:r>
              <a:rPr lang="en-US" sz="1400" b="0" i="0" u="none" strike="noStrike" dirty="0" err="1">
                <a:solidFill>
                  <a:srgbClr val="000000"/>
                </a:solidFill>
                <a:effectLst/>
                <a:latin typeface="Times New Roman" panose="02020603050405020304" pitchFamily="18" charset="0"/>
              </a:rPr>
              <a:t>organisational</a:t>
            </a:r>
            <a:r>
              <a:rPr lang="en-US" sz="1400" b="0" i="0" u="none" strike="noStrike" dirty="0">
                <a:solidFill>
                  <a:srgbClr val="000000"/>
                </a:solidFill>
                <a:effectLst/>
                <a:latin typeface="Times New Roman" panose="02020603050405020304" pitchFamily="18" charset="0"/>
              </a:rPr>
              <a:t> culture in that a profound cultural transformation to an ethical agile is essential and therefore technological investments cannot be </a:t>
            </a:r>
            <a:r>
              <a:rPr lang="en-US" sz="1400" b="0" i="0" u="none" strike="noStrike" dirty="0" err="1">
                <a:solidFill>
                  <a:srgbClr val="000000"/>
                </a:solidFill>
                <a:effectLst/>
                <a:latin typeface="Times New Roman" panose="02020603050405020304" pitchFamily="18" charset="0"/>
              </a:rPr>
              <a:t>revitalised</a:t>
            </a:r>
            <a:r>
              <a:rPr lang="en-US" sz="1400" b="0" i="0" u="none" strike="noStrike" dirty="0">
                <a:solidFill>
                  <a:srgbClr val="000000"/>
                </a:solidFill>
                <a:effectLst/>
                <a:latin typeface="Times New Roman" panose="02020603050405020304" pitchFamily="18" charset="0"/>
              </a:rPr>
              <a:t> without a profound cultural transformation. One of the major implications on theory is that there must be a unified framework that directly links digital changes drivers (e.g. AI implementation, channel strategy) with trust-building mechanisms (e.g. transparency initiatives, hybrid </a:t>
            </a:r>
            <a:r>
              <a:rPr lang="en-US" sz="1400" b="0" i="0" u="none" strike="noStrike" dirty="0" err="1">
                <a:solidFill>
                  <a:srgbClr val="000000"/>
                </a:solidFill>
                <a:effectLst/>
                <a:latin typeface="Times New Roman" panose="02020603050405020304" pitchFamily="18" charset="0"/>
              </a:rPr>
              <a:t>touchpoints</a:t>
            </a:r>
            <a:r>
              <a:rPr lang="en-US" sz="1400" b="0" i="0" u="none" strike="noStrike" dirty="0">
                <a:solidFill>
                  <a:srgbClr val="000000"/>
                </a:solidFill>
                <a:effectLst/>
                <a:latin typeface="Times New Roman" panose="02020603050405020304" pitchFamily="18" charset="0"/>
              </a:rPr>
              <a:t>).</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One shortcoming of the secondary analysis is that it is based on published corporate stories which might be biassed in </a:t>
            </a:r>
            <a:r>
              <a:rPr lang="en-US" sz="1400" b="0" i="0" u="none" strike="noStrike" dirty="0" err="1">
                <a:solidFill>
                  <a:srgbClr val="000000"/>
                </a:solidFill>
                <a:effectLst/>
                <a:latin typeface="Times New Roman" panose="02020603050405020304" pitchFamily="18" charset="0"/>
              </a:rPr>
              <a:t>favour</a:t>
            </a:r>
            <a:r>
              <a:rPr lang="en-US" sz="1400" b="0" i="0" u="none" strike="noStrike" dirty="0">
                <a:solidFill>
                  <a:srgbClr val="000000"/>
                </a:solidFill>
                <a:effectLst/>
                <a:latin typeface="Times New Roman" panose="02020603050405020304" pitchFamily="18" charset="0"/>
              </a:rPr>
              <a:t>. Moreover, change is accelerated, and therefore, not all of the recent Fintech innovations are yet represented in the academic literature.</a:t>
            </a:r>
            <a:br>
              <a:rPr lang="en-US" sz="1400" b="0" i="0" u="none" strike="noStrike" dirty="0">
                <a:solidFill>
                  <a:srgbClr val="000000"/>
                </a:solidFill>
                <a:effectLst/>
                <a:latin typeface="-webkit-standard"/>
              </a:rPr>
            </a:br>
            <a:endParaRPr lang="en-US" sz="1400" b="0" i="0" u="none" strike="noStrike" dirty="0">
              <a:solidFill>
                <a:srgbClr val="000000"/>
              </a:solidFill>
              <a:effectLst/>
              <a:latin typeface="-webkit-standard"/>
            </a:endParaRPr>
          </a:p>
          <a:p>
            <a:br>
              <a:rPr lang="en-US" sz="1400" b="1" i="0" u="none" strike="noStrike" dirty="0">
                <a:solidFill>
                  <a:srgbClr val="000000"/>
                </a:solidFill>
                <a:effectLst/>
                <a:latin typeface="Times New Roman" panose="02020603050405020304" pitchFamily="18" charset="0"/>
              </a:rPr>
            </a:br>
            <a:r>
              <a:rPr lang="en-US" sz="1400" b="1" i="0" u="none" strike="noStrike" dirty="0">
                <a:solidFill>
                  <a:srgbClr val="000000"/>
                </a:solidFill>
                <a:effectLst/>
                <a:latin typeface="Times New Roman" panose="02020603050405020304" pitchFamily="18" charset="0"/>
              </a:rPr>
              <a:t>. Conclusion and Recommendations</a:t>
            </a:r>
            <a:endParaRPr lang="en-US" sz="1400" b="0" i="0" u="none" strike="noStrike" dirty="0">
              <a:solidFill>
                <a:srgbClr val="000000"/>
              </a:solidFill>
              <a:effectLst/>
              <a:latin typeface="-webkit-standard"/>
            </a:endParaRPr>
          </a:p>
          <a:p>
            <a:br>
              <a:rPr lang="en-GB" sz="1400" b="1" i="0" u="none" strike="noStrike" dirty="0">
                <a:solidFill>
                  <a:srgbClr val="000000"/>
                </a:solidFill>
                <a:effectLst/>
                <a:latin typeface="Times New Roman" panose="02020603050405020304" pitchFamily="18" charset="0"/>
              </a:rPr>
            </a:br>
            <a:br>
              <a:rPr lang="en-GB" sz="1400" b="1" i="0" u="none" strike="noStrike" dirty="0">
                <a:solidFill>
                  <a:srgbClr val="000000"/>
                </a:solidFill>
                <a:effectLst/>
                <a:latin typeface="Times New Roman" panose="02020603050405020304" pitchFamily="18" charset="0"/>
              </a:rPr>
            </a:br>
            <a:br>
              <a:rPr lang="en-US" sz="1400" b="1" i="0" u="none" strike="noStrike" dirty="0">
                <a:solidFill>
                  <a:srgbClr val="000000"/>
                </a:solidFill>
                <a:effectLst/>
                <a:latin typeface="Times New Roman" panose="02020603050405020304" pitchFamily="18" charset="0"/>
              </a:rPr>
            </a:br>
            <a:r>
              <a:rPr lang="en-US" sz="1400" b="1" i="0" u="none" strike="noStrike" dirty="0">
                <a:solidFill>
                  <a:srgbClr val="000000"/>
                </a:solidFill>
                <a:effectLst/>
                <a:latin typeface="Times New Roman" panose="02020603050405020304" pitchFamily="18" charset="0"/>
              </a:rPr>
              <a:t>.1 Conclusion</a:t>
            </a:r>
            <a:br>
              <a:rPr lang="en-US" sz="1400" b="0" i="0" u="none" strike="noStrike" dirty="0">
                <a:solidFill>
                  <a:srgbClr val="000000"/>
                </a:solidFill>
                <a:effectLst/>
                <a:latin typeface="Times New Roman" panose="02020603050405020304" pitchFamily="18" charset="0"/>
              </a:rPr>
            </a:br>
            <a:r>
              <a:rPr lang="en-US" sz="1400" b="0" i="0" u="none" strike="noStrike" dirty="0">
                <a:solidFill>
                  <a:srgbClr val="000000"/>
                </a:solidFill>
                <a:effectLst/>
                <a:latin typeface="Times New Roman" panose="02020603050405020304" pitchFamily="18" charset="0"/>
              </a:rPr>
              <a:t>his paper aimed to discuss the ways through which the UK retail banks can strike a balance between digital transformation and customer trust. The main point is that balance can be established with the help of the consciously designed strategy to provide trust. The threats to trust are high with digital transformation when it is an exercise of a mere technological and cost-reduction strategy. Stated differently though, as a customer-focused evolution that uses technology to improve security, convenience and </a:t>
            </a:r>
            <a:r>
              <a:rPr lang="en-US" sz="1400" b="0" i="0" u="none" strike="noStrike" dirty="0" err="1">
                <a:solidFill>
                  <a:srgbClr val="000000"/>
                </a:solidFill>
                <a:effectLst/>
                <a:latin typeface="Times New Roman" panose="02020603050405020304" pitchFamily="18" charset="0"/>
              </a:rPr>
              <a:t>personalised</a:t>
            </a:r>
            <a:r>
              <a:rPr lang="en-US" sz="1400" b="0" i="0" u="none" strike="noStrike" dirty="0">
                <a:solidFill>
                  <a:srgbClr val="000000"/>
                </a:solidFill>
                <a:effectLst/>
                <a:latin typeface="Times New Roman" panose="02020603050405020304" pitchFamily="18" charset="0"/>
              </a:rPr>
              <a:t> care, it can build trust. A successful digital strategy is not an incidental activity, but one comprising of the hybrid service model, radical transparency, and ethical data governance. The research adds a </a:t>
            </a:r>
            <a:r>
              <a:rPr lang="en-US" sz="1400" b="0" i="0" u="none" strike="noStrike" dirty="0" err="1">
                <a:solidFill>
                  <a:srgbClr val="000000"/>
                </a:solidFill>
                <a:effectLst/>
                <a:latin typeface="Times New Roman" panose="02020603050405020304" pitchFamily="18" charset="0"/>
              </a:rPr>
              <a:t>synthesised</a:t>
            </a:r>
            <a:r>
              <a:rPr lang="en-US" sz="1400" b="0" i="0" u="none" strike="noStrike" dirty="0">
                <a:solidFill>
                  <a:srgbClr val="000000"/>
                </a:solidFill>
                <a:effectLst/>
                <a:latin typeface="Times New Roman" panose="02020603050405020304" pitchFamily="18" charset="0"/>
              </a:rPr>
              <a:t> </a:t>
            </a:r>
            <a:r>
              <a:rPr lang="en-US" sz="1400" b="0" i="0" u="none" strike="noStrike" dirty="0" err="1">
                <a:solidFill>
                  <a:srgbClr val="000000"/>
                </a:solidFill>
                <a:effectLst/>
                <a:latin typeface="Times New Roman" panose="02020603050405020304" pitchFamily="18" charset="0"/>
              </a:rPr>
              <a:t>view;how</a:t>
            </a:r>
            <a:r>
              <a:rPr lang="en-US" sz="1400" b="0" i="0" u="none" strike="noStrike" dirty="0">
                <a:solidFill>
                  <a:srgbClr val="000000"/>
                </a:solidFill>
                <a:effectLst/>
                <a:latin typeface="Times New Roman" panose="02020603050405020304" pitchFamily="18" charset="0"/>
              </a:rPr>
              <a:t> strategic management of digital change is connected to the subtle demands of relational trust in the digital era.</a:t>
            </a:r>
            <a:endParaRPr lang="en-US" sz="1400" b="0" i="0" u="none" strike="noStrike" dirty="0">
              <a:solidFill>
                <a:srgbClr val="000000"/>
              </a:solidFill>
              <a:effectLst/>
              <a:latin typeface="-webkit-standard"/>
            </a:endParaRPr>
          </a:p>
          <a:p>
            <a:br>
              <a:rPr lang="en-US" sz="1400" b="0" i="0" u="none" strike="noStrike" dirty="0">
                <a:solidFill>
                  <a:srgbClr val="000000"/>
                </a:solidFill>
                <a:effectLst/>
                <a:latin typeface="-webkit-standard"/>
              </a:rPr>
            </a:br>
            <a:endParaRPr lang="en-US" sz="1400" b="0" i="0" u="none" strike="noStrike" dirty="0">
              <a:solidFill>
                <a:srgbClr val="000000"/>
              </a:solidFill>
              <a:effectLst/>
              <a:latin typeface="-webkit-standard"/>
            </a:endParaRPr>
          </a:p>
          <a:p>
            <a:br>
              <a:rPr lang="en-US" sz="1400" b="0" i="0" u="none" strike="noStrike" dirty="0">
                <a:solidFill>
                  <a:srgbClr val="000000"/>
                </a:solidFill>
                <a:effectLst/>
                <a:latin typeface="-webkit-standard"/>
              </a:rPr>
            </a:br>
            <a:endParaRPr lang="en-US" sz="1400" b="0" i="0" u="none" strike="noStrike" dirty="0">
              <a:solidFill>
                <a:srgbClr val="000000"/>
              </a:solidFill>
              <a:effectLst/>
              <a:latin typeface="-webkit-standard"/>
            </a:endParaRPr>
          </a:p>
        </p:txBody>
      </p:sp>
    </p:spTree>
    <p:extLst>
      <p:ext uri="{BB962C8B-B14F-4D97-AF65-F5344CB8AC3E}">
        <p14:creationId xmlns:p14="http://schemas.microsoft.com/office/powerpoint/2010/main" val="2392567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F7F-ED12-7DB2-4E04-B69C658B0BEE}"/>
              </a:ext>
            </a:extLst>
          </p:cNvPr>
          <p:cNvSpPr>
            <a:spLocks noGrp="1"/>
          </p:cNvSpPr>
          <p:nvPr>
            <p:ph type="ctrTitle"/>
          </p:nvPr>
        </p:nvSpPr>
        <p:spPr>
          <a:xfrm>
            <a:off x="751109" y="292253"/>
            <a:ext cx="11133582" cy="6273494"/>
          </a:xfrm>
        </p:spPr>
        <p:txBody>
          <a:bodyPr>
            <a:normAutofit/>
          </a:bodyPr>
          <a:lstStyle/>
          <a:p>
            <a:r>
              <a:rPr lang="en-US" sz="1400" b="1" i="0" u="none" strike="noStrike" dirty="0">
                <a:solidFill>
                  <a:srgbClr val="000000"/>
                </a:solidFill>
                <a:effectLst/>
                <a:latin typeface="Times New Roman" panose="02020603050405020304" pitchFamily="18" charset="0"/>
              </a:rPr>
              <a:t>7.2 Recommendations</a:t>
            </a:r>
            <a:br>
              <a:rPr lang="en-US" sz="1400" i="0" u="none" strike="noStrike" dirty="0">
                <a:solidFill>
                  <a:srgbClr val="000000"/>
                </a:solidFill>
                <a:effectLst/>
                <a:latin typeface="-webkit-standard"/>
              </a:rPr>
            </a:br>
            <a:r>
              <a:rPr lang="en-US" sz="1400" i="0" u="none" strike="noStrike" dirty="0">
                <a:solidFill>
                  <a:srgbClr val="000000"/>
                </a:solidFill>
                <a:effectLst/>
                <a:latin typeface="Times New Roman" panose="02020603050405020304" pitchFamily="18" charset="0"/>
              </a:rPr>
              <a:t>The evidence-based recommendations are the following based on the findings:</a:t>
            </a:r>
            <a:br>
              <a:rPr lang="en-US" sz="1400" i="0" u="none" strike="noStrike" dirty="0">
                <a:solidFill>
                  <a:srgbClr val="000000"/>
                </a:solidFill>
                <a:effectLst/>
                <a:latin typeface="-webkit-standard"/>
              </a:rPr>
            </a:br>
            <a:r>
              <a:rPr lang="en-US" sz="1400" i="0" u="none" strike="noStrike" dirty="0">
                <a:solidFill>
                  <a:srgbClr val="000000"/>
                </a:solidFill>
                <a:effectLst/>
                <a:latin typeface="Times New Roman" panose="02020603050405020304" pitchFamily="18" charset="0"/>
              </a:rPr>
              <a:t>1. Adopt a ‘Trust by Design’ Framework: Banks must establish a formal inclusion of trust-impact assessments in all digital project lifecycle, and assess the initiatives in accordance with the security, transparency, fairness, and human oversight criterion before launch.</a:t>
            </a:r>
            <a:br>
              <a:rPr lang="en-US" sz="1400" i="0" u="none" strike="noStrike" dirty="0">
                <a:solidFill>
                  <a:srgbClr val="000000"/>
                </a:solidFill>
                <a:effectLst/>
                <a:latin typeface="-webkit-standard"/>
              </a:rPr>
            </a:br>
            <a:r>
              <a:rPr lang="en-US" sz="1400" i="0" u="none" strike="noStrike" dirty="0">
                <a:solidFill>
                  <a:srgbClr val="000000"/>
                </a:solidFill>
                <a:effectLst/>
                <a:latin typeface="Times New Roman" panose="02020603050405020304" pitchFamily="18" charset="0"/>
              </a:rPr>
              <a:t>2. Invest in the Hybrid Ecosystem: Do not simply reduce physical presence: Invest more in branches as advisory </a:t>
            </a:r>
            <a:r>
              <a:rPr lang="en-US" sz="1400" i="0" u="none" strike="noStrike" dirty="0" err="1">
                <a:solidFill>
                  <a:srgbClr val="000000"/>
                </a:solidFill>
                <a:effectLst/>
                <a:latin typeface="Times New Roman" panose="02020603050405020304" pitchFamily="18" charset="0"/>
              </a:rPr>
              <a:t>centres</a:t>
            </a:r>
            <a:r>
              <a:rPr lang="en-US" sz="1400" i="0" u="none" strike="noStrike" dirty="0">
                <a:solidFill>
                  <a:srgbClr val="000000"/>
                </a:solidFill>
                <a:effectLst/>
                <a:latin typeface="Times New Roman" panose="02020603050405020304" pitchFamily="18" charset="0"/>
              </a:rPr>
              <a:t> and educate the staff to become digital relationship facilitators. Make human-access options integrate in every digital platform.</a:t>
            </a:r>
            <a:br>
              <a:rPr lang="en-US" sz="1400" i="0" u="none" strike="noStrike" dirty="0">
                <a:solidFill>
                  <a:srgbClr val="000000"/>
                </a:solidFill>
                <a:effectLst/>
                <a:latin typeface="-webkit-standard"/>
              </a:rPr>
            </a:br>
            <a:r>
              <a:rPr lang="en-US" sz="1400" i="0" u="none" strike="noStrike" dirty="0">
                <a:solidFill>
                  <a:srgbClr val="000000"/>
                </a:solidFill>
                <a:effectLst/>
                <a:latin typeface="Times New Roman" panose="02020603050405020304" pitchFamily="18" charset="0"/>
              </a:rPr>
              <a:t>3. Champion Proactive Transparency: Move past compliance. Create transparent, easy to use (trust) dashboards that customers can view and manage their data, and establish explainable AI protocols, so that customers have knowledge of automated decisions about them.</a:t>
            </a:r>
            <a:br>
              <a:rPr lang="en-US" sz="1400" i="0" u="none" strike="noStrike" dirty="0">
                <a:solidFill>
                  <a:srgbClr val="000000"/>
                </a:solidFill>
                <a:effectLst/>
                <a:latin typeface="-webkit-standard"/>
              </a:rPr>
            </a:br>
            <a:r>
              <a:rPr lang="en-US" sz="1400" i="0" u="none" strike="noStrike" dirty="0">
                <a:solidFill>
                  <a:srgbClr val="000000"/>
                </a:solidFill>
                <a:effectLst/>
                <a:latin typeface="Times New Roman" panose="02020603050405020304" pitchFamily="18" charset="0"/>
              </a:rPr>
              <a:t>4. Future Research Direction: Future secondary research must perform a longitudinal thematic analysis of annual reports of banks and statements of CEOs to trace the development of rhetoric and emphasis on the issue of trust in regard to digital investment within a period of five years.</a:t>
            </a:r>
            <a:br>
              <a:rPr lang="en-US" sz="1400" i="0" u="none" strike="noStrike" dirty="0">
                <a:solidFill>
                  <a:srgbClr val="000000"/>
                </a:solidFill>
                <a:effectLst/>
                <a:latin typeface="-webkit-standard"/>
              </a:rPr>
            </a:br>
            <a:r>
              <a:rPr lang="en-US" sz="1400" b="1" i="0" u="none" strike="noStrike" dirty="0">
                <a:solidFill>
                  <a:srgbClr val="000000"/>
                </a:solidFill>
                <a:effectLst/>
                <a:latin typeface="-webkit-standard"/>
              </a:rPr>
              <a:t> </a:t>
            </a:r>
            <a:br>
              <a:rPr lang="en-US" sz="1400" b="1" i="0" u="none" strike="noStrike" dirty="0">
                <a:solidFill>
                  <a:srgbClr val="000000"/>
                </a:solidFill>
                <a:effectLst/>
                <a:latin typeface="-webkit-standard"/>
              </a:rPr>
            </a:br>
            <a:r>
              <a:rPr lang="en-US" sz="1400" b="1" i="0" u="none" strike="noStrike" dirty="0">
                <a:solidFill>
                  <a:srgbClr val="000000"/>
                </a:solidFill>
                <a:effectLst/>
                <a:latin typeface="Times New Roman" panose="02020603050405020304" pitchFamily="18" charset="0"/>
              </a:rPr>
              <a:t>8. Reflective Account</a:t>
            </a:r>
            <a:br>
              <a:rPr lang="en-US" sz="1400" i="0" u="none" strike="noStrike" dirty="0">
                <a:solidFill>
                  <a:srgbClr val="000000"/>
                </a:solidFill>
                <a:effectLst/>
                <a:latin typeface="-webkit-standard"/>
              </a:rPr>
            </a:br>
            <a:r>
              <a:rPr lang="en-US" sz="1400" i="0" u="none" strike="noStrike" dirty="0">
                <a:solidFill>
                  <a:srgbClr val="000000"/>
                </a:solidFill>
                <a:effectLst/>
                <a:latin typeface="Times New Roman" panose="02020603050405020304" pitchFamily="18" charset="0"/>
              </a:rPr>
              <a:t>It has been an in-depth self-knowledge learning experience undertaking this independent study. The first hurdle was to reduce a general interest in digital finance into a research issue that is practical to focus on. A weekly guidance helped to narrow down the topic to the present topic to its specific focus. The greatest challenge was to work through the ocean of secondary data. Another key skill that was developed was the ability to develop discipline in systematic source assessment- finding the difference between a solid academic theory and industry commentary that is catchy but shallow.</a:t>
            </a:r>
            <a:br>
              <a:rPr lang="en-US" sz="1400" i="0" u="none" strike="noStrike" dirty="0">
                <a:solidFill>
                  <a:srgbClr val="000000"/>
                </a:solidFill>
                <a:effectLst/>
                <a:latin typeface="-webkit-standard"/>
              </a:rPr>
            </a:br>
            <a:r>
              <a:rPr lang="en-US" sz="1400" i="0" u="none" strike="noStrike" dirty="0">
                <a:solidFill>
                  <a:srgbClr val="000000"/>
                </a:solidFill>
                <a:effectLst/>
                <a:latin typeface="Times New Roman" panose="02020603050405020304" pitchFamily="18" charset="0"/>
              </a:rPr>
              <a:t>The thematic analysis procedure was mentally challenging and fulfilling. Ranging between gathering facts and discovering patterns and original knowledge demanded critical thinking. I became more competent in writing academic literature especially in using a formal, analytical style, and making sure that all the assertions were backed by trustworthy evidence. Considering LO4, the practitioner approach of using the theoretical models, such as Mayer-trust theory, to the banking reports in the modern, real-life setting showed how theoretical models can be used to give a much-needed perspective on the intricate business phenomena.</a:t>
            </a:r>
            <a:br>
              <a:rPr lang="en-US" sz="1400" i="0" u="none" strike="noStrike" dirty="0">
                <a:solidFill>
                  <a:srgbClr val="000000"/>
                </a:solidFill>
                <a:effectLst/>
                <a:latin typeface="-webkit-standard"/>
              </a:rPr>
            </a:br>
            <a:r>
              <a:rPr lang="en-US" sz="1400" i="0" u="none" strike="noStrike" dirty="0">
                <a:solidFill>
                  <a:srgbClr val="000000"/>
                </a:solidFill>
                <a:effectLst/>
                <a:latin typeface="Times New Roman" panose="02020603050405020304" pitchFamily="18" charset="0"/>
              </a:rPr>
              <a:t>One of the most important things that I learned personally was the significance of project management in research. The establishment of interim deadlines on each part, according to the structure proposed, avoided the overworking of the last minute. Our capacity to independently define a problem, perform rigorous desk research, critically </a:t>
            </a:r>
            <a:r>
              <a:rPr lang="en-US" sz="1400" i="0" u="none" strike="noStrike" dirty="0" err="1">
                <a:solidFill>
                  <a:srgbClr val="000000"/>
                </a:solidFill>
                <a:effectLst/>
                <a:latin typeface="Times New Roman" panose="02020603050405020304" pitchFamily="18" charset="0"/>
              </a:rPr>
              <a:t>analyse</a:t>
            </a:r>
            <a:r>
              <a:rPr lang="en-US" sz="1400" i="0" u="none" strike="noStrike" dirty="0">
                <a:solidFill>
                  <a:srgbClr val="000000"/>
                </a:solidFill>
                <a:effectLst/>
                <a:latin typeface="Times New Roman" panose="02020603050405020304" pitchFamily="18" charset="0"/>
              </a:rPr>
              <a:t> information and present evidence-based conclusions will become an asset in our future professional </a:t>
            </a:r>
            <a:r>
              <a:rPr lang="en-US" sz="1400" i="0" u="none" strike="noStrike" dirty="0" err="1">
                <a:solidFill>
                  <a:srgbClr val="000000"/>
                </a:solidFill>
                <a:effectLst/>
                <a:latin typeface="Times New Roman" panose="02020603050405020304" pitchFamily="18" charset="0"/>
              </a:rPr>
              <a:t>practise</a:t>
            </a:r>
            <a:r>
              <a:rPr lang="en-US" sz="1400" i="0" u="none" strike="noStrike" dirty="0">
                <a:solidFill>
                  <a:srgbClr val="000000"/>
                </a:solidFill>
                <a:effectLst/>
                <a:latin typeface="Times New Roman" panose="02020603050405020304" pitchFamily="18" charset="0"/>
              </a:rPr>
              <a:t>, be it in the </a:t>
            </a:r>
            <a:r>
              <a:rPr lang="en-US" sz="1400" i="0" u="none" strike="noStrike" dirty="0" err="1">
                <a:solidFill>
                  <a:srgbClr val="000000"/>
                </a:solidFill>
                <a:effectLst/>
                <a:latin typeface="Times New Roman" panose="02020603050405020304" pitchFamily="18" charset="0"/>
              </a:rPr>
              <a:t>practise</a:t>
            </a:r>
            <a:r>
              <a:rPr lang="en-US" sz="1400" i="0" u="none" strike="noStrike" dirty="0">
                <a:solidFill>
                  <a:srgbClr val="000000"/>
                </a:solidFill>
                <a:effectLst/>
                <a:latin typeface="Times New Roman" panose="02020603050405020304" pitchFamily="18" charset="0"/>
              </a:rPr>
              <a:t> of consultancy, strategy, financial services or elsewhere. This project has not only made me </a:t>
            </a:r>
            <a:r>
              <a:rPr lang="en-US" sz="1400" i="0" u="none" strike="noStrike" dirty="0" err="1">
                <a:solidFill>
                  <a:srgbClr val="000000"/>
                </a:solidFill>
                <a:effectLst/>
                <a:latin typeface="Times New Roman" panose="02020603050405020304" pitchFamily="18" charset="0"/>
              </a:rPr>
              <a:t>realise</a:t>
            </a:r>
            <a:r>
              <a:rPr lang="en-US" sz="1400" i="0" u="none" strike="noStrike" dirty="0">
                <a:solidFill>
                  <a:srgbClr val="000000"/>
                </a:solidFill>
                <a:effectLst/>
                <a:latin typeface="Times New Roman" panose="02020603050405020304" pitchFamily="18" charset="0"/>
              </a:rPr>
              <a:t> more about the banking sector but also made me a great independent researcher.</a:t>
            </a:r>
            <a:br>
              <a:rPr lang="en-US" sz="1400" i="0" u="none" strike="noStrike" dirty="0">
                <a:solidFill>
                  <a:srgbClr val="000000"/>
                </a:solidFill>
                <a:effectLst/>
                <a:latin typeface="-webkit-standard"/>
              </a:rPr>
            </a:br>
            <a:endParaRPr lang="en-US" sz="1400" i="0" u="none" strike="noStrike" dirty="0">
              <a:solidFill>
                <a:srgbClr val="000000"/>
              </a:solidFill>
              <a:effectLst/>
              <a:latin typeface="-webkit-standard"/>
            </a:endParaRPr>
          </a:p>
        </p:txBody>
      </p:sp>
    </p:spTree>
    <p:extLst>
      <p:ext uri="{BB962C8B-B14F-4D97-AF65-F5344CB8AC3E}">
        <p14:creationId xmlns:p14="http://schemas.microsoft.com/office/powerpoint/2010/main" val="1962051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1F7F-ED12-7DB2-4E04-B69C658B0BEE}"/>
              </a:ext>
            </a:extLst>
          </p:cNvPr>
          <p:cNvSpPr>
            <a:spLocks noGrp="1"/>
          </p:cNvSpPr>
          <p:nvPr>
            <p:ph type="ctrTitle"/>
          </p:nvPr>
        </p:nvSpPr>
        <p:spPr>
          <a:xfrm>
            <a:off x="379432" y="-1041804"/>
            <a:ext cx="11812568" cy="7109582"/>
          </a:xfrm>
        </p:spPr>
        <p:txBody>
          <a:bodyPr>
            <a:normAutofit/>
          </a:bodyPr>
          <a:lstStyle/>
          <a:p>
            <a:r>
              <a:rPr lang="en-US" sz="1400" b="1" i="0" u="none" strike="noStrike" dirty="0">
                <a:solidFill>
                  <a:srgbClr val="000000"/>
                </a:solidFill>
                <a:effectLst/>
                <a:latin typeface="Times New Roman" panose="02020603050405020304" pitchFamily="18" charset="0"/>
              </a:rPr>
              <a:t>9. Reference List</a:t>
            </a:r>
            <a:br>
              <a:rPr lang="en-GB" sz="1400" b="1" i="0" u="none" strike="noStrike" dirty="0">
                <a:solidFill>
                  <a:srgbClr val="000000"/>
                </a:solidFill>
                <a:effectLst/>
                <a:latin typeface="Times New Roman" panose="02020603050405020304" pitchFamily="18" charset="0"/>
              </a:rPr>
            </a:br>
            <a:br>
              <a:rPr lang="en-GB" sz="1400" b="1" i="0" u="none" strike="noStrike" dirty="0">
                <a:solidFill>
                  <a:srgbClr val="000000"/>
                </a:solidFill>
                <a:effectLst/>
                <a:latin typeface="Times New Roman" panose="02020603050405020304" pitchFamily="18" charset="0"/>
              </a:rPr>
            </a:b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Barclays PLC. (2023) </a:t>
            </a:r>
            <a:r>
              <a:rPr lang="en-US" sz="1400" b="0" i="1" u="none" strike="noStrike" dirty="0">
                <a:solidFill>
                  <a:srgbClr val="000000"/>
                </a:solidFill>
                <a:effectLst/>
                <a:latin typeface="Times New Roman" panose="02020603050405020304" pitchFamily="18" charset="0"/>
              </a:rPr>
              <a:t>Annual Report 2022</a:t>
            </a:r>
            <a:r>
              <a:rPr lang="en-US" sz="1400" b="0" i="0" u="none" strike="noStrike" dirty="0">
                <a:solidFill>
                  <a:srgbClr val="000000"/>
                </a:solidFill>
                <a:effectLst/>
                <a:latin typeface="Times New Roman" panose="02020603050405020304" pitchFamily="18" charset="0"/>
              </a:rPr>
              <a:t>. Available at: </a:t>
            </a:r>
            <a:r>
              <a:rPr lang="en-US" sz="1400" b="0" i="0" u="sng" strike="noStrike" dirty="0">
                <a:solidFill>
                  <a:srgbClr val="467886"/>
                </a:solidFill>
                <a:effectLst/>
                <a:latin typeface="Times New Roman" panose="02020603050405020304" pitchFamily="18" charset="0"/>
                <a:hlinkClick r:id="rId2"/>
              </a:rPr>
              <a:t>https://</a:t>
            </a:r>
            <a:r>
              <a:rPr lang="en-US" sz="1400" b="0" i="0" u="sng" strike="noStrike" dirty="0" err="1">
                <a:solidFill>
                  <a:srgbClr val="467886"/>
                </a:solidFill>
                <a:effectLst/>
                <a:latin typeface="Times New Roman" panose="02020603050405020304" pitchFamily="18" charset="0"/>
                <a:hlinkClick r:id="rId2"/>
              </a:rPr>
              <a:t>www.home.barclays</a:t>
            </a:r>
            <a:r>
              <a:rPr lang="en-US" sz="1400" b="0" i="0" u="sng" strike="noStrike" dirty="0">
                <a:solidFill>
                  <a:srgbClr val="467886"/>
                </a:solidFill>
                <a:effectLst/>
                <a:latin typeface="Times New Roman" panose="02020603050405020304" pitchFamily="18" charset="0"/>
                <a:hlinkClick r:id="rId2"/>
              </a:rPr>
              <a:t>/</a:t>
            </a:r>
            <a:r>
              <a:rPr lang="en-US" sz="1400" b="0" i="0" u="sng" strike="noStrike" dirty="0" err="1">
                <a:solidFill>
                  <a:srgbClr val="467886"/>
                </a:solidFill>
                <a:effectLst/>
                <a:latin typeface="Times New Roman" panose="02020603050405020304" pitchFamily="18" charset="0"/>
                <a:hlinkClick r:id="rId2"/>
              </a:rPr>
              <a:t>annualreport</a:t>
            </a:r>
            <a:r>
              <a:rPr lang="en-US" sz="1400" b="0" i="0" u="none" strike="noStrike" dirty="0">
                <a:solidFill>
                  <a:srgbClr val="000000"/>
                </a:solidFill>
                <a:effectLst/>
                <a:latin typeface="Times New Roman" panose="02020603050405020304" pitchFamily="18" charset="0"/>
              </a:rPr>
              <a:t> (Accessed: 9 February 2026).</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Braun, V. and Clarke, V. (2006) ‘Using thematic analysis in psychology’, </a:t>
            </a:r>
            <a:r>
              <a:rPr lang="en-US" sz="1400" b="0" i="1" u="none" strike="noStrike" dirty="0">
                <a:solidFill>
                  <a:srgbClr val="000000"/>
                </a:solidFill>
                <a:effectLst/>
                <a:latin typeface="Times New Roman" panose="02020603050405020304" pitchFamily="18" charset="0"/>
              </a:rPr>
              <a:t>Qualitative Research in Psychology</a:t>
            </a:r>
            <a:r>
              <a:rPr lang="en-US" sz="1400" b="0" i="0" u="none" strike="noStrike" dirty="0">
                <a:solidFill>
                  <a:srgbClr val="000000"/>
                </a:solidFill>
                <a:effectLst/>
                <a:latin typeface="Times New Roman" panose="02020603050405020304" pitchFamily="18" charset="0"/>
              </a:rPr>
              <a:t>, 3(2), pp. 77-101.</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De Keyser, A., </a:t>
            </a:r>
            <a:r>
              <a:rPr lang="en-US" sz="1400" b="0" i="0" u="none" strike="noStrike" dirty="0" err="1">
                <a:solidFill>
                  <a:srgbClr val="000000"/>
                </a:solidFill>
                <a:effectLst/>
                <a:latin typeface="Times New Roman" panose="02020603050405020304" pitchFamily="18" charset="0"/>
              </a:rPr>
              <a:t>Köcher</a:t>
            </a:r>
            <a:r>
              <a:rPr lang="en-US" sz="1400" b="0" i="0" u="none" strike="noStrike" dirty="0">
                <a:solidFill>
                  <a:srgbClr val="000000"/>
                </a:solidFill>
                <a:effectLst/>
                <a:latin typeface="Times New Roman" panose="02020603050405020304" pitchFamily="18" charset="0"/>
              </a:rPr>
              <a:t>, S., </a:t>
            </a:r>
            <a:r>
              <a:rPr lang="en-US" sz="1400" b="0" i="0" u="none" strike="noStrike" dirty="0" err="1">
                <a:solidFill>
                  <a:srgbClr val="000000"/>
                </a:solidFill>
                <a:effectLst/>
                <a:latin typeface="Times New Roman" panose="02020603050405020304" pitchFamily="18" charset="0"/>
              </a:rPr>
              <a:t>Alkire</a:t>
            </a:r>
            <a:r>
              <a:rPr lang="en-US" sz="1400" b="0" i="0" u="none" strike="noStrike" dirty="0">
                <a:solidFill>
                  <a:srgbClr val="000000"/>
                </a:solidFill>
                <a:effectLst/>
                <a:latin typeface="Times New Roman" panose="02020603050405020304" pitchFamily="18" charset="0"/>
              </a:rPr>
              <a:t>, L., </a:t>
            </a:r>
            <a:r>
              <a:rPr lang="en-US" sz="1400" b="0" i="0" u="none" strike="noStrike" dirty="0" err="1">
                <a:solidFill>
                  <a:srgbClr val="000000"/>
                </a:solidFill>
                <a:effectLst/>
                <a:latin typeface="Times New Roman" panose="02020603050405020304" pitchFamily="18" charset="0"/>
              </a:rPr>
              <a:t>Verbeeck</a:t>
            </a:r>
            <a:r>
              <a:rPr lang="en-US" sz="1400" b="0" i="0" u="none" strike="noStrike" dirty="0">
                <a:solidFill>
                  <a:srgbClr val="000000"/>
                </a:solidFill>
                <a:effectLst/>
                <a:latin typeface="Times New Roman" panose="02020603050405020304" pitchFamily="18" charset="0"/>
              </a:rPr>
              <a:t>, C., and </a:t>
            </a:r>
            <a:r>
              <a:rPr lang="en-US" sz="1400" b="0" i="0" u="none" strike="noStrike" dirty="0" err="1">
                <a:solidFill>
                  <a:srgbClr val="000000"/>
                </a:solidFill>
                <a:effectLst/>
                <a:latin typeface="Times New Roman" panose="02020603050405020304" pitchFamily="18" charset="0"/>
              </a:rPr>
              <a:t>Kandampully</a:t>
            </a:r>
            <a:r>
              <a:rPr lang="en-US" sz="1400" b="0" i="0" u="none" strike="noStrike" dirty="0">
                <a:solidFill>
                  <a:srgbClr val="000000"/>
                </a:solidFill>
                <a:effectLst/>
                <a:latin typeface="Times New Roman" panose="02020603050405020304" pitchFamily="18" charset="0"/>
              </a:rPr>
              <a:t>, J. (2019) ‘Frontline Service Technology Infusion: Conceptual Archetypes and Future Research Directions’, </a:t>
            </a:r>
            <a:r>
              <a:rPr lang="en-US" sz="1400" b="0" i="1" u="none" strike="noStrike" dirty="0">
                <a:solidFill>
                  <a:srgbClr val="000000"/>
                </a:solidFill>
                <a:effectLst/>
                <a:latin typeface="Times New Roman" panose="02020603050405020304" pitchFamily="18" charset="0"/>
              </a:rPr>
              <a:t>Journal of Service Management</a:t>
            </a:r>
            <a:r>
              <a:rPr lang="en-US" sz="1400" b="0" i="0" u="none" strike="noStrike" dirty="0">
                <a:solidFill>
                  <a:srgbClr val="000000"/>
                </a:solidFill>
                <a:effectLst/>
                <a:latin typeface="Times New Roman" panose="02020603050405020304" pitchFamily="18" charset="0"/>
              </a:rPr>
              <a:t>, 30(1), pp. 156-183.</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Deloitte (2021) </a:t>
            </a:r>
            <a:r>
              <a:rPr lang="en-US" sz="1400" b="0" i="1" u="none" strike="noStrike" dirty="0">
                <a:solidFill>
                  <a:srgbClr val="000000"/>
                </a:solidFill>
                <a:effectLst/>
                <a:latin typeface="Times New Roman" panose="02020603050405020304" pitchFamily="18" charset="0"/>
              </a:rPr>
              <a:t>The future of trust in financial services</a:t>
            </a:r>
            <a:r>
              <a:rPr lang="en-US" sz="1400" b="0" i="0" u="none" strike="noStrike" dirty="0">
                <a:solidFill>
                  <a:srgbClr val="000000"/>
                </a:solidFill>
                <a:effectLst/>
                <a:latin typeface="Times New Roman" panose="02020603050405020304" pitchFamily="18" charset="0"/>
              </a:rPr>
              <a:t>. Available at: </a:t>
            </a:r>
            <a:r>
              <a:rPr lang="en-US" sz="1400" b="0" i="0" u="sng" strike="noStrike" dirty="0">
                <a:solidFill>
                  <a:srgbClr val="467886"/>
                </a:solidFill>
                <a:effectLst/>
                <a:latin typeface="Times New Roman" panose="02020603050405020304" pitchFamily="18" charset="0"/>
                <a:hlinkClick r:id="rId3"/>
              </a:rPr>
              <a:t>https://</a:t>
            </a:r>
            <a:r>
              <a:rPr lang="en-US" sz="1400" b="0" i="0" u="sng" strike="noStrike" dirty="0" err="1">
                <a:solidFill>
                  <a:srgbClr val="467886"/>
                </a:solidFill>
                <a:effectLst/>
                <a:latin typeface="Times New Roman" panose="02020603050405020304" pitchFamily="18" charset="0"/>
                <a:hlinkClick r:id="rId3"/>
              </a:rPr>
              <a:t>www2.deloitte.com</a:t>
            </a:r>
            <a:r>
              <a:rPr lang="en-US" sz="1400" b="0" i="0" u="none" strike="noStrike" dirty="0">
                <a:solidFill>
                  <a:srgbClr val="000000"/>
                </a:solidFill>
                <a:effectLst/>
                <a:latin typeface="Times New Roman" panose="02020603050405020304" pitchFamily="18" charset="0"/>
              </a:rPr>
              <a:t>(Accessed: 6 February 2026).</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Financial Conduct Authority (FCA) (2022) </a:t>
            </a:r>
            <a:r>
              <a:rPr lang="en-US" sz="1400" b="0" i="1" u="none" strike="noStrike" dirty="0">
                <a:solidFill>
                  <a:srgbClr val="000000"/>
                </a:solidFill>
                <a:effectLst/>
                <a:latin typeface="Times New Roman" panose="02020603050405020304" pitchFamily="18" charset="0"/>
              </a:rPr>
              <a:t>Financial Lives Survey</a:t>
            </a:r>
            <a:r>
              <a:rPr lang="en-US" sz="1400" b="0" i="0" u="none" strike="noStrike" dirty="0">
                <a:solidFill>
                  <a:srgbClr val="000000"/>
                </a:solidFill>
                <a:effectLst/>
                <a:latin typeface="Times New Roman" panose="02020603050405020304" pitchFamily="18" charset="0"/>
              </a:rPr>
              <a:t>. Available at: </a:t>
            </a:r>
            <a:r>
              <a:rPr lang="en-US" sz="1400" b="0" i="0" u="sng" strike="noStrike" dirty="0">
                <a:solidFill>
                  <a:srgbClr val="467886"/>
                </a:solidFill>
                <a:effectLst/>
                <a:latin typeface="Times New Roman" panose="02020603050405020304" pitchFamily="18" charset="0"/>
                <a:hlinkClick r:id="rId4"/>
              </a:rPr>
              <a:t>https://</a:t>
            </a:r>
            <a:r>
              <a:rPr lang="en-US" sz="1400" b="0" i="0" u="sng" strike="noStrike" dirty="0" err="1">
                <a:solidFill>
                  <a:srgbClr val="467886"/>
                </a:solidFill>
                <a:effectLst/>
                <a:latin typeface="Times New Roman" panose="02020603050405020304" pitchFamily="18" charset="0"/>
                <a:hlinkClick r:id="rId4"/>
              </a:rPr>
              <a:t>www.fca.org.uk</a:t>
            </a:r>
            <a:r>
              <a:rPr lang="en-US" sz="1400" b="0" i="0" u="none" strike="noStrike" dirty="0">
                <a:solidFill>
                  <a:srgbClr val="000000"/>
                </a:solidFill>
                <a:effectLst/>
                <a:latin typeface="Times New Roman" panose="02020603050405020304" pitchFamily="18" charset="0"/>
              </a:rPr>
              <a:t> (Accessed: 9 February 2026).</a:t>
            </a:r>
            <a:br>
              <a:rPr lang="en-US" sz="1400" b="0" i="0" u="none" strike="noStrike" dirty="0">
                <a:solidFill>
                  <a:srgbClr val="000000"/>
                </a:solidFill>
                <a:effectLst/>
                <a:latin typeface="-webkit-standard"/>
              </a:rPr>
            </a:br>
            <a:r>
              <a:rPr lang="en-US" sz="1400" b="0" i="0" u="none" strike="noStrike" dirty="0" err="1">
                <a:solidFill>
                  <a:srgbClr val="000000"/>
                </a:solidFill>
                <a:effectLst/>
                <a:latin typeface="Times New Roman" panose="02020603050405020304" pitchFamily="18" charset="0"/>
              </a:rPr>
              <a:t>Gomber</a:t>
            </a:r>
            <a:r>
              <a:rPr lang="en-US" sz="1400" b="0" i="0" u="none" strike="noStrike" dirty="0">
                <a:solidFill>
                  <a:srgbClr val="000000"/>
                </a:solidFill>
                <a:effectLst/>
                <a:latin typeface="Times New Roman" panose="02020603050405020304" pitchFamily="18" charset="0"/>
              </a:rPr>
              <a:t>, P., Kauffman, R.J., Parker, C., and Weber, B.W. (2018) ‘On the Fintech Revolution: Interpreting the Forces of Innovation, Disruption, and Transformation in Financial Services’, </a:t>
            </a:r>
            <a:r>
              <a:rPr lang="en-US" sz="1400" b="0" i="1" u="none" strike="noStrike" dirty="0">
                <a:solidFill>
                  <a:srgbClr val="000000"/>
                </a:solidFill>
                <a:effectLst/>
                <a:latin typeface="Times New Roman" panose="02020603050405020304" pitchFamily="18" charset="0"/>
              </a:rPr>
              <a:t>Journal of Management Information Systems</a:t>
            </a:r>
            <a:r>
              <a:rPr lang="en-US" sz="1400" b="0" i="0" u="none" strike="noStrike" dirty="0">
                <a:solidFill>
                  <a:srgbClr val="000000"/>
                </a:solidFill>
                <a:effectLst/>
                <a:latin typeface="Times New Roman" panose="02020603050405020304" pitchFamily="18" charset="0"/>
              </a:rPr>
              <a:t>, 35(1), pp. 220-265.</a:t>
            </a:r>
            <a:br>
              <a:rPr lang="en-US" sz="1400" b="0" i="0" u="none" strike="noStrike" dirty="0">
                <a:solidFill>
                  <a:srgbClr val="000000"/>
                </a:solidFill>
                <a:effectLst/>
                <a:latin typeface="-webkit-standard"/>
              </a:rPr>
            </a:br>
            <a:r>
              <a:rPr lang="en-US" sz="1400" b="0" i="0" u="none" strike="noStrike" dirty="0" err="1">
                <a:solidFill>
                  <a:srgbClr val="000000"/>
                </a:solidFill>
                <a:effectLst/>
                <a:latin typeface="Times New Roman" panose="02020603050405020304" pitchFamily="18" charset="0"/>
              </a:rPr>
              <a:t>Kini</a:t>
            </a:r>
            <a:r>
              <a:rPr lang="en-US" sz="1400" b="0" i="0" u="none" strike="noStrike" dirty="0">
                <a:solidFill>
                  <a:srgbClr val="000000"/>
                </a:solidFill>
                <a:effectLst/>
                <a:latin typeface="Times New Roman" panose="02020603050405020304" pitchFamily="18" charset="0"/>
              </a:rPr>
              <a:t>, A. and </a:t>
            </a:r>
            <a:r>
              <a:rPr lang="en-US" sz="1400" b="0" i="0" u="none" strike="noStrike" dirty="0" err="1">
                <a:solidFill>
                  <a:srgbClr val="000000"/>
                </a:solidFill>
                <a:effectLst/>
                <a:latin typeface="Times New Roman" panose="02020603050405020304" pitchFamily="18" charset="0"/>
              </a:rPr>
              <a:t>Chobineh</a:t>
            </a:r>
            <a:r>
              <a:rPr lang="en-US" sz="1400" b="0" i="0" u="none" strike="noStrike" dirty="0">
                <a:solidFill>
                  <a:srgbClr val="000000"/>
                </a:solidFill>
                <a:effectLst/>
                <a:latin typeface="Times New Roman" panose="02020603050405020304" pitchFamily="18" charset="0"/>
              </a:rPr>
              <a:t>, J. (1999) ‘Trust in electronic commerce: definition and theoretical considerations’, in </a:t>
            </a:r>
            <a:r>
              <a:rPr lang="en-US" sz="1400" b="0" i="1" u="none" strike="noStrike" dirty="0">
                <a:solidFill>
                  <a:srgbClr val="000000"/>
                </a:solidFill>
                <a:effectLst/>
                <a:latin typeface="Times New Roman" panose="02020603050405020304" pitchFamily="18" charset="0"/>
              </a:rPr>
              <a:t>Proceedings of the 31st Hawaii International Conference on System Sciences</a:t>
            </a:r>
            <a:r>
              <a:rPr lang="en-US" sz="1400" b="0" i="0" u="none" strike="noStrike" dirty="0">
                <a:solidFill>
                  <a:srgbClr val="000000"/>
                </a:solidFill>
                <a:effectLst/>
                <a:latin typeface="Times New Roman" panose="02020603050405020304" pitchFamily="18" charset="0"/>
              </a:rPr>
              <a:t>. IEEE.</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KPMG (2022) </a:t>
            </a:r>
            <a:r>
              <a:rPr lang="en-US" sz="1400" b="0" i="1" u="none" strike="noStrike" dirty="0">
                <a:solidFill>
                  <a:srgbClr val="000000"/>
                </a:solidFill>
                <a:effectLst/>
                <a:latin typeface="Times New Roman" panose="02020603050405020304" pitchFamily="18" charset="0"/>
              </a:rPr>
              <a:t>UK Banking Outlook 2023</a:t>
            </a:r>
            <a:r>
              <a:rPr lang="en-US" sz="1400" b="0" i="0" u="none" strike="noStrike" dirty="0">
                <a:solidFill>
                  <a:srgbClr val="000000"/>
                </a:solidFill>
                <a:effectLst/>
                <a:latin typeface="Times New Roman" panose="02020603050405020304" pitchFamily="18" charset="0"/>
              </a:rPr>
              <a:t>. Available at: </a:t>
            </a:r>
            <a:r>
              <a:rPr lang="en-US" sz="1400" b="0" i="0" u="sng" strike="noStrike" dirty="0">
                <a:solidFill>
                  <a:srgbClr val="467886"/>
                </a:solidFill>
                <a:effectLst/>
                <a:latin typeface="Times New Roman" panose="02020603050405020304" pitchFamily="18" charset="0"/>
                <a:hlinkClick r:id="rId5"/>
              </a:rPr>
              <a:t>https://</a:t>
            </a:r>
            <a:r>
              <a:rPr lang="en-US" sz="1400" b="0" i="0" u="sng" strike="noStrike" dirty="0" err="1">
                <a:solidFill>
                  <a:srgbClr val="467886"/>
                </a:solidFill>
                <a:effectLst/>
                <a:latin typeface="Times New Roman" panose="02020603050405020304" pitchFamily="18" charset="0"/>
                <a:hlinkClick r:id="rId5"/>
              </a:rPr>
              <a:t>kpmg.com</a:t>
            </a:r>
            <a:r>
              <a:rPr lang="en-US" sz="1400" b="0" i="0" u="sng" strike="noStrike" dirty="0">
                <a:solidFill>
                  <a:srgbClr val="467886"/>
                </a:solidFill>
                <a:effectLst/>
                <a:latin typeface="Times New Roman" panose="02020603050405020304" pitchFamily="18" charset="0"/>
                <a:hlinkClick r:id="rId5"/>
              </a:rPr>
              <a:t>/uk</a:t>
            </a:r>
            <a:r>
              <a:rPr lang="en-US" sz="1400" b="0" i="0" u="none" strike="noStrike" dirty="0">
                <a:solidFill>
                  <a:srgbClr val="000000"/>
                </a:solidFill>
                <a:effectLst/>
                <a:latin typeface="Times New Roman" panose="02020603050405020304" pitchFamily="18" charset="0"/>
              </a:rPr>
              <a:t> (Accessed: 8 February 2026).</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Mayer, R.C., Davis, J.H., and </a:t>
            </a:r>
            <a:r>
              <a:rPr lang="en-US" sz="1400" b="0" i="0" u="none" strike="noStrike" dirty="0" err="1">
                <a:solidFill>
                  <a:srgbClr val="000000"/>
                </a:solidFill>
                <a:effectLst/>
                <a:latin typeface="Times New Roman" panose="02020603050405020304" pitchFamily="18" charset="0"/>
              </a:rPr>
              <a:t>Schoorman</a:t>
            </a:r>
            <a:r>
              <a:rPr lang="en-US" sz="1400" b="0" i="0" u="none" strike="noStrike" dirty="0">
                <a:solidFill>
                  <a:srgbClr val="000000"/>
                </a:solidFill>
                <a:effectLst/>
                <a:latin typeface="Times New Roman" panose="02020603050405020304" pitchFamily="18" charset="0"/>
              </a:rPr>
              <a:t>, F.D. (1995) ‘An integrative model of organizational trust’, </a:t>
            </a:r>
            <a:r>
              <a:rPr lang="en-US" sz="1400" b="0" i="1" u="none" strike="noStrike" dirty="0">
                <a:solidFill>
                  <a:srgbClr val="000000"/>
                </a:solidFill>
                <a:effectLst/>
                <a:latin typeface="Times New Roman" panose="02020603050405020304" pitchFamily="18" charset="0"/>
              </a:rPr>
              <a:t>Academy of Management Review</a:t>
            </a:r>
            <a:r>
              <a:rPr lang="en-US" sz="1400" b="0" i="0" u="none" strike="noStrike" dirty="0">
                <a:solidFill>
                  <a:srgbClr val="000000"/>
                </a:solidFill>
                <a:effectLst/>
                <a:latin typeface="Times New Roman" panose="02020603050405020304" pitchFamily="18" charset="0"/>
              </a:rPr>
              <a:t>, 20(3), pp. 709-734.</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O’Neill, R. (2022) ‘The Trust Paradox: How Digital Banking Can Build and Destroy Customer Loyalty’, </a:t>
            </a:r>
            <a:r>
              <a:rPr lang="en-US" sz="1400" b="0" i="1" u="none" strike="noStrike" dirty="0">
                <a:solidFill>
                  <a:srgbClr val="000000"/>
                </a:solidFill>
                <a:effectLst/>
                <a:latin typeface="Times New Roman" panose="02020603050405020304" pitchFamily="18" charset="0"/>
              </a:rPr>
              <a:t>Journal of Digital Banking</a:t>
            </a:r>
            <a:r>
              <a:rPr lang="en-US" sz="1400" b="0" i="0" u="none" strike="noStrike" dirty="0">
                <a:solidFill>
                  <a:srgbClr val="000000"/>
                </a:solidFill>
                <a:effectLst/>
                <a:latin typeface="Times New Roman" panose="02020603050405020304" pitchFamily="18" charset="0"/>
              </a:rPr>
              <a:t>, 6(4), pp. 312-325.</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PwC (2023) </a:t>
            </a:r>
            <a:r>
              <a:rPr lang="en-US" sz="1400" b="0" i="1" u="none" strike="noStrike" dirty="0">
                <a:solidFill>
                  <a:srgbClr val="000000"/>
                </a:solidFill>
                <a:effectLst/>
                <a:latin typeface="Times New Roman" panose="02020603050405020304" pitchFamily="18" charset="0"/>
              </a:rPr>
              <a:t>Global Digital Trust Insights Survey</a:t>
            </a:r>
            <a:r>
              <a:rPr lang="en-US" sz="1400" b="0" i="0" u="none" strike="noStrike" dirty="0">
                <a:solidFill>
                  <a:srgbClr val="000000"/>
                </a:solidFill>
                <a:effectLst/>
                <a:latin typeface="Times New Roman" panose="02020603050405020304" pitchFamily="18" charset="0"/>
              </a:rPr>
              <a:t>. Available at: </a:t>
            </a:r>
            <a:r>
              <a:rPr lang="en-US" sz="1400" b="0" i="0" u="sng" strike="noStrike" dirty="0">
                <a:solidFill>
                  <a:srgbClr val="467886"/>
                </a:solidFill>
                <a:effectLst/>
                <a:latin typeface="Times New Roman" panose="02020603050405020304" pitchFamily="18" charset="0"/>
                <a:hlinkClick r:id="rId6"/>
              </a:rPr>
              <a:t>https://</a:t>
            </a:r>
            <a:r>
              <a:rPr lang="en-US" sz="1400" b="0" i="0" u="sng" strike="noStrike" dirty="0" err="1">
                <a:solidFill>
                  <a:srgbClr val="467886"/>
                </a:solidFill>
                <a:effectLst/>
                <a:latin typeface="Times New Roman" panose="02020603050405020304" pitchFamily="18" charset="0"/>
                <a:hlinkClick r:id="rId6"/>
              </a:rPr>
              <a:t>www.pwc.com</a:t>
            </a:r>
            <a:r>
              <a:rPr lang="en-US" sz="1400" b="0" i="0" u="none" strike="noStrike" dirty="0">
                <a:solidFill>
                  <a:srgbClr val="000000"/>
                </a:solidFill>
                <a:effectLst/>
                <a:latin typeface="Times New Roman" panose="02020603050405020304" pitchFamily="18" charset="0"/>
              </a:rPr>
              <a:t> (Accessed: 9 February 2026).</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Saunders, M., Lewis, P., and </a:t>
            </a:r>
            <a:r>
              <a:rPr lang="en-US" sz="1400" b="0" i="0" u="none" strike="noStrike" dirty="0" err="1">
                <a:solidFill>
                  <a:srgbClr val="000000"/>
                </a:solidFill>
                <a:effectLst/>
                <a:latin typeface="Times New Roman" panose="02020603050405020304" pitchFamily="18" charset="0"/>
              </a:rPr>
              <a:t>Thornhill</a:t>
            </a:r>
            <a:r>
              <a:rPr lang="en-US" sz="1400" b="0" i="0" u="none" strike="noStrike" dirty="0">
                <a:solidFill>
                  <a:srgbClr val="000000"/>
                </a:solidFill>
                <a:effectLst/>
                <a:latin typeface="Times New Roman" panose="02020603050405020304" pitchFamily="18" charset="0"/>
              </a:rPr>
              <a:t>, A. (2019) </a:t>
            </a:r>
            <a:r>
              <a:rPr lang="en-US" sz="1400" b="0" i="1" u="none" strike="noStrike" dirty="0">
                <a:solidFill>
                  <a:srgbClr val="000000"/>
                </a:solidFill>
                <a:effectLst/>
                <a:latin typeface="Times New Roman" panose="02020603050405020304" pitchFamily="18" charset="0"/>
              </a:rPr>
              <a:t>Research Methods for Business Students</a:t>
            </a:r>
            <a:r>
              <a:rPr lang="en-US" sz="1400" b="0" i="0" u="none" strike="noStrike" dirty="0">
                <a:solidFill>
                  <a:srgbClr val="000000"/>
                </a:solidFill>
                <a:effectLst/>
                <a:latin typeface="Times New Roman" panose="02020603050405020304" pitchFamily="18" charset="0"/>
              </a:rPr>
              <a:t>. 8th </a:t>
            </a:r>
            <a:r>
              <a:rPr lang="en-US" sz="1400" b="0" i="0" u="none" strike="noStrike" dirty="0" err="1">
                <a:solidFill>
                  <a:srgbClr val="000000"/>
                </a:solidFill>
                <a:effectLst/>
                <a:latin typeface="Times New Roman" panose="02020603050405020304" pitchFamily="18" charset="0"/>
              </a:rPr>
              <a:t>edn</a:t>
            </a:r>
            <a:r>
              <a:rPr lang="en-US" sz="1400" b="0" i="0" u="none" strike="noStrike" dirty="0">
                <a:solidFill>
                  <a:srgbClr val="000000"/>
                </a:solidFill>
                <a:effectLst/>
                <a:latin typeface="Times New Roman" panose="02020603050405020304" pitchFamily="18" charset="0"/>
              </a:rPr>
              <a:t>. Harlow: Pearson.</a:t>
            </a:r>
            <a:br>
              <a:rPr lang="en-US" sz="1400" b="0" i="0" u="none" strike="noStrike" dirty="0">
                <a:solidFill>
                  <a:srgbClr val="000000"/>
                </a:solidFill>
                <a:effectLst/>
                <a:latin typeface="-webkit-standard"/>
              </a:rPr>
            </a:br>
            <a:r>
              <a:rPr lang="en-US" sz="1400" b="0" i="0" u="none" strike="noStrike" dirty="0" err="1">
                <a:solidFill>
                  <a:srgbClr val="000000"/>
                </a:solidFill>
                <a:effectLst/>
                <a:latin typeface="Times New Roman" panose="02020603050405020304" pitchFamily="18" charset="0"/>
              </a:rPr>
              <a:t>Schein</a:t>
            </a:r>
            <a:r>
              <a:rPr lang="en-US" sz="1400" b="0" i="0" u="none" strike="noStrike" dirty="0">
                <a:solidFill>
                  <a:srgbClr val="000000"/>
                </a:solidFill>
                <a:effectLst/>
                <a:latin typeface="Times New Roman" panose="02020603050405020304" pitchFamily="18" charset="0"/>
              </a:rPr>
              <a:t>, E.H. (2010) </a:t>
            </a:r>
            <a:r>
              <a:rPr lang="en-US" sz="1400" b="0" i="1" u="none" strike="noStrike" dirty="0">
                <a:solidFill>
                  <a:srgbClr val="000000"/>
                </a:solidFill>
                <a:effectLst/>
                <a:latin typeface="Times New Roman" panose="02020603050405020304" pitchFamily="18" charset="0"/>
              </a:rPr>
              <a:t>Organizational Culture and Leadership</a:t>
            </a:r>
            <a:r>
              <a:rPr lang="en-US" sz="1400" b="0" i="0" u="none" strike="noStrike" dirty="0">
                <a:solidFill>
                  <a:srgbClr val="000000"/>
                </a:solidFill>
                <a:effectLst/>
                <a:latin typeface="Times New Roman" panose="02020603050405020304" pitchFamily="18" charset="0"/>
              </a:rPr>
              <a:t>. 4th </a:t>
            </a:r>
            <a:r>
              <a:rPr lang="en-US" sz="1400" b="0" i="0" u="none" strike="noStrike" dirty="0" err="1">
                <a:solidFill>
                  <a:srgbClr val="000000"/>
                </a:solidFill>
                <a:effectLst/>
                <a:latin typeface="Times New Roman" panose="02020603050405020304" pitchFamily="18" charset="0"/>
              </a:rPr>
              <a:t>edn</a:t>
            </a:r>
            <a:r>
              <a:rPr lang="en-US" sz="1400" b="0" i="0" u="none" strike="noStrike" dirty="0">
                <a:solidFill>
                  <a:srgbClr val="000000"/>
                </a:solidFill>
                <a:effectLst/>
                <a:latin typeface="Times New Roman" panose="02020603050405020304" pitchFamily="18" charset="0"/>
              </a:rPr>
              <a:t>. San Francisco: </a:t>
            </a:r>
            <a:r>
              <a:rPr lang="en-US" sz="1400" b="0" i="0" u="none" strike="noStrike" dirty="0" err="1">
                <a:solidFill>
                  <a:srgbClr val="000000"/>
                </a:solidFill>
                <a:effectLst/>
                <a:latin typeface="Times New Roman" panose="02020603050405020304" pitchFamily="18" charset="0"/>
              </a:rPr>
              <a:t>Jossey-Bass</a:t>
            </a:r>
            <a:r>
              <a:rPr lang="en-US" sz="1400" b="0" i="0" u="none" strike="noStrike" dirty="0">
                <a:solidFill>
                  <a:srgbClr val="000000"/>
                </a:solidFill>
                <a:effectLst/>
                <a:latin typeface="Times New Roman" panose="02020603050405020304" pitchFamily="18" charset="0"/>
              </a:rPr>
              <a:t>.</a:t>
            </a:r>
            <a:br>
              <a:rPr lang="en-US" sz="1400" b="0" i="0" u="none" strike="noStrike" dirty="0">
                <a:solidFill>
                  <a:srgbClr val="000000"/>
                </a:solidFill>
                <a:effectLst/>
                <a:latin typeface="-webkit-standard"/>
              </a:rPr>
            </a:br>
            <a:r>
              <a:rPr lang="en-US" sz="1400" b="0" i="0" u="none" strike="noStrike" dirty="0" err="1">
                <a:solidFill>
                  <a:srgbClr val="000000"/>
                </a:solidFill>
                <a:effectLst/>
                <a:latin typeface="Times New Roman" panose="02020603050405020304" pitchFamily="18" charset="0"/>
              </a:rPr>
              <a:t>Temenos</a:t>
            </a:r>
            <a:r>
              <a:rPr lang="en-US" sz="1400" b="0" i="0" u="none" strike="noStrike" dirty="0">
                <a:solidFill>
                  <a:srgbClr val="000000"/>
                </a:solidFill>
                <a:effectLst/>
                <a:latin typeface="Times New Roman" panose="02020603050405020304" pitchFamily="18" charset="0"/>
              </a:rPr>
              <a:t> (2023) </a:t>
            </a:r>
            <a:r>
              <a:rPr lang="en-US" sz="1400" b="0" i="1" u="none" strike="noStrike" dirty="0">
                <a:solidFill>
                  <a:srgbClr val="000000"/>
                </a:solidFill>
                <a:effectLst/>
                <a:latin typeface="Times New Roman" panose="02020603050405020304" pitchFamily="18" charset="0"/>
              </a:rPr>
              <a:t>The Future of Digital Banking Report</a:t>
            </a:r>
            <a:r>
              <a:rPr lang="en-US" sz="1400" b="0" i="0" u="none" strike="noStrike" dirty="0">
                <a:solidFill>
                  <a:srgbClr val="000000"/>
                </a:solidFill>
                <a:effectLst/>
                <a:latin typeface="Times New Roman" panose="02020603050405020304" pitchFamily="18" charset="0"/>
              </a:rPr>
              <a:t>. Available at: </a:t>
            </a:r>
            <a:r>
              <a:rPr lang="en-US" sz="1400" b="0" i="0" u="sng" strike="noStrike" dirty="0">
                <a:solidFill>
                  <a:srgbClr val="467886"/>
                </a:solidFill>
                <a:effectLst/>
                <a:latin typeface="Times New Roman" panose="02020603050405020304" pitchFamily="18" charset="0"/>
                <a:hlinkClick r:id="rId7"/>
              </a:rPr>
              <a:t>https://</a:t>
            </a:r>
            <a:r>
              <a:rPr lang="en-US" sz="1400" b="0" i="0" u="sng" strike="noStrike" dirty="0" err="1">
                <a:solidFill>
                  <a:srgbClr val="467886"/>
                </a:solidFill>
                <a:effectLst/>
                <a:latin typeface="Times New Roman" panose="02020603050405020304" pitchFamily="18" charset="0"/>
                <a:hlinkClick r:id="rId7"/>
              </a:rPr>
              <a:t>www.temenos.com</a:t>
            </a:r>
            <a:r>
              <a:rPr lang="en-US" sz="1400" b="0" i="0" u="none" strike="noStrike" dirty="0">
                <a:solidFill>
                  <a:srgbClr val="000000"/>
                </a:solidFill>
                <a:effectLst/>
                <a:latin typeface="Times New Roman" panose="02020603050405020304" pitchFamily="18" charset="0"/>
              </a:rPr>
              <a:t>(Accessed: 7 February 2026).</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Vial, G. (2019) ‘Understanding digital transformation: A review and a research agenda’, </a:t>
            </a:r>
            <a:r>
              <a:rPr lang="en-US" sz="1400" b="0" i="1" u="none" strike="noStrike" dirty="0">
                <a:solidFill>
                  <a:srgbClr val="000000"/>
                </a:solidFill>
                <a:effectLst/>
                <a:latin typeface="Times New Roman" panose="02020603050405020304" pitchFamily="18" charset="0"/>
              </a:rPr>
              <a:t>The Journal of Strategic Information Systems</a:t>
            </a:r>
            <a:r>
              <a:rPr lang="en-US" sz="1400" b="0" i="0" u="none" strike="noStrike" dirty="0">
                <a:solidFill>
                  <a:srgbClr val="000000"/>
                </a:solidFill>
                <a:effectLst/>
                <a:latin typeface="Times New Roman" panose="02020603050405020304" pitchFamily="18" charset="0"/>
              </a:rPr>
              <a:t>, 28(2), pp. 118-144.</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webkit-standard"/>
              </a:rPr>
              <a:t> </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Times New Roman" panose="02020603050405020304" pitchFamily="18" charset="0"/>
              </a:rPr>
              <a:t>2</a:t>
            </a:r>
            <a:br>
              <a:rPr lang="en-US" sz="1400" b="0" i="0" u="none" strike="noStrike" dirty="0">
                <a:solidFill>
                  <a:srgbClr val="000000"/>
                </a:solidFill>
                <a:effectLst/>
                <a:latin typeface="-webkit-standard"/>
              </a:rPr>
            </a:br>
            <a:r>
              <a:rPr lang="en-US" sz="1400" b="0" i="0" u="none" strike="noStrike" dirty="0">
                <a:solidFill>
                  <a:srgbClr val="000000"/>
                </a:solidFill>
                <a:effectLst/>
                <a:latin typeface="-webkit-standard"/>
              </a:rPr>
              <a:t> </a:t>
            </a:r>
          </a:p>
        </p:txBody>
      </p:sp>
    </p:spTree>
    <p:extLst>
      <p:ext uri="{BB962C8B-B14F-4D97-AF65-F5344CB8AC3E}">
        <p14:creationId xmlns:p14="http://schemas.microsoft.com/office/powerpoint/2010/main" val="203052994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3</TotalTime>
  <Words>4405</Words>
  <Application>Microsoft Office PowerPoint</Application>
  <PresentationFormat>Widescreen</PresentationFormat>
  <Paragraphs>55</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Century Gothic</vt:lpstr>
      <vt:lpstr>Symbol</vt:lpstr>
      <vt:lpstr>Times New Roman</vt:lpstr>
      <vt:lpstr>UICTFontTextStyleBody</vt:lpstr>
      <vt:lpstr>-webkit-standard</vt:lpstr>
      <vt:lpstr>Wingdings 3</vt:lpstr>
      <vt:lpstr>Wisp</vt:lpstr>
      <vt:lpstr>Independent Study Report Muhammad Abdul jalil                                LCLM5002-COMPONENT 2 WORD COUNT-2457</vt:lpstr>
      <vt:lpstr>Abstract This is an independent study that determines the crucial issue that the UK retail banks have to contend with: how to digitally transform but retain and increase customer confidence at the same time. The study objective will focus on the examination of the way in which banks will be able to reconcile the innovative service provision with the need to maintain relational trust in a more digitalized, post-pandemic environment. Following a strict secondary research methodology, the report will synthesise information about academic journals, industry reports (e.g., KPMG, Deloitte), financial regulatory publications, and recent business literature (of primary interest between 2019 and 2024). An analysis method used is thematic analysis to review the available literature and data. Major conclusions are that trust is still a fundamental currency, and it is put to the test by cybersecurity issues, perceived impersonalisation, and the problem of data privacy. It demonstrates effective transformation to be dependent on the model of a human-digital hybrid, open communication, strong ethical data governance, and leadership that promotes an agile, customer-focused culture. The paper finds that digital transformation is not the technology itself but a radical strategic reorganisation in which trust has to be built into all digital interfaces and processes. </vt:lpstr>
      <vt:lpstr>PowerPoint Presentation</vt:lpstr>
      <vt:lpstr>1. Introduction The UK retail banking industry is at a crossroads precipitated by a fast-moving technological change, the dynamic expectations of customers, and a stiffened competition with nimble FinTechs and challenger banks (KPMG, 2022). This is a digital transformation that has been further facilitated by the COVID-19 pandemic and entails the introduction of technologies, including artificial intelligence (AI), blockchain, and cloud computing, to alter the process of service delivery, operational efficiency, and customer interaction (Bank of England, 2021). In this scenario, a central strategic dilemma arises, namely, how to achieve aggressive digital innovation and simultaneously not undermine the initial pillar of customer trust. Trust is a complex concept in the banking industry, and it includes competence, integrity, benevolence and predictability (Mayer et al., 1995) and is traditionally developed in the relationships among the individuals and the stability of the institutions. The topicality of the topic is high among both the members of the industry and the scholars. In the case of banks, it is a competitive survival and development issue when it comes to walking this fine line. In the case of academic discourse, it overlaps with literature of strategic management, organisational change, service marketing, and business ethics. The reason why this study is needed is due to a gap that was identified: although the literature on digital transformation or customer trust has been widely studied in isolation, there is a lack of literature that critically synthesises the tension and the synergy between the two in the context of a contemporary UK retail banking setting and post-2020. This report is limited to covering the UK major high-street banks and building societies with the scope of the analysis of their publicly reported approaches, and challenges over the period of 2019 and beyond. The report will identify the research problem and questions first before explaining why its ethical status was justified. A brief literature review and summary of the secondary research methodology will be provided. This will be followed with analysis of major themes and finally a discussion of the implications will be made. A personal reflection of the report is presented and ends with actionable recommendations.        2. Research Topic, Problem and Questions 2.1 Research Topic The research topic is “The interplay between digital transformation initiatives and customer trust in the UK retail banking sector.”  </vt:lpstr>
      <vt:lpstr>2.2 Research Problem The underlying issue is that even though digital transformation is necessary to be efficient and relevant, it may unintentionally, by seeming to cause security concerns, lack of focus, and lack of transparency in the data use, harm customer trust (O’Neill, 2022). On the other hand, lack of trust may prevent use of digital services, which will stifle innovation and break even. This poses a difficult strategic dilemma to the existing banks: how to go digital at a faster pace without endangering their reputations of trust. The issue is worth researching because of the high implications on customer retention, compliance, and profitability in the long-term in the industry where trust is a key differentiator.   2.3 Research Aim and Objectives Aim: To critically examine the role of strategic management by UK retail banks in digitally transforming their operational models to foster and not erode customer confidence. Objectives: 1. To assess the main forces and aspects of digital transformation in the UK retail banking industry. 2. To determine the variables that define and determine customer trust in a digital banking setting. 3. To examine the recorded issues and interrelations between digital innovation and trust-building programmes. 4. To suggest professional suggestions on a balanced strategic approach.   .4 Research Question(s)  rimary Research Question: How can the UK retail banks reconcile the need to transform digitally with the need to remain strongly trusted by its customers?    ub-Questions:   •What are the key trust-corrosive risks related to the digital banking channels?   •What are the approaches that banks are using to integrate trust into digital customer experiences?  </vt:lpstr>
      <vt:lpstr>3. Ethical Statement This study solely uses secondary data therefore circumventing complexity of ethics as it involves human subjects with primary research. All used data are publicly available, previously published sources, such as academic databases (e.g., ProQuest, Google Scholar), official publications in the industry, annual reports of listed banking corporations, reports prepared by regulatory bodies, such as the Financial Conduct Authority (FCA) and the Bank of England. Ethics have revolved around strict and ethical reporting of information sourced. In order to prevent plagiarism, all the ideas, paraphrases and direct quotes of these sources are properly referenced using the Arden University Harvard referencing style. Credible, peer-reviewed sources have been used consciously to ensure reliability in data and commercial industry reports are also recognised to have the risk of publisher bias. One such constraint is the use of published stories by banks, which can focus on achievements more than the failures. There was no use of primary research method, such as interviews, surveys, or questionnaires when compiling this report.   Mandatory Declaration: No primary methods of research were applied in this research.   . Overview of Research Approach  .1 Research Design  he research design embraced in this study is descriptive and explanatory secondary research design. It is descriptive because it attempts to truly reflect the state of the situation in digital transformation and trust in the UK banking. It is explanatory because it attempts to find and describe the connexions among the most important variables (digital initiatives and trust metrics). The secondary approach is appropriate since the research questions can be addressed by synthesising the available rich data, theoretical frameworks and documented case studies as published in the public domain (Saunders et al., 2019). It is also cost-effective in terms of time and enables one to take a wide overview of the industry.  .2 Secondary Data Sources  he information was collected through the extensive variety of sources so that triangulation could be carried out:   Scholarly Articles: An article published by such journals as Journal of Banking and Finance, International Journal of Bank Marketing.   Industry/Consultancy Report: KPMG, Deloitte, PwC and Accenture publications on banking trend.   Government &amp; Regulatory Publications: Reports and discussion papers of the FCA, Bank of England and UK Finance.   Corporate Publications: Barclays, HSBC, Lloyds Banking Group, and NatWest Group annual reports, sustainability reports and press releases.   Databases: ProQuest Business Collection, Emerald Insight and Statista.    </vt:lpstr>
      <vt:lpstr>4.3 Literature Review The existing literature related to the main dilemma of the present research is brought together by two streams of dominance, although frequently parallel to each other, namely: the strategic management of digital transformation and theoretical and practical knowledge of customer trust in business relationships. The critical synthesis shows the richness of each of the domains as well as one glaring void at the intersection with the banking practise. The former stream views digital transformation, not as a technological upgrade, but as an extensive, holistic change of organisations. According to Vial (2019), it is a process that tends to enhance the entity by initiating major changes in its characteristics via the mixes of information, computing, communication, and connectivity technologies. This emphasises the fact that effective change requires congruent changes in business strategy, organisational culture, business processes and value propositions. In the particular environment of retail banking, researchers find a powerful combination of forces that will drive this change. As noted by Gomber et al. (2018), it is important that incumbent banks are pushed to attain a high level of operational efficiency and reduction of costs due to automation and simplified procedures. At the same time, the emergence of digitally native customer groups, whose perception is formed by the smooth experience with technology giants, needs to be redesigned radically in terms of service interfaces (Temenos, 2023). Most urgently, the disruptive appearance of the new FinTechs and neo-banks, which are free of legacy IT systems, has escalated the level of competition, and now traditional institutions must also innovate at high pace to save its market share (KPMG, 2022). The second and the strong stream of literature dwells upon the construct of trust, which is one of the cornerstones of financial services. A seminal integrative model of Mayer et al. (1995) includes three essential antecedents of trust in the trustee, namely ability (skills and competence), benevolence (the belief that the trustee desires to do good), and integrity (adherence to accepted principles). This model has been extensively used to conventional banker-client relationships. The transfer of these interactions to the digital platform however adds new dimensions. Kini and Chobineh (1999) suggest that the perceived security (prevention against fraud and unauthorised access), privacy (control over personal information) and reliability of the system (consistency and error free operation) are some of the extra factors of trust that are important in electronic commerce and by implication in digital banking. O’Neill (2022) builds on this by observing that many digital services are opaque, automated and thus can undermine a sense of benevolence and integrity when not carefully handled so transparency is an important component of operations. Although the contents of both streams are rich, a critical analysis reveals a big gap. Although a considerable number of studies discuss the strategies of digital transformation, and equally significant evidence base breaks down the elements of trust, there is a deficit of combined, practical frameworks that explicitly inform leaders in the banking sector about how to make trust principles work within the implementation of the digital transformation programmes (FCA, 2022). Much of the literature has been doing them as distinct issues: technology deployment and relationship management. This paper fills this gap by articulating such streams, arguing that in the case of the UK retail banks, the digital and the relational cannot be separated; trust has to be driven and made conscious in the building blocks of digital transformation work, both in the strategic direction and in the customer-facing interface. In the analysis, the following, the synthesis will be discussed in modern practise and theory.</vt:lpstr>
      <vt:lpstr>   4.4 Data Analysis Method A Thematic analysis was also used to examine the secondary data collected. This involved: • Familiarisation: In-depth reading of the sources gathered. • Coding: Coming up with preliminary data-driven codes based on the research questions (e.g., the one referring to cybersecurity incidents, the one referring to hybrid service model, the one referring to data ethics). • Theme Development: Summarizing codes into possible themes (e.g., The Trust Erosion Dilemma, Architecting Trust by Design). • Themes Review: Themes need to be refined so that they can make a coherent pattern that will answer the research questions. This approach has been selected because it allows being flexible in identifying, analysing, and reporting patterns (themes) in the qualitative data sets (Braun and Clarke, 2006).   . Analysis  he thematic analysis produced four major themes.  heme 1: The Trust Erosion Dilemma of Digital Channels. The review of the FCA (2022) reports and data of consumer surveys show that the acceleration of digital has increased certain areas of trust risks. Hackings, even when conducted by third-party providers, have a severe negative impact on the image of bank effectiveness and honesty (PwC, 2023). The transition to the fully online form of interaction may encourage a feeling of impersonality and decreased benevolence since customers think that they are being treated as a number. Moreover, the opaque credit scoring or marketing based on AI is problematic in terms of fairness and privacy of data, which can be difficult to integrate (Deloitte, 2021).   heme 2: The Hybrid Model as a Trust Bridge. Successful banks are also implementing a human-digital hybrid model in contrast to a fully automated vision. In the case of complex, emotional, or high-value transactions (e.g. mortgage advice, fraud resolution), a human advisor is becoming essential with smooth access through a video call or chat within a digital application. An example of this can be seen in Barclays so-called Digital Eagles programme that integrates both physical assistance with digital literacy in-branch and online services to increase the perception of benevolence and accessibility (Barclays PLC, 2023).  heme 3: Transparency as a Digital Trust Currency. Without physical reassurance digital trust is established via proactive transparency. They involve straightforward and transparent communication regarding data use (not just required GDPR notices), intelligible AI rulings which allow the customer to ask the computer to clarify the outcome, as well as timely and understandable notification of a security breach. Real-time transaction alerts and easy-to-use security control panels have been among the building blocks of Monzo and Starling Bank (Temenos, 2023).  heme 4: Leadership and Culture as Foundational Enablers. All technical activities are rooted in the necessity to have an organisational culture of customer-centricity and ethical behaviour. Transformation that is done solely by IT departments is usually unsuccessful. The leadership should promote a vision in which digital tools will be used to strengthen relationships rather than to reduce expenses. Agile experimentation should be coupled with powerful data ethical governance systems (KPMG, 2022).</vt:lpstr>
      <vt:lpstr>6. Discussion As highlighted in the analysis, digital transformation and trust are not a zero-sum game but can be complementary to each other as long as they are well managed. The results are in line with the perspective by Vial (2019) that transformation is an overall restructuring. The abovementioned trust-erosion drivers (cybersecurity, impersonality, and opacity) directly jeopardise the abilities, benevolence, and integrity trust antecedents proposed by Mayer et al. (1995). This confirms the relevancy of the use of this classic model in a digital environment. The popularity of the hybrid model questions the premise of complete automation being the goal. It endorses De Keyser et al. (2019) study on customer frontline technology infusion that proposes that the most satisfying technology is the one that empowers human service but does not replace it. The focus on transparency builds on the classical theory of trust, which implies that in the digital world, active information disclosure becomes the key behavioural indicator of honesty and good intent. The importance of culture and leadership is critical which validates the work of Schein (2010) on organisational culture in that a profound cultural transformation to an ethical agile is essential and therefore technological investments cannot be revitalised without a profound cultural transformation. One of the major implications on theory is that there must be a unified framework that directly links digital changes drivers (e.g. AI implementation, channel strategy) with trust-building mechanisms (e.g. transparency initiatives, hybrid touchpoints). One shortcoming of the secondary analysis is that it is based on published corporate stories which might be biassed in favour. Moreover, change is accelerated, and therefore, not all of the recent Fintech innovations are yet represented in the academic literature.   . Conclusion and Recommendations    .1 Conclusion his paper aimed to discuss the ways through which the UK retail banks can strike a balance between digital transformation and customer trust. The main point is that balance can be established with the help of the consciously designed strategy to provide trust. The threats to trust are high with digital transformation when it is an exercise of a mere technological and cost-reduction strategy. Stated differently though, as a customer-focused evolution that uses technology to improve security, convenience and personalised care, it can build trust. A successful digital strategy is not an incidental activity, but one comprising of the hybrid service model, radical transparency, and ethical data governance. The research adds a synthesised view;how strategic management of digital change is connected to the subtle demands of relational trust in the digital era.    </vt:lpstr>
      <vt:lpstr>7.2 Recommendations The evidence-based recommendations are the following based on the findings: 1. Adopt a ‘Trust by Design’ Framework: Banks must establish a formal inclusion of trust-impact assessments in all digital project lifecycle, and assess the initiatives in accordance with the security, transparency, fairness, and human oversight criterion before launch. 2. Invest in the Hybrid Ecosystem: Do not simply reduce physical presence: Invest more in branches as advisory centres and educate the staff to become digital relationship facilitators. Make human-access options integrate in every digital platform. 3. Champion Proactive Transparency: Move past compliance. Create transparent, easy to use (trust) dashboards that customers can view and manage their data, and establish explainable AI protocols, so that customers have knowledge of automated decisions about them. 4. Future Research Direction: Future secondary research must perform a longitudinal thematic analysis of annual reports of banks and statements of CEOs to trace the development of rhetoric and emphasis on the issue of trust in regard to digital investment within a period of five years.   8. Reflective Account It has been an in-depth self-knowledge learning experience undertaking this independent study. The first hurdle was to reduce a general interest in digital finance into a research issue that is practical to focus on. A weekly guidance helped to narrow down the topic to the present topic to its specific focus. The greatest challenge was to work through the ocean of secondary data. Another key skill that was developed was the ability to develop discipline in systematic source assessment- finding the difference between a solid academic theory and industry commentary that is catchy but shallow. The thematic analysis procedure was mentally challenging and fulfilling. Ranging between gathering facts and discovering patterns and original knowledge demanded critical thinking. I became more competent in writing academic literature especially in using a formal, analytical style, and making sure that all the assertions were backed by trustworthy evidence. Considering LO4, the practitioner approach of using the theoretical models, such as Mayer-trust theory, to the banking reports in the modern, real-life setting showed how theoretical models can be used to give a much-needed perspective on the intricate business phenomena. One of the most important things that I learned personally was the significance of project management in research. The establishment of interim deadlines on each part, according to the structure proposed, avoided the overworking of the last minute. Our capacity to independently define a problem, perform rigorous desk research, critically analyse information and present evidence-based conclusions will become an asset in our future professional practise, be it in the practise of consultancy, strategy, financial services or elsewhere. This project has not only made me realise more about the banking sector but also made me a great independent researcher. </vt:lpstr>
      <vt:lpstr>9. Reference List   Barclays PLC. (2023) Annual Report 2022. Available at: https://www.home.barclays/annualreport (Accessed: 9 February 2026). Braun, V. and Clarke, V. (2006) ‘Using thematic analysis in psychology’, Qualitative Research in Psychology, 3(2), pp. 77-101. De Keyser, A., Köcher, S., Alkire, L., Verbeeck, C., and Kandampully, J. (2019) ‘Frontline Service Technology Infusion: Conceptual Archetypes and Future Research Directions’, Journal of Service Management, 30(1), pp. 156-183. Deloitte (2021) The future of trust in financial services. Available at: https://www2.deloitte.com(Accessed: 6 February 2026). Financial Conduct Authority (FCA) (2022) Financial Lives Survey. Available at: https://www.fca.org.uk (Accessed: 9 February 2026). Gomber, P., Kauffman, R.J., Parker, C., and Weber, B.W. (2018) ‘On the Fintech Revolution: Interpreting the Forces of Innovation, Disruption, and Transformation in Financial Services’, Journal of Management Information Systems, 35(1), pp. 220-265. Kini, A. and Chobineh, J. (1999) ‘Trust in electronic commerce: definition and theoretical considerations’, in Proceedings of the 31st Hawaii International Conference on System Sciences. IEEE. KPMG (2022) UK Banking Outlook 2023. Available at: https://kpmg.com/uk (Accessed: 8 February 2026). Mayer, R.C., Davis, J.H., and Schoorman, F.D. (1995) ‘An integrative model of organizational trust’, Academy of Management Review, 20(3), pp. 709-734. O’Neill, R. (2022) ‘The Trust Paradox: How Digital Banking Can Build and Destroy Customer Loyalty’, Journal of Digital Banking, 6(4), pp. 312-325. PwC (2023) Global Digital Trust Insights Survey. Available at: https://www.pwc.com (Accessed: 9 February 2026). Saunders, M., Lewis, P., and Thornhill, A. (2019) Research Methods for Business Students. 8th edn. Harlow: Pearson. Schein, E.H. (2010) Organizational Culture and Leadership. 4th edn. San Francisco: Jossey-Bass. Temenos (2023) The Future of Digital Banking Report. Available at: https://www.temenos.com(Accessed: 7 February 2026). Vial, G. (2019) ‘Understanding digital transformation: A review and a research agenda’, The Journal of Strategic Information Systems, 28(2), pp. 118-144.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Study Report  Word Count – 2987</dc:title>
  <dc:creator>Huda Albalawi (Student)</dc:creator>
  <cp:lastModifiedBy>muhammad abdul jalil</cp:lastModifiedBy>
  <cp:revision>2</cp:revision>
  <dcterms:created xsi:type="dcterms:W3CDTF">2026-03-29T23:59:01Z</dcterms:created>
  <dcterms:modified xsi:type="dcterms:W3CDTF">2026-03-30T22:16:13Z</dcterms:modified>
</cp:coreProperties>
</file>