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Masters/slideMaster21.xml" ContentType="application/vnd.openxmlformats-officedocument.presentationml.slideMaster+xml"/>
  <Override PartName="/ppt/slideMasters/slideMaster2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theme/theme9.xml" ContentType="application/vnd.openxmlformats-officedocument.theme+xml"/>
  <Override PartName="/ppt/slideLayouts/slideLayout10.xml" ContentType="application/vnd.openxmlformats-officedocument.presentationml.slideLayout+xml"/>
  <Override PartName="/ppt/theme/theme10.xml" ContentType="application/vnd.openxmlformats-officedocument.theme+xml"/>
  <Override PartName="/ppt/slideLayouts/slideLayout11.xml" ContentType="application/vnd.openxmlformats-officedocument.presentationml.slideLayout+xml"/>
  <Override PartName="/ppt/theme/theme11.xml" ContentType="application/vnd.openxmlformats-officedocument.theme+xml"/>
  <Override PartName="/ppt/slideLayouts/slideLayout12.xml" ContentType="application/vnd.openxmlformats-officedocument.presentationml.slideLayout+xml"/>
  <Override PartName="/ppt/theme/theme12.xml" ContentType="application/vnd.openxmlformats-officedocument.theme+xml"/>
  <Override PartName="/ppt/slideLayouts/slideLayout13.xml" ContentType="application/vnd.openxmlformats-officedocument.presentationml.slideLayout+xml"/>
  <Override PartName="/ppt/theme/theme13.xml" ContentType="application/vnd.openxmlformats-officedocument.theme+xml"/>
  <Override PartName="/ppt/slideLayouts/slideLayout14.xml" ContentType="application/vnd.openxmlformats-officedocument.presentationml.slideLayout+xml"/>
  <Override PartName="/ppt/theme/theme14.xml" ContentType="application/vnd.openxmlformats-officedocument.theme+xml"/>
  <Override PartName="/ppt/slideLayouts/slideLayout15.xml" ContentType="application/vnd.openxmlformats-officedocument.presentationml.slideLayout+xml"/>
  <Override PartName="/ppt/theme/theme15.xml" ContentType="application/vnd.openxmlformats-officedocument.theme+xml"/>
  <Override PartName="/ppt/slideLayouts/slideLayout16.xml" ContentType="application/vnd.openxmlformats-officedocument.presentationml.slideLayout+xml"/>
  <Override PartName="/ppt/theme/theme16.xml" ContentType="application/vnd.openxmlformats-officedocument.theme+xml"/>
  <Override PartName="/ppt/slideLayouts/slideLayout17.xml" ContentType="application/vnd.openxmlformats-officedocument.presentationml.slideLayout+xml"/>
  <Override PartName="/ppt/theme/theme17.xml" ContentType="application/vnd.openxmlformats-officedocument.theme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18.xml" ContentType="application/vnd.openxmlformats-officedocument.theme+xml"/>
  <Override PartName="/ppt/slideLayouts/slideLayout26.xml" ContentType="application/vnd.openxmlformats-officedocument.presentationml.slideLayout+xml"/>
  <Override PartName="/ppt/theme/theme19.xml" ContentType="application/vnd.openxmlformats-officedocument.theme+xml"/>
  <Override PartName="/ppt/slideLayouts/slideLayout27.xml" ContentType="application/vnd.openxmlformats-officedocument.presentationml.slideLayout+xml"/>
  <Override PartName="/ppt/theme/theme20.xml" ContentType="application/vnd.openxmlformats-officedocument.theme+xml"/>
  <Override PartName="/ppt/slideLayouts/slideLayout28.xml" ContentType="application/vnd.openxmlformats-officedocument.presentationml.slideLayout+xml"/>
  <Override PartName="/ppt/theme/theme21.xml" ContentType="application/vnd.openxmlformats-officedocument.theme+xml"/>
  <Override PartName="/ppt/slideLayouts/slideLayout29.xml" ContentType="application/vnd.openxmlformats-officedocument.presentationml.slideLayout+xml"/>
  <Override PartName="/ppt/theme/theme22.xml" ContentType="application/vnd.openxmlformats-officedocument.theme+xml"/>
  <Override PartName="/ppt/theme/theme2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  <p:sldMasterId id="2147483651" r:id="rId5"/>
    <p:sldMasterId id="2147483650" r:id="rId6"/>
    <p:sldMasterId id="2147483652" r:id="rId7"/>
    <p:sldMasterId id="2147483653" r:id="rId8"/>
    <p:sldMasterId id="2147483654" r:id="rId9"/>
    <p:sldMasterId id="2147483655" r:id="rId10"/>
    <p:sldMasterId id="2147483656" r:id="rId11"/>
    <p:sldMasterId id="2147483657" r:id="rId12"/>
    <p:sldMasterId id="2147483658" r:id="rId13"/>
    <p:sldMasterId id="2147483660" r:id="rId14"/>
    <p:sldMasterId id="2147483659" r:id="rId15"/>
    <p:sldMasterId id="2147483661" r:id="rId16"/>
    <p:sldMasterId id="2147483662" r:id="rId17"/>
    <p:sldMasterId id="2147483663" r:id="rId18"/>
    <p:sldMasterId id="2147483664" r:id="rId19"/>
    <p:sldMasterId id="2147483665" r:id="rId20"/>
    <p:sldMasterId id="2147483666" r:id="rId21"/>
    <p:sldMasterId id="2147483673" r:id="rId22"/>
    <p:sldMasterId id="2147483670" r:id="rId23"/>
    <p:sldMasterId id="2147483671" r:id="rId24"/>
    <p:sldMasterId id="2147483706" r:id="rId25"/>
  </p:sldMasterIdLst>
  <p:notesMasterIdLst>
    <p:notesMasterId r:id="rId49"/>
  </p:notesMasterIdLst>
  <p:sldIdLst>
    <p:sldId id="266" r:id="rId26"/>
    <p:sldId id="271" r:id="rId27"/>
    <p:sldId id="272" r:id="rId28"/>
    <p:sldId id="273" r:id="rId29"/>
    <p:sldId id="275" r:id="rId30"/>
    <p:sldId id="274" r:id="rId31"/>
    <p:sldId id="276" r:id="rId32"/>
    <p:sldId id="277" r:id="rId33"/>
    <p:sldId id="278" r:id="rId34"/>
    <p:sldId id="279" r:id="rId35"/>
    <p:sldId id="280" r:id="rId36"/>
    <p:sldId id="281" r:id="rId37"/>
    <p:sldId id="282" r:id="rId38"/>
    <p:sldId id="283" r:id="rId39"/>
    <p:sldId id="284" r:id="rId40"/>
    <p:sldId id="285" r:id="rId41"/>
    <p:sldId id="290" r:id="rId42"/>
    <p:sldId id="289" r:id="rId43"/>
    <p:sldId id="291" r:id="rId44"/>
    <p:sldId id="286" r:id="rId45"/>
    <p:sldId id="288" r:id="rId46"/>
    <p:sldId id="287" r:id="rId47"/>
    <p:sldId id="292" r:id="rId4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80508" autoAdjust="0"/>
  </p:normalViewPr>
  <p:slideViewPr>
    <p:cSldViewPr snapToGrid="0">
      <p:cViewPr varScale="1">
        <p:scale>
          <a:sx n="89" d="100"/>
          <a:sy n="89" d="100"/>
        </p:scale>
        <p:origin x="1434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1.xml"/><Relationship Id="rId39" Type="http://schemas.openxmlformats.org/officeDocument/2006/relationships/slide" Target="slides/slide14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9.xml"/><Relationship Id="rId42" Type="http://schemas.openxmlformats.org/officeDocument/2006/relationships/slide" Target="slides/slide17.xml"/><Relationship Id="rId47" Type="http://schemas.openxmlformats.org/officeDocument/2006/relationships/slide" Target="slides/slide22.xml"/><Relationship Id="rId50" Type="http://schemas.openxmlformats.org/officeDocument/2006/relationships/presProps" Target="presProp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4.xml"/><Relationship Id="rId11" Type="http://schemas.openxmlformats.org/officeDocument/2006/relationships/slideMaster" Target="slideMasters/slideMaster8.xml"/><Relationship Id="rId24" Type="http://schemas.openxmlformats.org/officeDocument/2006/relationships/slideMaster" Target="slideMasters/slideMaster21.xml"/><Relationship Id="rId32" Type="http://schemas.openxmlformats.org/officeDocument/2006/relationships/slide" Target="slides/slide7.xml"/><Relationship Id="rId37" Type="http://schemas.openxmlformats.org/officeDocument/2006/relationships/slide" Target="slides/slide12.xml"/><Relationship Id="rId40" Type="http://schemas.openxmlformats.org/officeDocument/2006/relationships/slide" Target="slides/slide15.xml"/><Relationship Id="rId45" Type="http://schemas.openxmlformats.org/officeDocument/2006/relationships/slide" Target="slides/slide20.xml"/><Relationship Id="rId53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6.xml"/><Relationship Id="rId44" Type="http://schemas.openxmlformats.org/officeDocument/2006/relationships/slide" Target="slides/slide19.xml"/><Relationship Id="rId52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2.xml"/><Relationship Id="rId30" Type="http://schemas.openxmlformats.org/officeDocument/2006/relationships/slide" Target="slides/slide5.xml"/><Relationship Id="rId35" Type="http://schemas.openxmlformats.org/officeDocument/2006/relationships/slide" Target="slides/slide10.xml"/><Relationship Id="rId43" Type="http://schemas.openxmlformats.org/officeDocument/2006/relationships/slide" Target="slides/slide18.xml"/><Relationship Id="rId48" Type="http://schemas.openxmlformats.org/officeDocument/2006/relationships/slide" Target="slides/slide23.xml"/><Relationship Id="rId8" Type="http://schemas.openxmlformats.org/officeDocument/2006/relationships/slideMaster" Target="slideMasters/slideMaster5.xml"/><Relationship Id="rId51" Type="http://schemas.openxmlformats.org/officeDocument/2006/relationships/viewProps" Target="viewProps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Master" Target="slideMasters/slideMaster22.xml"/><Relationship Id="rId33" Type="http://schemas.openxmlformats.org/officeDocument/2006/relationships/slide" Target="slides/slide8.xml"/><Relationship Id="rId38" Type="http://schemas.openxmlformats.org/officeDocument/2006/relationships/slide" Target="slides/slide13.xml"/><Relationship Id="rId46" Type="http://schemas.openxmlformats.org/officeDocument/2006/relationships/slide" Target="slides/slide21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3.xml"/><Relationship Id="rId36" Type="http://schemas.openxmlformats.org/officeDocument/2006/relationships/slide" Target="slides/slide11.xml"/><Relationship Id="rId4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3D2297-0D71-4AB4-9F2F-04EC4F9409AC}" type="datetimeFigureOut">
              <a:rPr lang="en-GB" smtClean="0"/>
              <a:t>21/03/2024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554485-19FD-416A-B051-20FE4EFF013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96308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7297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00282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385620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enables conclusions to be drawn and decisions to be made on concrete evidence an influence in business intelligence</a:t>
            </a:r>
          </a:p>
          <a:p>
            <a:endParaRPr lang="en-US" dirty="0"/>
          </a:p>
          <a:p>
            <a:r>
              <a:rPr lang="en-US" dirty="0"/>
              <a:t>There are four main forms of analytics:</a:t>
            </a:r>
          </a:p>
          <a:p>
            <a:endParaRPr lang="en-US" dirty="0"/>
          </a:p>
          <a:p>
            <a:r>
              <a:rPr lang="en-US" dirty="0"/>
              <a:t>1. Descriptive analytics – This describes what has happened in the past, shows trends or patterns in what happened.</a:t>
            </a:r>
          </a:p>
          <a:p>
            <a:r>
              <a:rPr lang="en-US" dirty="0"/>
              <a:t>2. Diagnostic Analytics – This shows what happened and why it may or will have happened</a:t>
            </a:r>
          </a:p>
          <a:p>
            <a:r>
              <a:rPr lang="en-US" dirty="0"/>
              <a:t>3. Predictive Analytics – This indicates what will probably happen in the future</a:t>
            </a:r>
          </a:p>
          <a:p>
            <a:r>
              <a:rPr lang="en-US" dirty="0"/>
              <a:t>4. Prescriptive Analytics – This influences decisions and actions that should be taken in the future to achieve certain results.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703290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789961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020292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602299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Organisation</a:t>
            </a:r>
            <a:r>
              <a:rPr lang="en-US" dirty="0"/>
              <a:t> is done through data structuring.</a:t>
            </a:r>
          </a:p>
          <a:p>
            <a:r>
              <a:rPr lang="en-US" dirty="0"/>
              <a:t>Structures include</a:t>
            </a:r>
          </a:p>
          <a:p>
            <a:r>
              <a:rPr lang="en-US" dirty="0"/>
              <a:t>	Arrays</a:t>
            </a:r>
          </a:p>
          <a:p>
            <a:r>
              <a:rPr lang="en-US" dirty="0"/>
              <a:t>	Stacks</a:t>
            </a:r>
          </a:p>
          <a:p>
            <a:r>
              <a:rPr lang="en-US" dirty="0"/>
              <a:t>	Queues</a:t>
            </a:r>
          </a:p>
          <a:p>
            <a:r>
              <a:rPr lang="en-US" dirty="0"/>
              <a:t>	Linked Lists</a:t>
            </a:r>
          </a:p>
          <a:p>
            <a:r>
              <a:rPr lang="en-US" dirty="0"/>
              <a:t>Analysis is performed using algorithms.</a:t>
            </a:r>
          </a:p>
          <a:p>
            <a:r>
              <a:rPr lang="en-US" dirty="0"/>
              <a:t>These are generally split into three categories</a:t>
            </a:r>
          </a:p>
          <a:p>
            <a:r>
              <a:rPr lang="en-US" dirty="0"/>
              <a:t>	Regression </a:t>
            </a:r>
            <a:r>
              <a:rPr lang="en-US" dirty="0" err="1"/>
              <a:t>Analisys</a:t>
            </a:r>
            <a:endParaRPr lang="en-US" dirty="0"/>
          </a:p>
          <a:p>
            <a:r>
              <a:rPr lang="en-US" dirty="0"/>
              <a:t>	Cluster Analysis</a:t>
            </a:r>
          </a:p>
          <a:p>
            <a:r>
              <a:rPr lang="en-US" dirty="0"/>
              <a:t>	Time Series Analysis</a:t>
            </a:r>
          </a:p>
          <a:p>
            <a:r>
              <a:rPr lang="en-US" dirty="0"/>
              <a:t>Depending on the type of analysis needed and data used depends on the category or type of analytic</a:t>
            </a:r>
          </a:p>
          <a:p>
            <a:r>
              <a:rPr lang="en-US" dirty="0"/>
              <a:t>The data flow or data pipeline allows the collection, preparation and cleaning, and analysis of the data providing an output of results.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285326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845470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107977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570775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1044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751938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69198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701341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121894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8028095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3070986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3468373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21415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0554485-19FD-416A-B051-20FE4EFF0134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55813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8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8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8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8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8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8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8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8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1" y="1516009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43795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9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0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3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4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5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16.xml"/></Relationships>
</file>

<file path=ppt/slideMasters/_rels/slideMaster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theme" Target="../theme/theme17.xml"/><Relationship Id="rId1" Type="http://schemas.openxmlformats.org/officeDocument/2006/relationships/slideLayout" Target="../slideLayouts/slideLayout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5" Type="http://schemas.openxmlformats.org/officeDocument/2006/relationships/slideLayout" Target="../slideLayouts/slideLayout22.xml"/><Relationship Id="rId4" Type="http://schemas.openxmlformats.org/officeDocument/2006/relationships/slideLayout" Target="../slideLayouts/slideLayout21.xml"/><Relationship Id="rId9" Type="http://schemas.openxmlformats.org/officeDocument/2006/relationships/theme" Target="../theme/theme18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2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27.xml"/></Relationships>
</file>

<file path=ppt/slideMasters/_rels/slideMaster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1.xml"/><Relationship Id="rId1" Type="http://schemas.openxmlformats.org/officeDocument/2006/relationships/slideLayout" Target="../slideLayouts/slideLayout28.xml"/></Relationships>
</file>

<file path=ppt/slideMasters/_rels/slideMaster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theme" Target="../theme/theme22.xml"/><Relationship Id="rId1" Type="http://schemas.openxmlformats.org/officeDocument/2006/relationships/slideLayout" Target="../slideLayouts/slideLayout2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3/21/2024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EA94852-2BA4-0A45-840B-96DCEE0E009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75235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0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0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0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0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0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0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0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0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0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0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0.xml"/><Relationship Id="rId4" Type="http://schemas.openxmlformats.org/officeDocument/2006/relationships/image" Target="../media/image36.sv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0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0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0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0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0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0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0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0078" y="1850073"/>
            <a:ext cx="5755922" cy="3157854"/>
          </a:xfrm>
        </p:spPr>
        <p:txBody>
          <a:bodyPr/>
          <a:lstStyle/>
          <a:p>
            <a:r>
              <a:rPr lang="en-US" sz="8000" b="1" dirty="0">
                <a:solidFill>
                  <a:schemeClr val="bg1"/>
                </a:solidFill>
              </a:rPr>
              <a:t>Data</a:t>
            </a:r>
          </a:p>
          <a:p>
            <a:r>
              <a:rPr lang="en-US" sz="8000" b="1" dirty="0">
                <a:solidFill>
                  <a:schemeClr val="bg1"/>
                </a:solidFill>
              </a:rPr>
              <a:t>Analytics</a:t>
            </a:r>
            <a:endParaRPr lang="en-GB" sz="8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65251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5400" b="1" dirty="0"/>
              <a:t>Lecture Objectives</a:t>
            </a:r>
            <a:endParaRPr lang="en-GB" sz="54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8358" y="2002055"/>
            <a:ext cx="10941708" cy="3638724"/>
          </a:xfrm>
        </p:spPr>
        <p:txBody>
          <a:bodyPr>
            <a:normAutofit/>
          </a:bodyPr>
          <a:lstStyle/>
          <a:p>
            <a:r>
              <a:rPr lang="en-US" sz="3600" dirty="0"/>
              <a:t>Understand what data analytics is</a:t>
            </a:r>
          </a:p>
          <a:p>
            <a:r>
              <a:rPr lang="en-US" sz="3600" dirty="0"/>
              <a:t>Understand why data analytics is used</a:t>
            </a:r>
          </a:p>
          <a:p>
            <a:r>
              <a:rPr lang="en-US" sz="3600" dirty="0" err="1"/>
              <a:t>Realise</a:t>
            </a:r>
            <a:r>
              <a:rPr lang="en-US" sz="3600" dirty="0"/>
              <a:t> the role of computing in data analytics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8488205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5400" b="1" dirty="0"/>
              <a:t>What is Data Analytics?</a:t>
            </a:r>
            <a:endParaRPr lang="en-GB" sz="5400" b="1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488DB60-9659-D7CA-76E6-C927EA38C8A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84539" y="2539657"/>
            <a:ext cx="2678805" cy="3122198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CC3575FB-24A6-04EF-247E-9C868DF9D7C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0259" y="1436618"/>
            <a:ext cx="3393338" cy="2465371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85F3D915-E9E9-C69B-578E-60CC6F89B17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63344" y="1436618"/>
            <a:ext cx="6584251" cy="33226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49946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9343" y="-68011"/>
            <a:ext cx="3434135" cy="3571608"/>
          </a:xfrm>
        </p:spPr>
        <p:txBody>
          <a:bodyPr>
            <a:normAutofit/>
          </a:bodyPr>
          <a:lstStyle/>
          <a:p>
            <a:r>
              <a:rPr lang="en-US" sz="5400" b="1" dirty="0"/>
              <a:t>What is Data Analytics?</a:t>
            </a:r>
            <a:endParaRPr lang="en-GB" sz="5400" b="1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6375E8B-38EB-1A2A-25D6-7EA53C672BC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7086" y="665947"/>
            <a:ext cx="8852034" cy="49792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58636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5400" b="1" dirty="0"/>
              <a:t>What is Data Analytics?</a:t>
            </a:r>
            <a:endParaRPr lang="en-GB" sz="54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8358" y="2002055"/>
            <a:ext cx="10941708" cy="3638724"/>
          </a:xfrm>
        </p:spPr>
        <p:txBody>
          <a:bodyPr>
            <a:normAutofit lnSpcReduction="10000"/>
          </a:bodyPr>
          <a:lstStyle/>
          <a:p>
            <a:r>
              <a:rPr lang="en-US" sz="3600" dirty="0"/>
              <a:t>The examination of data sets in order to find trends.</a:t>
            </a:r>
          </a:p>
          <a:p>
            <a:r>
              <a:rPr lang="en-US" sz="3600" dirty="0"/>
              <a:t>It is possible to draw conclusions from data through the information it contains in four main forms:</a:t>
            </a:r>
          </a:p>
          <a:p>
            <a:pPr lvl="1"/>
            <a:r>
              <a:rPr lang="en-US" sz="3200" dirty="0"/>
              <a:t>Descriptive analytics</a:t>
            </a:r>
          </a:p>
          <a:p>
            <a:pPr lvl="1"/>
            <a:r>
              <a:rPr lang="en-US" sz="3200" dirty="0"/>
              <a:t>Diagnostic analytics</a:t>
            </a:r>
          </a:p>
          <a:p>
            <a:pPr lvl="1"/>
            <a:r>
              <a:rPr lang="en-US" sz="3200" dirty="0"/>
              <a:t>Predictive analytics</a:t>
            </a:r>
          </a:p>
          <a:p>
            <a:pPr lvl="1"/>
            <a:r>
              <a:rPr lang="en-US" sz="3200" dirty="0"/>
              <a:t>Prescriptive analytics</a:t>
            </a:r>
          </a:p>
          <a:p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28855797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5400" b="1" dirty="0"/>
              <a:t>Where is Data Analytics used?</a:t>
            </a:r>
            <a:endParaRPr lang="en-GB" sz="54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8358" y="1848051"/>
            <a:ext cx="10941708" cy="3792728"/>
          </a:xfrm>
        </p:spPr>
        <p:txBody>
          <a:bodyPr>
            <a:normAutofit fontScale="92500" lnSpcReduction="10000"/>
          </a:bodyPr>
          <a:lstStyle/>
          <a:p>
            <a:r>
              <a:rPr lang="en-US" sz="3600" dirty="0"/>
              <a:t>Research Institutions - Trends</a:t>
            </a:r>
          </a:p>
          <a:p>
            <a:r>
              <a:rPr lang="en-GB" sz="3600" dirty="0"/>
              <a:t>Retail, Sales and Marketing – Trends</a:t>
            </a:r>
          </a:p>
          <a:p>
            <a:r>
              <a:rPr lang="en-GB" sz="3600" dirty="0"/>
              <a:t>Electricity – Usage</a:t>
            </a:r>
          </a:p>
          <a:p>
            <a:r>
              <a:rPr lang="en-GB" sz="3600" dirty="0"/>
              <a:t>Finance, Insurance and Warranty – Trends and Predictions</a:t>
            </a:r>
          </a:p>
          <a:p>
            <a:r>
              <a:rPr lang="en-GB" sz="3600" dirty="0"/>
              <a:t>Cyber Security – Diagnostic and Prescriptive actions</a:t>
            </a:r>
          </a:p>
          <a:p>
            <a:r>
              <a:rPr lang="en-GB" sz="3600" dirty="0"/>
              <a:t>Climate Change – Prediction</a:t>
            </a:r>
          </a:p>
          <a:p>
            <a:r>
              <a:rPr lang="en-GB" sz="3600" dirty="0"/>
              <a:t>Health and Medical Care - Diagnostic</a:t>
            </a:r>
          </a:p>
        </p:txBody>
      </p:sp>
    </p:spTree>
    <p:extLst>
      <p:ext uri="{BB962C8B-B14F-4D97-AF65-F5344CB8AC3E}">
        <p14:creationId xmlns:p14="http://schemas.microsoft.com/office/powerpoint/2010/main" val="18333901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5400" b="1" dirty="0"/>
              <a:t>Computers in Data Analytics</a:t>
            </a:r>
            <a:endParaRPr lang="en-GB" sz="54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8358" y="1848051"/>
            <a:ext cx="10941708" cy="3792728"/>
          </a:xfrm>
        </p:spPr>
        <p:txBody>
          <a:bodyPr>
            <a:normAutofit lnSpcReduction="10000"/>
          </a:bodyPr>
          <a:lstStyle/>
          <a:p>
            <a:r>
              <a:rPr lang="en-US" sz="3200" dirty="0"/>
              <a:t>Data Mining</a:t>
            </a:r>
          </a:p>
          <a:p>
            <a:pPr lvl="1"/>
            <a:r>
              <a:rPr lang="en-US" dirty="0"/>
              <a:t>The process of finding patterns, </a:t>
            </a:r>
            <a:r>
              <a:rPr lang="en-US" dirty="0" err="1"/>
              <a:t>anomolies</a:t>
            </a:r>
            <a:r>
              <a:rPr lang="en-US" dirty="0"/>
              <a:t> and correlations within large datasets to predict outcomes, it turns raw data into useful information.</a:t>
            </a:r>
          </a:p>
          <a:p>
            <a:r>
              <a:rPr lang="en-US" sz="3200" dirty="0"/>
              <a:t>Data Processing</a:t>
            </a:r>
          </a:p>
          <a:p>
            <a:pPr lvl="1"/>
            <a:r>
              <a:rPr lang="en-US" sz="2800" dirty="0"/>
              <a:t>Turning data into useful information to be </a:t>
            </a:r>
            <a:r>
              <a:rPr lang="en-US" sz="2800" dirty="0" err="1"/>
              <a:t>analysed</a:t>
            </a:r>
            <a:r>
              <a:rPr lang="en-US" sz="2800" dirty="0"/>
              <a:t>.</a:t>
            </a:r>
          </a:p>
          <a:p>
            <a:r>
              <a:rPr lang="en-US" sz="3200" dirty="0"/>
              <a:t>Data Analysis using Artificial Intelligence</a:t>
            </a:r>
          </a:p>
          <a:p>
            <a:r>
              <a:rPr lang="en-US" sz="3200" dirty="0"/>
              <a:t>Machine Learning Models</a:t>
            </a:r>
          </a:p>
          <a:p>
            <a:pPr lvl="1"/>
            <a:r>
              <a:rPr lang="en-US" sz="2800" dirty="0"/>
              <a:t>We will cover these two towards the end…</a:t>
            </a:r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5698062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5400" b="1" dirty="0"/>
              <a:t>Computers in Data Analytics</a:t>
            </a:r>
            <a:endParaRPr lang="en-GB" sz="54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961D13-3C6A-9125-3BE8-40DBBA6A7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8358" y="1848051"/>
            <a:ext cx="10941708" cy="3792728"/>
          </a:xfrm>
        </p:spPr>
        <p:txBody>
          <a:bodyPr>
            <a:normAutofit/>
          </a:bodyPr>
          <a:lstStyle/>
          <a:p>
            <a:r>
              <a:rPr lang="en-US" sz="4000" dirty="0"/>
              <a:t>It is time saving</a:t>
            </a:r>
          </a:p>
          <a:p>
            <a:endParaRPr lang="en-US" dirty="0"/>
          </a:p>
          <a:p>
            <a:pPr lvl="1"/>
            <a:r>
              <a:rPr lang="en-US" sz="2800" dirty="0"/>
              <a:t>Computers are good at doing things fast, making them far more efficient and effective.</a:t>
            </a:r>
          </a:p>
          <a:p>
            <a:pPr lvl="1"/>
            <a:r>
              <a:rPr lang="en-US" sz="2800" dirty="0" err="1"/>
              <a:t>Expecially</a:t>
            </a:r>
            <a:r>
              <a:rPr lang="en-US" sz="2800" dirty="0"/>
              <a:t> at organizing, searching and filtering data</a:t>
            </a:r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91719868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5400" b="1" dirty="0"/>
              <a:t>Computers in Data Analytics</a:t>
            </a:r>
            <a:endParaRPr lang="en-GB" sz="5400" b="1" dirty="0"/>
          </a:p>
        </p:txBody>
      </p:sp>
      <p:pic>
        <p:nvPicPr>
          <p:cNvPr id="2" name="Content Placeholder 1">
            <a:extLst>
              <a:ext uri="{FF2B5EF4-FFF2-40B4-BE49-F238E27FC236}">
                <a16:creationId xmlns:a16="http://schemas.microsoft.com/office/drawing/2014/main" id="{9055BD71-C6F4-6848-1A57-84721B6254D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6615953" y="1069396"/>
            <a:ext cx="5576047" cy="460326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9AFC659-02BC-ACCF-FDC0-52C0BA7EB4B6}"/>
              </a:ext>
            </a:extLst>
          </p:cNvPr>
          <p:cNvSpPr txBox="1"/>
          <p:nvPr/>
        </p:nvSpPr>
        <p:spPr>
          <a:xfrm>
            <a:off x="828338" y="1366221"/>
            <a:ext cx="5916706" cy="47936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115000"/>
              </a:lnSpc>
              <a:buFont typeface="Arial" panose="020B0604020202020204" pitchFamily="34" charset="0"/>
              <a:buChar char="•"/>
            </a:pPr>
            <a:r>
              <a:rPr lang="en-US" sz="2600" dirty="0" err="1"/>
              <a:t>Organisation</a:t>
            </a:r>
            <a:endParaRPr lang="en-US" sz="2600" dirty="0"/>
          </a:p>
          <a:p>
            <a:pPr marL="800100" lvl="1" indent="-342900">
              <a:lnSpc>
                <a:spcPct val="115000"/>
              </a:lnSpc>
              <a:buFont typeface="Arial" panose="020B0604020202020204" pitchFamily="34" charset="0"/>
              <a:buChar char="•"/>
            </a:pPr>
            <a:r>
              <a:rPr lang="en-GB" sz="2200" dirty="0"/>
              <a:t>Data Structures</a:t>
            </a:r>
          </a:p>
          <a:p>
            <a:pPr marL="1257300" lvl="2" indent="-342900">
              <a:lnSpc>
                <a:spcPct val="115000"/>
              </a:lnSpc>
              <a:buFont typeface="Arial" panose="020B0604020202020204" pitchFamily="34" charset="0"/>
              <a:buChar char="•"/>
            </a:pPr>
            <a:r>
              <a:rPr lang="en-GB" sz="2200" dirty="0"/>
              <a:t>Array</a:t>
            </a:r>
          </a:p>
          <a:p>
            <a:pPr marL="1257300" lvl="2" indent="-342900">
              <a:lnSpc>
                <a:spcPct val="115000"/>
              </a:lnSpc>
              <a:buFont typeface="Arial" panose="020B0604020202020204" pitchFamily="34" charset="0"/>
              <a:buChar char="•"/>
            </a:pPr>
            <a:r>
              <a:rPr lang="en-GB" sz="2200" dirty="0"/>
              <a:t>Stack</a:t>
            </a:r>
          </a:p>
          <a:p>
            <a:pPr marL="1257300" lvl="2" indent="-342900">
              <a:lnSpc>
                <a:spcPct val="115000"/>
              </a:lnSpc>
              <a:buFont typeface="Arial" panose="020B0604020202020204" pitchFamily="34" charset="0"/>
              <a:buChar char="•"/>
            </a:pPr>
            <a:r>
              <a:rPr lang="en-GB" sz="2200" dirty="0"/>
              <a:t>Queue</a:t>
            </a:r>
          </a:p>
          <a:p>
            <a:pPr marL="1257300" lvl="2" indent="-342900">
              <a:lnSpc>
                <a:spcPct val="115000"/>
              </a:lnSpc>
              <a:buFont typeface="Arial" panose="020B0604020202020204" pitchFamily="34" charset="0"/>
              <a:buChar char="•"/>
            </a:pPr>
            <a:r>
              <a:rPr lang="en-GB" sz="2200" dirty="0"/>
              <a:t>Linked List</a:t>
            </a:r>
          </a:p>
          <a:p>
            <a:pPr marL="457200" indent="-457200">
              <a:lnSpc>
                <a:spcPct val="115000"/>
              </a:lnSpc>
              <a:buFont typeface="Arial" panose="020B0604020202020204" pitchFamily="34" charset="0"/>
              <a:buChar char="•"/>
            </a:pPr>
            <a:r>
              <a:rPr lang="en-GB" sz="2600" dirty="0"/>
              <a:t>Analysis</a:t>
            </a:r>
          </a:p>
          <a:p>
            <a:pPr marL="800100" lvl="1" indent="-342900">
              <a:lnSpc>
                <a:spcPct val="115000"/>
              </a:lnSpc>
              <a:buFont typeface="Arial" panose="020B0604020202020204" pitchFamily="34" charset="0"/>
              <a:buChar char="•"/>
            </a:pPr>
            <a:r>
              <a:rPr lang="en-GB" sz="2200" dirty="0"/>
              <a:t>Algorithms</a:t>
            </a:r>
          </a:p>
          <a:p>
            <a:pPr marL="1257300" lvl="2" indent="-342900">
              <a:lnSpc>
                <a:spcPct val="115000"/>
              </a:lnSpc>
              <a:buFont typeface="Arial" panose="020B0604020202020204" pitchFamily="34" charset="0"/>
              <a:buChar char="•"/>
            </a:pPr>
            <a:r>
              <a:rPr lang="en-GB" sz="2200" dirty="0"/>
              <a:t>Regression</a:t>
            </a:r>
          </a:p>
          <a:p>
            <a:pPr marL="1257300" lvl="2" indent="-342900">
              <a:lnSpc>
                <a:spcPct val="115000"/>
              </a:lnSpc>
              <a:buFont typeface="Arial" panose="020B0604020202020204" pitchFamily="34" charset="0"/>
              <a:buChar char="•"/>
            </a:pPr>
            <a:r>
              <a:rPr lang="en-GB" sz="2200" dirty="0"/>
              <a:t>Cluster</a:t>
            </a:r>
          </a:p>
          <a:p>
            <a:pPr marL="1257300" lvl="2" indent="-342900">
              <a:lnSpc>
                <a:spcPct val="115000"/>
              </a:lnSpc>
              <a:buFont typeface="Arial" panose="020B0604020202020204" pitchFamily="34" charset="0"/>
              <a:buChar char="•"/>
            </a:pPr>
            <a:r>
              <a:rPr lang="en-GB" sz="2200" dirty="0"/>
              <a:t>Time Series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9639172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20" y="365125"/>
            <a:ext cx="3439229" cy="1325563"/>
          </a:xfrm>
        </p:spPr>
        <p:txBody>
          <a:bodyPr>
            <a:normAutofit fontScale="90000"/>
          </a:bodyPr>
          <a:lstStyle/>
          <a:p>
            <a:r>
              <a:rPr lang="en-US" sz="5400" b="1" dirty="0"/>
              <a:t>Types of Data</a:t>
            </a:r>
            <a:endParaRPr lang="en-GB" sz="5400" b="1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BE6E8C5-76A0-41E7-0A08-5C26A7D65BB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74720" y="0"/>
            <a:ext cx="8717281" cy="57338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927971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ABE6E8C5-76A0-41E7-0A08-5C26A7D65BB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2234372" y="506749"/>
            <a:ext cx="9599408" cy="5197992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20" y="365125"/>
            <a:ext cx="3439229" cy="1325563"/>
          </a:xfrm>
        </p:spPr>
        <p:txBody>
          <a:bodyPr>
            <a:normAutofit fontScale="90000"/>
          </a:bodyPr>
          <a:lstStyle/>
          <a:p>
            <a:r>
              <a:rPr lang="en-US" sz="5400" b="1" dirty="0"/>
              <a:t>Types of Data</a:t>
            </a:r>
            <a:endParaRPr lang="en-GB" sz="5400" b="1" dirty="0"/>
          </a:p>
        </p:txBody>
      </p:sp>
    </p:spTree>
    <p:extLst>
      <p:ext uri="{BB962C8B-B14F-4D97-AF65-F5344CB8AC3E}">
        <p14:creationId xmlns:p14="http://schemas.microsoft.com/office/powerpoint/2010/main" val="245622641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ABE6E8C5-76A0-41E7-0A08-5C26A7D65BB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2260208" y="506749"/>
            <a:ext cx="9599408" cy="5197992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20" y="365125"/>
            <a:ext cx="3439229" cy="1325563"/>
          </a:xfrm>
        </p:spPr>
        <p:txBody>
          <a:bodyPr>
            <a:normAutofit fontScale="90000"/>
          </a:bodyPr>
          <a:lstStyle/>
          <a:p>
            <a:r>
              <a:rPr lang="en-US" sz="5400" b="1" dirty="0"/>
              <a:t>Types of Data</a:t>
            </a:r>
            <a:endParaRPr lang="en-GB" sz="5400" b="1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86F7811-6D73-748E-603B-46F44808F827}"/>
              </a:ext>
            </a:extLst>
          </p:cNvPr>
          <p:cNvSpPr txBox="1"/>
          <p:nvPr/>
        </p:nvSpPr>
        <p:spPr>
          <a:xfrm>
            <a:off x="2234372" y="5138479"/>
            <a:ext cx="187504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solidFill>
                  <a:srgbClr val="FF0000"/>
                </a:solidFill>
              </a:rPr>
              <a:t>Scatter Plot</a:t>
            </a:r>
          </a:p>
          <a:p>
            <a:pPr algn="ctr"/>
            <a:r>
              <a:rPr lang="en-US" b="1" dirty="0">
                <a:solidFill>
                  <a:srgbClr val="FF0000"/>
                </a:solidFill>
              </a:rPr>
              <a:t>Line Plot</a:t>
            </a: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DDFFB1A-9CFA-B76C-E94F-634AA8BC861B}"/>
              </a:ext>
            </a:extLst>
          </p:cNvPr>
          <p:cNvSpPr txBox="1"/>
          <p:nvPr/>
        </p:nvSpPr>
        <p:spPr>
          <a:xfrm>
            <a:off x="4933525" y="5138479"/>
            <a:ext cx="215576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FF0000"/>
                </a:solidFill>
              </a:rPr>
              <a:t>Bar Chart</a:t>
            </a:r>
          </a:p>
          <a:p>
            <a:r>
              <a:rPr lang="en-US" b="1" dirty="0">
                <a:solidFill>
                  <a:srgbClr val="FF0000"/>
                </a:solidFill>
              </a:rPr>
              <a:t>Box Plot</a:t>
            </a: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34DB7FF-98B8-3F14-AC8F-F4713F49A4E8}"/>
              </a:ext>
            </a:extLst>
          </p:cNvPr>
          <p:cNvSpPr txBox="1"/>
          <p:nvPr/>
        </p:nvSpPr>
        <p:spPr>
          <a:xfrm>
            <a:off x="7281678" y="5138478"/>
            <a:ext cx="191927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FF0000"/>
                </a:solidFill>
              </a:rPr>
              <a:t>Bar Chart</a:t>
            </a:r>
          </a:p>
          <a:p>
            <a:r>
              <a:rPr lang="en-US" b="1" dirty="0">
                <a:solidFill>
                  <a:srgbClr val="FF0000"/>
                </a:solidFill>
              </a:rPr>
              <a:t>Pie Chart</a:t>
            </a: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00B1D44-09B1-8006-593F-00EFB21E94FB}"/>
              </a:ext>
            </a:extLst>
          </p:cNvPr>
          <p:cNvSpPr txBox="1"/>
          <p:nvPr/>
        </p:nvSpPr>
        <p:spPr>
          <a:xfrm flipH="1">
            <a:off x="9596845" y="5138478"/>
            <a:ext cx="23589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FF0000"/>
                </a:solidFill>
              </a:rPr>
              <a:t>Pie Chart</a:t>
            </a:r>
          </a:p>
          <a:p>
            <a:r>
              <a:rPr lang="en-US" b="1" dirty="0">
                <a:solidFill>
                  <a:srgbClr val="FF0000"/>
                </a:solidFill>
              </a:rPr>
              <a:t>Heatmap</a:t>
            </a:r>
            <a:endParaRPr lang="en-GB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189487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20" y="365125"/>
            <a:ext cx="11389131" cy="1325563"/>
          </a:xfrm>
        </p:spPr>
        <p:txBody>
          <a:bodyPr>
            <a:normAutofit/>
          </a:bodyPr>
          <a:lstStyle/>
          <a:p>
            <a:r>
              <a:rPr lang="en-US" sz="5400" b="1" dirty="0"/>
              <a:t>Data Dimensionality</a:t>
            </a:r>
            <a:endParaRPr lang="en-GB" sz="5400" b="1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9A3D6462-2846-9849-A350-4F086E68914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96965913"/>
              </p:ext>
            </p:extLst>
          </p:nvPr>
        </p:nvGraphicFramePr>
        <p:xfrm>
          <a:off x="2471350" y="2099059"/>
          <a:ext cx="9362430" cy="326900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72486">
                  <a:extLst>
                    <a:ext uri="{9D8B030D-6E8A-4147-A177-3AD203B41FA5}">
                      <a16:colId xmlns:a16="http://schemas.microsoft.com/office/drawing/2014/main" val="422622554"/>
                    </a:ext>
                  </a:extLst>
                </a:gridCol>
                <a:gridCol w="1872486">
                  <a:extLst>
                    <a:ext uri="{9D8B030D-6E8A-4147-A177-3AD203B41FA5}">
                      <a16:colId xmlns:a16="http://schemas.microsoft.com/office/drawing/2014/main" val="139235169"/>
                    </a:ext>
                  </a:extLst>
                </a:gridCol>
                <a:gridCol w="1872486">
                  <a:extLst>
                    <a:ext uri="{9D8B030D-6E8A-4147-A177-3AD203B41FA5}">
                      <a16:colId xmlns:a16="http://schemas.microsoft.com/office/drawing/2014/main" val="3923481389"/>
                    </a:ext>
                  </a:extLst>
                </a:gridCol>
                <a:gridCol w="1872486">
                  <a:extLst>
                    <a:ext uri="{9D8B030D-6E8A-4147-A177-3AD203B41FA5}">
                      <a16:colId xmlns:a16="http://schemas.microsoft.com/office/drawing/2014/main" val="1222943807"/>
                    </a:ext>
                  </a:extLst>
                </a:gridCol>
                <a:gridCol w="1872486">
                  <a:extLst>
                    <a:ext uri="{9D8B030D-6E8A-4147-A177-3AD203B41FA5}">
                      <a16:colId xmlns:a16="http://schemas.microsoft.com/office/drawing/2014/main" val="3362817568"/>
                    </a:ext>
                  </a:extLst>
                </a:gridCol>
              </a:tblGrid>
              <a:tr h="653801">
                <a:tc>
                  <a:txBody>
                    <a:bodyPr/>
                    <a:lstStyle/>
                    <a:p>
                      <a:pPr algn="ctr"/>
                      <a:r>
                        <a:rPr lang="en-US" b="1" dirty="0"/>
                        <a:t>Car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/>
                        <a:t>Number of Seats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/>
                        <a:t>Price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/>
                        <a:t>Engine Size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 err="1"/>
                        <a:t>Colour</a:t>
                      </a:r>
                      <a:endParaRPr lang="en-GB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17783797"/>
                  </a:ext>
                </a:extLst>
              </a:tr>
              <a:tr h="653801">
                <a:tc>
                  <a:txBody>
                    <a:bodyPr/>
                    <a:lstStyle/>
                    <a:p>
                      <a:pPr algn="ctr"/>
                      <a:r>
                        <a:rPr lang="en-US" b="0" dirty="0"/>
                        <a:t>Ford</a:t>
                      </a:r>
                      <a:endParaRPr lang="en-GB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/>
                        <a:t>5</a:t>
                      </a:r>
                      <a:endParaRPr lang="en-GB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/>
                        <a:t>£3000</a:t>
                      </a:r>
                      <a:endParaRPr lang="en-GB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/>
                        <a:t>1.4</a:t>
                      </a:r>
                      <a:endParaRPr lang="en-GB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/>
                        <a:t>Blue</a:t>
                      </a:r>
                      <a:endParaRPr lang="en-GB" b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36393116"/>
                  </a:ext>
                </a:extLst>
              </a:tr>
              <a:tr h="653801">
                <a:tc>
                  <a:txBody>
                    <a:bodyPr/>
                    <a:lstStyle/>
                    <a:p>
                      <a:pPr algn="ctr"/>
                      <a:r>
                        <a:rPr lang="en-US" b="0" dirty="0"/>
                        <a:t>VW</a:t>
                      </a:r>
                      <a:endParaRPr lang="en-GB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/>
                        <a:t>4</a:t>
                      </a:r>
                      <a:endParaRPr lang="en-GB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/>
                        <a:t>£4000</a:t>
                      </a:r>
                      <a:endParaRPr lang="en-GB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/>
                        <a:t>1.9</a:t>
                      </a:r>
                      <a:endParaRPr lang="en-GB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/>
                        <a:t>Red</a:t>
                      </a:r>
                      <a:endParaRPr lang="en-GB" b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21819883"/>
                  </a:ext>
                </a:extLst>
              </a:tr>
              <a:tr h="653801">
                <a:tc>
                  <a:txBody>
                    <a:bodyPr/>
                    <a:lstStyle/>
                    <a:p>
                      <a:pPr algn="ctr"/>
                      <a:r>
                        <a:rPr lang="en-US" b="0" dirty="0"/>
                        <a:t>Renault</a:t>
                      </a:r>
                      <a:endParaRPr lang="en-GB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/>
                        <a:t>2</a:t>
                      </a:r>
                      <a:endParaRPr lang="en-GB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/>
                        <a:t>£2000</a:t>
                      </a:r>
                      <a:endParaRPr lang="en-GB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/>
                        <a:t>1.5</a:t>
                      </a:r>
                      <a:endParaRPr lang="en-GB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/>
                        <a:t>White</a:t>
                      </a:r>
                      <a:endParaRPr lang="en-GB" b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44600232"/>
                  </a:ext>
                </a:extLst>
              </a:tr>
              <a:tr h="653801">
                <a:tc>
                  <a:txBody>
                    <a:bodyPr/>
                    <a:lstStyle/>
                    <a:p>
                      <a:pPr algn="ctr"/>
                      <a:r>
                        <a:rPr lang="en-US" b="0" dirty="0"/>
                        <a:t>Citroen</a:t>
                      </a:r>
                      <a:endParaRPr lang="en-GB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/>
                        <a:t>5</a:t>
                      </a:r>
                      <a:endParaRPr lang="en-GB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/>
                        <a:t>£2500</a:t>
                      </a:r>
                      <a:endParaRPr lang="en-GB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/>
                        <a:t>1.2</a:t>
                      </a:r>
                      <a:endParaRPr lang="en-GB" b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0" dirty="0"/>
                        <a:t>Green</a:t>
                      </a:r>
                      <a:endParaRPr lang="en-GB" b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92157019"/>
                  </a:ext>
                </a:extLst>
              </a:tr>
            </a:tbl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70228A04-2FC9-B6FB-AC8E-D8FB7AD23E66}"/>
              </a:ext>
            </a:extLst>
          </p:cNvPr>
          <p:cNvSpPr txBox="1"/>
          <p:nvPr/>
        </p:nvSpPr>
        <p:spPr>
          <a:xfrm>
            <a:off x="3682313" y="1637395"/>
            <a:ext cx="700481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Features / Attributes (Width / Breadth of Data)</a:t>
            </a:r>
            <a:endParaRPr lang="en-GB" sz="2400" b="1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3C7AB6A-6207-5A99-EB10-7123B47910E2}"/>
              </a:ext>
            </a:extLst>
          </p:cNvPr>
          <p:cNvSpPr txBox="1"/>
          <p:nvPr/>
        </p:nvSpPr>
        <p:spPr>
          <a:xfrm>
            <a:off x="358220" y="3429000"/>
            <a:ext cx="24476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Data Points</a:t>
            </a:r>
          </a:p>
          <a:p>
            <a:r>
              <a:rPr lang="en-US" sz="2400" b="1" dirty="0"/>
              <a:t>(Depth of Data)</a:t>
            </a: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303818594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20" y="365125"/>
            <a:ext cx="11389131" cy="1325563"/>
          </a:xfrm>
        </p:spPr>
        <p:txBody>
          <a:bodyPr>
            <a:normAutofit/>
          </a:bodyPr>
          <a:lstStyle/>
          <a:p>
            <a:r>
              <a:rPr lang="en-US" sz="5400" b="1" dirty="0"/>
              <a:t>Data Dimensionality - Univariate</a:t>
            </a:r>
            <a:endParaRPr lang="en-GB" sz="5400"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0228A04-2FC9-B6FB-AC8E-D8FB7AD23E66}"/>
              </a:ext>
            </a:extLst>
          </p:cNvPr>
          <p:cNvSpPr txBox="1"/>
          <p:nvPr/>
        </p:nvSpPr>
        <p:spPr>
          <a:xfrm>
            <a:off x="3682313" y="1637395"/>
            <a:ext cx="700481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Features / Attributes (Width / Breadth of Data)</a:t>
            </a:r>
            <a:endParaRPr lang="en-GB" sz="2400" b="1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3C7AB6A-6207-5A99-EB10-7123B47910E2}"/>
              </a:ext>
            </a:extLst>
          </p:cNvPr>
          <p:cNvSpPr txBox="1"/>
          <p:nvPr/>
        </p:nvSpPr>
        <p:spPr>
          <a:xfrm>
            <a:off x="358220" y="3429000"/>
            <a:ext cx="24476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Data Points</a:t>
            </a:r>
          </a:p>
          <a:p>
            <a:r>
              <a:rPr lang="en-US" sz="2400" b="1" dirty="0"/>
              <a:t>(Depth of Data)</a:t>
            </a:r>
            <a:endParaRPr lang="en-GB" sz="2400" b="1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6B090D0B-FB61-CED1-DD73-E8FC7287DA9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443066" y="2211387"/>
            <a:ext cx="9304285" cy="3009218"/>
          </a:xfrm>
        </p:spPr>
      </p:pic>
    </p:spTree>
    <p:extLst>
      <p:ext uri="{BB962C8B-B14F-4D97-AF65-F5344CB8AC3E}">
        <p14:creationId xmlns:p14="http://schemas.microsoft.com/office/powerpoint/2010/main" val="378865516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20" y="365125"/>
            <a:ext cx="11389131" cy="1325563"/>
          </a:xfrm>
        </p:spPr>
        <p:txBody>
          <a:bodyPr>
            <a:normAutofit/>
          </a:bodyPr>
          <a:lstStyle/>
          <a:p>
            <a:r>
              <a:rPr lang="en-US" sz="5400" b="1" dirty="0"/>
              <a:t>Data Dimensionality - Bivariate</a:t>
            </a:r>
            <a:endParaRPr lang="en-GB" sz="5400"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0228A04-2FC9-B6FB-AC8E-D8FB7AD23E66}"/>
              </a:ext>
            </a:extLst>
          </p:cNvPr>
          <p:cNvSpPr txBox="1"/>
          <p:nvPr/>
        </p:nvSpPr>
        <p:spPr>
          <a:xfrm>
            <a:off x="3682313" y="1637395"/>
            <a:ext cx="700481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Features / Attributes (Width / Breadth of Data)</a:t>
            </a:r>
            <a:endParaRPr lang="en-GB" sz="2400" b="1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3C7AB6A-6207-5A99-EB10-7123B47910E2}"/>
              </a:ext>
            </a:extLst>
          </p:cNvPr>
          <p:cNvSpPr txBox="1"/>
          <p:nvPr/>
        </p:nvSpPr>
        <p:spPr>
          <a:xfrm>
            <a:off x="358220" y="3429000"/>
            <a:ext cx="24476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Data Points</a:t>
            </a:r>
          </a:p>
          <a:p>
            <a:r>
              <a:rPr lang="en-US" sz="2400" b="1" dirty="0"/>
              <a:t>(Depth of Data)</a:t>
            </a:r>
            <a:endParaRPr lang="en-GB" sz="2400" b="1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6B090D0B-FB61-CED1-DD73-E8FC7287DA9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/>
        </p:blipFill>
        <p:spPr>
          <a:xfrm>
            <a:off x="2443066" y="2211387"/>
            <a:ext cx="9304285" cy="3009218"/>
          </a:xfrm>
        </p:spPr>
      </p:pic>
    </p:spTree>
    <p:extLst>
      <p:ext uri="{BB962C8B-B14F-4D97-AF65-F5344CB8AC3E}">
        <p14:creationId xmlns:p14="http://schemas.microsoft.com/office/powerpoint/2010/main" val="282842667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20" y="365125"/>
            <a:ext cx="11389131" cy="1325563"/>
          </a:xfrm>
        </p:spPr>
        <p:txBody>
          <a:bodyPr>
            <a:normAutofit/>
          </a:bodyPr>
          <a:lstStyle/>
          <a:p>
            <a:r>
              <a:rPr lang="en-US" sz="5400" b="1" dirty="0"/>
              <a:t>Data Dimensionality - Multivariate</a:t>
            </a:r>
            <a:endParaRPr lang="en-GB" sz="5400"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0228A04-2FC9-B6FB-AC8E-D8FB7AD23E66}"/>
              </a:ext>
            </a:extLst>
          </p:cNvPr>
          <p:cNvSpPr txBox="1"/>
          <p:nvPr/>
        </p:nvSpPr>
        <p:spPr>
          <a:xfrm>
            <a:off x="3682313" y="1637395"/>
            <a:ext cx="700481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Features / Attributes (Width / Breadth of Data)</a:t>
            </a:r>
            <a:endParaRPr lang="en-GB" sz="2400" b="1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3C7AB6A-6207-5A99-EB10-7123B47910E2}"/>
              </a:ext>
            </a:extLst>
          </p:cNvPr>
          <p:cNvSpPr txBox="1"/>
          <p:nvPr/>
        </p:nvSpPr>
        <p:spPr>
          <a:xfrm>
            <a:off x="358220" y="3429000"/>
            <a:ext cx="24476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Data Points</a:t>
            </a:r>
          </a:p>
          <a:p>
            <a:r>
              <a:rPr lang="en-US" sz="2400" b="1" dirty="0"/>
              <a:t>(Depth of Data)</a:t>
            </a:r>
            <a:endParaRPr lang="en-GB" sz="2400" b="1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984B038A-8339-ADC4-58B2-48E89D4A64C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497127" y="2192920"/>
            <a:ext cx="9561089" cy="29062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262897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1434" y="225275"/>
            <a:ext cx="11389131" cy="1325563"/>
          </a:xfrm>
        </p:spPr>
        <p:txBody>
          <a:bodyPr>
            <a:normAutofit/>
          </a:bodyPr>
          <a:lstStyle/>
          <a:p>
            <a:r>
              <a:rPr lang="en-US" sz="5400" b="1" dirty="0"/>
              <a:t>Data Tables – Data Modelling</a:t>
            </a:r>
            <a:endParaRPr lang="en-GB" sz="54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96E857-4819-9740-3B57-F514E6C289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6784859" cy="3575934"/>
          </a:xfrm>
        </p:spPr>
        <p:txBody>
          <a:bodyPr/>
          <a:lstStyle/>
          <a:p>
            <a:r>
              <a:rPr lang="en-GB" sz="3200" b="0" i="0" dirty="0">
                <a:solidFill>
                  <a:srgbClr val="161616"/>
                </a:solidFill>
                <a:effectLst/>
                <a:latin typeface="Segoe UI" panose="020B0502040204020203" pitchFamily="34" charset="0"/>
              </a:rPr>
              <a:t>The model refers to the structure and content of the dataset.</a:t>
            </a:r>
          </a:p>
          <a:p>
            <a:pPr lvl="1"/>
            <a:r>
              <a:rPr lang="en-GB" sz="2800" dirty="0">
                <a:solidFill>
                  <a:srgbClr val="161616"/>
                </a:solidFill>
                <a:latin typeface="Segoe UI" panose="020B0502040204020203" pitchFamily="34" charset="0"/>
              </a:rPr>
              <a:t>Looking at relationships between data and tables.</a:t>
            </a:r>
          </a:p>
          <a:p>
            <a:pPr lvl="1"/>
            <a:r>
              <a:rPr lang="en-GB" sz="2800" dirty="0">
                <a:solidFill>
                  <a:srgbClr val="161616"/>
                </a:solidFill>
                <a:latin typeface="Segoe UI" panose="020B0502040204020203" pitchFamily="34" charset="0"/>
              </a:rPr>
              <a:t>Ensuring the data is clean and relevant.</a:t>
            </a:r>
          </a:p>
          <a:p>
            <a:pPr lvl="1"/>
            <a:r>
              <a:rPr lang="en-GB" sz="2800" dirty="0">
                <a:solidFill>
                  <a:srgbClr val="161616"/>
                </a:solidFill>
                <a:latin typeface="Segoe UI" panose="020B0502040204020203" pitchFamily="34" charset="0"/>
              </a:rPr>
              <a:t>Removing NULL cells.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A8043B3-1E37-3FF8-054F-4D535D6E2CA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13677" y="1210573"/>
            <a:ext cx="5578323" cy="4608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369879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1434" y="225275"/>
            <a:ext cx="11389131" cy="1325563"/>
          </a:xfrm>
        </p:spPr>
        <p:txBody>
          <a:bodyPr>
            <a:normAutofit/>
          </a:bodyPr>
          <a:lstStyle/>
          <a:p>
            <a:r>
              <a:rPr lang="en-US" sz="5400" b="1" dirty="0"/>
              <a:t>Data Tables – Data Modelling</a:t>
            </a:r>
            <a:endParaRPr lang="en-GB" sz="54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96E857-4819-9740-3B57-F514E6C289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50838"/>
            <a:ext cx="11481847" cy="4204503"/>
          </a:xfrm>
        </p:spPr>
        <p:txBody>
          <a:bodyPr>
            <a:normAutofit/>
          </a:bodyPr>
          <a:lstStyle/>
          <a:p>
            <a:r>
              <a:rPr lang="en-GB" sz="3200" b="0" i="0" dirty="0">
                <a:solidFill>
                  <a:srgbClr val="161616"/>
                </a:solidFill>
                <a:effectLst/>
                <a:latin typeface="Segoe UI" panose="020B0502040204020203" pitchFamily="34" charset="0"/>
              </a:rPr>
              <a:t>The model refers to the structure and content of the dataset.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sz="2800" dirty="0">
                <a:solidFill>
                  <a:srgbClr val="161616"/>
                </a:solidFill>
                <a:latin typeface="Segoe UI" panose="020B0502040204020203" pitchFamily="34" charset="0"/>
              </a:rPr>
              <a:t>Gathering requirements (business requirements).</a:t>
            </a:r>
          </a:p>
          <a:p>
            <a:pPr lvl="2"/>
            <a:r>
              <a:rPr lang="en-GB" sz="2400" dirty="0">
                <a:solidFill>
                  <a:srgbClr val="161616"/>
                </a:solidFill>
                <a:latin typeface="Segoe UI" panose="020B0502040204020203" pitchFamily="34" charset="0"/>
              </a:rPr>
              <a:t>Defining a process.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sz="2800" dirty="0">
                <a:solidFill>
                  <a:srgbClr val="161616"/>
                </a:solidFill>
                <a:latin typeface="Segoe UI" panose="020B0502040204020203" pitchFamily="34" charset="0"/>
              </a:rPr>
              <a:t>Conceptual Design.</a:t>
            </a:r>
          </a:p>
          <a:p>
            <a:pPr lvl="2"/>
            <a:r>
              <a:rPr lang="en-GB" sz="2400" dirty="0">
                <a:solidFill>
                  <a:srgbClr val="161616"/>
                </a:solidFill>
                <a:latin typeface="Segoe UI" panose="020B0502040204020203" pitchFamily="34" charset="0"/>
              </a:rPr>
              <a:t>Conceptual model.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sz="2800" dirty="0">
                <a:solidFill>
                  <a:srgbClr val="161616"/>
                </a:solidFill>
                <a:latin typeface="Segoe UI" panose="020B0502040204020203" pitchFamily="34" charset="0"/>
              </a:rPr>
              <a:t>Logical Design.</a:t>
            </a:r>
          </a:p>
          <a:p>
            <a:pPr lvl="2"/>
            <a:r>
              <a:rPr lang="en-GB" sz="2400" dirty="0">
                <a:solidFill>
                  <a:srgbClr val="161616"/>
                </a:solidFill>
                <a:latin typeface="Segoe UI" panose="020B0502040204020203" pitchFamily="34" charset="0"/>
              </a:rPr>
              <a:t>Define the entities and attributes.</a:t>
            </a:r>
          </a:p>
          <a:p>
            <a:pPr lvl="2"/>
            <a:r>
              <a:rPr lang="en-GB" sz="2400" dirty="0">
                <a:solidFill>
                  <a:srgbClr val="161616"/>
                </a:solidFill>
                <a:latin typeface="Segoe UI" panose="020B0502040204020203" pitchFamily="34" charset="0"/>
              </a:rPr>
              <a:t>Establish relationships between entities.</a:t>
            </a:r>
          </a:p>
          <a:p>
            <a:pPr lvl="2"/>
            <a:r>
              <a:rPr lang="en-GB" sz="2400" dirty="0">
                <a:solidFill>
                  <a:srgbClr val="161616"/>
                </a:solidFill>
                <a:latin typeface="Segoe UI" panose="020B0502040204020203" pitchFamily="34" charset="0"/>
              </a:rPr>
              <a:t>Identify data sources.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B1A542D-DBD8-1BAB-B2A7-42EAEB76DC1D}"/>
              </a:ext>
            </a:extLst>
          </p:cNvPr>
          <p:cNvSpPr txBox="1"/>
          <p:nvPr/>
        </p:nvSpPr>
        <p:spPr>
          <a:xfrm>
            <a:off x="3048896" y="5755341"/>
            <a:ext cx="6094206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400" dirty="0">
                <a:solidFill>
                  <a:srgbClr val="FFC000"/>
                </a:solidFill>
              </a:rPr>
              <a:t>https://budibase.com/blog/data/how-to-create-a-data-model/</a:t>
            </a:r>
          </a:p>
        </p:txBody>
      </p:sp>
    </p:spTree>
    <p:extLst>
      <p:ext uri="{BB962C8B-B14F-4D97-AF65-F5344CB8AC3E}">
        <p14:creationId xmlns:p14="http://schemas.microsoft.com/office/powerpoint/2010/main" val="269446726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1434" y="225275"/>
            <a:ext cx="11389131" cy="1325563"/>
          </a:xfrm>
        </p:spPr>
        <p:txBody>
          <a:bodyPr>
            <a:normAutofit/>
          </a:bodyPr>
          <a:lstStyle/>
          <a:p>
            <a:r>
              <a:rPr lang="en-US" sz="5400" b="1" dirty="0"/>
              <a:t>Data Tables – Data Modelling</a:t>
            </a:r>
            <a:endParaRPr lang="en-GB" sz="54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96E857-4819-9740-3B57-F514E6C289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550838"/>
            <a:ext cx="11481847" cy="4204503"/>
          </a:xfrm>
        </p:spPr>
        <p:txBody>
          <a:bodyPr>
            <a:normAutofit/>
          </a:bodyPr>
          <a:lstStyle/>
          <a:p>
            <a:r>
              <a:rPr lang="en-GB" sz="3200" b="0" i="0" dirty="0">
                <a:solidFill>
                  <a:srgbClr val="161616"/>
                </a:solidFill>
                <a:effectLst/>
                <a:latin typeface="Segoe UI" panose="020B0502040204020203" pitchFamily="34" charset="0"/>
              </a:rPr>
              <a:t>The model refers to the structure and content of the dataset.</a:t>
            </a:r>
          </a:p>
          <a:p>
            <a:pPr marL="971550" lvl="1" indent="-514350">
              <a:buFont typeface="+mj-lt"/>
              <a:buAutoNum type="arabicPeriod" startAt="4"/>
            </a:pPr>
            <a:r>
              <a:rPr lang="en-GB" sz="2800" dirty="0">
                <a:solidFill>
                  <a:srgbClr val="161616"/>
                </a:solidFill>
                <a:latin typeface="Segoe UI" panose="020B0502040204020203" pitchFamily="34" charset="0"/>
              </a:rPr>
              <a:t>Physical Design</a:t>
            </a:r>
          </a:p>
          <a:p>
            <a:pPr lvl="2"/>
            <a:r>
              <a:rPr lang="en-GB" sz="2400" dirty="0" err="1">
                <a:solidFill>
                  <a:srgbClr val="161616"/>
                </a:solidFill>
                <a:latin typeface="Segoe UI" panose="020B0502040204020203" pitchFamily="34" charset="0"/>
              </a:rPr>
              <a:t>Normaisation</a:t>
            </a:r>
            <a:r>
              <a:rPr lang="en-GB" sz="2400" dirty="0">
                <a:solidFill>
                  <a:srgbClr val="161616"/>
                </a:solidFill>
                <a:latin typeface="Segoe UI" panose="020B0502040204020203" pitchFamily="34" charset="0"/>
              </a:rPr>
              <a:t> of data.</a:t>
            </a:r>
          </a:p>
          <a:p>
            <a:pPr lvl="2"/>
            <a:r>
              <a:rPr lang="en-GB" sz="2400" dirty="0">
                <a:solidFill>
                  <a:srgbClr val="161616"/>
                </a:solidFill>
                <a:latin typeface="Segoe UI" panose="020B0502040204020203" pitchFamily="34" charset="0"/>
              </a:rPr>
              <a:t>Ensure data integrity</a:t>
            </a:r>
          </a:p>
          <a:p>
            <a:pPr marL="971550" lvl="1" indent="-514350">
              <a:buFont typeface="+mj-lt"/>
              <a:buAutoNum type="arabicPeriod" startAt="4"/>
            </a:pPr>
            <a:r>
              <a:rPr lang="en-GB" sz="2800" dirty="0">
                <a:solidFill>
                  <a:srgbClr val="161616"/>
                </a:solidFill>
                <a:latin typeface="Segoe UI" panose="020B0502040204020203" pitchFamily="34" charset="0"/>
              </a:rPr>
              <a:t>Implementation</a:t>
            </a:r>
          </a:p>
          <a:p>
            <a:pPr lvl="2"/>
            <a:r>
              <a:rPr lang="en-GB" sz="2400" dirty="0">
                <a:solidFill>
                  <a:srgbClr val="161616"/>
                </a:solidFill>
                <a:latin typeface="Segoe UI" panose="020B0502040204020203" pitchFamily="34" charset="0"/>
              </a:rPr>
              <a:t>Maintaining the data model.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C698774-96F9-F991-5ED8-859EF0C02EFF}"/>
              </a:ext>
            </a:extLst>
          </p:cNvPr>
          <p:cNvSpPr txBox="1"/>
          <p:nvPr/>
        </p:nvSpPr>
        <p:spPr>
          <a:xfrm>
            <a:off x="3048896" y="5755341"/>
            <a:ext cx="6094206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400" dirty="0">
                <a:solidFill>
                  <a:srgbClr val="FFC000"/>
                </a:solidFill>
              </a:rPr>
              <a:t>https://budibase.com/blog/data/how-to-create-a-data-model/</a:t>
            </a:r>
          </a:p>
        </p:txBody>
      </p:sp>
    </p:spTree>
    <p:extLst>
      <p:ext uri="{BB962C8B-B14F-4D97-AF65-F5344CB8AC3E}">
        <p14:creationId xmlns:p14="http://schemas.microsoft.com/office/powerpoint/2010/main" val="125791525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1434" y="225275"/>
            <a:ext cx="11389131" cy="1325563"/>
          </a:xfrm>
        </p:spPr>
        <p:txBody>
          <a:bodyPr>
            <a:normAutofit/>
          </a:bodyPr>
          <a:lstStyle/>
          <a:p>
            <a:r>
              <a:rPr lang="en-US" sz="5400" b="1" dirty="0"/>
              <a:t>Data Tables – Data Modelling</a:t>
            </a:r>
            <a:endParaRPr lang="en-GB" sz="5400" b="1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AF7186E2-EB7E-41C7-A745-570412FE586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298401" y="1190921"/>
            <a:ext cx="7605119" cy="4476157"/>
          </a:xfr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1556AD8-CD4F-0749-4C50-D8D1BFF94CEC}"/>
              </a:ext>
            </a:extLst>
          </p:cNvPr>
          <p:cNvSpPr txBox="1"/>
          <p:nvPr/>
        </p:nvSpPr>
        <p:spPr>
          <a:xfrm>
            <a:off x="481487" y="1955201"/>
            <a:ext cx="3445053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/>
              <a:t>Entity Relationship Diagram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29463366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1434" y="225275"/>
            <a:ext cx="11389131" cy="1325563"/>
          </a:xfrm>
        </p:spPr>
        <p:txBody>
          <a:bodyPr>
            <a:normAutofit/>
          </a:bodyPr>
          <a:lstStyle/>
          <a:p>
            <a:r>
              <a:rPr lang="en-US" sz="5400" b="1" dirty="0"/>
              <a:t>Data Tables – Data Modelling</a:t>
            </a:r>
            <a:endParaRPr lang="en-GB" sz="54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905427-1489-35A5-3399-7FED11B5E1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7215165" cy="3575934"/>
          </a:xfrm>
        </p:spPr>
        <p:txBody>
          <a:bodyPr>
            <a:normAutofit lnSpcReduction="10000"/>
          </a:bodyPr>
          <a:lstStyle/>
          <a:p>
            <a:r>
              <a:rPr lang="en-GB" b="1" dirty="0"/>
              <a:t>Tables and fields</a:t>
            </a:r>
            <a:r>
              <a:rPr lang="en-GB" dirty="0"/>
              <a:t>:</a:t>
            </a:r>
          </a:p>
          <a:p>
            <a:pPr lvl="1"/>
            <a:r>
              <a:rPr lang="en-GB" dirty="0"/>
              <a:t> Each table represents a dataset or a part of the overall dataset. </a:t>
            </a:r>
          </a:p>
          <a:p>
            <a:pPr lvl="1"/>
            <a:r>
              <a:rPr lang="en-GB" dirty="0"/>
              <a:t>These tables can be from various sources such as databases, Excel files, or web services. </a:t>
            </a:r>
          </a:p>
          <a:p>
            <a:pPr lvl="1"/>
            <a:r>
              <a:rPr lang="en-GB" dirty="0"/>
              <a:t>Tables are represented as boxes with their respective names.</a:t>
            </a:r>
          </a:p>
          <a:p>
            <a:pPr lvl="1"/>
            <a:r>
              <a:rPr lang="en-GB" dirty="0"/>
              <a:t>Fields or columns are within each table. </a:t>
            </a:r>
          </a:p>
          <a:p>
            <a:pPr lvl="1"/>
            <a:r>
              <a:rPr lang="en-GB" dirty="0"/>
              <a:t>These fields represent the individual data attributes.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68AEA5C-D446-D4FB-5D2F-6217824899D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76565" y="1524363"/>
            <a:ext cx="4715435" cy="38023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580737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F644B5D-8907-A2AF-0E8B-FF1DBA48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1434" y="225275"/>
            <a:ext cx="11389131" cy="1325563"/>
          </a:xfrm>
        </p:spPr>
        <p:txBody>
          <a:bodyPr>
            <a:normAutofit/>
          </a:bodyPr>
          <a:lstStyle/>
          <a:p>
            <a:r>
              <a:rPr lang="en-US" sz="5400" b="1" dirty="0"/>
              <a:t>Data Tables – Data Modelling</a:t>
            </a:r>
            <a:endParaRPr lang="en-GB" sz="54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96E857-4819-9740-3B57-F514E6C289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200" b="0" i="0" dirty="0">
                <a:solidFill>
                  <a:srgbClr val="161616"/>
                </a:solidFill>
                <a:effectLst/>
                <a:latin typeface="Segoe UI" panose="020B0502040204020203" pitchFamily="34" charset="0"/>
              </a:rPr>
              <a:t>A good data model offers the following benefits:</a:t>
            </a:r>
          </a:p>
          <a:p>
            <a:pPr lvl="1"/>
            <a:r>
              <a:rPr lang="en-GB" sz="2800" dirty="0">
                <a:solidFill>
                  <a:srgbClr val="161616"/>
                </a:solidFill>
                <a:latin typeface="Segoe UI" panose="020B0502040204020203" pitchFamily="34" charset="0"/>
              </a:rPr>
              <a:t>Faster data exploration.</a:t>
            </a:r>
          </a:p>
          <a:p>
            <a:pPr lvl="1"/>
            <a:r>
              <a:rPr lang="en-GB" sz="2800" dirty="0">
                <a:solidFill>
                  <a:srgbClr val="161616"/>
                </a:solidFill>
                <a:latin typeface="Segoe UI" panose="020B0502040204020203" pitchFamily="34" charset="0"/>
              </a:rPr>
              <a:t>Aggregations are simpler to build.</a:t>
            </a:r>
          </a:p>
          <a:p>
            <a:pPr lvl="1"/>
            <a:r>
              <a:rPr lang="en-GB" sz="2800" dirty="0">
                <a:solidFill>
                  <a:srgbClr val="161616"/>
                </a:solidFill>
                <a:latin typeface="Segoe UI" panose="020B0502040204020203" pitchFamily="34" charset="0"/>
              </a:rPr>
              <a:t>Reports are more accurate.</a:t>
            </a:r>
          </a:p>
          <a:p>
            <a:pPr lvl="1"/>
            <a:r>
              <a:rPr lang="en-GB" sz="2800" dirty="0">
                <a:solidFill>
                  <a:srgbClr val="161616"/>
                </a:solidFill>
                <a:latin typeface="Segoe UI" panose="020B0502040204020203" pitchFamily="34" charset="0"/>
              </a:rPr>
              <a:t>Writing reports takes less time.</a:t>
            </a:r>
          </a:p>
          <a:p>
            <a:pPr lvl="1"/>
            <a:r>
              <a:rPr lang="en-GB" sz="2800" dirty="0">
                <a:solidFill>
                  <a:srgbClr val="161616"/>
                </a:solidFill>
                <a:latin typeface="Segoe UI" panose="020B0502040204020203" pitchFamily="34" charset="0"/>
              </a:rPr>
              <a:t>Reports are easier to maintain in the future.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314126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0078" y="1850073"/>
            <a:ext cx="5755922" cy="3157854"/>
          </a:xfrm>
        </p:spPr>
        <p:txBody>
          <a:bodyPr/>
          <a:lstStyle/>
          <a:p>
            <a:r>
              <a:rPr lang="en-US" sz="8000" b="1" dirty="0">
                <a:solidFill>
                  <a:schemeClr val="bg1"/>
                </a:solidFill>
              </a:rPr>
              <a:t>Any Questions</a:t>
            </a:r>
            <a:endParaRPr lang="en-GB" sz="8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98621589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2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838</Words>
  <Application>Microsoft Office PowerPoint</Application>
  <PresentationFormat>Widescreen</PresentationFormat>
  <Paragraphs>183</Paragraphs>
  <Slides>23</Slides>
  <Notes>21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22</vt:i4>
      </vt:variant>
      <vt:variant>
        <vt:lpstr>Slide Titles</vt:lpstr>
      </vt:variant>
      <vt:variant>
        <vt:i4>23</vt:i4>
      </vt:variant>
    </vt:vector>
  </HeadingPairs>
  <TitlesOfParts>
    <vt:vector size="49" baseType="lpstr">
      <vt:lpstr>Arial</vt:lpstr>
      <vt:lpstr>Calibri</vt:lpstr>
      <vt:lpstr>Calibri Light</vt:lpstr>
      <vt:lpstr>Segoe UI</vt:lpstr>
      <vt:lpstr>UWTSD 200 Holding Page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Title Slide 1</vt:lpstr>
      <vt:lpstr>PowerPoint Presentation</vt:lpstr>
      <vt:lpstr>Lecture Objectives</vt:lpstr>
      <vt:lpstr>What is Data Analytics?</vt:lpstr>
      <vt:lpstr>What is Data Analytics?</vt:lpstr>
      <vt:lpstr>What is Data Analytics?</vt:lpstr>
      <vt:lpstr>Where is Data Analytics used?</vt:lpstr>
      <vt:lpstr>Computers in Data Analytics</vt:lpstr>
      <vt:lpstr>Computers in Data Analytics</vt:lpstr>
      <vt:lpstr>Computers in Data Analytics</vt:lpstr>
      <vt:lpstr>Types of Data</vt:lpstr>
      <vt:lpstr>Types of Data</vt:lpstr>
      <vt:lpstr>Types of Data</vt:lpstr>
      <vt:lpstr>Data Dimensionality</vt:lpstr>
      <vt:lpstr>Data Dimensionality - Univariate</vt:lpstr>
      <vt:lpstr>Data Dimensionality - Bivariate</vt:lpstr>
      <vt:lpstr>Data Dimensionality - Multivariate</vt:lpstr>
      <vt:lpstr>Data Tables – Data Modelling</vt:lpstr>
      <vt:lpstr>Data Tables – Data Modelling</vt:lpstr>
      <vt:lpstr>Data Tables – Data Modelling</vt:lpstr>
      <vt:lpstr>Data Tables – Data Modelling</vt:lpstr>
      <vt:lpstr>Data Tables – Data Modelling</vt:lpstr>
      <vt:lpstr>Data Tables – Data Modelling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Mark Huntly</cp:lastModifiedBy>
  <cp:revision>61</cp:revision>
  <dcterms:created xsi:type="dcterms:W3CDTF">2021-03-09T15:35:42Z</dcterms:created>
  <dcterms:modified xsi:type="dcterms:W3CDTF">2024-03-21T16:13:57Z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