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30" r:id="rId3"/>
    <p:sldId id="257" r:id="rId4"/>
    <p:sldId id="410" r:id="rId5"/>
    <p:sldId id="411" r:id="rId6"/>
    <p:sldId id="412" r:id="rId7"/>
    <p:sldId id="413" r:id="rId8"/>
    <p:sldId id="414" r:id="rId9"/>
    <p:sldId id="415" r:id="rId10"/>
    <p:sldId id="416" r:id="rId11"/>
    <p:sldId id="417" r:id="rId12"/>
    <p:sldId id="418" r:id="rId13"/>
    <p:sldId id="419" r:id="rId14"/>
    <p:sldId id="420" r:id="rId15"/>
    <p:sldId id="421" r:id="rId16"/>
    <p:sldId id="422" r:id="rId17"/>
    <p:sldId id="423" r:id="rId18"/>
    <p:sldId id="424" r:id="rId19"/>
    <p:sldId id="425" r:id="rId20"/>
    <p:sldId id="426" r:id="rId21"/>
    <p:sldId id="427" r:id="rId22"/>
    <p:sldId id="428" r:id="rId23"/>
    <p:sldId id="429" r:id="rId24"/>
    <p:sldId id="430" r:id="rId25"/>
    <p:sldId id="431" r:id="rId26"/>
    <p:sldId id="432" r:id="rId27"/>
    <p:sldId id="433" r:id="rId28"/>
    <p:sldId id="434" r:id="rId29"/>
    <p:sldId id="435" r:id="rId30"/>
    <p:sldId id="436" r:id="rId31"/>
    <p:sldId id="437" r:id="rId32"/>
    <p:sldId id="438" r:id="rId33"/>
    <p:sldId id="439" r:id="rId34"/>
    <p:sldId id="440" r:id="rId35"/>
    <p:sldId id="441" r:id="rId36"/>
    <p:sldId id="442" r:id="rId37"/>
    <p:sldId id="443" r:id="rId38"/>
    <p:sldId id="444" r:id="rId39"/>
    <p:sldId id="445" r:id="rId40"/>
    <p:sldId id="446" r:id="rId41"/>
    <p:sldId id="447" r:id="rId42"/>
    <p:sldId id="448" r:id="rId43"/>
    <p:sldId id="339" r:id="rId44"/>
    <p:sldId id="399" r:id="rId45"/>
    <p:sldId id="449" r:id="rId46"/>
    <p:sldId id="450" r:id="rId47"/>
    <p:sldId id="370" r:id="rId48"/>
    <p:sldId id="451" r:id="rId49"/>
    <p:sldId id="452" r:id="rId50"/>
    <p:sldId id="453" r:id="rId51"/>
    <p:sldId id="454" r:id="rId52"/>
    <p:sldId id="455" r:id="rId53"/>
    <p:sldId id="456" r:id="rId54"/>
    <p:sldId id="457" r:id="rId55"/>
    <p:sldId id="458" r:id="rId56"/>
    <p:sldId id="459" r:id="rId57"/>
    <p:sldId id="409" r:id="rId58"/>
    <p:sldId id="460" r:id="rId59"/>
    <p:sldId id="461" r:id="rId60"/>
    <p:sldId id="462" r:id="rId61"/>
    <p:sldId id="463" r:id="rId62"/>
    <p:sldId id="464" r:id="rId6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99FF99"/>
    <a:srgbClr val="CCCC00"/>
    <a:srgbClr val="FF9933"/>
    <a:srgbClr val="FF0000"/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94660"/>
  </p:normalViewPr>
  <p:slideViewPr>
    <p:cSldViewPr>
      <p:cViewPr varScale="1">
        <p:scale>
          <a:sx n="70" d="100"/>
          <a:sy n="70" d="100"/>
        </p:scale>
        <p:origin x="11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98A4A2-81E4-4096-B69B-41E9B32E61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61D341-37FE-43F4-BC97-052A650556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99C223-54CF-4264-8F6C-0A2CA5E31F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591633-C5F0-402D-BD27-A0C6541CDDC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6D790A-20DB-4C82-BCDF-EE4DD619FA1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1778A9-4598-460B-87E9-D720CAE8A7F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5FD725-2767-49E9-AA0E-C7293C89E96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33BE95-DF24-4C7F-9639-D757572A2A0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79D424-9938-476E-B3B1-C1D7BC9741E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75B8B-57C2-4F3A-8DCE-961C0086305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B17A58-AD8A-4CBE-AE44-47EF761789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594D705-27D5-4D86-A8E9-D64CB73B454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9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gif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gif"/><Relationship Id="rId5" Type="http://schemas.openxmlformats.org/officeDocument/2006/relationships/image" Target="../media/image5.gif"/><Relationship Id="rId4" Type="http://schemas.openxmlformats.org/officeDocument/2006/relationships/image" Target="../media/image3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gif"/><Relationship Id="rId5" Type="http://schemas.openxmlformats.org/officeDocument/2006/relationships/image" Target="../media/image5.gif"/><Relationship Id="rId4" Type="http://schemas.openxmlformats.org/officeDocument/2006/relationships/image" Target="../media/image3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gif"/><Relationship Id="rId5" Type="http://schemas.openxmlformats.org/officeDocument/2006/relationships/image" Target="../media/image5.gif"/><Relationship Id="rId4" Type="http://schemas.openxmlformats.org/officeDocument/2006/relationships/image" Target="../media/image34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gif"/><Relationship Id="rId5" Type="http://schemas.openxmlformats.org/officeDocument/2006/relationships/image" Target="../media/image5.gif"/><Relationship Id="rId4" Type="http://schemas.openxmlformats.org/officeDocument/2006/relationships/image" Target="../media/image3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gif"/><Relationship Id="rId5" Type="http://schemas.openxmlformats.org/officeDocument/2006/relationships/image" Target="../media/image5.gif"/><Relationship Id="rId4" Type="http://schemas.openxmlformats.org/officeDocument/2006/relationships/image" Target="../media/image3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gif"/><Relationship Id="rId5" Type="http://schemas.openxmlformats.org/officeDocument/2006/relationships/image" Target="../media/image5.gif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3995738" cy="1439863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23850" y="2565400"/>
            <a:ext cx="3527425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6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09" name="Picture 6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213" y="2565400"/>
            <a:ext cx="3095625" cy="3095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89105" name="Rectangle 17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89106" name="Text Box 18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108" name="Text Box 20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66" charset="0"/>
              </a:rPr>
              <a:t>Bwyd a diod</a:t>
            </a:r>
            <a:r>
              <a:rPr lang="en-GB" sz="2800">
                <a:latin typeface="Comic Sans MS" pitchFamily="66" charset="0"/>
              </a:rPr>
              <a:t> – Food and drink</a:t>
            </a:r>
          </a:p>
        </p:txBody>
      </p:sp>
      <p:pic>
        <p:nvPicPr>
          <p:cNvPr id="89110" name="Picture 22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89111" name="Group 2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89112" name="Picture 2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89113" name="Picture 2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89114" name="Rectangle 26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89117" name="Picture 29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9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5" grpId="0" animBg="1"/>
      <p:bldP spid="89106" grpId="0"/>
      <p:bldP spid="89108" grpId="0"/>
      <p:bldP spid="8910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7" name="Rectangle 25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3102" name="Rectangle 30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03" name="Text Box 31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3773488" y="5013325"/>
            <a:ext cx="103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bara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3134" name="Picture 62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3135" name="Group 6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3136" name="Picture 6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3137" name="Picture 6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3140" name="Rectangle 68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3141" name="Text Box 69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3142" name="Picture 70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3145" name="Picture 73" descr="Loaf Of Bread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349500"/>
            <a:ext cx="2857500" cy="2219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3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" grpId="0" animBg="1"/>
      <p:bldP spid="3103" grpId="0"/>
      <p:bldP spid="31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329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330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3301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3302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3303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cacen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3304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330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330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330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330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330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331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3311" name="Picture 15" descr="71709508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14625" y="2238375"/>
            <a:ext cx="3714750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3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3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3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33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33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33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301" grpId="0" animBg="1"/>
      <p:bldP spid="183302" grpId="0"/>
      <p:bldP spid="1833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32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432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4325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4326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327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caws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4328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432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433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433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433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433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433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4337" name="Picture 17" descr="Syr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492375"/>
            <a:ext cx="2857500" cy="1847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4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5" grpId="0" animBg="1"/>
      <p:bldP spid="184326" grpId="0"/>
      <p:bldP spid="1843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534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534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5349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5350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5351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cig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5352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535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535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535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535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535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535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5359" name="Picture 15" descr="32722078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05125" y="176212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5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5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53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9" grpId="0" animBg="1"/>
      <p:bldP spid="185350" grpId="0"/>
      <p:bldP spid="1853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637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637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6373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6374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6375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coffi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6376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637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637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637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638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638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638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6383" name="Picture 15" descr="32576735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113" y="1916113"/>
            <a:ext cx="2971800" cy="2971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6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6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6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63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63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63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3" grpId="0" animBg="1"/>
      <p:bldP spid="186374" grpId="0"/>
      <p:bldP spid="18637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739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739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7397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7398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7399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diod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7400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740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740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740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740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740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740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7407" name="Picture 15" descr="32547960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29025" y="1762125"/>
            <a:ext cx="18859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7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73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73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73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7" grpId="0" animBg="1"/>
      <p:bldP spid="187398" grpId="0"/>
      <p:bldP spid="18739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841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842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8421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8422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8423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dŵr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8424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842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842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842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842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842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843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8433" name="Picture 17" descr="Glass Of Water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2500" y="2060575"/>
            <a:ext cx="2114550" cy="2867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8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8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8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84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84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84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1" grpId="0" animBg="1"/>
      <p:bldP spid="188422" grpId="0"/>
      <p:bldP spid="1884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944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944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89445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9446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9447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hufen iâ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89448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944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945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945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945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945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945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9457" name="Picture 17" descr="Ice Cream Cones Ff Menu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738" y="2060575"/>
            <a:ext cx="1114425" cy="2790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9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9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9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894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894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894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9445" grpId="0" animBg="1"/>
      <p:bldP spid="189446" grpId="0"/>
      <p:bldP spid="18944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046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046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0469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0470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0471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llaeth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0472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047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047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047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047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047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047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0481" name="Picture 17" descr="32717769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81350" y="1762125"/>
            <a:ext cx="278130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0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0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04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0469" grpId="0" animBg="1"/>
      <p:bldP spid="190470" grpId="0"/>
      <p:bldP spid="19047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149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149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1493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1494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1495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llefrith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1496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149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149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149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150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150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150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1504" name="Picture 16" descr="32717769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81350" y="1762125"/>
            <a:ext cx="278130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1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1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14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14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14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3" grpId="0" animBg="1"/>
      <p:bldP spid="191494" grpId="0"/>
      <p:bldP spid="1914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251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251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2517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2518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2519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menyn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2520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252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252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252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252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252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252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2530" name="Picture 18" descr="Butter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205038"/>
            <a:ext cx="2857500" cy="2447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2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2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2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25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17" grpId="0" animBg="1"/>
      <p:bldP spid="192518" grpId="0"/>
      <p:bldP spid="1925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353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354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3541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3542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3543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pysgodyn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3544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354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354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354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354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354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355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3551" name="Picture 15" descr="32487916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14625" y="2562225"/>
            <a:ext cx="3714750" cy="1733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3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3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3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35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35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35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3541" grpId="0" animBg="1"/>
      <p:bldP spid="193542" grpId="0"/>
      <p:bldP spid="19354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56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456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4565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4566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567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siocled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4568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456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457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457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457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457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457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4575" name="Picture 15" descr="32603546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05125" y="2005013"/>
            <a:ext cx="3333750" cy="284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4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45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65" grpId="0" animBg="1"/>
      <p:bldP spid="194566" grpId="0"/>
      <p:bldP spid="19456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558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558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5589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5590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5591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siwgr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5592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559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559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559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559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559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559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5599" name="Picture 15" descr="32566029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625" y="3213100"/>
            <a:ext cx="1657350" cy="1657350"/>
          </a:xfrm>
          <a:prstGeom prst="rect">
            <a:avLst/>
          </a:prstGeom>
          <a:noFill/>
        </p:spPr>
      </p:pic>
      <p:pic>
        <p:nvPicPr>
          <p:cNvPr id="195601" name="Picture 17" descr="Sugarbox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313" y="1989138"/>
            <a:ext cx="2371725" cy="2838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5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5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5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559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55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55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9" grpId="0" animBg="1"/>
      <p:bldP spid="195590" grpId="0"/>
      <p:bldP spid="19559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661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661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6613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6614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6615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sudd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6616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661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661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661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662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662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662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6624" name="Picture 16" descr="Juice Glass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133600"/>
            <a:ext cx="2857500" cy="2619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6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6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6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66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66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66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3" grpId="0" animBg="1"/>
      <p:bldP spid="196614" grpId="0"/>
      <p:bldP spid="1966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763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763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7637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7638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7639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te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7640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764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764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764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764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764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764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7647" name="Picture 15" descr="32583845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29050" y="2781300"/>
            <a:ext cx="1485900" cy="1295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7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7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7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76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7" grpId="0" animBg="1"/>
      <p:bldP spid="197638" grpId="0"/>
      <p:bldP spid="1976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865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866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8661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8662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8663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uwd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8664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866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866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866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866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866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867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8671" name="Picture 15" descr="32483623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05125" y="1762125"/>
            <a:ext cx="3333750" cy="3333750"/>
          </a:xfrm>
          <a:prstGeom prst="rect">
            <a:avLst/>
          </a:prstGeom>
          <a:noFill/>
        </p:spPr>
      </p:pic>
      <p:sp>
        <p:nvSpPr>
          <p:cNvPr id="198672" name="Line 16"/>
          <p:cNvSpPr>
            <a:spLocks noChangeShapeType="1"/>
          </p:cNvSpPr>
          <p:nvPr/>
        </p:nvSpPr>
        <p:spPr bwMode="auto">
          <a:xfrm flipH="1">
            <a:off x="4643438" y="3068638"/>
            <a:ext cx="11525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8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8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86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86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86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8661" grpId="0" animBg="1"/>
      <p:bldP spid="198662" grpId="0"/>
      <p:bldP spid="19866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968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968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99685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9686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9687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losin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199688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9968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9969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9969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9969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9969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9969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99695" name="Picture 15" descr="32548019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213" y="2205038"/>
            <a:ext cx="3448050" cy="2476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9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9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99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996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996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996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685" grpId="0" animBg="1"/>
      <p:bldP spid="199686" grpId="0"/>
      <p:bldP spid="19968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070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070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0709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0710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0711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pryd </a:t>
            </a:r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o fwyd</a:t>
            </a:r>
            <a:endParaRPr lang="en-GB" sz="3200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00712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071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071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071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071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071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071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0722" name="Picture 18" descr="Plate Of Food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1989138"/>
            <a:ext cx="2857500" cy="282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0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0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0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007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007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007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9" grpId="0" animBg="1"/>
      <p:bldP spid="200710" grpId="0"/>
      <p:bldP spid="2007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17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17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1733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1734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1735" name="Rectangle 7"/>
          <p:cNvSpPr>
            <a:spLocks noChangeArrowheads="1"/>
          </p:cNvSpPr>
          <p:nvPr/>
        </p:nvSpPr>
        <p:spPr bwMode="auto">
          <a:xfrm>
            <a:off x="250825" y="5013325"/>
            <a:ext cx="8569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bwydlen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01736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173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173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173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174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174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174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1747" name="Picture 19" descr="Animation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150" y="1557338"/>
            <a:ext cx="5324475" cy="3467100"/>
          </a:xfrm>
          <a:prstGeom prst="rect">
            <a:avLst/>
          </a:prstGeom>
          <a:noFill/>
        </p:spPr>
      </p:pic>
      <p:sp>
        <p:nvSpPr>
          <p:cNvPr id="201748" name="Text Box 20"/>
          <p:cNvSpPr txBox="1">
            <a:spLocks noChangeArrowheads="1"/>
          </p:cNvSpPr>
          <p:nvPr/>
        </p:nvSpPr>
        <p:spPr bwMode="auto">
          <a:xfrm rot="-387085">
            <a:off x="4560888" y="1911350"/>
            <a:ext cx="1871662" cy="143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>
                <a:latin typeface="Comic Sans MS" pitchFamily="66" charset="0"/>
              </a:rPr>
              <a:t>Bwydlen</a:t>
            </a:r>
          </a:p>
          <a:p>
            <a:pPr algn="ctr">
              <a:spcBef>
                <a:spcPct val="50000"/>
              </a:spcBef>
            </a:pPr>
            <a:endParaRPr lang="en-GB" sz="1600">
              <a:latin typeface="Comic Sans MS" pitchFamily="66" charset="0"/>
            </a:endParaRPr>
          </a:p>
          <a:p>
            <a:pPr algn="ctr">
              <a:spcBef>
                <a:spcPct val="50000"/>
              </a:spcBef>
            </a:pPr>
            <a:r>
              <a:rPr lang="en-GB" sz="1600">
                <a:latin typeface="Comic Sans MS" pitchFamily="66" charset="0"/>
              </a:rPr>
              <a:t>Te – 60c</a:t>
            </a:r>
          </a:p>
          <a:p>
            <a:pPr algn="ctr">
              <a:spcBef>
                <a:spcPct val="50000"/>
              </a:spcBef>
            </a:pPr>
            <a:r>
              <a:rPr lang="en-GB" sz="1600">
                <a:latin typeface="Comic Sans MS" pitchFamily="66" charset="0"/>
              </a:rPr>
              <a:t>Coffi – 70c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1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1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1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017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017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017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33" grpId="0" animBg="1"/>
      <p:bldP spid="201734" grpId="0"/>
      <p:bldP spid="20173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276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02761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2765" name="Text Box 13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Yuck!</a:t>
            </a:r>
          </a:p>
        </p:txBody>
      </p:sp>
      <p:sp>
        <p:nvSpPr>
          <p:cNvPr id="202766" name="Text Box 14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Ych a fi!</a:t>
            </a:r>
          </a:p>
        </p:txBody>
      </p:sp>
      <p:sp>
        <p:nvSpPr>
          <p:cNvPr id="202768" name="Rectangle 16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2769" name="Text Box 17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2770" name="Rectangle 18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2771" name="Text Box 19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2772" name="Picture 20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2773" name="Rectangle 21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02774" name="Group 22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2775" name="Picture 2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2776" name="Picture 2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2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2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2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2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27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27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2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2759" grpId="0" animBg="1"/>
      <p:bldP spid="202760" grpId="0"/>
      <p:bldP spid="202765" grpId="0"/>
      <p:bldP spid="20276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8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3779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03780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3781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very much</a:t>
            </a:r>
          </a:p>
        </p:txBody>
      </p:sp>
      <p:sp>
        <p:nvSpPr>
          <p:cNvPr id="203782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yn fawr iawn</a:t>
            </a:r>
          </a:p>
        </p:txBody>
      </p:sp>
      <p:sp>
        <p:nvSpPr>
          <p:cNvPr id="203783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3784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3785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3786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3787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3788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03789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3790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3791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37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37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3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3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3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3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3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3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3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3778" grpId="0" animBg="1"/>
      <p:bldP spid="203779" grpId="0"/>
      <p:bldP spid="203781" grpId="0"/>
      <p:bldP spid="20378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04804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05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 little</a:t>
            </a:r>
          </a:p>
        </p:txBody>
      </p:sp>
      <p:sp>
        <p:nvSpPr>
          <p:cNvPr id="204806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tipyn bach</a:t>
            </a:r>
          </a:p>
        </p:txBody>
      </p:sp>
      <p:sp>
        <p:nvSpPr>
          <p:cNvPr id="204807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8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4809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0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4811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12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04813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4814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4815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48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48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4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4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4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4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02" grpId="0" animBg="1"/>
      <p:bldP spid="204803" grpId="0"/>
      <p:bldP spid="204805" grpId="0"/>
      <p:bldP spid="20480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2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582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5829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5830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5831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5832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66" charset="0"/>
              </a:rPr>
              <a:t>Ffrwythau</a:t>
            </a:r>
            <a:r>
              <a:rPr lang="en-GB" sz="2800">
                <a:latin typeface="Comic Sans MS" pitchFamily="66" charset="0"/>
              </a:rPr>
              <a:t> – Fruit</a:t>
            </a:r>
          </a:p>
        </p:txBody>
      </p:sp>
      <p:pic>
        <p:nvPicPr>
          <p:cNvPr id="205833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5834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583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583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5837" name="Rectangle 13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5838" name="Text Box 14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5839" name="Picture 15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05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9" grpId="0" animBg="1"/>
      <p:bldP spid="205830" grpId="0"/>
      <p:bldP spid="205831" grpId="0"/>
      <p:bldP spid="20583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85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685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6853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6854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6855" name="Rectangle 7"/>
          <p:cNvSpPr>
            <a:spLocks noChangeArrowheads="1"/>
          </p:cNvSpPr>
          <p:nvPr/>
        </p:nvSpPr>
        <p:spPr bwMode="auto">
          <a:xfrm>
            <a:off x="3773488" y="5013325"/>
            <a:ext cx="103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afal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06856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685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685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685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686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686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686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6864" name="Picture 16" descr="An Apple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6238" y="1916113"/>
            <a:ext cx="2714625" cy="284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6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068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068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068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3" grpId="0" animBg="1"/>
      <p:bldP spid="206854" grpId="0"/>
      <p:bldP spid="20685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87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7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7877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78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7879" name="Rectangle 7"/>
          <p:cNvSpPr>
            <a:spLocks noChangeArrowheads="1"/>
          </p:cNvSpPr>
          <p:nvPr/>
        </p:nvSpPr>
        <p:spPr bwMode="auto">
          <a:xfrm>
            <a:off x="3773488" y="5013325"/>
            <a:ext cx="10366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oren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07880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788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788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788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788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8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788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7888" name="Picture 16" descr="Orange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675" y="2060575"/>
            <a:ext cx="2857500" cy="2809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7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7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7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078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078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078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877" grpId="0" animBg="1"/>
      <p:bldP spid="207878" grpId="0"/>
      <p:bldP spid="20787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889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890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8901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8902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8903" name="Rectangle 7"/>
          <p:cNvSpPr>
            <a:spLocks noChangeArrowheads="1"/>
          </p:cNvSpPr>
          <p:nvPr/>
        </p:nvSpPr>
        <p:spPr bwMode="auto">
          <a:xfrm>
            <a:off x="0" y="501332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banana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08904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890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890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890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890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890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891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8912" name="Picture 16" descr="Banana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133600"/>
            <a:ext cx="2857500" cy="2524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89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89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8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089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089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089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901" grpId="0" animBg="1"/>
      <p:bldP spid="208902" grpId="0"/>
      <p:bldP spid="20890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992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992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9925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9926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9927" name="Rectangle 7"/>
          <p:cNvSpPr>
            <a:spLocks noChangeArrowheads="1"/>
          </p:cNvSpPr>
          <p:nvPr/>
        </p:nvSpPr>
        <p:spPr bwMode="auto">
          <a:xfrm>
            <a:off x="0" y="501332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grawnwin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09928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0992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0993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0993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0993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993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0993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9936" name="Picture 16" descr="Grape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1989138"/>
            <a:ext cx="2800350" cy="2828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9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9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9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099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9925" grpId="0" animBg="1"/>
      <p:bldP spid="209926" grpId="0"/>
      <p:bldP spid="20992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094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094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0949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0950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0951" name="Rectangle 7"/>
          <p:cNvSpPr>
            <a:spLocks noChangeArrowheads="1"/>
          </p:cNvSpPr>
          <p:nvPr/>
        </p:nvSpPr>
        <p:spPr bwMode="auto">
          <a:xfrm>
            <a:off x="0" y="501332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peren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10952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1095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095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095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1095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095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095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0960" name="Picture 16" descr="Green Pear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475" y="1989138"/>
            <a:ext cx="2257425" cy="2838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09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09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0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109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109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109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949" grpId="0" animBg="1"/>
      <p:bldP spid="210950" grpId="0"/>
      <p:bldP spid="21095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197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197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1973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1974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1975" name="Rectangle 7"/>
          <p:cNvSpPr>
            <a:spLocks noChangeArrowheads="1"/>
          </p:cNvSpPr>
          <p:nvPr/>
        </p:nvSpPr>
        <p:spPr bwMode="auto">
          <a:xfrm>
            <a:off x="0" y="501332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ceirios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11976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1197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197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197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1198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198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198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984" name="Picture 16" descr="Pear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8038" y="1989138"/>
            <a:ext cx="2514600" cy="284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1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1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1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119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119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119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3" grpId="0" animBg="1"/>
      <p:bldP spid="211974" grpId="0"/>
      <p:bldP spid="21197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299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299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2997" name="Rectangle 5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2998" name="Text Box 6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2999" name="Rectangle 7"/>
          <p:cNvSpPr>
            <a:spLocks noChangeArrowheads="1"/>
          </p:cNvSpPr>
          <p:nvPr/>
        </p:nvSpPr>
        <p:spPr bwMode="auto">
          <a:xfrm>
            <a:off x="0" y="5013325"/>
            <a:ext cx="9144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lemwn</a:t>
            </a:r>
            <a:endParaRPr lang="en-GB" sz="320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213000" name="Picture 8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1300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300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300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1300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300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300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3008" name="Picture 16" descr="Lem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2138" y="2349500"/>
            <a:ext cx="2857500" cy="2152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29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29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2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129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129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129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2997" grpId="0" animBg="1"/>
      <p:bldP spid="212998" grpId="0"/>
      <p:bldP spid="21299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401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402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4021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4022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4023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4024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66" charset="0"/>
              </a:rPr>
              <a:t>Amser…</a:t>
            </a:r>
            <a:r>
              <a:rPr lang="en-GB" sz="2800">
                <a:latin typeface="Comic Sans MS" pitchFamily="66" charset="0"/>
              </a:rPr>
              <a:t> – … time</a:t>
            </a:r>
          </a:p>
        </p:txBody>
      </p:sp>
      <p:pic>
        <p:nvPicPr>
          <p:cNvPr id="214025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14026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402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4028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14029" name="Rectangle 13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4030" name="Text Box 14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4031" name="Picture 15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4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4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4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14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4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4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4021" grpId="0" animBg="1"/>
      <p:bldP spid="214022" grpId="0"/>
      <p:bldP spid="214023" grpId="0"/>
      <p:bldP spid="21402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504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15044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5045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breakfast</a:t>
            </a:r>
          </a:p>
        </p:txBody>
      </p:sp>
      <p:sp>
        <p:nvSpPr>
          <p:cNvPr id="215046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brecwast</a:t>
            </a:r>
          </a:p>
        </p:txBody>
      </p:sp>
      <p:sp>
        <p:nvSpPr>
          <p:cNvPr id="215047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5048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5049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5050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5051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5052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15053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5054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5055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5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5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5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5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5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5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42" grpId="0" animBg="1"/>
      <p:bldP spid="215043" grpId="0"/>
      <p:bldP spid="215045" grpId="0"/>
      <p:bldP spid="21504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606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16068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6069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dinner</a:t>
            </a:r>
          </a:p>
        </p:txBody>
      </p:sp>
      <p:sp>
        <p:nvSpPr>
          <p:cNvPr id="216070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cinio</a:t>
            </a:r>
          </a:p>
        </p:txBody>
      </p:sp>
      <p:sp>
        <p:nvSpPr>
          <p:cNvPr id="216071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6072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6073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6074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6075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6076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16077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6078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6079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6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6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6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6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6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6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066" grpId="0" animBg="1"/>
      <p:bldP spid="216067" grpId="0"/>
      <p:bldP spid="216069" grpId="0"/>
      <p:bldP spid="21607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70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17092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7093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tea</a:t>
            </a:r>
          </a:p>
        </p:txBody>
      </p:sp>
      <p:sp>
        <p:nvSpPr>
          <p:cNvPr id="217094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te</a:t>
            </a:r>
          </a:p>
        </p:txBody>
      </p:sp>
      <p:sp>
        <p:nvSpPr>
          <p:cNvPr id="217095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7096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7097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7098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7099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7100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17101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7102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7103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7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7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7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7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7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7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7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7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7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090" grpId="0" animBg="1"/>
      <p:bldP spid="217091" grpId="0"/>
      <p:bldP spid="217093" grpId="0"/>
      <p:bldP spid="21709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811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18116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8117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supper</a:t>
            </a:r>
          </a:p>
        </p:txBody>
      </p:sp>
      <p:sp>
        <p:nvSpPr>
          <p:cNvPr id="218118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swper</a:t>
            </a:r>
          </a:p>
        </p:txBody>
      </p:sp>
      <p:sp>
        <p:nvSpPr>
          <p:cNvPr id="218119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8120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8121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8122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8123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18124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18125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8126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8127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8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8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8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8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8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8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8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114" grpId="0" animBg="1"/>
      <p:bldP spid="218115" grpId="0"/>
      <p:bldP spid="218117" grpId="0"/>
      <p:bldP spid="218118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913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914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19141" name="Rectangle 5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9142" name="Text Box 6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9143" name="Text Box 7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9144" name="Text Box 8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66" charset="0"/>
              </a:rPr>
              <a:t>Berfau</a:t>
            </a:r>
            <a:r>
              <a:rPr lang="en-GB" sz="2800">
                <a:latin typeface="Comic Sans MS" pitchFamily="66" charset="0"/>
              </a:rPr>
              <a:t> – Verbs</a:t>
            </a:r>
          </a:p>
        </p:txBody>
      </p:sp>
      <p:pic>
        <p:nvPicPr>
          <p:cNvPr id="219145" name="Picture 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19146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1914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19148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19149" name="Rectangle 13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19150" name="Text Box 14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9151" name="Picture 15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9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9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9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19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9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9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9141" grpId="0" animBg="1"/>
      <p:bldP spid="219142" grpId="0"/>
      <p:bldP spid="219143" grpId="0"/>
      <p:bldP spid="21914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016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0164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0165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to eat</a:t>
            </a:r>
          </a:p>
        </p:txBody>
      </p:sp>
      <p:sp>
        <p:nvSpPr>
          <p:cNvPr id="220166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bwyta</a:t>
            </a:r>
          </a:p>
        </p:txBody>
      </p:sp>
      <p:sp>
        <p:nvSpPr>
          <p:cNvPr id="220167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0168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0169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0170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0171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0172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0173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0174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0175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0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0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0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0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0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0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0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0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0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0162" grpId="0" animBg="1"/>
      <p:bldP spid="220163" grpId="0"/>
      <p:bldP spid="220165" grpId="0"/>
      <p:bldP spid="22016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11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1188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1189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to drink</a:t>
            </a:r>
          </a:p>
        </p:txBody>
      </p:sp>
      <p:sp>
        <p:nvSpPr>
          <p:cNvPr id="221190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yfed</a:t>
            </a:r>
          </a:p>
        </p:txBody>
      </p:sp>
      <p:sp>
        <p:nvSpPr>
          <p:cNvPr id="221191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1192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1193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1194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1195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1196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1197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1198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1199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1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1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1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1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1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1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1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1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186" grpId="0" animBg="1"/>
      <p:bldP spid="221187" grpId="0"/>
      <p:bldP spid="221189" grpId="0"/>
      <p:bldP spid="221190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221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66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2212" name="Picture 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2213" name="Text Box 5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to like</a:t>
            </a:r>
          </a:p>
        </p:txBody>
      </p:sp>
      <p:sp>
        <p:nvSpPr>
          <p:cNvPr id="222214" name="Text Box 6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hoffi</a:t>
            </a:r>
          </a:p>
        </p:txBody>
      </p:sp>
      <p:sp>
        <p:nvSpPr>
          <p:cNvPr id="222215" name="Rectangle 7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2216" name="Text Box 8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2217" name="Rectangle 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2218" name="Text Box 1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2219" name="Picture 11" descr="3260017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2220" name="Rectangle 1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22221" name="Group 1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2222" name="Picture 1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2223" name="Picture 1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2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2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2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2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2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2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2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2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2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2210" grpId="0" animBg="1"/>
      <p:bldP spid="222211" grpId="0"/>
      <p:bldP spid="222213" grpId="0"/>
      <p:bldP spid="22221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03439" name="Rectangle 1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40" name="Text Box 1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103468" name="Picture 4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03469" name="Rectangle 45"/>
          <p:cNvSpPr>
            <a:spLocks noChangeArrowheads="1"/>
          </p:cNvSpPr>
          <p:nvPr/>
        </p:nvSpPr>
        <p:spPr bwMode="auto">
          <a:xfrm>
            <a:off x="755650" y="2852738"/>
            <a:ext cx="3744913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ydy hwn?</a:t>
            </a:r>
          </a:p>
          <a:p>
            <a:r>
              <a:rPr lang="cy-GB" sz="2400" i="1">
                <a:latin typeface="Comic Sans MS" pitchFamily="66" charset="0"/>
              </a:rPr>
              <a:t>	What’s this?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en-GB" sz="2400" u="sng">
                <a:solidFill>
                  <a:srgbClr val="0066FF"/>
                </a:solidFill>
                <a:latin typeface="Comic Sans MS" pitchFamily="66" charset="0"/>
              </a:rPr>
              <a:t>Afal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ydy hwn.</a:t>
            </a:r>
          </a:p>
          <a:p>
            <a:r>
              <a:rPr lang="cy-GB" sz="2400" i="1">
                <a:latin typeface="Comic Sans MS" pitchFamily="66" charset="0"/>
              </a:rPr>
              <a:t>	This is an </a:t>
            </a:r>
            <a:r>
              <a:rPr lang="cy-GB" sz="2400" i="1" u="sng">
                <a:latin typeface="Comic Sans MS" pitchFamily="66" charset="0"/>
              </a:rPr>
              <a:t>apple.</a:t>
            </a:r>
            <a:endParaRPr lang="en-GB" sz="2400" i="1" u="sng">
              <a:latin typeface="Comic Sans MS" pitchFamily="66" charset="0"/>
            </a:endParaRPr>
          </a:p>
        </p:txBody>
      </p:sp>
      <p:grpSp>
        <p:nvGrpSpPr>
          <p:cNvPr id="103471" name="Group 4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03472" name="Picture 4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03473" name="Picture 4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03477" name="Rectangle 53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78" name="Text Box 54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479" name="Picture 55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3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9" grpId="0" animBg="1"/>
      <p:bldP spid="10344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ChangeArrowheads="1"/>
          </p:cNvSpPr>
          <p:nvPr/>
        </p:nvSpPr>
        <p:spPr bwMode="auto">
          <a:xfrm>
            <a:off x="0" y="6165304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101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7101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71013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71014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171015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71016" name="Rectangle 8"/>
          <p:cNvSpPr>
            <a:spLocks noChangeArrowheads="1"/>
          </p:cNvSpPr>
          <p:nvPr/>
        </p:nvSpPr>
        <p:spPr bwMode="auto">
          <a:xfrm>
            <a:off x="539750" y="3026887"/>
            <a:ext cx="489585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Pa liw ydy 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66" charset="0"/>
              </a:rPr>
              <a:t>e?</a:t>
            </a:r>
            <a:endParaRPr lang="cy-GB" sz="2400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What colour is it?</a:t>
            </a:r>
          </a:p>
          <a:p>
            <a:endParaRPr lang="cy-GB" sz="2400" i="1" dirty="0">
              <a:solidFill>
                <a:srgbClr val="0066FF"/>
              </a:solidFill>
              <a:latin typeface="Comic Sans MS" pitchFamily="66" charset="0"/>
            </a:endParaRPr>
          </a:p>
          <a:p>
            <a:r>
              <a:rPr lang="cy-GB" sz="2400" dirty="0" smtClean="0">
                <a:solidFill>
                  <a:srgbClr val="0066FF"/>
                </a:solidFill>
                <a:latin typeface="Comic Sans MS" pitchFamily="66" charset="0"/>
              </a:rPr>
              <a:t>Coch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171018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101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7102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71024" name="Rectangle 16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71025" name="Text Box 17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71026" name="Picture 18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3" grpId="0" animBg="1"/>
      <p:bldP spid="17101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323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323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3237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3238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3239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3240" name="Rectangle 8"/>
          <p:cNvSpPr>
            <a:spLocks noChangeArrowheads="1"/>
          </p:cNvSpPr>
          <p:nvPr/>
        </p:nvSpPr>
        <p:spPr bwMode="auto">
          <a:xfrm>
            <a:off x="539750" y="2855913"/>
            <a:ext cx="48958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wyt ti’n hoffi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fwyta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What do  you like to </a:t>
            </a:r>
            <a:r>
              <a:rPr lang="cy-GB" sz="2400" i="1" u="sng">
                <a:latin typeface="Comic Sans MS" pitchFamily="66" charset="0"/>
              </a:rPr>
              <a:t>eat</a:t>
            </a:r>
            <a:r>
              <a:rPr lang="cy-GB" sz="2400" i="1">
                <a:latin typeface="Comic Sans MS" pitchFamily="66" charset="0"/>
              </a:rPr>
              <a:t>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Dw i’n hoffi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bwyta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...</a:t>
            </a:r>
          </a:p>
          <a:p>
            <a:r>
              <a:rPr lang="cy-GB" sz="2400" i="1">
                <a:latin typeface="Comic Sans MS" pitchFamily="66" charset="0"/>
              </a:rPr>
              <a:t>	I like to </a:t>
            </a:r>
            <a:r>
              <a:rPr lang="cy-GB" sz="2400" i="1" u="sng">
                <a:latin typeface="Comic Sans MS" pitchFamily="66" charset="0"/>
              </a:rPr>
              <a:t>eat</a:t>
            </a:r>
            <a:r>
              <a:rPr lang="cy-GB" sz="2400" i="1">
                <a:latin typeface="Comic Sans MS" pitchFamily="66" charset="0"/>
              </a:rPr>
              <a:t> ...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2324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324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324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324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324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324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3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3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3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237" grpId="0" animBg="1"/>
      <p:bldP spid="22323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425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426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4261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4262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4263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4264" name="Rectangle 8"/>
          <p:cNvSpPr>
            <a:spLocks noChangeArrowheads="1"/>
          </p:cNvSpPr>
          <p:nvPr/>
        </p:nvSpPr>
        <p:spPr bwMode="auto">
          <a:xfrm>
            <a:off x="539750" y="2859088"/>
            <a:ext cx="48958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Wyt ti’n hoffi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ffrwythau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Do you like </a:t>
            </a:r>
            <a:r>
              <a:rPr lang="cy-GB" sz="2400" i="1" u="sng">
                <a:latin typeface="Comic Sans MS" pitchFamily="66" charset="0"/>
              </a:rPr>
              <a:t>fruit</a:t>
            </a:r>
            <a:r>
              <a:rPr lang="cy-GB" sz="2400" i="1">
                <a:latin typeface="Comic Sans MS" pitchFamily="66" charset="0"/>
              </a:rPr>
              <a:t>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Ydw / Nac ydw</a:t>
            </a:r>
          </a:p>
          <a:p>
            <a:r>
              <a:rPr lang="cy-GB" sz="2400" i="1">
                <a:latin typeface="Comic Sans MS" pitchFamily="66" charset="0"/>
              </a:rPr>
              <a:t>	Yes / No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2426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426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426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426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426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427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4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4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4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61" grpId="0" animBg="1"/>
      <p:bldP spid="224262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72" name="Rectangle 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73" name="Text Box 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135222" name="Picture 5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35223" name="Rectangle 55"/>
          <p:cNvSpPr>
            <a:spLocks noChangeArrowheads="1"/>
          </p:cNvSpPr>
          <p:nvPr/>
        </p:nvSpPr>
        <p:spPr bwMode="auto">
          <a:xfrm>
            <a:off x="323850" y="2708275"/>
            <a:ext cx="8208963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sz="2400" b="1">
                <a:latin typeface="Comic Sans MS" pitchFamily="66" charset="0"/>
              </a:rPr>
              <a:t>Pa + soft mutation</a:t>
            </a:r>
          </a:p>
          <a:p>
            <a:pPr algn="ctr"/>
            <a:r>
              <a:rPr lang="cy-GB" sz="2400" b="1">
                <a:latin typeface="Comic Sans MS" pitchFamily="66" charset="0"/>
              </a:rPr>
              <a:t>Hoff + soft mutation</a:t>
            </a:r>
            <a:endParaRPr lang="en-GB" sz="2400">
              <a:latin typeface="Comic Sans MS" pitchFamily="66" charset="0"/>
            </a:endParaRPr>
          </a:p>
        </p:txBody>
      </p:sp>
      <p:grpSp>
        <p:nvGrpSpPr>
          <p:cNvPr id="135224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0" name="Rectangle 6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31" name="Text Box 6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35232" name="Picture 6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65" name="Group 97"/>
          <p:cNvGraphicFramePr>
            <a:graphicFrameLocks noGrp="1"/>
          </p:cNvGraphicFramePr>
          <p:nvPr/>
        </p:nvGraphicFramePr>
        <p:xfrm>
          <a:off x="2771775" y="3716338"/>
          <a:ext cx="3960813" cy="1981200"/>
        </p:xfrm>
        <a:graphic>
          <a:graphicData uri="http://schemas.openxmlformats.org/drawingml/2006/table">
            <a:tbl>
              <a:tblPr/>
              <a:tblGrid>
                <a:gridCol w="1654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6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ryd bwyd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ryd bwyd?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aws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hoff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aws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wydlen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wydlen?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iod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hoff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iod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2" grpId="0" animBg="1"/>
      <p:bldP spid="135183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28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528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5285" name="Rectangle 5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5286" name="Text Box 6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5287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5288" name="Rectangle 8"/>
          <p:cNvSpPr>
            <a:spLocks noChangeArrowheads="1"/>
          </p:cNvSpPr>
          <p:nvPr/>
        </p:nvSpPr>
        <p:spPr bwMode="auto">
          <a:xfrm>
            <a:off x="395288" y="2725738"/>
            <a:ext cx="8208962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b="1">
                <a:latin typeface="Comic Sans MS" pitchFamily="66" charset="0"/>
              </a:rPr>
              <a:t>Remember</a:t>
            </a:r>
          </a:p>
          <a:p>
            <a:r>
              <a:rPr lang="cy-GB" b="1">
                <a:latin typeface="Comic Sans MS" pitchFamily="66" charset="0"/>
              </a:rPr>
              <a:t>No mutations after present tense</a:t>
            </a:r>
          </a:p>
          <a:p>
            <a:r>
              <a:rPr lang="cy-GB" b="1">
                <a:latin typeface="Comic Sans MS" pitchFamily="66" charset="0"/>
              </a:rPr>
              <a:t> </a:t>
            </a:r>
          </a:p>
          <a:p>
            <a:r>
              <a:rPr lang="cy-GB" b="1">
                <a:latin typeface="Comic Sans MS" pitchFamily="66" charset="0"/>
              </a:rPr>
              <a:t>Dw i		Dw i’n cael pop.</a:t>
            </a:r>
          </a:p>
          <a:p>
            <a:r>
              <a:rPr lang="cy-GB" b="1">
                <a:latin typeface="Comic Sans MS" pitchFamily="66" charset="0"/>
              </a:rPr>
              <a:t>Rwyt ti		Rwyt ti’n bwyta. </a:t>
            </a:r>
          </a:p>
          <a:p>
            <a:r>
              <a:rPr lang="cy-GB" b="1">
                <a:latin typeface="Comic Sans MS" pitchFamily="66" charset="0"/>
              </a:rPr>
              <a:t>Mae Tom	Mae Tom yn prynu ham.</a:t>
            </a:r>
          </a:p>
          <a:p>
            <a:r>
              <a:rPr lang="cy-GB" b="1">
                <a:latin typeface="Comic Sans MS" pitchFamily="66" charset="0"/>
              </a:rPr>
              <a:t> </a:t>
            </a:r>
          </a:p>
          <a:p>
            <a:r>
              <a:rPr lang="cy-GB" b="1">
                <a:latin typeface="Comic Sans MS" pitchFamily="66" charset="0"/>
              </a:rPr>
              <a:t>But</a:t>
            </a:r>
          </a:p>
          <a:p>
            <a:r>
              <a:rPr lang="cy-GB" b="1">
                <a:latin typeface="Comic Sans MS" pitchFamily="66" charset="0"/>
              </a:rPr>
              <a:t>Soft mutation when these forms come after the question ‘Beth?’</a:t>
            </a:r>
          </a:p>
          <a:p>
            <a:r>
              <a:rPr lang="cy-GB" b="1">
                <a:latin typeface="Comic Sans MS" pitchFamily="66" charset="0"/>
              </a:rPr>
              <a:t>Beth mae e’n / o’n fwyta?</a:t>
            </a:r>
          </a:p>
          <a:p>
            <a:r>
              <a:rPr lang="cy-GB" b="1">
                <a:latin typeface="Comic Sans MS" pitchFamily="66" charset="0"/>
              </a:rPr>
              <a:t>Beth mae Jen yn gael?</a:t>
            </a:r>
          </a:p>
          <a:p>
            <a:r>
              <a:rPr lang="cy-GB" b="1">
                <a:latin typeface="Comic Sans MS" pitchFamily="66" charset="0"/>
              </a:rPr>
              <a:t>Mae hi’n cael cacen. </a:t>
            </a:r>
            <a:endParaRPr lang="en-GB" b="1">
              <a:latin typeface="Comic Sans MS" pitchFamily="66" charset="0"/>
            </a:endParaRPr>
          </a:p>
        </p:txBody>
      </p:sp>
      <p:grpSp>
        <p:nvGrpSpPr>
          <p:cNvPr id="22528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529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529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529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529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529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5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85" grpId="0" animBg="1"/>
      <p:bldP spid="225286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0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6309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0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6311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6312" name="Rectangle 8"/>
          <p:cNvSpPr>
            <a:spLocks noChangeArrowheads="1"/>
          </p:cNvSpPr>
          <p:nvPr/>
        </p:nvSpPr>
        <p:spPr bwMode="auto">
          <a:xfrm>
            <a:off x="539750" y="2862263"/>
            <a:ext cx="48958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Pa ffrwythau wyt ti’n hoffi?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What fruit do you like?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Dw i’n hoffi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ceirios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bananas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>
                <a:latin typeface="Comic Sans MS" pitchFamily="66" charset="0"/>
              </a:rPr>
              <a:t>	I like </a:t>
            </a:r>
            <a:r>
              <a:rPr lang="cy-GB" sz="2400" i="1" u="sng">
                <a:latin typeface="Comic Sans MS" pitchFamily="66" charset="0"/>
              </a:rPr>
              <a:t>cherries</a:t>
            </a:r>
            <a:r>
              <a:rPr lang="cy-GB" sz="2400" i="1">
                <a:latin typeface="Comic Sans MS" pitchFamily="66" charset="0"/>
              </a:rPr>
              <a:t> and </a:t>
            </a:r>
            <a:r>
              <a:rPr lang="cy-GB" sz="2400" i="1" u="sng">
                <a:latin typeface="Comic Sans MS" pitchFamily="66" charset="0"/>
              </a:rPr>
              <a:t>bananas</a:t>
            </a:r>
            <a:r>
              <a:rPr lang="cy-GB" sz="2400" i="1">
                <a:latin typeface="Comic Sans MS" pitchFamily="66" charset="0"/>
              </a:rPr>
              <a:t>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2631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631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631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631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631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6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9" grpId="0" animBg="1"/>
      <p:bldP spid="226310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73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73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7333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7334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7335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7336" name="Rectangle 8"/>
          <p:cNvSpPr>
            <a:spLocks noChangeArrowheads="1"/>
          </p:cNvSpPr>
          <p:nvPr/>
        </p:nvSpPr>
        <p:spPr bwMode="auto">
          <a:xfrm>
            <a:off x="539750" y="2865438"/>
            <a:ext cx="69850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ydy dy hoff ffrwyth di?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What is your favourite fruit?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Fy hoff ffrwyth i ydy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oren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>
                <a:latin typeface="Comic Sans MS" pitchFamily="66" charset="0"/>
              </a:rPr>
              <a:t>	My favourite fruit is an </a:t>
            </a:r>
            <a:r>
              <a:rPr lang="cy-GB" sz="2400" i="1" u="sng">
                <a:latin typeface="Comic Sans MS" pitchFamily="66" charset="0"/>
              </a:rPr>
              <a:t>orange</a:t>
            </a:r>
            <a:r>
              <a:rPr lang="cy-GB" sz="2400" i="1">
                <a:latin typeface="Comic Sans MS" pitchFamily="66" charset="0"/>
              </a:rPr>
              <a:t>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2733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733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733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734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734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734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7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7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7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33" grpId="0" animBg="1"/>
      <p:bldP spid="227334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835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835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8357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8358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8359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8360" name="Rectangle 8"/>
          <p:cNvSpPr>
            <a:spLocks noChangeArrowheads="1"/>
          </p:cNvSpPr>
          <p:nvPr/>
        </p:nvSpPr>
        <p:spPr bwMode="auto">
          <a:xfrm>
            <a:off x="539750" y="2868613"/>
            <a:ext cx="69850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wyt ti’n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yfed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 amser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te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What do you </a:t>
            </a:r>
            <a:r>
              <a:rPr lang="cy-GB" sz="2400" i="1" u="sng">
                <a:latin typeface="Comic Sans MS" pitchFamily="66" charset="0"/>
              </a:rPr>
              <a:t>drink</a:t>
            </a:r>
            <a:r>
              <a:rPr lang="cy-GB" sz="2400" i="1">
                <a:latin typeface="Comic Sans MS" pitchFamily="66" charset="0"/>
              </a:rPr>
              <a:t> </a:t>
            </a:r>
            <a:r>
              <a:rPr lang="cy-GB" sz="2400" i="1" u="sng">
                <a:latin typeface="Comic Sans MS" pitchFamily="66" charset="0"/>
              </a:rPr>
              <a:t>tea</a:t>
            </a:r>
            <a:r>
              <a:rPr lang="cy-GB" sz="2400" i="1">
                <a:latin typeface="Comic Sans MS" pitchFamily="66" charset="0"/>
              </a:rPr>
              <a:t> time?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Dw i’n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yfed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llaeth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amser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te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>
                <a:latin typeface="Comic Sans MS" pitchFamily="66" charset="0"/>
              </a:rPr>
              <a:t>	I </a:t>
            </a:r>
            <a:r>
              <a:rPr lang="cy-GB" sz="2400" i="1" u="sng">
                <a:latin typeface="Comic Sans MS" pitchFamily="66" charset="0"/>
              </a:rPr>
              <a:t>drink</a:t>
            </a:r>
            <a:r>
              <a:rPr lang="cy-GB" sz="2400" i="1">
                <a:latin typeface="Comic Sans MS" pitchFamily="66" charset="0"/>
              </a:rPr>
              <a:t> </a:t>
            </a:r>
            <a:r>
              <a:rPr lang="cy-GB" sz="2400" i="1" u="sng">
                <a:latin typeface="Comic Sans MS" pitchFamily="66" charset="0"/>
              </a:rPr>
              <a:t>milk</a:t>
            </a:r>
            <a:r>
              <a:rPr lang="cy-GB" sz="2400" i="1">
                <a:latin typeface="Comic Sans MS" pitchFamily="66" charset="0"/>
              </a:rPr>
              <a:t> </a:t>
            </a:r>
            <a:r>
              <a:rPr lang="cy-GB" sz="2400" i="1" u="sng">
                <a:latin typeface="Comic Sans MS" pitchFamily="66" charset="0"/>
              </a:rPr>
              <a:t>tea</a:t>
            </a:r>
            <a:r>
              <a:rPr lang="cy-GB" sz="2400" i="1">
                <a:latin typeface="Comic Sans MS" pitchFamily="66" charset="0"/>
              </a:rPr>
              <a:t> time.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2836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836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836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836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836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836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8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8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8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357" grpId="0" animBg="1"/>
      <p:bldP spid="228358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937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938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29381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9382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29383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29384" name="Rectangle 8"/>
          <p:cNvSpPr>
            <a:spLocks noChangeArrowheads="1"/>
          </p:cNvSpPr>
          <p:nvPr/>
        </p:nvSpPr>
        <p:spPr bwMode="auto">
          <a:xfrm>
            <a:off x="539750" y="2871788"/>
            <a:ext cx="69850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wyt ti’n hoffi amser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cinio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What do you like dinner time?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Dw i’n hoffi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pysgod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amser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cinio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>
                <a:latin typeface="Comic Sans MS" pitchFamily="66" charset="0"/>
              </a:rPr>
              <a:t>	I like </a:t>
            </a:r>
            <a:r>
              <a:rPr lang="cy-GB" sz="2400" i="1" u="sng">
                <a:latin typeface="Comic Sans MS" pitchFamily="66" charset="0"/>
              </a:rPr>
              <a:t>fish</a:t>
            </a:r>
            <a:r>
              <a:rPr lang="cy-GB" sz="2400" i="1">
                <a:latin typeface="Comic Sans MS" pitchFamily="66" charset="0"/>
              </a:rPr>
              <a:t> </a:t>
            </a:r>
            <a:r>
              <a:rPr lang="cy-GB" sz="2400" i="1" u="sng">
                <a:latin typeface="Comic Sans MS" pitchFamily="66" charset="0"/>
              </a:rPr>
              <a:t>dinner</a:t>
            </a:r>
            <a:r>
              <a:rPr lang="cy-GB" sz="2400" i="1">
                <a:latin typeface="Comic Sans MS" pitchFamily="66" charset="0"/>
              </a:rPr>
              <a:t> time.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29385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29386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29387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29388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9389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29390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9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9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9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381" grpId="0" animBg="1"/>
      <p:bldP spid="229382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04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04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30405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04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30407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0408" name="Rectangle 8"/>
          <p:cNvSpPr>
            <a:spLocks noChangeArrowheads="1"/>
          </p:cNvSpPr>
          <p:nvPr/>
        </p:nvSpPr>
        <p:spPr bwMode="auto">
          <a:xfrm>
            <a:off x="539750" y="2874963"/>
            <a:ext cx="69850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mae hi’n </a:t>
            </a:r>
            <a:r>
              <a:rPr lang="cy-GB" sz="2400" b="1">
                <a:solidFill>
                  <a:srgbClr val="FF0000"/>
                </a:solidFill>
                <a:latin typeface="Comic Sans MS" pitchFamily="66" charset="0"/>
              </a:rPr>
              <a:t>f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wyta amser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swper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What does she eat </a:t>
            </a:r>
            <a:r>
              <a:rPr lang="cy-GB" sz="2400" i="1" u="sng">
                <a:latin typeface="Comic Sans MS" pitchFamily="66" charset="0"/>
              </a:rPr>
              <a:t>supper</a:t>
            </a:r>
            <a:r>
              <a:rPr lang="cy-GB" sz="2400" i="1">
                <a:latin typeface="Comic Sans MS" pitchFamily="66" charset="0"/>
              </a:rPr>
              <a:t> time?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Mae hi’n </a:t>
            </a:r>
            <a:r>
              <a:rPr lang="cy-GB" sz="2400" b="1">
                <a:solidFill>
                  <a:srgbClr val="0066FF"/>
                </a:solidFill>
                <a:latin typeface="Comic Sans MS" pitchFamily="66" charset="0"/>
              </a:rPr>
              <a:t>b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wyta ... amser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swper.</a:t>
            </a:r>
          </a:p>
          <a:p>
            <a:r>
              <a:rPr lang="cy-GB" sz="2400" i="1">
                <a:latin typeface="Comic Sans MS" pitchFamily="66" charset="0"/>
              </a:rPr>
              <a:t>	She eats ... </a:t>
            </a:r>
            <a:r>
              <a:rPr lang="cy-GB" sz="2400" i="1" u="sng">
                <a:latin typeface="Comic Sans MS" pitchFamily="66" charset="0"/>
              </a:rPr>
              <a:t>supper</a:t>
            </a:r>
            <a:r>
              <a:rPr lang="cy-GB" sz="2400" i="1">
                <a:latin typeface="Comic Sans MS" pitchFamily="66" charset="0"/>
              </a:rPr>
              <a:t> time.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30409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0410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04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041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041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041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0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0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0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05" grpId="0" animBg="1"/>
      <p:bldP spid="230406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142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142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31429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1430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31431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1432" name="Rectangle 8"/>
          <p:cNvSpPr>
            <a:spLocks noChangeArrowheads="1"/>
          </p:cNvSpPr>
          <p:nvPr/>
        </p:nvSpPr>
        <p:spPr bwMode="auto">
          <a:xfrm>
            <a:off x="539750" y="2878138"/>
            <a:ext cx="69850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maen nhw’n </a:t>
            </a:r>
            <a:r>
              <a:rPr lang="cy-GB" sz="2400" b="1" u="sng">
                <a:solidFill>
                  <a:srgbClr val="FF0000"/>
                </a:solidFill>
                <a:latin typeface="Comic Sans MS" pitchFamily="66" charset="0"/>
              </a:rPr>
              <a:t>f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wyta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 yn yr </a:t>
            </a:r>
            <a:r>
              <a:rPr lang="cy-GB" sz="2400" u="sng">
                <a:solidFill>
                  <a:srgbClr val="FF0000"/>
                </a:solidFill>
                <a:latin typeface="Comic Sans MS" pitchFamily="66" charset="0"/>
              </a:rPr>
              <a:t>ysgol</a:t>
            </a:r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 i="1">
                <a:latin typeface="Comic Sans MS" pitchFamily="66" charset="0"/>
              </a:rPr>
              <a:t>	What do they eat in school?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Maen nhw’n </a:t>
            </a:r>
            <a:r>
              <a:rPr lang="cy-GB" sz="2400" b="1" u="sng">
                <a:solidFill>
                  <a:srgbClr val="0066FF"/>
                </a:solidFill>
                <a:latin typeface="Comic Sans MS" pitchFamily="66" charset="0"/>
              </a:rPr>
              <a:t>b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wyta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cinio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yn yr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ysgol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>
                <a:latin typeface="Comic Sans MS" pitchFamily="66" charset="0"/>
              </a:rPr>
              <a:t>	They </a:t>
            </a:r>
            <a:r>
              <a:rPr lang="cy-GB" sz="2400" i="1" u="sng">
                <a:latin typeface="Comic Sans MS" pitchFamily="66" charset="0"/>
              </a:rPr>
              <a:t>eat</a:t>
            </a:r>
            <a:r>
              <a:rPr lang="cy-GB" sz="2400" i="1">
                <a:latin typeface="Comic Sans MS" pitchFamily="66" charset="0"/>
              </a:rPr>
              <a:t> </a:t>
            </a:r>
            <a:r>
              <a:rPr lang="cy-GB" sz="2400" i="1" u="sng">
                <a:latin typeface="Comic Sans MS" pitchFamily="66" charset="0"/>
              </a:rPr>
              <a:t>dinner</a:t>
            </a:r>
            <a:r>
              <a:rPr lang="cy-GB" sz="2400" i="1">
                <a:latin typeface="Comic Sans MS" pitchFamily="66" charset="0"/>
              </a:rPr>
              <a:t> in </a:t>
            </a:r>
            <a:r>
              <a:rPr lang="cy-GB" sz="2400" i="1" u="sng">
                <a:latin typeface="Comic Sans MS" pitchFamily="66" charset="0"/>
              </a:rPr>
              <a:t>school</a:t>
            </a:r>
            <a:r>
              <a:rPr lang="cy-GB" sz="2400" i="1">
                <a:latin typeface="Comic Sans MS" pitchFamily="66" charset="0"/>
              </a:rPr>
              <a:t>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31433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1434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143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143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143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143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1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1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1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1429" grpId="0" animBg="1"/>
      <p:bldP spid="231430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245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245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32453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2454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32455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2456" name="Rectangle 8"/>
          <p:cNvSpPr>
            <a:spLocks noChangeArrowheads="1"/>
          </p:cNvSpPr>
          <p:nvPr/>
        </p:nvSpPr>
        <p:spPr bwMode="auto">
          <a:xfrm>
            <a:off x="539750" y="2878138"/>
            <a:ext cx="80645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Beth dwyt ti ddim yn hoffi?</a:t>
            </a:r>
            <a:endParaRPr lang="en-GB" sz="2400" i="1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en-GB" sz="2400" i="1">
                <a:latin typeface="Comic Sans MS" pitchFamily="66" charset="0"/>
              </a:rPr>
              <a:t>	What don’t you like?</a:t>
            </a:r>
            <a:endParaRPr lang="en-GB" sz="2400">
              <a:latin typeface="Comic Sans MS" pitchFamily="66" charset="0"/>
            </a:endParaRPr>
          </a:p>
          <a:p>
            <a:endParaRPr lang="en-GB" sz="2400">
              <a:latin typeface="Comic Sans MS" pitchFamily="66" charset="0"/>
            </a:endParaRPr>
          </a:p>
          <a:p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Dw i ddim yn hoffi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caws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 a dw i ddim yn hoffi </a:t>
            </a:r>
            <a:r>
              <a:rPr lang="cy-GB" sz="2400" u="sng">
                <a:solidFill>
                  <a:srgbClr val="0066FF"/>
                </a:solidFill>
                <a:latin typeface="Comic Sans MS" pitchFamily="66" charset="0"/>
              </a:rPr>
              <a:t>llaeth</a:t>
            </a:r>
            <a:r>
              <a:rPr lang="cy-GB" sz="2400">
                <a:solidFill>
                  <a:srgbClr val="0066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I don’t like </a:t>
            </a:r>
            <a:r>
              <a:rPr lang="cy-GB" sz="2400" i="1" u="sng">
                <a:latin typeface="Comic Sans MS" pitchFamily="66" charset="0"/>
              </a:rPr>
              <a:t>cheese</a:t>
            </a:r>
            <a:r>
              <a:rPr lang="cy-GB" sz="2400" i="1">
                <a:latin typeface="Comic Sans MS" pitchFamily="66" charset="0"/>
              </a:rPr>
              <a:t> and I don’t like </a:t>
            </a:r>
            <a:r>
              <a:rPr lang="cy-GB" sz="2400" i="1" u="sng">
                <a:latin typeface="Comic Sans MS" pitchFamily="66" charset="0"/>
              </a:rPr>
              <a:t>milk.</a:t>
            </a:r>
            <a:endParaRPr lang="en-GB" sz="2400" i="1" u="sng">
              <a:latin typeface="Comic Sans MS" pitchFamily="66" charset="0"/>
            </a:endParaRPr>
          </a:p>
        </p:txBody>
      </p:sp>
      <p:grpSp>
        <p:nvGrpSpPr>
          <p:cNvPr id="232457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245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2459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246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246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246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2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2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2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2453" grpId="0" animBg="1"/>
      <p:bldP spid="23245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347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347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33477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3478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233479" name="Picture 7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3480" name="Rectangle 8"/>
          <p:cNvSpPr>
            <a:spLocks noChangeArrowheads="1"/>
          </p:cNvSpPr>
          <p:nvPr/>
        </p:nvSpPr>
        <p:spPr bwMode="auto">
          <a:xfrm>
            <a:off x="539750" y="3425825"/>
            <a:ext cx="80645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i="1">
                <a:latin typeface="Comic Sans MS" pitchFamily="66" charset="0"/>
              </a:rPr>
              <a:t>Dydyn nhw ddim yn hoffi </a:t>
            </a:r>
            <a:r>
              <a:rPr lang="cy-GB" sz="2400" i="1" u="sng">
                <a:latin typeface="Comic Sans MS" pitchFamily="66" charset="0"/>
              </a:rPr>
              <a:t>hufen iâ.</a:t>
            </a:r>
          </a:p>
          <a:p>
            <a:r>
              <a:rPr lang="cy-GB" sz="2400" i="1">
                <a:latin typeface="Comic Sans MS" pitchFamily="66" charset="0"/>
              </a:rPr>
              <a:t>	They don’t like </a:t>
            </a:r>
            <a:r>
              <a:rPr lang="cy-GB" sz="2400" i="1" u="sng">
                <a:latin typeface="Comic Sans MS" pitchFamily="66" charset="0"/>
              </a:rPr>
              <a:t>ice cream.</a:t>
            </a:r>
            <a:endParaRPr lang="en-GB" sz="2400" i="1" u="sng">
              <a:latin typeface="Comic Sans MS" pitchFamily="66" charset="0"/>
            </a:endParaRPr>
          </a:p>
        </p:txBody>
      </p:sp>
      <p:grpSp>
        <p:nvGrpSpPr>
          <p:cNvPr id="233481" name="Group 9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348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3483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348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348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348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3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3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3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3477" grpId="0" animBg="1"/>
      <p:bldP spid="23347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227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227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182278" name="Picture 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182280" name="Group 8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18228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82282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82312" name="Text Box 40"/>
          <p:cNvSpPr txBox="1">
            <a:spLocks noChangeArrowheads="1"/>
          </p:cNvSpPr>
          <p:nvPr/>
        </p:nvSpPr>
        <p:spPr bwMode="auto">
          <a:xfrm>
            <a:off x="541338" y="2276475"/>
            <a:ext cx="9144000" cy="3167063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r>
              <a:rPr lang="cy-GB" sz="2400" b="1">
                <a:latin typeface="Comic Sans MS" pitchFamily="66" charset="0"/>
              </a:rPr>
              <a:t>Cân</a:t>
            </a:r>
            <a:endParaRPr lang="cy-GB" sz="2400">
              <a:latin typeface="Comic Sans MS" pitchFamily="66" charset="0"/>
            </a:endParaRPr>
          </a:p>
          <a:p>
            <a:r>
              <a:rPr lang="cy-GB" sz="2400">
                <a:latin typeface="Comic Sans MS" pitchFamily="66" charset="0"/>
              </a:rPr>
              <a:t> </a:t>
            </a:r>
            <a:endParaRPr lang="cy-GB" sz="2400" b="1">
              <a:latin typeface="Comic Sans MS" pitchFamily="66" charset="0"/>
            </a:endParaRPr>
          </a:p>
          <a:p>
            <a:r>
              <a:rPr lang="cy-GB" sz="2400" b="1">
                <a:latin typeface="Comic Sans MS" pitchFamily="66" charset="0"/>
              </a:rPr>
              <a:t>Ga i uwd, os gwelwch yn dda?</a:t>
            </a:r>
            <a:r>
              <a:rPr lang="cy-GB" sz="2400">
                <a:latin typeface="Comic Sans MS" pitchFamily="66" charset="0"/>
              </a:rPr>
              <a:t>	</a:t>
            </a:r>
          </a:p>
          <a:p>
            <a:r>
              <a:rPr lang="cy-GB" sz="2400">
                <a:latin typeface="Comic Sans MS" pitchFamily="66" charset="0"/>
              </a:rPr>
              <a:t>Tôn: ‘Jimmy crack corn’:</a:t>
            </a:r>
          </a:p>
          <a:p>
            <a:r>
              <a:rPr lang="cy-GB" sz="2400">
                <a:latin typeface="Comic Sans MS" pitchFamily="66" charset="0"/>
              </a:rPr>
              <a:t> </a:t>
            </a:r>
          </a:p>
          <a:p>
            <a:r>
              <a:rPr lang="cy-GB" sz="2400">
                <a:latin typeface="Comic Sans MS" pitchFamily="66" charset="0"/>
              </a:rPr>
              <a:t>Ga i uwd, os gwelwch yn dda?</a:t>
            </a:r>
          </a:p>
          <a:p>
            <a:r>
              <a:rPr lang="cy-GB" sz="2400">
                <a:latin typeface="Comic Sans MS" pitchFamily="66" charset="0"/>
              </a:rPr>
              <a:t>Ga i uwd, os gwelwch yn dda?</a:t>
            </a:r>
          </a:p>
          <a:p>
            <a:r>
              <a:rPr lang="cy-GB" sz="2400">
                <a:latin typeface="Comic Sans MS" pitchFamily="66" charset="0"/>
              </a:rPr>
              <a:t>Ga i uwd, os gwelwch yn dda?</a:t>
            </a:r>
          </a:p>
          <a:p>
            <a:r>
              <a:rPr lang="cy-GB" sz="2400">
                <a:latin typeface="Comic Sans MS" pitchFamily="66" charset="0"/>
              </a:rPr>
              <a:t>Ga i frecwast nawr?</a:t>
            </a:r>
            <a:endParaRPr lang="en-GB" sz="2400">
              <a:latin typeface="Comic Sans MS" pitchFamily="66" charset="0"/>
            </a:endParaRPr>
          </a:p>
          <a:p>
            <a:r>
              <a:rPr lang="en-GB" sz="2400">
                <a:latin typeface="Comic Sans MS" pitchFamily="66" charset="0"/>
              </a:rPr>
              <a:t> </a:t>
            </a:r>
          </a:p>
        </p:txBody>
      </p:sp>
      <p:sp>
        <p:nvSpPr>
          <p:cNvPr id="182351" name="Rectangle 79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82352" name="Text Box 80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82353" name="Picture 81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182358" name="Picture 86" descr="32627357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1116013" cy="1116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449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450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34501" name="Picture 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34503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3450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4505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4509" name="Rectangle 13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4510" name="Text Box 14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4511" name="Picture 15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234743" name="Group 247"/>
          <p:cNvGraphicFramePr>
            <a:graphicFrameLocks noGrp="1"/>
          </p:cNvGraphicFramePr>
          <p:nvPr/>
        </p:nvGraphicFramePr>
        <p:xfrm>
          <a:off x="323850" y="2708275"/>
          <a:ext cx="8353425" cy="2830513"/>
        </p:xfrm>
        <a:graphic>
          <a:graphicData uri="http://schemas.openxmlformats.org/drawingml/2006/table">
            <a:tbl>
              <a:tblPr/>
              <a:tblGrid>
                <a:gridCol w="1277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763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18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60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36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3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Enw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Ffrwythau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Ffrwythau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(ddim yn hoffi)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Diod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(ddim yn hoffi)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Siân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afalau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sudd oren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lemwn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coffi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Bil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grawnwin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llaeth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afalau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sudd lemwn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Benita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peren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sudd afal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grawnwin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te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Gaz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ceirios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sudd lemwn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peren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llaeth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Rhian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banana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llaeth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ceirios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coffi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5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Hong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afal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sudd afal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lemwn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sudd oren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234745" name="Picture 249" descr="32762301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959615">
            <a:off x="-36513" y="92075"/>
            <a:ext cx="1476376" cy="1033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52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552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35525" name="Picture 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35527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3552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5529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5532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5533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5534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5586" name="Picture 66" descr="32762301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959615">
            <a:off x="-36513" y="92075"/>
            <a:ext cx="1476376" cy="1033463"/>
          </a:xfrm>
          <a:prstGeom prst="rect">
            <a:avLst/>
          </a:prstGeom>
          <a:noFill/>
        </p:spPr>
      </p:pic>
      <p:graphicFrame>
        <p:nvGraphicFramePr>
          <p:cNvPr id="235644" name="Group 124"/>
          <p:cNvGraphicFramePr>
            <a:graphicFrameLocks noGrp="1"/>
          </p:cNvGraphicFramePr>
          <p:nvPr/>
        </p:nvGraphicFramePr>
        <p:xfrm>
          <a:off x="250825" y="1628775"/>
          <a:ext cx="8137525" cy="4381500"/>
        </p:xfrm>
        <a:graphic>
          <a:graphicData uri="http://schemas.openxmlformats.org/drawingml/2006/table">
            <a:tbl>
              <a:tblPr/>
              <a:tblGrid>
                <a:gridCol w="746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1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wyt ti’n hoffi fwyta i swper?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i’n hoffi bwyta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ffrwythau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dw i’n hoffi yfed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llaeth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wyt ti’n cael i swper?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i’n cael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bara menyn, caws a sudd oren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fel arfer.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i’n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cael sudd oren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amser brecwast.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i’n cael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te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amser brecwast.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Wyt ti’n cael cinio ysgol heddiw?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Ydw, achos mae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pysgod a sglodion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heddiw.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Gwych! 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Pysgod a sglodion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ydy fy hoff ginio i.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 fi.  Beth dwyt ti ddim yn hoffi?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 ddim yn hoffi </a:t>
                      </a:r>
                      <a:r>
                        <a:rPr kumimoji="0" lang="cy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pasta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66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Na fi, Ych a fi!</a:t>
                      </a: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654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4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36549" name="Picture 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36551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3655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655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6556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6557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6558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6591" name="Rectangle 47"/>
          <p:cNvSpPr>
            <a:spLocks noChangeArrowheads="1"/>
          </p:cNvSpPr>
          <p:nvPr/>
        </p:nvSpPr>
        <p:spPr bwMode="auto">
          <a:xfrm>
            <a:off x="395288" y="2451100"/>
            <a:ext cx="7632700" cy="323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sz="3200" b="1">
                <a:latin typeface="Berlin Sans FB" pitchFamily="34" charset="0"/>
              </a:rPr>
              <a:t>Gwahoddiad</a:t>
            </a:r>
            <a:endParaRPr lang="en-GB" sz="3200">
              <a:latin typeface="Berlin Sans FB" pitchFamily="34" charset="0"/>
            </a:endParaRPr>
          </a:p>
          <a:p>
            <a:r>
              <a:rPr lang="cy-GB">
                <a:latin typeface="Comic Sans MS" pitchFamily="66" charset="0"/>
              </a:rPr>
              <a:t>Annwyl Gwyn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Dw i’n cael parti </a:t>
            </a:r>
            <a:r>
              <a:rPr lang="cy-GB" u="sng">
                <a:latin typeface="Comic Sans MS" pitchFamily="66" charset="0"/>
              </a:rPr>
              <a:t>pen-blwydd</a:t>
            </a:r>
            <a:r>
              <a:rPr lang="cy-GB">
                <a:latin typeface="Comic Sans MS" pitchFamily="66" charset="0"/>
              </a:rPr>
              <a:t> </a:t>
            </a:r>
            <a:r>
              <a:rPr lang="cy-GB" u="sng">
                <a:latin typeface="Comic Sans MS" pitchFamily="66" charset="0"/>
              </a:rPr>
              <a:t>dydd Sul</a:t>
            </a:r>
            <a:r>
              <a:rPr lang="cy-GB">
                <a:latin typeface="Comic Sans MS" pitchFamily="66" charset="0"/>
              </a:rPr>
              <a:t>.  Wyt ti eisiau dod?  Rydyn ni’n cael llawer o fwyd a diod.  Mae Dad wedi bod i siopa ac mae e wedi prynu </a:t>
            </a:r>
            <a:r>
              <a:rPr lang="cy-GB" u="sng">
                <a:latin typeface="Comic Sans MS" pitchFamily="66" charset="0"/>
              </a:rPr>
              <a:t>bara, menyn, cig, caws, cacen siocled, sudd oren a sudd afal, llaeth, a phob math o ffrwythau.</a:t>
            </a:r>
            <a:r>
              <a:rPr lang="cy-GB">
                <a:latin typeface="Comic Sans MS" pitchFamily="66" charset="0"/>
              </a:rPr>
              <a:t>  Mae’r parti’n dechrau am </a:t>
            </a:r>
            <a:r>
              <a:rPr lang="cy-GB" u="sng">
                <a:latin typeface="Comic Sans MS" pitchFamily="66" charset="0"/>
              </a:rPr>
              <a:t>chwech </a:t>
            </a:r>
            <a:r>
              <a:rPr lang="cy-GB">
                <a:latin typeface="Comic Sans MS" pitchFamily="66" charset="0"/>
              </a:rPr>
              <a:t>o’r gloch.  Wyt ti’n gallu dod?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 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Hwyl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Aled </a:t>
            </a:r>
            <a:endParaRPr lang="en-GB">
              <a:latin typeface="Comic Sans MS" pitchFamily="66" charset="0"/>
            </a:endParaRPr>
          </a:p>
          <a:p>
            <a:r>
              <a:rPr lang="en-GB">
                <a:latin typeface="Comic Sans MS" pitchFamily="66" charset="0"/>
              </a:rPr>
              <a:t> </a:t>
            </a:r>
          </a:p>
        </p:txBody>
      </p:sp>
      <p:pic>
        <p:nvPicPr>
          <p:cNvPr id="236592" name="Picture 48" descr="Animation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245252">
            <a:off x="0" y="188913"/>
            <a:ext cx="1547813" cy="1008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757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757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37573" name="Picture 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37575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3757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757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7580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7581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7582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7587" name="Picture 19" descr="3265596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253671">
            <a:off x="107950" y="115888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7588" name="Rectangle 20"/>
          <p:cNvSpPr>
            <a:spLocks noChangeArrowheads="1"/>
          </p:cNvSpPr>
          <p:nvPr/>
        </p:nvSpPr>
        <p:spPr bwMode="auto">
          <a:xfrm>
            <a:off x="468313" y="1960563"/>
            <a:ext cx="7559675" cy="384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b="1">
                <a:latin typeface="Comic Sans MS" pitchFamily="66" charset="0"/>
              </a:rPr>
              <a:t>Gweithgareddau</a:t>
            </a:r>
          </a:p>
          <a:p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1.	Paratowch restr siopa ar gyfer gwahanol achlysuron, e.e. parti 	tân gwyllt, parti Nadolig, ffair bwyta’n iach ac ati.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 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2.	Paratowch fwydlen ar gyfer y caffi.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 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3.	Gweithiwch gyda’ch partner i chwarae rôl – yn y siop / caffi.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 </a:t>
            </a:r>
            <a:endParaRPr lang="en-GB">
              <a:latin typeface="Comic Sans MS" pitchFamily="66" charset="0"/>
            </a:endParaRPr>
          </a:p>
          <a:p>
            <a:r>
              <a:rPr lang="cy-GB">
                <a:latin typeface="Comic Sans MS" pitchFamily="66" charset="0"/>
              </a:rPr>
              <a:t>4.	Paratowch holiadur i weld beth ydy hoff fwyd, diod a ffrwyth 	pawb yn y dosbarth, yna adroddwch yn ôl.  Dyma enghraifft, 	‘Mae pum person yn hoffi 	afalau ac mae pedwar person yn 	hoffi orennau.’</a:t>
            </a:r>
            <a:endParaRPr lang="en-GB">
              <a:latin typeface="Comic Sans MS" pitchFamily="66" charset="0"/>
            </a:endParaRPr>
          </a:p>
          <a:p>
            <a:r>
              <a:rPr lang="en-GB">
                <a:latin typeface="Comic Sans MS" pitchFamily="66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38597" name="Picture 5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38599" name="Group 7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6516688" y="115888"/>
            <a:ext cx="2627312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6732588" y="188913"/>
            <a:ext cx="2338387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38606" name="Picture 14" descr="3260017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425" y="188913"/>
            <a:ext cx="1223963" cy="12239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8609" name="Picture 17" descr="3265596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253671">
            <a:off x="107950" y="115888"/>
            <a:ext cx="657225" cy="56197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10" name="Rectangle 18"/>
          <p:cNvSpPr>
            <a:spLocks noChangeArrowheads="1"/>
          </p:cNvSpPr>
          <p:nvPr/>
        </p:nvSpPr>
        <p:spPr bwMode="auto">
          <a:xfrm>
            <a:off x="468313" y="2371725"/>
            <a:ext cx="7559675" cy="302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>
                <a:latin typeface="Comic Sans MS" pitchFamily="66" charset="0"/>
              </a:rPr>
              <a:t>5.	Ysgrifennwch wahoddiad i barti arbennig.</a:t>
            </a:r>
          </a:p>
          <a:p>
            <a:r>
              <a:rPr lang="cy-GB">
                <a:latin typeface="Comic Sans MS" pitchFamily="66" charset="0"/>
              </a:rPr>
              <a:t> </a:t>
            </a:r>
          </a:p>
          <a:p>
            <a:r>
              <a:rPr lang="cy-GB">
                <a:latin typeface="Comic Sans MS" pitchFamily="66" charset="0"/>
              </a:rPr>
              <a:t>6.	Atebwch wahoddiad Aled.</a:t>
            </a:r>
          </a:p>
          <a:p>
            <a:r>
              <a:rPr lang="cy-GB">
                <a:latin typeface="Comic Sans MS" pitchFamily="66" charset="0"/>
              </a:rPr>
              <a:t> </a:t>
            </a:r>
          </a:p>
          <a:p>
            <a:r>
              <a:rPr lang="cy-GB">
                <a:latin typeface="Comic Sans MS" pitchFamily="66" charset="0"/>
              </a:rPr>
              <a:t>7.	Gofynnwch bum cwestiwn sy’n dechrau gyda ‘Pa?’ i’ch partner 	chi.  Atebwch gwestiynau eich partner chi.</a:t>
            </a:r>
          </a:p>
          <a:p>
            <a:r>
              <a:rPr lang="cy-GB">
                <a:latin typeface="Comic Sans MS" pitchFamily="66" charset="0"/>
              </a:rPr>
              <a:t> </a:t>
            </a:r>
          </a:p>
          <a:p>
            <a:r>
              <a:rPr lang="cy-GB">
                <a:latin typeface="Comic Sans MS" pitchFamily="66" charset="0"/>
              </a:rPr>
              <a:t>8.	Bwlch gwybodaeth.  Bydd angen dau gopi o’r grid gydag 	eitemau gwahanol wedi eu dileu. Bydd y plant yn gallu holi ei 	gilydd i ddod o hyd i’r wybodaeth.</a:t>
            </a:r>
            <a:endParaRPr lang="en-GB">
              <a:latin typeface="Comic Sans MS" pitchFamily="66" charset="0"/>
            </a:endParaRPr>
          </a:p>
          <a:p>
            <a:r>
              <a:rPr lang="en-GB">
                <a:latin typeface="Comic Sans MS" pitchFamily="66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613</TotalTime>
  <Words>688</Words>
  <Application>Microsoft Office PowerPoint</Application>
  <PresentationFormat>On-screen Show (4:3)</PresentationFormat>
  <Paragraphs>414</Paragraphs>
  <Slides>62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6" baseType="lpstr">
      <vt:lpstr>Arial</vt:lpstr>
      <vt:lpstr>Berlin Sans FB</vt:lpstr>
      <vt:lpstr>Comic Sans MS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Research Machines plc.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Natalie Griffiths</cp:lastModifiedBy>
  <cp:revision>175</cp:revision>
  <dcterms:created xsi:type="dcterms:W3CDTF">2009-02-16T19:58:08Z</dcterms:created>
  <dcterms:modified xsi:type="dcterms:W3CDTF">2017-11-03T09:50:31Z</dcterms:modified>
</cp:coreProperties>
</file>