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xls" ContentType="application/vnd.ms-excel"/>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73"/>
  </p:notesMasterIdLst>
  <p:sldIdLst>
    <p:sldId id="357" r:id="rId2"/>
    <p:sldId id="358" r:id="rId3"/>
    <p:sldId id="256" r:id="rId4"/>
    <p:sldId id="257" r:id="rId5"/>
    <p:sldId id="259" r:id="rId6"/>
    <p:sldId id="260" r:id="rId7"/>
    <p:sldId id="269" r:id="rId8"/>
    <p:sldId id="261" r:id="rId9"/>
    <p:sldId id="278" r:id="rId10"/>
    <p:sldId id="360" r:id="rId11"/>
    <p:sldId id="359" r:id="rId12"/>
    <p:sldId id="361" r:id="rId13"/>
    <p:sldId id="319" r:id="rId14"/>
    <p:sldId id="338" r:id="rId15"/>
    <p:sldId id="345" r:id="rId16"/>
    <p:sldId id="321" r:id="rId17"/>
    <p:sldId id="362" r:id="rId18"/>
    <p:sldId id="322" r:id="rId19"/>
    <p:sldId id="323" r:id="rId20"/>
    <p:sldId id="324" r:id="rId21"/>
    <p:sldId id="273" r:id="rId22"/>
    <p:sldId id="325" r:id="rId23"/>
    <p:sldId id="346" r:id="rId24"/>
    <p:sldId id="326" r:id="rId25"/>
    <p:sldId id="327" r:id="rId26"/>
    <p:sldId id="281" r:id="rId27"/>
    <p:sldId id="313" r:id="rId28"/>
    <p:sldId id="314" r:id="rId29"/>
    <p:sldId id="315" r:id="rId30"/>
    <p:sldId id="316" r:id="rId31"/>
    <p:sldId id="282" r:id="rId32"/>
    <p:sldId id="288" r:id="rId33"/>
    <p:sldId id="272" r:id="rId34"/>
    <p:sldId id="279" r:id="rId35"/>
    <p:sldId id="276" r:id="rId36"/>
    <p:sldId id="277" r:id="rId37"/>
    <p:sldId id="280" r:id="rId38"/>
    <p:sldId id="263" r:id="rId39"/>
    <p:sldId id="264" r:id="rId40"/>
    <p:sldId id="302" r:id="rId41"/>
    <p:sldId id="303" r:id="rId42"/>
    <p:sldId id="304" r:id="rId43"/>
    <p:sldId id="294" r:id="rId44"/>
    <p:sldId id="317" r:id="rId45"/>
    <p:sldId id="305" r:id="rId46"/>
    <p:sldId id="306" r:id="rId47"/>
    <p:sldId id="353" r:id="rId48"/>
    <p:sldId id="298" r:id="rId49"/>
    <p:sldId id="295" r:id="rId50"/>
    <p:sldId id="308" r:id="rId51"/>
    <p:sldId id="296" r:id="rId52"/>
    <p:sldId id="297" r:id="rId53"/>
    <p:sldId id="354" r:id="rId54"/>
    <p:sldId id="340" r:id="rId55"/>
    <p:sldId id="342" r:id="rId56"/>
    <p:sldId id="343" r:id="rId57"/>
    <p:sldId id="344" r:id="rId58"/>
    <p:sldId id="311" r:id="rId59"/>
    <p:sldId id="312" r:id="rId60"/>
    <p:sldId id="351" r:id="rId61"/>
    <p:sldId id="355" r:id="rId62"/>
    <p:sldId id="328" r:id="rId63"/>
    <p:sldId id="330" r:id="rId64"/>
    <p:sldId id="331" r:id="rId65"/>
    <p:sldId id="332" r:id="rId66"/>
    <p:sldId id="348" r:id="rId67"/>
    <p:sldId id="349" r:id="rId68"/>
    <p:sldId id="350" r:id="rId69"/>
    <p:sldId id="333" r:id="rId70"/>
    <p:sldId id="356" r:id="rId71"/>
    <p:sldId id="352" r:id="rId7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Tahoma"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5" autoAdjust="0"/>
    <p:restoredTop sz="94660"/>
  </p:normalViewPr>
  <p:slideViewPr>
    <p:cSldViewPr>
      <p:cViewPr>
        <p:scale>
          <a:sx n="100" d="100"/>
          <a:sy n="100" d="100"/>
        </p:scale>
        <p:origin x="-444" y="18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74108F-4A45-4E24-9D00-5C56D1E89E6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640CE76-B11B-42A9-9ECD-5704E3D1E29F}">
      <dgm:prSet phldrT="[Text]"/>
      <dgm:spPr/>
      <dgm:t>
        <a:bodyPr/>
        <a:lstStyle/>
        <a:p>
          <a:r>
            <a:rPr lang="en-GB" dirty="0" smtClean="0"/>
            <a:t>Find sample of people similar as possible to those on jury. The jury are group of people invited to court and from whom the jury will be chosen. They may be a random group with a certain age range.</a:t>
          </a:r>
          <a:endParaRPr lang="en-GB" dirty="0"/>
        </a:p>
      </dgm:t>
    </dgm:pt>
    <dgm:pt modelId="{D59F4A25-018F-482B-B4F6-CDD465F0204A}" type="parTrans" cxnId="{F2A9FE3C-B731-423A-B563-4ACA4B14B7D4}">
      <dgm:prSet/>
      <dgm:spPr/>
      <dgm:t>
        <a:bodyPr/>
        <a:lstStyle/>
        <a:p>
          <a:endParaRPr lang="en-GB"/>
        </a:p>
      </dgm:t>
    </dgm:pt>
    <dgm:pt modelId="{C1375A06-8D0B-419A-928E-B0E32C836DEF}" type="sibTrans" cxnId="{F2A9FE3C-B731-423A-B563-4ACA4B14B7D4}">
      <dgm:prSet/>
      <dgm:spPr/>
      <dgm:t>
        <a:bodyPr/>
        <a:lstStyle/>
        <a:p>
          <a:endParaRPr lang="en-GB"/>
        </a:p>
      </dgm:t>
    </dgm:pt>
    <dgm:pt modelId="{ECD8F8AE-F887-4459-B4E3-CC8C06D4A29B}">
      <dgm:prSet phldrT="[Text]"/>
      <dgm:spPr/>
      <dgm:t>
        <a:bodyPr/>
        <a:lstStyle/>
        <a:p>
          <a:r>
            <a:rPr lang="en-GB" dirty="0" smtClean="0"/>
            <a:t>From this `mock` panel find out what types of people are likely to be sympathetic to the case.</a:t>
          </a:r>
          <a:endParaRPr lang="en-GB" dirty="0"/>
        </a:p>
      </dgm:t>
    </dgm:pt>
    <dgm:pt modelId="{98DF1173-A939-4D86-8339-D8557F70EE5C}" type="parTrans" cxnId="{7AC19964-9A63-4839-9A1C-85D695A1D752}">
      <dgm:prSet/>
      <dgm:spPr/>
      <dgm:t>
        <a:bodyPr/>
        <a:lstStyle/>
        <a:p>
          <a:endParaRPr lang="en-GB"/>
        </a:p>
      </dgm:t>
    </dgm:pt>
    <dgm:pt modelId="{7D345165-122A-4C8E-88DF-3E9D1CA9A3A7}" type="sibTrans" cxnId="{7AC19964-9A63-4839-9A1C-85D695A1D752}">
      <dgm:prSet/>
      <dgm:spPr/>
      <dgm:t>
        <a:bodyPr/>
        <a:lstStyle/>
        <a:p>
          <a:endParaRPr lang="en-GB"/>
        </a:p>
      </dgm:t>
    </dgm:pt>
    <dgm:pt modelId="{E83982B5-69E9-4A28-B7A6-467395209158}">
      <dgm:prSet phldrT="[Text]"/>
      <dgm:spPr/>
      <dgm:t>
        <a:bodyPr/>
        <a:lstStyle/>
        <a:p>
          <a:r>
            <a:rPr lang="en-GB" dirty="0" smtClean="0"/>
            <a:t>At the </a:t>
          </a:r>
          <a:r>
            <a:rPr lang="en-GB" dirty="0" err="1" smtClean="0"/>
            <a:t>voir</a:t>
          </a:r>
          <a:r>
            <a:rPr lang="en-GB" dirty="0" smtClean="0"/>
            <a:t> dire, the lawyer tries to steer the selection of jurors by objecting to those with the characteristics less sympathetic to your side.</a:t>
          </a:r>
          <a:endParaRPr lang="en-GB" dirty="0"/>
        </a:p>
      </dgm:t>
    </dgm:pt>
    <dgm:pt modelId="{1107431D-2A50-46F5-B177-AFECB01B157E}" type="parTrans" cxnId="{E7A7CDEA-0E7B-4988-AB5F-248412D1288C}">
      <dgm:prSet/>
      <dgm:spPr/>
      <dgm:t>
        <a:bodyPr/>
        <a:lstStyle/>
        <a:p>
          <a:endParaRPr lang="en-GB"/>
        </a:p>
      </dgm:t>
    </dgm:pt>
    <dgm:pt modelId="{C9591D65-B5CA-4FD8-A731-4986F9995B75}" type="sibTrans" cxnId="{E7A7CDEA-0E7B-4988-AB5F-248412D1288C}">
      <dgm:prSet/>
      <dgm:spPr/>
      <dgm:t>
        <a:bodyPr/>
        <a:lstStyle/>
        <a:p>
          <a:endParaRPr lang="en-GB"/>
        </a:p>
      </dgm:t>
    </dgm:pt>
    <dgm:pt modelId="{AC3D6FEC-E26B-4AAF-AC3F-025849B5C9B5}">
      <dgm:prSet phldrT="[Text]"/>
      <dgm:spPr/>
      <dgm:t>
        <a:bodyPr/>
        <a:lstStyle/>
        <a:p>
          <a:r>
            <a:rPr lang="en-GB" dirty="0" smtClean="0"/>
            <a:t>Inform the lawyer/barrister of the characteristics of individuals sympathetic to your side.</a:t>
          </a:r>
          <a:endParaRPr lang="en-GB" dirty="0"/>
        </a:p>
      </dgm:t>
    </dgm:pt>
    <dgm:pt modelId="{A10FC37C-116D-4733-9629-E36F5ED875E3}" type="parTrans" cxnId="{0319F638-2B62-4996-9AD8-A7F3810B6DB9}">
      <dgm:prSet/>
      <dgm:spPr/>
      <dgm:t>
        <a:bodyPr/>
        <a:lstStyle/>
        <a:p>
          <a:endParaRPr lang="en-GB"/>
        </a:p>
      </dgm:t>
    </dgm:pt>
    <dgm:pt modelId="{857B0FCB-B833-451C-9A68-21918453884B}" type="sibTrans" cxnId="{0319F638-2B62-4996-9AD8-A7F3810B6DB9}">
      <dgm:prSet/>
      <dgm:spPr/>
      <dgm:t>
        <a:bodyPr/>
        <a:lstStyle/>
        <a:p>
          <a:endParaRPr lang="en-GB"/>
        </a:p>
      </dgm:t>
    </dgm:pt>
    <dgm:pt modelId="{464E972F-5005-47D5-A34B-F1963D004182}" type="pres">
      <dgm:prSet presAssocID="{E474108F-4A45-4E24-9D00-5C56D1E89E63}" presName="diagram" presStyleCnt="0">
        <dgm:presLayoutVars>
          <dgm:dir/>
          <dgm:resizeHandles val="exact"/>
        </dgm:presLayoutVars>
      </dgm:prSet>
      <dgm:spPr/>
      <dgm:t>
        <a:bodyPr/>
        <a:lstStyle/>
        <a:p>
          <a:endParaRPr lang="en-GB"/>
        </a:p>
      </dgm:t>
    </dgm:pt>
    <dgm:pt modelId="{BB6D1414-708C-4AC8-8858-0A0B6C02BCC8}" type="pres">
      <dgm:prSet presAssocID="{4640CE76-B11B-42A9-9ECD-5704E3D1E29F}" presName="node" presStyleLbl="node1" presStyleIdx="0" presStyleCnt="4" custScaleX="82632">
        <dgm:presLayoutVars>
          <dgm:bulletEnabled val="1"/>
        </dgm:presLayoutVars>
      </dgm:prSet>
      <dgm:spPr/>
      <dgm:t>
        <a:bodyPr/>
        <a:lstStyle/>
        <a:p>
          <a:endParaRPr lang="en-GB"/>
        </a:p>
      </dgm:t>
    </dgm:pt>
    <dgm:pt modelId="{898021B0-19EC-4B6B-B6C3-0FEE12F87975}" type="pres">
      <dgm:prSet presAssocID="{C1375A06-8D0B-419A-928E-B0E32C836DEF}" presName="sibTrans" presStyleCnt="0"/>
      <dgm:spPr/>
    </dgm:pt>
    <dgm:pt modelId="{B110B2F5-01CD-4159-B41B-7B03CB138643}" type="pres">
      <dgm:prSet presAssocID="{ECD8F8AE-F887-4459-B4E3-CC8C06D4A29B}" presName="node" presStyleLbl="node1" presStyleIdx="1" presStyleCnt="4" custScaleX="80850">
        <dgm:presLayoutVars>
          <dgm:bulletEnabled val="1"/>
        </dgm:presLayoutVars>
      </dgm:prSet>
      <dgm:spPr/>
      <dgm:t>
        <a:bodyPr/>
        <a:lstStyle/>
        <a:p>
          <a:endParaRPr lang="en-GB"/>
        </a:p>
      </dgm:t>
    </dgm:pt>
    <dgm:pt modelId="{697D293D-6FDA-4759-8879-2CB14E705528}" type="pres">
      <dgm:prSet presAssocID="{7D345165-122A-4C8E-88DF-3E9D1CA9A3A7}" presName="sibTrans" presStyleCnt="0"/>
      <dgm:spPr/>
    </dgm:pt>
    <dgm:pt modelId="{C14F2ADD-E000-47FE-8425-FE48B232C388}" type="pres">
      <dgm:prSet presAssocID="{E83982B5-69E9-4A28-B7A6-467395209158}" presName="node" presStyleLbl="node1" presStyleIdx="2" presStyleCnt="4" custScaleX="82001">
        <dgm:presLayoutVars>
          <dgm:bulletEnabled val="1"/>
        </dgm:presLayoutVars>
      </dgm:prSet>
      <dgm:spPr/>
      <dgm:t>
        <a:bodyPr/>
        <a:lstStyle/>
        <a:p>
          <a:endParaRPr lang="en-GB"/>
        </a:p>
      </dgm:t>
    </dgm:pt>
    <dgm:pt modelId="{6A71433B-CD8B-48ED-9B0B-D58C60995C6E}" type="pres">
      <dgm:prSet presAssocID="{C9591D65-B5CA-4FD8-A731-4986F9995B75}" presName="sibTrans" presStyleCnt="0"/>
      <dgm:spPr/>
    </dgm:pt>
    <dgm:pt modelId="{DD49F0CA-59AF-415C-9808-2DFF3618579B}" type="pres">
      <dgm:prSet presAssocID="{AC3D6FEC-E26B-4AAF-AC3F-025849B5C9B5}" presName="node" presStyleLbl="node1" presStyleIdx="3" presStyleCnt="4" custScaleX="83084">
        <dgm:presLayoutVars>
          <dgm:bulletEnabled val="1"/>
        </dgm:presLayoutVars>
      </dgm:prSet>
      <dgm:spPr/>
      <dgm:t>
        <a:bodyPr/>
        <a:lstStyle/>
        <a:p>
          <a:endParaRPr lang="en-GB"/>
        </a:p>
      </dgm:t>
    </dgm:pt>
  </dgm:ptLst>
  <dgm:cxnLst>
    <dgm:cxn modelId="{7194217D-04A9-4EDD-8BE0-828B588210C8}" type="presOf" srcId="{4640CE76-B11B-42A9-9ECD-5704E3D1E29F}" destId="{BB6D1414-708C-4AC8-8858-0A0B6C02BCC8}" srcOrd="0" destOrd="0" presId="urn:microsoft.com/office/officeart/2005/8/layout/default"/>
    <dgm:cxn modelId="{6153A2AD-01A5-4C45-B56D-18ED715E1A16}" type="presOf" srcId="{AC3D6FEC-E26B-4AAF-AC3F-025849B5C9B5}" destId="{DD49F0CA-59AF-415C-9808-2DFF3618579B}" srcOrd="0" destOrd="0" presId="urn:microsoft.com/office/officeart/2005/8/layout/default"/>
    <dgm:cxn modelId="{F2A9FE3C-B731-423A-B563-4ACA4B14B7D4}" srcId="{E474108F-4A45-4E24-9D00-5C56D1E89E63}" destId="{4640CE76-B11B-42A9-9ECD-5704E3D1E29F}" srcOrd="0" destOrd="0" parTransId="{D59F4A25-018F-482B-B4F6-CDD465F0204A}" sibTransId="{C1375A06-8D0B-419A-928E-B0E32C836DEF}"/>
    <dgm:cxn modelId="{E7A7CDEA-0E7B-4988-AB5F-248412D1288C}" srcId="{E474108F-4A45-4E24-9D00-5C56D1E89E63}" destId="{E83982B5-69E9-4A28-B7A6-467395209158}" srcOrd="2" destOrd="0" parTransId="{1107431D-2A50-46F5-B177-AFECB01B157E}" sibTransId="{C9591D65-B5CA-4FD8-A731-4986F9995B75}"/>
    <dgm:cxn modelId="{7AC19964-9A63-4839-9A1C-85D695A1D752}" srcId="{E474108F-4A45-4E24-9D00-5C56D1E89E63}" destId="{ECD8F8AE-F887-4459-B4E3-CC8C06D4A29B}" srcOrd="1" destOrd="0" parTransId="{98DF1173-A939-4D86-8339-D8557F70EE5C}" sibTransId="{7D345165-122A-4C8E-88DF-3E9D1CA9A3A7}"/>
    <dgm:cxn modelId="{0319F638-2B62-4996-9AD8-A7F3810B6DB9}" srcId="{E474108F-4A45-4E24-9D00-5C56D1E89E63}" destId="{AC3D6FEC-E26B-4AAF-AC3F-025849B5C9B5}" srcOrd="3" destOrd="0" parTransId="{A10FC37C-116D-4733-9629-E36F5ED875E3}" sibTransId="{857B0FCB-B833-451C-9A68-21918453884B}"/>
    <dgm:cxn modelId="{EDC85E6B-94CA-46BF-86EE-9C2F584654B0}" type="presOf" srcId="{E474108F-4A45-4E24-9D00-5C56D1E89E63}" destId="{464E972F-5005-47D5-A34B-F1963D004182}" srcOrd="0" destOrd="0" presId="urn:microsoft.com/office/officeart/2005/8/layout/default"/>
    <dgm:cxn modelId="{D8749F95-0C24-432A-981F-1019D91BE49E}" type="presOf" srcId="{ECD8F8AE-F887-4459-B4E3-CC8C06D4A29B}" destId="{B110B2F5-01CD-4159-B41B-7B03CB138643}" srcOrd="0" destOrd="0" presId="urn:microsoft.com/office/officeart/2005/8/layout/default"/>
    <dgm:cxn modelId="{5A1CE3F3-A39D-4670-9F9A-DF3A177AF7A0}" type="presOf" srcId="{E83982B5-69E9-4A28-B7A6-467395209158}" destId="{C14F2ADD-E000-47FE-8425-FE48B232C388}" srcOrd="0" destOrd="0" presId="urn:microsoft.com/office/officeart/2005/8/layout/default"/>
    <dgm:cxn modelId="{68E77A22-3B4E-4020-9D22-62B17A4397F0}" type="presParOf" srcId="{464E972F-5005-47D5-A34B-F1963D004182}" destId="{BB6D1414-708C-4AC8-8858-0A0B6C02BCC8}" srcOrd="0" destOrd="0" presId="urn:microsoft.com/office/officeart/2005/8/layout/default"/>
    <dgm:cxn modelId="{18F9E4CC-8C90-41C9-8C05-4372E4C47B50}" type="presParOf" srcId="{464E972F-5005-47D5-A34B-F1963D004182}" destId="{898021B0-19EC-4B6B-B6C3-0FEE12F87975}" srcOrd="1" destOrd="0" presId="urn:microsoft.com/office/officeart/2005/8/layout/default"/>
    <dgm:cxn modelId="{1F3D5FB2-39A8-47D3-93F8-6AEF1FC489AF}" type="presParOf" srcId="{464E972F-5005-47D5-A34B-F1963D004182}" destId="{B110B2F5-01CD-4159-B41B-7B03CB138643}" srcOrd="2" destOrd="0" presId="urn:microsoft.com/office/officeart/2005/8/layout/default"/>
    <dgm:cxn modelId="{38126A72-76CB-4DBC-B758-927D494AAEB3}" type="presParOf" srcId="{464E972F-5005-47D5-A34B-F1963D004182}" destId="{697D293D-6FDA-4759-8879-2CB14E705528}" srcOrd="3" destOrd="0" presId="urn:microsoft.com/office/officeart/2005/8/layout/default"/>
    <dgm:cxn modelId="{348500AF-866A-471E-BDE9-0614B3E465AD}" type="presParOf" srcId="{464E972F-5005-47D5-A34B-F1963D004182}" destId="{C14F2ADD-E000-47FE-8425-FE48B232C388}" srcOrd="4" destOrd="0" presId="urn:microsoft.com/office/officeart/2005/8/layout/default"/>
    <dgm:cxn modelId="{0B2A73AB-CBDB-4277-BDC7-46912115FE6A}" type="presParOf" srcId="{464E972F-5005-47D5-A34B-F1963D004182}" destId="{6A71433B-CD8B-48ED-9B0B-D58C60995C6E}" srcOrd="5" destOrd="0" presId="urn:microsoft.com/office/officeart/2005/8/layout/default"/>
    <dgm:cxn modelId="{82B19575-2AB1-4693-9B14-390CCAFC6805}" type="presParOf" srcId="{464E972F-5005-47D5-A34B-F1963D004182}" destId="{DD49F0CA-59AF-415C-9808-2DFF3618579B}"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D1414-708C-4AC8-8858-0A0B6C02BCC8}">
      <dsp:nvSpPr>
        <dsp:cNvPr id="0" name=""/>
        <dsp:cNvSpPr/>
      </dsp:nvSpPr>
      <dsp:spPr>
        <a:xfrm>
          <a:off x="854073" y="770"/>
          <a:ext cx="2319867" cy="16844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Find sample of people similar as possible to those on jury. The jury are group of people invited to court and from whom the jury will be chosen. They may be a random group with a certain age range.</a:t>
          </a:r>
          <a:endParaRPr lang="en-GB" sz="1400" kern="1200" dirty="0"/>
        </a:p>
      </dsp:txBody>
      <dsp:txXfrm>
        <a:off x="854073" y="770"/>
        <a:ext cx="2319867" cy="1684481"/>
      </dsp:txXfrm>
    </dsp:sp>
    <dsp:sp modelId="{B110B2F5-01CD-4159-B41B-7B03CB138643}">
      <dsp:nvSpPr>
        <dsp:cNvPr id="0" name=""/>
        <dsp:cNvSpPr/>
      </dsp:nvSpPr>
      <dsp:spPr>
        <a:xfrm>
          <a:off x="3454687" y="770"/>
          <a:ext cx="2269838" cy="16844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From this `mock` panel find out what types of people are likely to be sympathetic to the case.</a:t>
          </a:r>
          <a:endParaRPr lang="en-GB" sz="1400" kern="1200" dirty="0"/>
        </a:p>
      </dsp:txBody>
      <dsp:txXfrm>
        <a:off x="3454687" y="770"/>
        <a:ext cx="2269838" cy="1684481"/>
      </dsp:txXfrm>
    </dsp:sp>
    <dsp:sp modelId="{C14F2ADD-E000-47FE-8425-FE48B232C388}">
      <dsp:nvSpPr>
        <dsp:cNvPr id="0" name=""/>
        <dsp:cNvSpPr/>
      </dsp:nvSpPr>
      <dsp:spPr>
        <a:xfrm>
          <a:off x="831571" y="1965998"/>
          <a:ext cx="2302152" cy="16844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At the </a:t>
          </a:r>
          <a:r>
            <a:rPr lang="en-GB" sz="1400" kern="1200" dirty="0" err="1" smtClean="0"/>
            <a:t>voir</a:t>
          </a:r>
          <a:r>
            <a:rPr lang="en-GB" sz="1400" kern="1200" dirty="0" smtClean="0"/>
            <a:t> dire, the lawyer tries to steer the selection of jurors by objecting to those with the characteristics less sympathetic to your side.</a:t>
          </a:r>
          <a:endParaRPr lang="en-GB" sz="1400" kern="1200" dirty="0"/>
        </a:p>
      </dsp:txBody>
      <dsp:txXfrm>
        <a:off x="831571" y="1965998"/>
        <a:ext cx="2302152" cy="1684481"/>
      </dsp:txXfrm>
    </dsp:sp>
    <dsp:sp modelId="{DD49F0CA-59AF-415C-9808-2DFF3618579B}">
      <dsp:nvSpPr>
        <dsp:cNvPr id="0" name=""/>
        <dsp:cNvSpPr/>
      </dsp:nvSpPr>
      <dsp:spPr>
        <a:xfrm>
          <a:off x="3414471" y="1965998"/>
          <a:ext cx="2332557" cy="16844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Inform the lawyer/barrister of the characteristics of individuals sympathetic to your side.</a:t>
          </a:r>
          <a:endParaRPr lang="en-GB" sz="1400" kern="1200" dirty="0"/>
        </a:p>
      </dsp:txBody>
      <dsp:txXfrm>
        <a:off x="3414471" y="1965998"/>
        <a:ext cx="2332557" cy="168448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A01B89-F072-45D3-B5F5-9E240BFFCC5D}" type="datetimeFigureOut">
              <a:rPr lang="en-GB" smtClean="0"/>
              <a:t>23/10/2017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6DEA087-578F-4333-825A-0DD2877AD9D2}" type="slidenum">
              <a:rPr lang="en-GB" smtClean="0"/>
              <a:t>‹#›</a:t>
            </a:fld>
            <a:endParaRPr lang="en-GB"/>
          </a:p>
        </p:txBody>
      </p:sp>
    </p:spTree>
    <p:extLst>
      <p:ext uri="{BB962C8B-B14F-4D97-AF65-F5344CB8AC3E}">
        <p14:creationId xmlns:p14="http://schemas.microsoft.com/office/powerpoint/2010/main" val="1479634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t>13</a:t>
            </a:fld>
            <a:endParaRPr lang="en-GB"/>
          </a:p>
        </p:txBody>
      </p:sp>
    </p:spTree>
    <p:extLst>
      <p:ext uri="{BB962C8B-B14F-4D97-AF65-F5344CB8AC3E}">
        <p14:creationId xmlns:p14="http://schemas.microsoft.com/office/powerpoint/2010/main" val="3617644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14</a:t>
            </a:fld>
            <a:endParaRPr lang="en-GB"/>
          </a:p>
        </p:txBody>
      </p:sp>
    </p:spTree>
    <p:extLst>
      <p:ext uri="{BB962C8B-B14F-4D97-AF65-F5344CB8AC3E}">
        <p14:creationId xmlns:p14="http://schemas.microsoft.com/office/powerpoint/2010/main" val="4146683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16</a:t>
            </a:fld>
            <a:endParaRPr lang="en-GB"/>
          </a:p>
        </p:txBody>
      </p:sp>
    </p:spTree>
    <p:extLst>
      <p:ext uri="{BB962C8B-B14F-4D97-AF65-F5344CB8AC3E}">
        <p14:creationId xmlns:p14="http://schemas.microsoft.com/office/powerpoint/2010/main" val="509222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18</a:t>
            </a:fld>
            <a:endParaRPr lang="en-GB"/>
          </a:p>
        </p:txBody>
      </p:sp>
    </p:spTree>
    <p:extLst>
      <p:ext uri="{BB962C8B-B14F-4D97-AF65-F5344CB8AC3E}">
        <p14:creationId xmlns:p14="http://schemas.microsoft.com/office/powerpoint/2010/main" val="715687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19</a:t>
            </a:fld>
            <a:endParaRPr lang="en-GB"/>
          </a:p>
        </p:txBody>
      </p:sp>
    </p:spTree>
    <p:extLst>
      <p:ext uri="{BB962C8B-B14F-4D97-AF65-F5344CB8AC3E}">
        <p14:creationId xmlns:p14="http://schemas.microsoft.com/office/powerpoint/2010/main" val="4075779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20</a:t>
            </a:fld>
            <a:endParaRPr lang="en-GB"/>
          </a:p>
        </p:txBody>
      </p:sp>
    </p:spTree>
    <p:extLst>
      <p:ext uri="{BB962C8B-B14F-4D97-AF65-F5344CB8AC3E}">
        <p14:creationId xmlns:p14="http://schemas.microsoft.com/office/powerpoint/2010/main" val="25170727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22</a:t>
            </a:fld>
            <a:endParaRPr lang="en-GB"/>
          </a:p>
        </p:txBody>
      </p:sp>
    </p:spTree>
    <p:extLst>
      <p:ext uri="{BB962C8B-B14F-4D97-AF65-F5344CB8AC3E}">
        <p14:creationId xmlns:p14="http://schemas.microsoft.com/office/powerpoint/2010/main" val="3711771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24</a:t>
            </a:fld>
            <a:endParaRPr lang="en-GB"/>
          </a:p>
        </p:txBody>
      </p:sp>
    </p:spTree>
    <p:extLst>
      <p:ext uri="{BB962C8B-B14F-4D97-AF65-F5344CB8AC3E}">
        <p14:creationId xmlns:p14="http://schemas.microsoft.com/office/powerpoint/2010/main" val="3399173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25</a:t>
            </a:fld>
            <a:endParaRPr lang="en-GB"/>
          </a:p>
        </p:txBody>
      </p:sp>
    </p:spTree>
    <p:extLst>
      <p:ext uri="{BB962C8B-B14F-4D97-AF65-F5344CB8AC3E}">
        <p14:creationId xmlns:p14="http://schemas.microsoft.com/office/powerpoint/2010/main" val="4135100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54</a:t>
            </a:fld>
            <a:endParaRPr lang="en-GB"/>
          </a:p>
        </p:txBody>
      </p:sp>
    </p:spTree>
    <p:extLst>
      <p:ext uri="{BB962C8B-B14F-4D97-AF65-F5344CB8AC3E}">
        <p14:creationId xmlns:p14="http://schemas.microsoft.com/office/powerpoint/2010/main" val="4014372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55</a:t>
            </a:fld>
            <a:endParaRPr lang="en-GB"/>
          </a:p>
        </p:txBody>
      </p:sp>
    </p:spTree>
    <p:extLst>
      <p:ext uri="{BB962C8B-B14F-4D97-AF65-F5344CB8AC3E}">
        <p14:creationId xmlns:p14="http://schemas.microsoft.com/office/powerpoint/2010/main" val="2816980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56</a:t>
            </a:fld>
            <a:endParaRPr lang="en-GB"/>
          </a:p>
        </p:txBody>
      </p:sp>
    </p:spTree>
    <p:extLst>
      <p:ext uri="{BB962C8B-B14F-4D97-AF65-F5344CB8AC3E}">
        <p14:creationId xmlns:p14="http://schemas.microsoft.com/office/powerpoint/2010/main" val="3487786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57</a:t>
            </a:fld>
            <a:endParaRPr lang="en-GB"/>
          </a:p>
        </p:txBody>
      </p:sp>
    </p:spTree>
    <p:extLst>
      <p:ext uri="{BB962C8B-B14F-4D97-AF65-F5344CB8AC3E}">
        <p14:creationId xmlns:p14="http://schemas.microsoft.com/office/powerpoint/2010/main" val="13432286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63</a:t>
            </a:fld>
            <a:endParaRPr lang="en-GB"/>
          </a:p>
        </p:txBody>
      </p:sp>
    </p:spTree>
    <p:extLst>
      <p:ext uri="{BB962C8B-B14F-4D97-AF65-F5344CB8AC3E}">
        <p14:creationId xmlns:p14="http://schemas.microsoft.com/office/powerpoint/2010/main" val="35459519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64</a:t>
            </a:fld>
            <a:endParaRPr lang="en-GB"/>
          </a:p>
        </p:txBody>
      </p:sp>
    </p:spTree>
    <p:extLst>
      <p:ext uri="{BB962C8B-B14F-4D97-AF65-F5344CB8AC3E}">
        <p14:creationId xmlns:p14="http://schemas.microsoft.com/office/powerpoint/2010/main" val="19943215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65</a:t>
            </a:fld>
            <a:endParaRPr lang="en-GB"/>
          </a:p>
        </p:txBody>
      </p:sp>
    </p:spTree>
    <p:extLst>
      <p:ext uri="{BB962C8B-B14F-4D97-AF65-F5344CB8AC3E}">
        <p14:creationId xmlns:p14="http://schemas.microsoft.com/office/powerpoint/2010/main" val="17303173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66</a:t>
            </a:fld>
            <a:endParaRPr lang="en-GB"/>
          </a:p>
        </p:txBody>
      </p:sp>
    </p:spTree>
    <p:extLst>
      <p:ext uri="{BB962C8B-B14F-4D97-AF65-F5344CB8AC3E}">
        <p14:creationId xmlns:p14="http://schemas.microsoft.com/office/powerpoint/2010/main" val="35064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67</a:t>
            </a:fld>
            <a:endParaRPr lang="en-GB"/>
          </a:p>
        </p:txBody>
      </p:sp>
    </p:spTree>
    <p:extLst>
      <p:ext uri="{BB962C8B-B14F-4D97-AF65-F5344CB8AC3E}">
        <p14:creationId xmlns:p14="http://schemas.microsoft.com/office/powerpoint/2010/main" val="17604282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68</a:t>
            </a:fld>
            <a:endParaRPr lang="en-GB"/>
          </a:p>
        </p:txBody>
      </p:sp>
    </p:spTree>
    <p:extLst>
      <p:ext uri="{BB962C8B-B14F-4D97-AF65-F5344CB8AC3E}">
        <p14:creationId xmlns:p14="http://schemas.microsoft.com/office/powerpoint/2010/main" val="39398696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6B7EF7A-D037-4401-B671-96A149198E94}" type="slidenum">
              <a:rPr lang="en-GB" smtClean="0"/>
              <a:pPr/>
              <a:t>69</a:t>
            </a:fld>
            <a:endParaRPr lang="en-GB"/>
          </a:p>
        </p:txBody>
      </p:sp>
    </p:spTree>
    <p:extLst>
      <p:ext uri="{BB962C8B-B14F-4D97-AF65-F5344CB8AC3E}">
        <p14:creationId xmlns:p14="http://schemas.microsoft.com/office/powerpoint/2010/main" val="3272750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2" name="Group 21"/>
          <p:cNvGrpSpPr/>
          <p:nvPr/>
        </p:nvGrpSpPr>
        <p:grpSpPr>
          <a:xfrm>
            <a:off x="1" y="2717"/>
            <a:ext cx="9144783" cy="6857328"/>
            <a:chOff x="1" y="2717"/>
            <a:chExt cx="9144783" cy="6857328"/>
          </a:xfrm>
        </p:grpSpPr>
        <p:sp>
          <p:nvSpPr>
            <p:cNvPr id="20" name="Freeform 13"/>
            <p:cNvSpPr>
              <a:spLocks noEditPoints="1"/>
            </p:cNvSpPr>
            <p:nvPr/>
          </p:nvSpPr>
          <p:spPr bwMode="auto">
            <a:xfrm>
              <a:off x="2486653" y="1530278"/>
              <a:ext cx="3416819" cy="3351438"/>
            </a:xfrm>
            <a:custGeom>
              <a:avLst/>
              <a:gdLst/>
              <a:ahLst/>
              <a:cxnLst/>
              <a:rect l="0" t="0" r="r" b="b"/>
              <a:pathLst>
                <a:path w="1103" h="1082">
                  <a:moveTo>
                    <a:pt x="279" y="221"/>
                  </a:moveTo>
                  <a:cubicBezTo>
                    <a:pt x="288" y="178"/>
                    <a:pt x="282" y="164"/>
                    <a:pt x="253" y="151"/>
                  </a:cubicBezTo>
                  <a:cubicBezTo>
                    <a:pt x="235" y="143"/>
                    <a:pt x="220" y="147"/>
                    <a:pt x="208" y="163"/>
                  </a:cubicBezTo>
                  <a:cubicBezTo>
                    <a:pt x="196" y="180"/>
                    <a:pt x="197" y="211"/>
                    <a:pt x="211" y="227"/>
                  </a:cubicBezTo>
                  <a:cubicBezTo>
                    <a:pt x="226" y="244"/>
                    <a:pt x="238" y="243"/>
                    <a:pt x="279" y="221"/>
                  </a:cubicBezTo>
                  <a:close/>
                  <a:moveTo>
                    <a:pt x="325" y="781"/>
                  </a:moveTo>
                  <a:cubicBezTo>
                    <a:pt x="331" y="762"/>
                    <a:pt x="323" y="734"/>
                    <a:pt x="307" y="729"/>
                  </a:cubicBezTo>
                  <a:cubicBezTo>
                    <a:pt x="281" y="720"/>
                    <a:pt x="263" y="731"/>
                    <a:pt x="250" y="753"/>
                  </a:cubicBezTo>
                  <a:cubicBezTo>
                    <a:pt x="256" y="792"/>
                    <a:pt x="264" y="802"/>
                    <a:pt x="290" y="803"/>
                  </a:cubicBezTo>
                  <a:cubicBezTo>
                    <a:pt x="307" y="804"/>
                    <a:pt x="319" y="799"/>
                    <a:pt x="325" y="781"/>
                  </a:cubicBezTo>
                  <a:close/>
                  <a:moveTo>
                    <a:pt x="384" y="136"/>
                  </a:moveTo>
                  <a:cubicBezTo>
                    <a:pt x="404" y="142"/>
                    <a:pt x="434" y="125"/>
                    <a:pt x="440" y="106"/>
                  </a:cubicBezTo>
                  <a:cubicBezTo>
                    <a:pt x="445" y="87"/>
                    <a:pt x="427" y="60"/>
                    <a:pt x="405" y="54"/>
                  </a:cubicBezTo>
                  <a:cubicBezTo>
                    <a:pt x="385" y="48"/>
                    <a:pt x="366" y="60"/>
                    <a:pt x="361" y="83"/>
                  </a:cubicBezTo>
                  <a:cubicBezTo>
                    <a:pt x="355" y="106"/>
                    <a:pt x="365" y="131"/>
                    <a:pt x="384" y="136"/>
                  </a:cubicBezTo>
                  <a:close/>
                  <a:moveTo>
                    <a:pt x="214" y="539"/>
                  </a:moveTo>
                  <a:cubicBezTo>
                    <a:pt x="237" y="546"/>
                    <a:pt x="262" y="531"/>
                    <a:pt x="268" y="508"/>
                  </a:cubicBezTo>
                  <a:cubicBezTo>
                    <a:pt x="273" y="486"/>
                    <a:pt x="254" y="457"/>
                    <a:pt x="231" y="452"/>
                  </a:cubicBezTo>
                  <a:cubicBezTo>
                    <a:pt x="211" y="448"/>
                    <a:pt x="188" y="464"/>
                    <a:pt x="183" y="486"/>
                  </a:cubicBezTo>
                  <a:cubicBezTo>
                    <a:pt x="177" y="510"/>
                    <a:pt x="190" y="533"/>
                    <a:pt x="214" y="539"/>
                  </a:cubicBezTo>
                  <a:close/>
                  <a:moveTo>
                    <a:pt x="249" y="361"/>
                  </a:moveTo>
                  <a:cubicBezTo>
                    <a:pt x="245" y="372"/>
                    <a:pt x="240" y="385"/>
                    <a:pt x="236" y="395"/>
                  </a:cubicBezTo>
                  <a:cubicBezTo>
                    <a:pt x="255" y="415"/>
                    <a:pt x="273" y="423"/>
                    <a:pt x="297" y="405"/>
                  </a:cubicBezTo>
                  <a:cubicBezTo>
                    <a:pt x="301" y="359"/>
                    <a:pt x="297" y="355"/>
                    <a:pt x="249" y="361"/>
                  </a:cubicBezTo>
                  <a:close/>
                  <a:moveTo>
                    <a:pt x="368" y="320"/>
                  </a:moveTo>
                  <a:cubicBezTo>
                    <a:pt x="383" y="307"/>
                    <a:pt x="388" y="293"/>
                    <a:pt x="379" y="275"/>
                  </a:cubicBezTo>
                  <a:cubicBezTo>
                    <a:pt x="367" y="253"/>
                    <a:pt x="346" y="247"/>
                    <a:pt x="310" y="259"/>
                  </a:cubicBezTo>
                  <a:cubicBezTo>
                    <a:pt x="308" y="273"/>
                    <a:pt x="305" y="287"/>
                    <a:pt x="302" y="303"/>
                  </a:cubicBezTo>
                  <a:cubicBezTo>
                    <a:pt x="340" y="334"/>
                    <a:pt x="348" y="336"/>
                    <a:pt x="368" y="320"/>
                  </a:cubicBezTo>
                  <a:close/>
                  <a:moveTo>
                    <a:pt x="119" y="846"/>
                  </a:moveTo>
                  <a:cubicBezTo>
                    <a:pt x="107" y="862"/>
                    <a:pt x="110" y="885"/>
                    <a:pt x="126" y="901"/>
                  </a:cubicBezTo>
                  <a:cubicBezTo>
                    <a:pt x="142" y="916"/>
                    <a:pt x="160" y="921"/>
                    <a:pt x="181" y="911"/>
                  </a:cubicBezTo>
                  <a:cubicBezTo>
                    <a:pt x="205" y="898"/>
                    <a:pt x="208" y="883"/>
                    <a:pt x="196" y="836"/>
                  </a:cubicBezTo>
                  <a:cubicBezTo>
                    <a:pt x="154" y="822"/>
                    <a:pt x="134" y="825"/>
                    <a:pt x="119" y="846"/>
                  </a:cubicBezTo>
                  <a:close/>
                  <a:moveTo>
                    <a:pt x="227" y="613"/>
                  </a:moveTo>
                  <a:cubicBezTo>
                    <a:pt x="210" y="607"/>
                    <a:pt x="188" y="619"/>
                    <a:pt x="183" y="637"/>
                  </a:cubicBezTo>
                  <a:cubicBezTo>
                    <a:pt x="179" y="652"/>
                    <a:pt x="189" y="672"/>
                    <a:pt x="205" y="678"/>
                  </a:cubicBezTo>
                  <a:cubicBezTo>
                    <a:pt x="221" y="684"/>
                    <a:pt x="243" y="676"/>
                    <a:pt x="249" y="662"/>
                  </a:cubicBezTo>
                  <a:cubicBezTo>
                    <a:pt x="256" y="644"/>
                    <a:pt x="245" y="619"/>
                    <a:pt x="227" y="613"/>
                  </a:cubicBezTo>
                  <a:close/>
                  <a:moveTo>
                    <a:pt x="69" y="424"/>
                  </a:moveTo>
                  <a:cubicBezTo>
                    <a:pt x="44" y="416"/>
                    <a:pt x="17" y="434"/>
                    <a:pt x="7" y="465"/>
                  </a:cubicBezTo>
                  <a:cubicBezTo>
                    <a:pt x="0" y="488"/>
                    <a:pt x="18" y="521"/>
                    <a:pt x="41" y="528"/>
                  </a:cubicBezTo>
                  <a:cubicBezTo>
                    <a:pt x="63" y="534"/>
                    <a:pt x="101" y="509"/>
                    <a:pt x="108" y="483"/>
                  </a:cubicBezTo>
                  <a:cubicBezTo>
                    <a:pt x="114" y="461"/>
                    <a:pt x="95" y="432"/>
                    <a:pt x="69" y="424"/>
                  </a:cubicBezTo>
                  <a:close/>
                  <a:moveTo>
                    <a:pt x="119" y="355"/>
                  </a:moveTo>
                  <a:cubicBezTo>
                    <a:pt x="145" y="351"/>
                    <a:pt x="167" y="343"/>
                    <a:pt x="168" y="314"/>
                  </a:cubicBezTo>
                  <a:cubicBezTo>
                    <a:pt x="169" y="294"/>
                    <a:pt x="155" y="277"/>
                    <a:pt x="136" y="275"/>
                  </a:cubicBezTo>
                  <a:cubicBezTo>
                    <a:pt x="117" y="273"/>
                    <a:pt x="98" y="275"/>
                    <a:pt x="88" y="294"/>
                  </a:cubicBezTo>
                  <a:cubicBezTo>
                    <a:pt x="77" y="312"/>
                    <a:pt x="84" y="326"/>
                    <a:pt x="119" y="355"/>
                  </a:cubicBezTo>
                  <a:close/>
                  <a:moveTo>
                    <a:pt x="77" y="640"/>
                  </a:moveTo>
                  <a:cubicBezTo>
                    <a:pt x="58" y="633"/>
                    <a:pt x="29" y="644"/>
                    <a:pt x="21" y="662"/>
                  </a:cubicBezTo>
                  <a:cubicBezTo>
                    <a:pt x="12" y="686"/>
                    <a:pt x="27" y="712"/>
                    <a:pt x="56" y="722"/>
                  </a:cubicBezTo>
                  <a:cubicBezTo>
                    <a:pt x="79" y="730"/>
                    <a:pt x="95" y="722"/>
                    <a:pt x="102" y="698"/>
                  </a:cubicBezTo>
                  <a:cubicBezTo>
                    <a:pt x="109" y="676"/>
                    <a:pt x="97" y="649"/>
                    <a:pt x="77" y="640"/>
                  </a:cubicBezTo>
                  <a:close/>
                  <a:moveTo>
                    <a:pt x="755" y="137"/>
                  </a:moveTo>
                  <a:cubicBezTo>
                    <a:pt x="776" y="144"/>
                    <a:pt x="796" y="134"/>
                    <a:pt x="801" y="114"/>
                  </a:cubicBezTo>
                  <a:cubicBezTo>
                    <a:pt x="807" y="88"/>
                    <a:pt x="796" y="64"/>
                    <a:pt x="774" y="58"/>
                  </a:cubicBezTo>
                  <a:cubicBezTo>
                    <a:pt x="753" y="52"/>
                    <a:pt x="727" y="67"/>
                    <a:pt x="721" y="89"/>
                  </a:cubicBezTo>
                  <a:cubicBezTo>
                    <a:pt x="716" y="108"/>
                    <a:pt x="731" y="129"/>
                    <a:pt x="755" y="137"/>
                  </a:cubicBezTo>
                  <a:close/>
                  <a:moveTo>
                    <a:pt x="745" y="301"/>
                  </a:moveTo>
                  <a:cubicBezTo>
                    <a:pt x="751" y="315"/>
                    <a:pt x="758" y="330"/>
                    <a:pt x="764" y="344"/>
                  </a:cubicBezTo>
                  <a:cubicBezTo>
                    <a:pt x="802" y="350"/>
                    <a:pt x="817" y="344"/>
                    <a:pt x="827" y="320"/>
                  </a:cubicBezTo>
                  <a:cubicBezTo>
                    <a:pt x="835" y="301"/>
                    <a:pt x="829" y="287"/>
                    <a:pt x="813" y="277"/>
                  </a:cubicBezTo>
                  <a:cubicBezTo>
                    <a:pt x="793" y="265"/>
                    <a:pt x="768" y="274"/>
                    <a:pt x="745" y="301"/>
                  </a:cubicBezTo>
                  <a:close/>
                  <a:moveTo>
                    <a:pt x="762" y="529"/>
                  </a:moveTo>
                  <a:cubicBezTo>
                    <a:pt x="743" y="523"/>
                    <a:pt x="732" y="532"/>
                    <a:pt x="725" y="559"/>
                  </a:cubicBezTo>
                  <a:cubicBezTo>
                    <a:pt x="718" y="584"/>
                    <a:pt x="725" y="600"/>
                    <a:pt x="746" y="607"/>
                  </a:cubicBezTo>
                  <a:cubicBezTo>
                    <a:pt x="764" y="612"/>
                    <a:pt x="790" y="599"/>
                    <a:pt x="796" y="582"/>
                  </a:cubicBezTo>
                  <a:cubicBezTo>
                    <a:pt x="801" y="563"/>
                    <a:pt x="783" y="535"/>
                    <a:pt x="762" y="529"/>
                  </a:cubicBezTo>
                  <a:close/>
                  <a:moveTo>
                    <a:pt x="841" y="582"/>
                  </a:moveTo>
                  <a:cubicBezTo>
                    <a:pt x="848" y="599"/>
                    <a:pt x="878" y="618"/>
                    <a:pt x="898" y="611"/>
                  </a:cubicBezTo>
                  <a:cubicBezTo>
                    <a:pt x="911" y="608"/>
                    <a:pt x="925" y="595"/>
                    <a:pt x="929" y="583"/>
                  </a:cubicBezTo>
                  <a:cubicBezTo>
                    <a:pt x="937" y="563"/>
                    <a:pt x="916" y="543"/>
                    <a:pt x="872" y="526"/>
                  </a:cubicBezTo>
                  <a:cubicBezTo>
                    <a:pt x="838" y="549"/>
                    <a:pt x="833" y="559"/>
                    <a:pt x="841" y="582"/>
                  </a:cubicBezTo>
                  <a:close/>
                  <a:moveTo>
                    <a:pt x="913" y="246"/>
                  </a:moveTo>
                  <a:cubicBezTo>
                    <a:pt x="932" y="246"/>
                    <a:pt x="949" y="227"/>
                    <a:pt x="950" y="206"/>
                  </a:cubicBezTo>
                  <a:cubicBezTo>
                    <a:pt x="952" y="178"/>
                    <a:pt x="941" y="168"/>
                    <a:pt x="901" y="158"/>
                  </a:cubicBezTo>
                  <a:cubicBezTo>
                    <a:pt x="888" y="165"/>
                    <a:pt x="875" y="173"/>
                    <a:pt x="861" y="182"/>
                  </a:cubicBezTo>
                  <a:cubicBezTo>
                    <a:pt x="870" y="228"/>
                    <a:pt x="887" y="248"/>
                    <a:pt x="913" y="246"/>
                  </a:cubicBezTo>
                  <a:close/>
                  <a:moveTo>
                    <a:pt x="1010" y="410"/>
                  </a:moveTo>
                  <a:cubicBezTo>
                    <a:pt x="1038" y="423"/>
                    <a:pt x="1058" y="407"/>
                    <a:pt x="1080" y="385"/>
                  </a:cubicBezTo>
                  <a:cubicBezTo>
                    <a:pt x="1073" y="367"/>
                    <a:pt x="1066" y="349"/>
                    <a:pt x="1059" y="331"/>
                  </a:cubicBezTo>
                  <a:cubicBezTo>
                    <a:pt x="1011" y="330"/>
                    <a:pt x="995" y="336"/>
                    <a:pt x="989" y="354"/>
                  </a:cubicBezTo>
                  <a:cubicBezTo>
                    <a:pt x="982" y="373"/>
                    <a:pt x="992" y="402"/>
                    <a:pt x="1010" y="410"/>
                  </a:cubicBezTo>
                  <a:close/>
                  <a:moveTo>
                    <a:pt x="697" y="443"/>
                  </a:moveTo>
                  <a:cubicBezTo>
                    <a:pt x="708" y="435"/>
                    <a:pt x="718" y="426"/>
                    <a:pt x="727" y="420"/>
                  </a:cubicBezTo>
                  <a:cubicBezTo>
                    <a:pt x="729" y="389"/>
                    <a:pt x="713" y="376"/>
                    <a:pt x="689" y="375"/>
                  </a:cubicBezTo>
                  <a:cubicBezTo>
                    <a:pt x="672" y="375"/>
                    <a:pt x="666" y="388"/>
                    <a:pt x="663" y="403"/>
                  </a:cubicBezTo>
                  <a:cubicBezTo>
                    <a:pt x="658" y="430"/>
                    <a:pt x="673" y="438"/>
                    <a:pt x="697" y="443"/>
                  </a:cubicBezTo>
                  <a:close/>
                  <a:moveTo>
                    <a:pt x="649" y="699"/>
                  </a:moveTo>
                  <a:cubicBezTo>
                    <a:pt x="686" y="723"/>
                    <a:pt x="701" y="724"/>
                    <a:pt x="713" y="704"/>
                  </a:cubicBezTo>
                  <a:cubicBezTo>
                    <a:pt x="726" y="683"/>
                    <a:pt x="719" y="666"/>
                    <a:pt x="688" y="646"/>
                  </a:cubicBezTo>
                  <a:cubicBezTo>
                    <a:pt x="659" y="652"/>
                    <a:pt x="648" y="672"/>
                    <a:pt x="649" y="699"/>
                  </a:cubicBezTo>
                  <a:close/>
                  <a:moveTo>
                    <a:pt x="549" y="766"/>
                  </a:moveTo>
                  <a:cubicBezTo>
                    <a:pt x="558" y="765"/>
                    <a:pt x="573" y="753"/>
                    <a:pt x="573" y="746"/>
                  </a:cubicBezTo>
                  <a:cubicBezTo>
                    <a:pt x="574" y="732"/>
                    <a:pt x="570" y="714"/>
                    <a:pt x="561" y="706"/>
                  </a:cubicBezTo>
                  <a:cubicBezTo>
                    <a:pt x="544" y="693"/>
                    <a:pt x="531" y="709"/>
                    <a:pt x="517" y="724"/>
                  </a:cubicBezTo>
                  <a:cubicBezTo>
                    <a:pt x="522" y="745"/>
                    <a:pt x="521" y="769"/>
                    <a:pt x="549" y="766"/>
                  </a:cubicBezTo>
                  <a:close/>
                  <a:moveTo>
                    <a:pt x="416" y="221"/>
                  </a:moveTo>
                  <a:cubicBezTo>
                    <a:pt x="408" y="243"/>
                    <a:pt x="427" y="253"/>
                    <a:pt x="450" y="264"/>
                  </a:cubicBezTo>
                  <a:cubicBezTo>
                    <a:pt x="461" y="250"/>
                    <a:pt x="472" y="237"/>
                    <a:pt x="480" y="226"/>
                  </a:cubicBezTo>
                  <a:cubicBezTo>
                    <a:pt x="475" y="206"/>
                    <a:pt x="471" y="186"/>
                    <a:pt x="448" y="193"/>
                  </a:cubicBezTo>
                  <a:cubicBezTo>
                    <a:pt x="435" y="197"/>
                    <a:pt x="421" y="209"/>
                    <a:pt x="416" y="221"/>
                  </a:cubicBezTo>
                  <a:close/>
                  <a:moveTo>
                    <a:pt x="722" y="235"/>
                  </a:moveTo>
                  <a:cubicBezTo>
                    <a:pt x="730" y="216"/>
                    <a:pt x="721" y="202"/>
                    <a:pt x="702" y="196"/>
                  </a:cubicBezTo>
                  <a:cubicBezTo>
                    <a:pt x="659" y="213"/>
                    <a:pt x="658" y="215"/>
                    <a:pt x="669" y="256"/>
                  </a:cubicBezTo>
                  <a:cubicBezTo>
                    <a:pt x="691" y="261"/>
                    <a:pt x="712" y="259"/>
                    <a:pt x="722" y="235"/>
                  </a:cubicBezTo>
                  <a:close/>
                  <a:moveTo>
                    <a:pt x="542" y="979"/>
                  </a:moveTo>
                  <a:cubicBezTo>
                    <a:pt x="528" y="980"/>
                    <a:pt x="514" y="981"/>
                    <a:pt x="494" y="982"/>
                  </a:cubicBezTo>
                  <a:cubicBezTo>
                    <a:pt x="489" y="997"/>
                    <a:pt x="480" y="1014"/>
                    <a:pt x="478" y="1031"/>
                  </a:cubicBezTo>
                  <a:cubicBezTo>
                    <a:pt x="476" y="1058"/>
                    <a:pt x="501" y="1082"/>
                    <a:pt x="527" y="1082"/>
                  </a:cubicBezTo>
                  <a:cubicBezTo>
                    <a:pt x="550" y="1082"/>
                    <a:pt x="569" y="1058"/>
                    <a:pt x="569" y="1030"/>
                  </a:cubicBezTo>
                  <a:cubicBezTo>
                    <a:pt x="568" y="1008"/>
                    <a:pt x="561" y="990"/>
                    <a:pt x="542" y="979"/>
                  </a:cubicBezTo>
                  <a:close/>
                  <a:moveTo>
                    <a:pt x="891" y="447"/>
                  </a:moveTo>
                  <a:cubicBezTo>
                    <a:pt x="900" y="434"/>
                    <a:pt x="900" y="421"/>
                    <a:pt x="889" y="409"/>
                  </a:cubicBezTo>
                  <a:cubicBezTo>
                    <a:pt x="877" y="396"/>
                    <a:pt x="863" y="389"/>
                    <a:pt x="845" y="398"/>
                  </a:cubicBezTo>
                  <a:cubicBezTo>
                    <a:pt x="822" y="411"/>
                    <a:pt x="814" y="430"/>
                    <a:pt x="825" y="458"/>
                  </a:cubicBezTo>
                  <a:cubicBezTo>
                    <a:pt x="863" y="470"/>
                    <a:pt x="879" y="467"/>
                    <a:pt x="891" y="447"/>
                  </a:cubicBezTo>
                  <a:close/>
                  <a:moveTo>
                    <a:pt x="783" y="746"/>
                  </a:moveTo>
                  <a:cubicBezTo>
                    <a:pt x="745" y="767"/>
                    <a:pt x="731" y="783"/>
                    <a:pt x="742" y="802"/>
                  </a:cubicBezTo>
                  <a:cubicBezTo>
                    <a:pt x="750" y="815"/>
                    <a:pt x="767" y="828"/>
                    <a:pt x="783" y="832"/>
                  </a:cubicBezTo>
                  <a:cubicBezTo>
                    <a:pt x="802" y="836"/>
                    <a:pt x="811" y="816"/>
                    <a:pt x="817" y="801"/>
                  </a:cubicBezTo>
                  <a:cubicBezTo>
                    <a:pt x="825" y="782"/>
                    <a:pt x="811" y="763"/>
                    <a:pt x="783" y="746"/>
                  </a:cubicBezTo>
                  <a:close/>
                  <a:moveTo>
                    <a:pt x="627" y="30"/>
                  </a:moveTo>
                  <a:cubicBezTo>
                    <a:pt x="624" y="13"/>
                    <a:pt x="592" y="0"/>
                    <a:pt x="573" y="3"/>
                  </a:cubicBezTo>
                  <a:cubicBezTo>
                    <a:pt x="553" y="7"/>
                    <a:pt x="543" y="18"/>
                    <a:pt x="542" y="38"/>
                  </a:cubicBezTo>
                  <a:cubicBezTo>
                    <a:pt x="541" y="59"/>
                    <a:pt x="540" y="80"/>
                    <a:pt x="538" y="104"/>
                  </a:cubicBezTo>
                  <a:cubicBezTo>
                    <a:pt x="556" y="107"/>
                    <a:pt x="565" y="108"/>
                    <a:pt x="574" y="110"/>
                  </a:cubicBezTo>
                  <a:cubicBezTo>
                    <a:pt x="596" y="115"/>
                    <a:pt x="616" y="106"/>
                    <a:pt x="624" y="88"/>
                  </a:cubicBezTo>
                  <a:cubicBezTo>
                    <a:pt x="631" y="71"/>
                    <a:pt x="631" y="49"/>
                    <a:pt x="627" y="30"/>
                  </a:cubicBezTo>
                  <a:close/>
                  <a:moveTo>
                    <a:pt x="668" y="583"/>
                  </a:moveTo>
                  <a:cubicBezTo>
                    <a:pt x="679" y="562"/>
                    <a:pt x="689" y="544"/>
                    <a:pt x="670" y="530"/>
                  </a:cubicBezTo>
                  <a:cubicBezTo>
                    <a:pt x="663" y="524"/>
                    <a:pt x="649" y="522"/>
                    <a:pt x="641" y="526"/>
                  </a:cubicBezTo>
                  <a:cubicBezTo>
                    <a:pt x="618" y="537"/>
                    <a:pt x="621" y="556"/>
                    <a:pt x="629" y="581"/>
                  </a:cubicBezTo>
                  <a:cubicBezTo>
                    <a:pt x="642" y="582"/>
                    <a:pt x="656" y="582"/>
                    <a:pt x="668" y="583"/>
                  </a:cubicBezTo>
                  <a:close/>
                  <a:moveTo>
                    <a:pt x="685" y="875"/>
                  </a:moveTo>
                  <a:cubicBezTo>
                    <a:pt x="695" y="852"/>
                    <a:pt x="685" y="837"/>
                    <a:pt x="663" y="824"/>
                  </a:cubicBezTo>
                  <a:cubicBezTo>
                    <a:pt x="653" y="828"/>
                    <a:pt x="640" y="834"/>
                    <a:pt x="627" y="839"/>
                  </a:cubicBezTo>
                  <a:cubicBezTo>
                    <a:pt x="628" y="860"/>
                    <a:pt x="619" y="883"/>
                    <a:pt x="646" y="890"/>
                  </a:cubicBezTo>
                  <a:cubicBezTo>
                    <a:pt x="661" y="893"/>
                    <a:pt x="678" y="892"/>
                    <a:pt x="685" y="875"/>
                  </a:cubicBezTo>
                  <a:close/>
                  <a:moveTo>
                    <a:pt x="742" y="973"/>
                  </a:moveTo>
                  <a:cubicBezTo>
                    <a:pt x="726" y="961"/>
                    <a:pt x="709" y="960"/>
                    <a:pt x="691" y="973"/>
                  </a:cubicBezTo>
                  <a:cubicBezTo>
                    <a:pt x="668" y="991"/>
                    <a:pt x="666" y="1002"/>
                    <a:pt x="684" y="1047"/>
                  </a:cubicBezTo>
                  <a:cubicBezTo>
                    <a:pt x="723" y="1056"/>
                    <a:pt x="735" y="1052"/>
                    <a:pt x="747" y="1028"/>
                  </a:cubicBezTo>
                  <a:cubicBezTo>
                    <a:pt x="757" y="1007"/>
                    <a:pt x="756" y="982"/>
                    <a:pt x="742" y="973"/>
                  </a:cubicBezTo>
                  <a:close/>
                  <a:moveTo>
                    <a:pt x="1000" y="718"/>
                  </a:moveTo>
                  <a:cubicBezTo>
                    <a:pt x="978" y="712"/>
                    <a:pt x="953" y="728"/>
                    <a:pt x="947" y="750"/>
                  </a:cubicBezTo>
                  <a:cubicBezTo>
                    <a:pt x="941" y="770"/>
                    <a:pt x="954" y="788"/>
                    <a:pt x="977" y="794"/>
                  </a:cubicBezTo>
                  <a:cubicBezTo>
                    <a:pt x="1004" y="801"/>
                    <a:pt x="1023" y="792"/>
                    <a:pt x="1027" y="770"/>
                  </a:cubicBezTo>
                  <a:cubicBezTo>
                    <a:pt x="1032" y="748"/>
                    <a:pt x="1019" y="723"/>
                    <a:pt x="1000" y="718"/>
                  </a:cubicBezTo>
                  <a:close/>
                  <a:moveTo>
                    <a:pt x="1062" y="542"/>
                  </a:moveTo>
                  <a:cubicBezTo>
                    <a:pt x="1021" y="541"/>
                    <a:pt x="1011" y="545"/>
                    <a:pt x="1003" y="570"/>
                  </a:cubicBezTo>
                  <a:cubicBezTo>
                    <a:pt x="993" y="599"/>
                    <a:pt x="999" y="610"/>
                    <a:pt x="1041" y="634"/>
                  </a:cubicBezTo>
                  <a:cubicBezTo>
                    <a:pt x="1099" y="611"/>
                    <a:pt x="1103" y="592"/>
                    <a:pt x="1062" y="542"/>
                  </a:cubicBezTo>
                  <a:close/>
                  <a:moveTo>
                    <a:pt x="833" y="908"/>
                  </a:moveTo>
                  <a:cubicBezTo>
                    <a:pt x="837" y="935"/>
                    <a:pt x="855" y="947"/>
                    <a:pt x="880" y="949"/>
                  </a:cubicBezTo>
                  <a:cubicBezTo>
                    <a:pt x="912" y="951"/>
                    <a:pt x="925" y="929"/>
                    <a:pt x="940" y="893"/>
                  </a:cubicBezTo>
                  <a:cubicBezTo>
                    <a:pt x="934" y="885"/>
                    <a:pt x="926" y="871"/>
                    <a:pt x="920" y="862"/>
                  </a:cubicBezTo>
                  <a:cubicBezTo>
                    <a:pt x="866" y="850"/>
                    <a:pt x="845" y="872"/>
                    <a:pt x="833" y="908"/>
                  </a:cubicBezTo>
                  <a:close/>
                  <a:moveTo>
                    <a:pt x="877" y="730"/>
                  </a:moveTo>
                  <a:cubicBezTo>
                    <a:pt x="896" y="723"/>
                    <a:pt x="900" y="708"/>
                    <a:pt x="899" y="687"/>
                  </a:cubicBezTo>
                  <a:cubicBezTo>
                    <a:pt x="883" y="669"/>
                    <a:pt x="865" y="660"/>
                    <a:pt x="845" y="672"/>
                  </a:cubicBezTo>
                  <a:cubicBezTo>
                    <a:pt x="828" y="682"/>
                    <a:pt x="825" y="700"/>
                    <a:pt x="829" y="719"/>
                  </a:cubicBezTo>
                  <a:cubicBezTo>
                    <a:pt x="842" y="738"/>
                    <a:pt x="858" y="738"/>
                    <a:pt x="877" y="730"/>
                  </a:cubicBezTo>
                  <a:close/>
                  <a:moveTo>
                    <a:pt x="577" y="300"/>
                  </a:moveTo>
                  <a:cubicBezTo>
                    <a:pt x="560" y="296"/>
                    <a:pt x="542" y="309"/>
                    <a:pt x="536" y="329"/>
                  </a:cubicBezTo>
                  <a:cubicBezTo>
                    <a:pt x="530" y="347"/>
                    <a:pt x="540" y="365"/>
                    <a:pt x="561" y="371"/>
                  </a:cubicBezTo>
                  <a:cubicBezTo>
                    <a:pt x="578" y="376"/>
                    <a:pt x="598" y="363"/>
                    <a:pt x="602" y="344"/>
                  </a:cubicBezTo>
                  <a:cubicBezTo>
                    <a:pt x="606" y="328"/>
                    <a:pt x="592" y="304"/>
                    <a:pt x="577" y="300"/>
                  </a:cubicBezTo>
                  <a:close/>
                  <a:moveTo>
                    <a:pt x="411" y="806"/>
                  </a:moveTo>
                  <a:cubicBezTo>
                    <a:pt x="399" y="805"/>
                    <a:pt x="380" y="807"/>
                    <a:pt x="374" y="815"/>
                  </a:cubicBezTo>
                  <a:cubicBezTo>
                    <a:pt x="358" y="836"/>
                    <a:pt x="369" y="856"/>
                    <a:pt x="388" y="870"/>
                  </a:cubicBezTo>
                  <a:cubicBezTo>
                    <a:pt x="413" y="869"/>
                    <a:pt x="432" y="861"/>
                    <a:pt x="435" y="835"/>
                  </a:cubicBezTo>
                  <a:cubicBezTo>
                    <a:pt x="437" y="818"/>
                    <a:pt x="426" y="807"/>
                    <a:pt x="411" y="806"/>
                  </a:cubicBezTo>
                  <a:close/>
                  <a:moveTo>
                    <a:pt x="457" y="519"/>
                  </a:moveTo>
                  <a:cubicBezTo>
                    <a:pt x="460" y="534"/>
                    <a:pt x="463" y="550"/>
                    <a:pt x="467" y="570"/>
                  </a:cubicBezTo>
                  <a:cubicBezTo>
                    <a:pt x="486" y="562"/>
                    <a:pt x="501" y="555"/>
                    <a:pt x="515" y="549"/>
                  </a:cubicBezTo>
                  <a:cubicBezTo>
                    <a:pt x="502" y="498"/>
                    <a:pt x="496" y="495"/>
                    <a:pt x="457" y="519"/>
                  </a:cubicBezTo>
                  <a:close/>
                  <a:moveTo>
                    <a:pt x="407" y="342"/>
                  </a:moveTo>
                  <a:cubicBezTo>
                    <a:pt x="387" y="352"/>
                    <a:pt x="388" y="376"/>
                    <a:pt x="411" y="405"/>
                  </a:cubicBezTo>
                  <a:cubicBezTo>
                    <a:pt x="450" y="384"/>
                    <a:pt x="459" y="371"/>
                    <a:pt x="447" y="351"/>
                  </a:cubicBezTo>
                  <a:cubicBezTo>
                    <a:pt x="437" y="335"/>
                    <a:pt x="422" y="334"/>
                    <a:pt x="407" y="342"/>
                  </a:cubicBezTo>
                  <a:close/>
                  <a:moveTo>
                    <a:pt x="400" y="523"/>
                  </a:moveTo>
                  <a:cubicBezTo>
                    <a:pt x="403" y="513"/>
                    <a:pt x="398" y="496"/>
                    <a:pt x="390" y="487"/>
                  </a:cubicBezTo>
                  <a:cubicBezTo>
                    <a:pt x="378" y="470"/>
                    <a:pt x="358" y="475"/>
                    <a:pt x="345" y="485"/>
                  </a:cubicBezTo>
                  <a:cubicBezTo>
                    <a:pt x="325" y="500"/>
                    <a:pt x="326" y="522"/>
                    <a:pt x="340" y="545"/>
                  </a:cubicBezTo>
                  <a:cubicBezTo>
                    <a:pt x="367" y="551"/>
                    <a:pt x="391" y="550"/>
                    <a:pt x="400" y="523"/>
                  </a:cubicBezTo>
                  <a:close/>
                  <a:moveTo>
                    <a:pt x="544" y="199"/>
                  </a:moveTo>
                  <a:cubicBezTo>
                    <a:pt x="529" y="217"/>
                    <a:pt x="535" y="229"/>
                    <a:pt x="569" y="256"/>
                  </a:cubicBezTo>
                  <a:cubicBezTo>
                    <a:pt x="610" y="246"/>
                    <a:pt x="612" y="243"/>
                    <a:pt x="612" y="201"/>
                  </a:cubicBezTo>
                  <a:cubicBezTo>
                    <a:pt x="579" y="179"/>
                    <a:pt x="560" y="179"/>
                    <a:pt x="544" y="199"/>
                  </a:cubicBezTo>
                  <a:close/>
                  <a:moveTo>
                    <a:pt x="371" y="651"/>
                  </a:moveTo>
                  <a:cubicBezTo>
                    <a:pt x="372" y="698"/>
                    <a:pt x="377" y="708"/>
                    <a:pt x="399" y="708"/>
                  </a:cubicBezTo>
                  <a:cubicBezTo>
                    <a:pt x="424" y="707"/>
                    <a:pt x="431" y="689"/>
                    <a:pt x="427" y="640"/>
                  </a:cubicBezTo>
                  <a:cubicBezTo>
                    <a:pt x="405" y="638"/>
                    <a:pt x="385" y="628"/>
                    <a:pt x="371" y="651"/>
                  </a:cubicBezTo>
                  <a:close/>
                  <a:moveTo>
                    <a:pt x="288" y="962"/>
                  </a:moveTo>
                  <a:cubicBezTo>
                    <a:pt x="285" y="977"/>
                    <a:pt x="282" y="993"/>
                    <a:pt x="279" y="1008"/>
                  </a:cubicBezTo>
                  <a:cubicBezTo>
                    <a:pt x="305" y="1037"/>
                    <a:pt x="320" y="1041"/>
                    <a:pt x="342" y="1026"/>
                  </a:cubicBezTo>
                  <a:cubicBezTo>
                    <a:pt x="362" y="1012"/>
                    <a:pt x="368" y="991"/>
                    <a:pt x="357" y="974"/>
                  </a:cubicBezTo>
                  <a:cubicBezTo>
                    <a:pt x="341" y="949"/>
                    <a:pt x="326" y="946"/>
                    <a:pt x="288" y="962"/>
                  </a:cubicBezTo>
                  <a:close/>
                  <a:moveTo>
                    <a:pt x="587" y="446"/>
                  </a:moveTo>
                  <a:cubicBezTo>
                    <a:pt x="579" y="440"/>
                    <a:pt x="560" y="438"/>
                    <a:pt x="551" y="443"/>
                  </a:cubicBezTo>
                  <a:cubicBezTo>
                    <a:pt x="536" y="450"/>
                    <a:pt x="540" y="468"/>
                    <a:pt x="562" y="493"/>
                  </a:cubicBezTo>
                  <a:cubicBezTo>
                    <a:pt x="591" y="477"/>
                    <a:pt x="601" y="458"/>
                    <a:pt x="587" y="446"/>
                  </a:cubicBezTo>
                  <a:close/>
                  <a:moveTo>
                    <a:pt x="565" y="605"/>
                  </a:moveTo>
                  <a:cubicBezTo>
                    <a:pt x="551" y="598"/>
                    <a:pt x="538" y="605"/>
                    <a:pt x="533" y="621"/>
                  </a:cubicBezTo>
                  <a:cubicBezTo>
                    <a:pt x="529" y="636"/>
                    <a:pt x="534" y="648"/>
                    <a:pt x="548" y="649"/>
                  </a:cubicBezTo>
                  <a:cubicBezTo>
                    <a:pt x="558" y="650"/>
                    <a:pt x="569" y="644"/>
                    <a:pt x="587" y="638"/>
                  </a:cubicBezTo>
                  <a:cubicBezTo>
                    <a:pt x="577" y="622"/>
                    <a:pt x="573" y="608"/>
                    <a:pt x="565" y="605"/>
                  </a:cubicBezTo>
                  <a:close/>
                  <a:moveTo>
                    <a:pt x="499" y="863"/>
                  </a:moveTo>
                  <a:cubicBezTo>
                    <a:pt x="494" y="881"/>
                    <a:pt x="494" y="900"/>
                    <a:pt x="514" y="911"/>
                  </a:cubicBezTo>
                  <a:cubicBezTo>
                    <a:pt x="529" y="919"/>
                    <a:pt x="545" y="931"/>
                    <a:pt x="560" y="916"/>
                  </a:cubicBezTo>
                  <a:cubicBezTo>
                    <a:pt x="585" y="892"/>
                    <a:pt x="572" y="866"/>
                    <a:pt x="560" y="838"/>
                  </a:cubicBezTo>
                  <a:cubicBezTo>
                    <a:pt x="531" y="835"/>
                    <a:pt x="508" y="836"/>
                    <a:pt x="499" y="863"/>
                  </a:cubicBezTo>
                  <a:close/>
                </a:path>
              </a:pathLst>
            </a:custGeom>
            <a:solidFill>
              <a:schemeClr val="accent3"/>
            </a:solidFill>
            <a:ln>
              <a:noFill/>
            </a:ln>
          </p:spPr>
        </p:sp>
        <p:sp>
          <p:nvSpPr>
            <p:cNvPr id="15" name="Freeform 9"/>
            <p:cNvSpPr>
              <a:spLocks noEditPoints="1"/>
            </p:cNvSpPr>
            <p:nvPr/>
          </p:nvSpPr>
          <p:spPr bwMode="auto">
            <a:xfrm>
              <a:off x="415689" y="2717"/>
              <a:ext cx="8729095" cy="6857328"/>
            </a:xfrm>
            <a:custGeom>
              <a:avLst/>
              <a:gdLst/>
              <a:ahLst/>
              <a:cxnLst/>
              <a:rect l="0" t="0" r="r" b="b"/>
              <a:pathLst>
                <a:path w="2749" h="2159">
                  <a:moveTo>
                    <a:pt x="200" y="56"/>
                  </a:moveTo>
                  <a:cubicBezTo>
                    <a:pt x="208" y="50"/>
                    <a:pt x="216" y="44"/>
                    <a:pt x="227" y="34"/>
                  </a:cubicBezTo>
                  <a:cubicBezTo>
                    <a:pt x="223" y="23"/>
                    <a:pt x="221" y="11"/>
                    <a:pt x="215" y="0"/>
                  </a:cubicBezTo>
                  <a:cubicBezTo>
                    <a:pt x="158" y="0"/>
                    <a:pt x="158" y="0"/>
                    <a:pt x="158" y="0"/>
                  </a:cubicBezTo>
                  <a:cubicBezTo>
                    <a:pt x="152" y="11"/>
                    <a:pt x="154" y="27"/>
                    <a:pt x="163" y="39"/>
                  </a:cubicBezTo>
                  <a:cubicBezTo>
                    <a:pt x="173" y="51"/>
                    <a:pt x="185" y="58"/>
                    <a:pt x="200" y="56"/>
                  </a:cubicBezTo>
                  <a:close/>
                  <a:moveTo>
                    <a:pt x="155" y="420"/>
                  </a:moveTo>
                  <a:cubicBezTo>
                    <a:pt x="149" y="428"/>
                    <a:pt x="147" y="441"/>
                    <a:pt x="149" y="450"/>
                  </a:cubicBezTo>
                  <a:cubicBezTo>
                    <a:pt x="153" y="465"/>
                    <a:pt x="174" y="467"/>
                    <a:pt x="206" y="458"/>
                  </a:cubicBezTo>
                  <a:cubicBezTo>
                    <a:pt x="216" y="430"/>
                    <a:pt x="215" y="422"/>
                    <a:pt x="200" y="413"/>
                  </a:cubicBezTo>
                  <a:cubicBezTo>
                    <a:pt x="189" y="405"/>
                    <a:pt x="164" y="408"/>
                    <a:pt x="155" y="420"/>
                  </a:cubicBezTo>
                  <a:close/>
                  <a:moveTo>
                    <a:pt x="89" y="146"/>
                  </a:moveTo>
                  <a:cubicBezTo>
                    <a:pt x="103" y="146"/>
                    <a:pt x="113" y="139"/>
                    <a:pt x="118" y="124"/>
                  </a:cubicBezTo>
                  <a:cubicBezTo>
                    <a:pt x="123" y="104"/>
                    <a:pt x="119" y="97"/>
                    <a:pt x="90" y="78"/>
                  </a:cubicBezTo>
                  <a:cubicBezTo>
                    <a:pt x="64" y="90"/>
                    <a:pt x="59" y="98"/>
                    <a:pt x="62" y="117"/>
                  </a:cubicBezTo>
                  <a:cubicBezTo>
                    <a:pt x="65" y="133"/>
                    <a:pt x="77" y="147"/>
                    <a:pt x="89" y="146"/>
                  </a:cubicBezTo>
                  <a:close/>
                  <a:moveTo>
                    <a:pt x="299" y="337"/>
                  </a:moveTo>
                  <a:cubicBezTo>
                    <a:pt x="302" y="354"/>
                    <a:pt x="304" y="368"/>
                    <a:pt x="321" y="368"/>
                  </a:cubicBezTo>
                  <a:cubicBezTo>
                    <a:pt x="327" y="369"/>
                    <a:pt x="336" y="364"/>
                    <a:pt x="339" y="358"/>
                  </a:cubicBezTo>
                  <a:cubicBezTo>
                    <a:pt x="347" y="342"/>
                    <a:pt x="337" y="332"/>
                    <a:pt x="322" y="322"/>
                  </a:cubicBezTo>
                  <a:cubicBezTo>
                    <a:pt x="314" y="327"/>
                    <a:pt x="306" y="332"/>
                    <a:pt x="299" y="337"/>
                  </a:cubicBezTo>
                  <a:close/>
                  <a:moveTo>
                    <a:pt x="119" y="277"/>
                  </a:moveTo>
                  <a:cubicBezTo>
                    <a:pt x="123" y="291"/>
                    <a:pt x="139" y="296"/>
                    <a:pt x="163" y="293"/>
                  </a:cubicBezTo>
                  <a:cubicBezTo>
                    <a:pt x="175" y="265"/>
                    <a:pt x="177" y="250"/>
                    <a:pt x="162" y="244"/>
                  </a:cubicBezTo>
                  <a:cubicBezTo>
                    <a:pt x="152" y="239"/>
                    <a:pt x="137" y="240"/>
                    <a:pt x="126" y="244"/>
                  </a:cubicBezTo>
                  <a:cubicBezTo>
                    <a:pt x="113" y="250"/>
                    <a:pt x="116" y="265"/>
                    <a:pt x="119" y="277"/>
                  </a:cubicBezTo>
                  <a:close/>
                  <a:moveTo>
                    <a:pt x="212" y="173"/>
                  </a:moveTo>
                  <a:cubicBezTo>
                    <a:pt x="203" y="162"/>
                    <a:pt x="198" y="144"/>
                    <a:pt x="179" y="152"/>
                  </a:cubicBezTo>
                  <a:cubicBezTo>
                    <a:pt x="169" y="156"/>
                    <a:pt x="160" y="164"/>
                    <a:pt x="163" y="178"/>
                  </a:cubicBezTo>
                  <a:cubicBezTo>
                    <a:pt x="168" y="195"/>
                    <a:pt x="180" y="200"/>
                    <a:pt x="198" y="197"/>
                  </a:cubicBezTo>
                  <a:cubicBezTo>
                    <a:pt x="202" y="190"/>
                    <a:pt x="207" y="182"/>
                    <a:pt x="212" y="173"/>
                  </a:cubicBezTo>
                  <a:close/>
                  <a:moveTo>
                    <a:pt x="348" y="281"/>
                  </a:moveTo>
                  <a:cubicBezTo>
                    <a:pt x="359" y="278"/>
                    <a:pt x="364" y="269"/>
                    <a:pt x="359" y="257"/>
                  </a:cubicBezTo>
                  <a:cubicBezTo>
                    <a:pt x="356" y="247"/>
                    <a:pt x="348" y="242"/>
                    <a:pt x="339" y="248"/>
                  </a:cubicBezTo>
                  <a:cubicBezTo>
                    <a:pt x="333" y="252"/>
                    <a:pt x="329" y="260"/>
                    <a:pt x="321" y="271"/>
                  </a:cubicBezTo>
                  <a:cubicBezTo>
                    <a:pt x="334" y="276"/>
                    <a:pt x="342" y="282"/>
                    <a:pt x="348" y="281"/>
                  </a:cubicBezTo>
                  <a:close/>
                  <a:moveTo>
                    <a:pt x="525" y="375"/>
                  </a:moveTo>
                  <a:cubicBezTo>
                    <a:pt x="538" y="380"/>
                    <a:pt x="547" y="374"/>
                    <a:pt x="552" y="363"/>
                  </a:cubicBezTo>
                  <a:cubicBezTo>
                    <a:pt x="559" y="348"/>
                    <a:pt x="548" y="335"/>
                    <a:pt x="523" y="329"/>
                  </a:cubicBezTo>
                  <a:cubicBezTo>
                    <a:pt x="509" y="357"/>
                    <a:pt x="510" y="369"/>
                    <a:pt x="525" y="375"/>
                  </a:cubicBezTo>
                  <a:close/>
                  <a:moveTo>
                    <a:pt x="499" y="273"/>
                  </a:moveTo>
                  <a:cubicBezTo>
                    <a:pt x="513" y="277"/>
                    <a:pt x="523" y="265"/>
                    <a:pt x="526" y="254"/>
                  </a:cubicBezTo>
                  <a:cubicBezTo>
                    <a:pt x="531" y="237"/>
                    <a:pt x="521" y="225"/>
                    <a:pt x="503" y="218"/>
                  </a:cubicBezTo>
                  <a:cubicBezTo>
                    <a:pt x="485" y="226"/>
                    <a:pt x="472" y="237"/>
                    <a:pt x="478" y="256"/>
                  </a:cubicBezTo>
                  <a:cubicBezTo>
                    <a:pt x="481" y="264"/>
                    <a:pt x="491" y="271"/>
                    <a:pt x="499" y="273"/>
                  </a:cubicBezTo>
                  <a:close/>
                  <a:moveTo>
                    <a:pt x="473" y="460"/>
                  </a:moveTo>
                  <a:cubicBezTo>
                    <a:pt x="484" y="455"/>
                    <a:pt x="489" y="440"/>
                    <a:pt x="484" y="426"/>
                  </a:cubicBezTo>
                  <a:cubicBezTo>
                    <a:pt x="479" y="413"/>
                    <a:pt x="466" y="407"/>
                    <a:pt x="451" y="413"/>
                  </a:cubicBezTo>
                  <a:cubicBezTo>
                    <a:pt x="440" y="417"/>
                    <a:pt x="434" y="433"/>
                    <a:pt x="439" y="446"/>
                  </a:cubicBezTo>
                  <a:cubicBezTo>
                    <a:pt x="444" y="457"/>
                    <a:pt x="462" y="464"/>
                    <a:pt x="473" y="460"/>
                  </a:cubicBezTo>
                  <a:close/>
                  <a:moveTo>
                    <a:pt x="350" y="99"/>
                  </a:moveTo>
                  <a:cubicBezTo>
                    <a:pt x="357" y="94"/>
                    <a:pt x="367" y="85"/>
                    <a:pt x="367" y="78"/>
                  </a:cubicBezTo>
                  <a:cubicBezTo>
                    <a:pt x="367" y="59"/>
                    <a:pt x="353" y="52"/>
                    <a:pt x="335" y="53"/>
                  </a:cubicBezTo>
                  <a:cubicBezTo>
                    <a:pt x="322" y="64"/>
                    <a:pt x="314" y="76"/>
                    <a:pt x="324" y="93"/>
                  </a:cubicBezTo>
                  <a:cubicBezTo>
                    <a:pt x="330" y="103"/>
                    <a:pt x="341" y="105"/>
                    <a:pt x="350" y="99"/>
                  </a:cubicBezTo>
                  <a:close/>
                  <a:moveTo>
                    <a:pt x="443" y="98"/>
                  </a:moveTo>
                  <a:cubicBezTo>
                    <a:pt x="461" y="93"/>
                    <a:pt x="467" y="78"/>
                    <a:pt x="465" y="60"/>
                  </a:cubicBezTo>
                  <a:cubicBezTo>
                    <a:pt x="445" y="40"/>
                    <a:pt x="436" y="38"/>
                    <a:pt x="421" y="48"/>
                  </a:cubicBezTo>
                  <a:cubicBezTo>
                    <a:pt x="411" y="55"/>
                    <a:pt x="405" y="64"/>
                    <a:pt x="410" y="76"/>
                  </a:cubicBezTo>
                  <a:cubicBezTo>
                    <a:pt x="415" y="89"/>
                    <a:pt x="431" y="102"/>
                    <a:pt x="443" y="98"/>
                  </a:cubicBezTo>
                  <a:close/>
                  <a:moveTo>
                    <a:pt x="419" y="258"/>
                  </a:moveTo>
                  <a:cubicBezTo>
                    <a:pt x="412" y="271"/>
                    <a:pt x="406" y="281"/>
                    <a:pt x="401" y="291"/>
                  </a:cubicBezTo>
                  <a:cubicBezTo>
                    <a:pt x="430" y="314"/>
                    <a:pt x="435" y="313"/>
                    <a:pt x="447" y="283"/>
                  </a:cubicBezTo>
                  <a:cubicBezTo>
                    <a:pt x="439" y="276"/>
                    <a:pt x="430" y="268"/>
                    <a:pt x="419" y="258"/>
                  </a:cubicBezTo>
                  <a:close/>
                  <a:moveTo>
                    <a:pt x="343" y="430"/>
                  </a:moveTo>
                  <a:cubicBezTo>
                    <a:pt x="340" y="439"/>
                    <a:pt x="338" y="448"/>
                    <a:pt x="335" y="456"/>
                  </a:cubicBezTo>
                  <a:cubicBezTo>
                    <a:pt x="348" y="475"/>
                    <a:pt x="362" y="475"/>
                    <a:pt x="376" y="465"/>
                  </a:cubicBezTo>
                  <a:cubicBezTo>
                    <a:pt x="386" y="458"/>
                    <a:pt x="384" y="448"/>
                    <a:pt x="379" y="438"/>
                  </a:cubicBezTo>
                  <a:cubicBezTo>
                    <a:pt x="371" y="421"/>
                    <a:pt x="358" y="422"/>
                    <a:pt x="343" y="430"/>
                  </a:cubicBezTo>
                  <a:close/>
                  <a:moveTo>
                    <a:pt x="263" y="476"/>
                  </a:moveTo>
                  <a:cubicBezTo>
                    <a:pt x="236" y="486"/>
                    <a:pt x="228" y="494"/>
                    <a:pt x="229" y="511"/>
                  </a:cubicBezTo>
                  <a:cubicBezTo>
                    <a:pt x="230" y="522"/>
                    <a:pt x="236" y="530"/>
                    <a:pt x="247" y="532"/>
                  </a:cubicBezTo>
                  <a:cubicBezTo>
                    <a:pt x="260" y="534"/>
                    <a:pt x="271" y="532"/>
                    <a:pt x="277" y="519"/>
                  </a:cubicBezTo>
                  <a:cubicBezTo>
                    <a:pt x="285" y="502"/>
                    <a:pt x="281" y="487"/>
                    <a:pt x="263" y="476"/>
                  </a:cubicBezTo>
                  <a:close/>
                  <a:moveTo>
                    <a:pt x="260" y="310"/>
                  </a:moveTo>
                  <a:cubicBezTo>
                    <a:pt x="274" y="294"/>
                    <a:pt x="272" y="278"/>
                    <a:pt x="260" y="262"/>
                  </a:cubicBezTo>
                  <a:cubicBezTo>
                    <a:pt x="228" y="265"/>
                    <a:pt x="219" y="271"/>
                    <a:pt x="221" y="287"/>
                  </a:cubicBezTo>
                  <a:cubicBezTo>
                    <a:pt x="223" y="305"/>
                    <a:pt x="234" y="311"/>
                    <a:pt x="260" y="310"/>
                  </a:cubicBezTo>
                  <a:close/>
                  <a:moveTo>
                    <a:pt x="325" y="191"/>
                  </a:moveTo>
                  <a:cubicBezTo>
                    <a:pt x="313" y="182"/>
                    <a:pt x="303" y="168"/>
                    <a:pt x="288" y="181"/>
                  </a:cubicBezTo>
                  <a:cubicBezTo>
                    <a:pt x="283" y="186"/>
                    <a:pt x="280" y="199"/>
                    <a:pt x="283" y="203"/>
                  </a:cubicBezTo>
                  <a:cubicBezTo>
                    <a:pt x="288" y="211"/>
                    <a:pt x="299" y="220"/>
                    <a:pt x="307" y="221"/>
                  </a:cubicBezTo>
                  <a:cubicBezTo>
                    <a:pt x="323" y="221"/>
                    <a:pt x="323" y="206"/>
                    <a:pt x="325" y="191"/>
                  </a:cubicBezTo>
                  <a:close/>
                  <a:moveTo>
                    <a:pt x="65" y="222"/>
                  </a:moveTo>
                  <a:cubicBezTo>
                    <a:pt x="51" y="209"/>
                    <a:pt x="35" y="209"/>
                    <a:pt x="20" y="219"/>
                  </a:cubicBezTo>
                  <a:cubicBezTo>
                    <a:pt x="0" y="232"/>
                    <a:pt x="3" y="250"/>
                    <a:pt x="10" y="277"/>
                  </a:cubicBezTo>
                  <a:cubicBezTo>
                    <a:pt x="16" y="279"/>
                    <a:pt x="28" y="283"/>
                    <a:pt x="35" y="286"/>
                  </a:cubicBezTo>
                  <a:cubicBezTo>
                    <a:pt x="71" y="270"/>
                    <a:pt x="73" y="248"/>
                    <a:pt x="65" y="222"/>
                  </a:cubicBezTo>
                  <a:close/>
                  <a:moveTo>
                    <a:pt x="303" y="635"/>
                  </a:moveTo>
                  <a:cubicBezTo>
                    <a:pt x="293" y="644"/>
                    <a:pt x="291" y="662"/>
                    <a:pt x="300" y="675"/>
                  </a:cubicBezTo>
                  <a:cubicBezTo>
                    <a:pt x="311" y="691"/>
                    <a:pt x="321" y="692"/>
                    <a:pt x="349" y="681"/>
                  </a:cubicBezTo>
                  <a:cubicBezTo>
                    <a:pt x="353" y="671"/>
                    <a:pt x="357" y="661"/>
                    <a:pt x="361" y="649"/>
                  </a:cubicBezTo>
                  <a:cubicBezTo>
                    <a:pt x="336" y="627"/>
                    <a:pt x="318" y="623"/>
                    <a:pt x="303" y="635"/>
                  </a:cubicBezTo>
                  <a:close/>
                  <a:moveTo>
                    <a:pt x="321" y="556"/>
                  </a:moveTo>
                  <a:cubicBezTo>
                    <a:pt x="324" y="570"/>
                    <a:pt x="334" y="576"/>
                    <a:pt x="348" y="575"/>
                  </a:cubicBezTo>
                  <a:cubicBezTo>
                    <a:pt x="364" y="573"/>
                    <a:pt x="375" y="557"/>
                    <a:pt x="376" y="532"/>
                  </a:cubicBezTo>
                  <a:cubicBezTo>
                    <a:pt x="366" y="527"/>
                    <a:pt x="356" y="521"/>
                    <a:pt x="347" y="516"/>
                  </a:cubicBezTo>
                  <a:cubicBezTo>
                    <a:pt x="322" y="528"/>
                    <a:pt x="316" y="538"/>
                    <a:pt x="321" y="556"/>
                  </a:cubicBezTo>
                  <a:close/>
                  <a:moveTo>
                    <a:pt x="251" y="145"/>
                  </a:moveTo>
                  <a:cubicBezTo>
                    <a:pt x="269" y="134"/>
                    <a:pt x="282" y="124"/>
                    <a:pt x="275" y="104"/>
                  </a:cubicBezTo>
                  <a:cubicBezTo>
                    <a:pt x="271" y="92"/>
                    <a:pt x="262" y="81"/>
                    <a:pt x="246" y="83"/>
                  </a:cubicBezTo>
                  <a:cubicBezTo>
                    <a:pt x="234" y="85"/>
                    <a:pt x="220" y="85"/>
                    <a:pt x="217" y="100"/>
                  </a:cubicBezTo>
                  <a:cubicBezTo>
                    <a:pt x="214" y="125"/>
                    <a:pt x="232" y="134"/>
                    <a:pt x="251" y="145"/>
                  </a:cubicBezTo>
                  <a:close/>
                  <a:moveTo>
                    <a:pt x="67" y="361"/>
                  </a:moveTo>
                  <a:cubicBezTo>
                    <a:pt x="62" y="348"/>
                    <a:pt x="47" y="343"/>
                    <a:pt x="31" y="349"/>
                  </a:cubicBezTo>
                  <a:cubicBezTo>
                    <a:pt x="13" y="357"/>
                    <a:pt x="6" y="370"/>
                    <a:pt x="13" y="385"/>
                  </a:cubicBezTo>
                  <a:cubicBezTo>
                    <a:pt x="20" y="399"/>
                    <a:pt x="38" y="408"/>
                    <a:pt x="51" y="403"/>
                  </a:cubicBezTo>
                  <a:cubicBezTo>
                    <a:pt x="66" y="397"/>
                    <a:pt x="74" y="377"/>
                    <a:pt x="67" y="361"/>
                  </a:cubicBezTo>
                  <a:close/>
                  <a:moveTo>
                    <a:pt x="63" y="468"/>
                  </a:moveTo>
                  <a:cubicBezTo>
                    <a:pt x="40" y="507"/>
                    <a:pt x="46" y="519"/>
                    <a:pt x="91" y="530"/>
                  </a:cubicBezTo>
                  <a:cubicBezTo>
                    <a:pt x="115" y="513"/>
                    <a:pt x="119" y="507"/>
                    <a:pt x="113" y="489"/>
                  </a:cubicBezTo>
                  <a:cubicBezTo>
                    <a:pt x="106" y="468"/>
                    <a:pt x="98" y="465"/>
                    <a:pt x="63" y="468"/>
                  </a:cubicBezTo>
                  <a:close/>
                  <a:moveTo>
                    <a:pt x="159" y="363"/>
                  </a:moveTo>
                  <a:cubicBezTo>
                    <a:pt x="165" y="349"/>
                    <a:pt x="158" y="338"/>
                    <a:pt x="148" y="328"/>
                  </a:cubicBezTo>
                  <a:cubicBezTo>
                    <a:pt x="133" y="323"/>
                    <a:pt x="123" y="331"/>
                    <a:pt x="116" y="343"/>
                  </a:cubicBezTo>
                  <a:cubicBezTo>
                    <a:pt x="108" y="355"/>
                    <a:pt x="113" y="366"/>
                    <a:pt x="122" y="377"/>
                  </a:cubicBezTo>
                  <a:cubicBezTo>
                    <a:pt x="139" y="381"/>
                    <a:pt x="153" y="378"/>
                    <a:pt x="159" y="363"/>
                  </a:cubicBezTo>
                  <a:close/>
                  <a:moveTo>
                    <a:pt x="178" y="583"/>
                  </a:moveTo>
                  <a:cubicBezTo>
                    <a:pt x="156" y="588"/>
                    <a:pt x="151" y="606"/>
                    <a:pt x="148" y="628"/>
                  </a:cubicBezTo>
                  <a:cubicBezTo>
                    <a:pt x="160" y="635"/>
                    <a:pt x="171" y="642"/>
                    <a:pt x="183" y="650"/>
                  </a:cubicBezTo>
                  <a:cubicBezTo>
                    <a:pt x="211" y="629"/>
                    <a:pt x="218" y="620"/>
                    <a:pt x="214" y="606"/>
                  </a:cubicBezTo>
                  <a:cubicBezTo>
                    <a:pt x="210" y="593"/>
                    <a:pt x="191" y="580"/>
                    <a:pt x="178" y="583"/>
                  </a:cubicBezTo>
                  <a:close/>
                  <a:moveTo>
                    <a:pt x="244" y="357"/>
                  </a:moveTo>
                  <a:cubicBezTo>
                    <a:pt x="231" y="362"/>
                    <a:pt x="222" y="380"/>
                    <a:pt x="226" y="392"/>
                  </a:cubicBezTo>
                  <a:cubicBezTo>
                    <a:pt x="231" y="406"/>
                    <a:pt x="253" y="414"/>
                    <a:pt x="268" y="409"/>
                  </a:cubicBezTo>
                  <a:cubicBezTo>
                    <a:pt x="282" y="404"/>
                    <a:pt x="284" y="394"/>
                    <a:pt x="277" y="376"/>
                  </a:cubicBezTo>
                  <a:cubicBezTo>
                    <a:pt x="270" y="358"/>
                    <a:pt x="259" y="352"/>
                    <a:pt x="244" y="357"/>
                  </a:cubicBezTo>
                  <a:close/>
                  <a:moveTo>
                    <a:pt x="2238" y="410"/>
                  </a:moveTo>
                  <a:cubicBezTo>
                    <a:pt x="2243" y="430"/>
                    <a:pt x="2266" y="437"/>
                    <a:pt x="2300" y="434"/>
                  </a:cubicBezTo>
                  <a:cubicBezTo>
                    <a:pt x="2318" y="393"/>
                    <a:pt x="2320" y="371"/>
                    <a:pt x="2299" y="363"/>
                  </a:cubicBezTo>
                  <a:cubicBezTo>
                    <a:pt x="2284" y="357"/>
                    <a:pt x="2262" y="357"/>
                    <a:pt x="2247" y="364"/>
                  </a:cubicBezTo>
                  <a:cubicBezTo>
                    <a:pt x="2228" y="372"/>
                    <a:pt x="2233" y="394"/>
                    <a:pt x="2238" y="410"/>
                  </a:cubicBezTo>
                  <a:close/>
                  <a:moveTo>
                    <a:pt x="2371" y="261"/>
                  </a:moveTo>
                  <a:cubicBezTo>
                    <a:pt x="2357" y="245"/>
                    <a:pt x="2350" y="220"/>
                    <a:pt x="2323" y="231"/>
                  </a:cubicBezTo>
                  <a:cubicBezTo>
                    <a:pt x="2309" y="237"/>
                    <a:pt x="2296" y="249"/>
                    <a:pt x="2301" y="268"/>
                  </a:cubicBezTo>
                  <a:cubicBezTo>
                    <a:pt x="2307" y="293"/>
                    <a:pt x="2324" y="299"/>
                    <a:pt x="2350" y="296"/>
                  </a:cubicBezTo>
                  <a:cubicBezTo>
                    <a:pt x="2356" y="286"/>
                    <a:pt x="2363" y="274"/>
                    <a:pt x="2371" y="261"/>
                  </a:cubicBezTo>
                  <a:close/>
                  <a:moveTo>
                    <a:pt x="2288" y="616"/>
                  </a:moveTo>
                  <a:cubicBezTo>
                    <a:pt x="2280" y="627"/>
                    <a:pt x="2277" y="646"/>
                    <a:pt x="2280" y="658"/>
                  </a:cubicBezTo>
                  <a:cubicBezTo>
                    <a:pt x="2286" y="680"/>
                    <a:pt x="2317" y="683"/>
                    <a:pt x="2363" y="670"/>
                  </a:cubicBezTo>
                  <a:cubicBezTo>
                    <a:pt x="2376" y="630"/>
                    <a:pt x="2374" y="618"/>
                    <a:pt x="2354" y="605"/>
                  </a:cubicBezTo>
                  <a:cubicBezTo>
                    <a:pt x="2338" y="595"/>
                    <a:pt x="2301" y="598"/>
                    <a:pt x="2288" y="616"/>
                  </a:cubicBezTo>
                  <a:close/>
                  <a:moveTo>
                    <a:pt x="2354" y="94"/>
                  </a:moveTo>
                  <a:cubicBezTo>
                    <a:pt x="2365" y="84"/>
                    <a:pt x="2376" y="75"/>
                    <a:pt x="2391" y="62"/>
                  </a:cubicBezTo>
                  <a:cubicBezTo>
                    <a:pt x="2386" y="46"/>
                    <a:pt x="2384" y="27"/>
                    <a:pt x="2374" y="12"/>
                  </a:cubicBezTo>
                  <a:cubicBezTo>
                    <a:pt x="2372" y="7"/>
                    <a:pt x="2368" y="3"/>
                    <a:pt x="2364" y="0"/>
                  </a:cubicBezTo>
                  <a:cubicBezTo>
                    <a:pt x="2302" y="0"/>
                    <a:pt x="2302" y="0"/>
                    <a:pt x="2302" y="0"/>
                  </a:cubicBezTo>
                  <a:cubicBezTo>
                    <a:pt x="2284" y="15"/>
                    <a:pt x="2283" y="46"/>
                    <a:pt x="2301" y="68"/>
                  </a:cubicBezTo>
                  <a:cubicBezTo>
                    <a:pt x="2314" y="86"/>
                    <a:pt x="2331" y="96"/>
                    <a:pt x="2354" y="94"/>
                  </a:cubicBezTo>
                  <a:close/>
                  <a:moveTo>
                    <a:pt x="1240" y="1828"/>
                  </a:moveTo>
                  <a:cubicBezTo>
                    <a:pt x="1253" y="1825"/>
                    <a:pt x="1263" y="1808"/>
                    <a:pt x="1260" y="1796"/>
                  </a:cubicBezTo>
                  <a:cubicBezTo>
                    <a:pt x="1256" y="1780"/>
                    <a:pt x="1238" y="1773"/>
                    <a:pt x="1220" y="1779"/>
                  </a:cubicBezTo>
                  <a:cubicBezTo>
                    <a:pt x="1205" y="1784"/>
                    <a:pt x="1200" y="1794"/>
                    <a:pt x="1205" y="1808"/>
                  </a:cubicBezTo>
                  <a:cubicBezTo>
                    <a:pt x="1210" y="1823"/>
                    <a:pt x="1227" y="1832"/>
                    <a:pt x="1240" y="1828"/>
                  </a:cubicBezTo>
                  <a:close/>
                  <a:moveTo>
                    <a:pt x="1218" y="2032"/>
                  </a:moveTo>
                  <a:cubicBezTo>
                    <a:pt x="1234" y="2057"/>
                    <a:pt x="1238" y="2057"/>
                    <a:pt x="1259" y="2036"/>
                  </a:cubicBezTo>
                  <a:cubicBezTo>
                    <a:pt x="1257" y="2029"/>
                    <a:pt x="1255" y="2021"/>
                    <a:pt x="1253" y="2014"/>
                  </a:cubicBezTo>
                  <a:cubicBezTo>
                    <a:pt x="1236" y="2011"/>
                    <a:pt x="1224" y="2013"/>
                    <a:pt x="1218" y="2032"/>
                  </a:cubicBezTo>
                  <a:close/>
                  <a:moveTo>
                    <a:pt x="2193" y="223"/>
                  </a:moveTo>
                  <a:cubicBezTo>
                    <a:pt x="2214" y="222"/>
                    <a:pt x="2229" y="213"/>
                    <a:pt x="2235" y="191"/>
                  </a:cubicBezTo>
                  <a:cubicBezTo>
                    <a:pt x="2243" y="162"/>
                    <a:pt x="2238" y="151"/>
                    <a:pt x="2195" y="125"/>
                  </a:cubicBezTo>
                  <a:cubicBezTo>
                    <a:pt x="2158" y="142"/>
                    <a:pt x="2150" y="153"/>
                    <a:pt x="2155" y="181"/>
                  </a:cubicBezTo>
                  <a:cubicBezTo>
                    <a:pt x="2160" y="204"/>
                    <a:pt x="2176" y="223"/>
                    <a:pt x="2193" y="223"/>
                  </a:cubicBezTo>
                  <a:close/>
                  <a:moveTo>
                    <a:pt x="2702" y="154"/>
                  </a:moveTo>
                  <a:cubicBezTo>
                    <a:pt x="2728" y="146"/>
                    <a:pt x="2737" y="125"/>
                    <a:pt x="2734" y="99"/>
                  </a:cubicBezTo>
                  <a:cubicBezTo>
                    <a:pt x="2705" y="71"/>
                    <a:pt x="2691" y="67"/>
                    <a:pt x="2670" y="82"/>
                  </a:cubicBezTo>
                  <a:cubicBezTo>
                    <a:pt x="2656" y="92"/>
                    <a:pt x="2648" y="104"/>
                    <a:pt x="2655" y="122"/>
                  </a:cubicBezTo>
                  <a:cubicBezTo>
                    <a:pt x="2661" y="141"/>
                    <a:pt x="2685" y="159"/>
                    <a:pt x="2702" y="154"/>
                  </a:cubicBezTo>
                  <a:close/>
                  <a:moveTo>
                    <a:pt x="2642" y="430"/>
                  </a:moveTo>
                  <a:cubicBezTo>
                    <a:pt x="2684" y="464"/>
                    <a:pt x="2690" y="463"/>
                    <a:pt x="2708" y="419"/>
                  </a:cubicBezTo>
                  <a:cubicBezTo>
                    <a:pt x="2696" y="409"/>
                    <a:pt x="2684" y="398"/>
                    <a:pt x="2668" y="383"/>
                  </a:cubicBezTo>
                  <a:cubicBezTo>
                    <a:pt x="2658" y="402"/>
                    <a:pt x="2650" y="417"/>
                    <a:pt x="2642" y="430"/>
                  </a:cubicBezTo>
                  <a:close/>
                  <a:moveTo>
                    <a:pt x="2568" y="155"/>
                  </a:moveTo>
                  <a:cubicBezTo>
                    <a:pt x="2579" y="148"/>
                    <a:pt x="2593" y="135"/>
                    <a:pt x="2593" y="124"/>
                  </a:cubicBezTo>
                  <a:cubicBezTo>
                    <a:pt x="2593" y="97"/>
                    <a:pt x="2573" y="88"/>
                    <a:pt x="2547" y="88"/>
                  </a:cubicBezTo>
                  <a:cubicBezTo>
                    <a:pt x="2528" y="104"/>
                    <a:pt x="2518" y="123"/>
                    <a:pt x="2531" y="146"/>
                  </a:cubicBezTo>
                  <a:cubicBezTo>
                    <a:pt x="2540" y="161"/>
                    <a:pt x="2555" y="164"/>
                    <a:pt x="2568" y="155"/>
                  </a:cubicBezTo>
                  <a:close/>
                  <a:moveTo>
                    <a:pt x="2566" y="416"/>
                  </a:moveTo>
                  <a:cubicBezTo>
                    <a:pt x="2582" y="412"/>
                    <a:pt x="2589" y="399"/>
                    <a:pt x="2582" y="382"/>
                  </a:cubicBezTo>
                  <a:cubicBezTo>
                    <a:pt x="2577" y="368"/>
                    <a:pt x="2566" y="361"/>
                    <a:pt x="2553" y="369"/>
                  </a:cubicBezTo>
                  <a:cubicBezTo>
                    <a:pt x="2544" y="374"/>
                    <a:pt x="2539" y="386"/>
                    <a:pt x="2527" y="402"/>
                  </a:cubicBezTo>
                  <a:cubicBezTo>
                    <a:pt x="2546" y="409"/>
                    <a:pt x="2557" y="418"/>
                    <a:pt x="2566" y="416"/>
                  </a:cubicBezTo>
                  <a:close/>
                  <a:moveTo>
                    <a:pt x="2495" y="497"/>
                  </a:moveTo>
                  <a:cubicBezTo>
                    <a:pt x="2499" y="521"/>
                    <a:pt x="2502" y="542"/>
                    <a:pt x="2527" y="542"/>
                  </a:cubicBezTo>
                  <a:cubicBezTo>
                    <a:pt x="2535" y="542"/>
                    <a:pt x="2548" y="535"/>
                    <a:pt x="2552" y="527"/>
                  </a:cubicBezTo>
                  <a:cubicBezTo>
                    <a:pt x="2565" y="504"/>
                    <a:pt x="2550" y="490"/>
                    <a:pt x="2529" y="474"/>
                  </a:cubicBezTo>
                  <a:cubicBezTo>
                    <a:pt x="2517" y="482"/>
                    <a:pt x="2505" y="490"/>
                    <a:pt x="2495" y="497"/>
                  </a:cubicBezTo>
                  <a:close/>
                  <a:moveTo>
                    <a:pt x="713" y="344"/>
                  </a:moveTo>
                  <a:cubicBezTo>
                    <a:pt x="698" y="341"/>
                    <a:pt x="691" y="347"/>
                    <a:pt x="677" y="377"/>
                  </a:cubicBezTo>
                  <a:cubicBezTo>
                    <a:pt x="691" y="406"/>
                    <a:pt x="700" y="411"/>
                    <a:pt x="722" y="406"/>
                  </a:cubicBezTo>
                  <a:cubicBezTo>
                    <a:pt x="736" y="403"/>
                    <a:pt x="743" y="394"/>
                    <a:pt x="743" y="380"/>
                  </a:cubicBezTo>
                  <a:cubicBezTo>
                    <a:pt x="743" y="365"/>
                    <a:pt x="728" y="348"/>
                    <a:pt x="713" y="344"/>
                  </a:cubicBezTo>
                  <a:close/>
                  <a:moveTo>
                    <a:pt x="539" y="131"/>
                  </a:moveTo>
                  <a:cubicBezTo>
                    <a:pt x="551" y="127"/>
                    <a:pt x="558" y="110"/>
                    <a:pt x="553" y="98"/>
                  </a:cubicBezTo>
                  <a:cubicBezTo>
                    <a:pt x="549" y="87"/>
                    <a:pt x="534" y="80"/>
                    <a:pt x="523" y="84"/>
                  </a:cubicBezTo>
                  <a:cubicBezTo>
                    <a:pt x="511" y="87"/>
                    <a:pt x="502" y="101"/>
                    <a:pt x="505" y="111"/>
                  </a:cubicBezTo>
                  <a:cubicBezTo>
                    <a:pt x="508" y="125"/>
                    <a:pt x="525" y="135"/>
                    <a:pt x="539" y="131"/>
                  </a:cubicBezTo>
                  <a:close/>
                  <a:moveTo>
                    <a:pt x="710" y="170"/>
                  </a:moveTo>
                  <a:cubicBezTo>
                    <a:pt x="728" y="164"/>
                    <a:pt x="735" y="142"/>
                    <a:pt x="728" y="120"/>
                  </a:cubicBezTo>
                  <a:cubicBezTo>
                    <a:pt x="722" y="104"/>
                    <a:pt x="698" y="93"/>
                    <a:pt x="681" y="99"/>
                  </a:cubicBezTo>
                  <a:cubicBezTo>
                    <a:pt x="666" y="105"/>
                    <a:pt x="655" y="136"/>
                    <a:pt x="662" y="153"/>
                  </a:cubicBezTo>
                  <a:cubicBezTo>
                    <a:pt x="668" y="169"/>
                    <a:pt x="692" y="177"/>
                    <a:pt x="710" y="170"/>
                  </a:cubicBezTo>
                  <a:close/>
                  <a:moveTo>
                    <a:pt x="588" y="279"/>
                  </a:moveTo>
                  <a:cubicBezTo>
                    <a:pt x="605" y="308"/>
                    <a:pt x="610" y="308"/>
                    <a:pt x="634" y="284"/>
                  </a:cubicBezTo>
                  <a:cubicBezTo>
                    <a:pt x="632" y="276"/>
                    <a:pt x="629" y="267"/>
                    <a:pt x="627" y="259"/>
                  </a:cubicBezTo>
                  <a:cubicBezTo>
                    <a:pt x="608" y="256"/>
                    <a:pt x="594" y="258"/>
                    <a:pt x="588" y="279"/>
                  </a:cubicBezTo>
                  <a:close/>
                  <a:moveTo>
                    <a:pt x="613" y="50"/>
                  </a:moveTo>
                  <a:cubicBezTo>
                    <a:pt x="626" y="46"/>
                    <a:pt x="638" y="27"/>
                    <a:pt x="635" y="14"/>
                  </a:cubicBezTo>
                  <a:cubicBezTo>
                    <a:pt x="634" y="8"/>
                    <a:pt x="631" y="4"/>
                    <a:pt x="627" y="0"/>
                  </a:cubicBezTo>
                  <a:cubicBezTo>
                    <a:pt x="578" y="0"/>
                    <a:pt x="578" y="0"/>
                    <a:pt x="578" y="0"/>
                  </a:cubicBezTo>
                  <a:cubicBezTo>
                    <a:pt x="570" y="6"/>
                    <a:pt x="569" y="16"/>
                    <a:pt x="573" y="28"/>
                  </a:cubicBezTo>
                  <a:cubicBezTo>
                    <a:pt x="579" y="43"/>
                    <a:pt x="597" y="54"/>
                    <a:pt x="613" y="50"/>
                  </a:cubicBezTo>
                  <a:close/>
                  <a:moveTo>
                    <a:pt x="560" y="461"/>
                  </a:moveTo>
                  <a:cubicBezTo>
                    <a:pt x="572" y="470"/>
                    <a:pt x="583" y="480"/>
                    <a:pt x="593" y="466"/>
                  </a:cubicBezTo>
                  <a:cubicBezTo>
                    <a:pt x="598" y="458"/>
                    <a:pt x="601" y="445"/>
                    <a:pt x="598" y="436"/>
                  </a:cubicBezTo>
                  <a:cubicBezTo>
                    <a:pt x="594" y="420"/>
                    <a:pt x="579" y="422"/>
                    <a:pt x="561" y="426"/>
                  </a:cubicBezTo>
                  <a:cubicBezTo>
                    <a:pt x="560" y="439"/>
                    <a:pt x="560" y="451"/>
                    <a:pt x="560" y="461"/>
                  </a:cubicBezTo>
                  <a:close/>
                  <a:moveTo>
                    <a:pt x="605" y="224"/>
                  </a:moveTo>
                  <a:cubicBezTo>
                    <a:pt x="618" y="218"/>
                    <a:pt x="625" y="199"/>
                    <a:pt x="618" y="184"/>
                  </a:cubicBezTo>
                  <a:cubicBezTo>
                    <a:pt x="612" y="168"/>
                    <a:pt x="594" y="160"/>
                    <a:pt x="578" y="167"/>
                  </a:cubicBezTo>
                  <a:cubicBezTo>
                    <a:pt x="562" y="173"/>
                    <a:pt x="553" y="192"/>
                    <a:pt x="560" y="208"/>
                  </a:cubicBezTo>
                  <a:cubicBezTo>
                    <a:pt x="567" y="223"/>
                    <a:pt x="590" y="231"/>
                    <a:pt x="605" y="224"/>
                  </a:cubicBezTo>
                  <a:close/>
                  <a:moveTo>
                    <a:pt x="701" y="276"/>
                  </a:moveTo>
                  <a:cubicBezTo>
                    <a:pt x="709" y="288"/>
                    <a:pt x="724" y="291"/>
                    <a:pt x="736" y="284"/>
                  </a:cubicBezTo>
                  <a:cubicBezTo>
                    <a:pt x="748" y="278"/>
                    <a:pt x="757" y="268"/>
                    <a:pt x="755" y="253"/>
                  </a:cubicBezTo>
                  <a:cubicBezTo>
                    <a:pt x="753" y="238"/>
                    <a:pt x="744" y="233"/>
                    <a:pt x="711" y="231"/>
                  </a:cubicBezTo>
                  <a:cubicBezTo>
                    <a:pt x="698" y="245"/>
                    <a:pt x="689" y="259"/>
                    <a:pt x="701" y="276"/>
                  </a:cubicBezTo>
                  <a:close/>
                  <a:moveTo>
                    <a:pt x="971" y="1766"/>
                  </a:moveTo>
                  <a:cubicBezTo>
                    <a:pt x="988" y="1773"/>
                    <a:pt x="997" y="1768"/>
                    <a:pt x="1011" y="1746"/>
                  </a:cubicBezTo>
                  <a:cubicBezTo>
                    <a:pt x="1006" y="1737"/>
                    <a:pt x="1002" y="1727"/>
                    <a:pt x="997" y="1719"/>
                  </a:cubicBezTo>
                  <a:cubicBezTo>
                    <a:pt x="973" y="1714"/>
                    <a:pt x="964" y="1718"/>
                    <a:pt x="958" y="1734"/>
                  </a:cubicBezTo>
                  <a:cubicBezTo>
                    <a:pt x="954" y="1748"/>
                    <a:pt x="959" y="1761"/>
                    <a:pt x="971" y="1766"/>
                  </a:cubicBezTo>
                  <a:close/>
                  <a:moveTo>
                    <a:pt x="1090" y="1871"/>
                  </a:moveTo>
                  <a:cubicBezTo>
                    <a:pt x="1106" y="1866"/>
                    <a:pt x="1111" y="1853"/>
                    <a:pt x="1109" y="1837"/>
                  </a:cubicBezTo>
                  <a:cubicBezTo>
                    <a:pt x="1092" y="1820"/>
                    <a:pt x="1083" y="1818"/>
                    <a:pt x="1070" y="1827"/>
                  </a:cubicBezTo>
                  <a:cubicBezTo>
                    <a:pt x="1061" y="1833"/>
                    <a:pt x="1057" y="1840"/>
                    <a:pt x="1061" y="1852"/>
                  </a:cubicBezTo>
                  <a:cubicBezTo>
                    <a:pt x="1065" y="1863"/>
                    <a:pt x="1079" y="1875"/>
                    <a:pt x="1090" y="1871"/>
                  </a:cubicBezTo>
                  <a:close/>
                  <a:moveTo>
                    <a:pt x="803" y="2030"/>
                  </a:moveTo>
                  <a:cubicBezTo>
                    <a:pt x="806" y="2042"/>
                    <a:pt x="820" y="2046"/>
                    <a:pt x="842" y="2044"/>
                  </a:cubicBezTo>
                  <a:cubicBezTo>
                    <a:pt x="853" y="2019"/>
                    <a:pt x="853" y="2006"/>
                    <a:pt x="841" y="2000"/>
                  </a:cubicBezTo>
                  <a:cubicBezTo>
                    <a:pt x="832" y="1996"/>
                    <a:pt x="818" y="1997"/>
                    <a:pt x="809" y="2001"/>
                  </a:cubicBezTo>
                  <a:cubicBezTo>
                    <a:pt x="797" y="2006"/>
                    <a:pt x="800" y="2019"/>
                    <a:pt x="803" y="2030"/>
                  </a:cubicBezTo>
                  <a:close/>
                  <a:moveTo>
                    <a:pt x="875" y="1834"/>
                  </a:moveTo>
                  <a:cubicBezTo>
                    <a:pt x="882" y="1828"/>
                    <a:pt x="888" y="1823"/>
                    <a:pt x="898" y="1815"/>
                  </a:cubicBezTo>
                  <a:cubicBezTo>
                    <a:pt x="895" y="1805"/>
                    <a:pt x="893" y="1793"/>
                    <a:pt x="887" y="1783"/>
                  </a:cubicBezTo>
                  <a:cubicBezTo>
                    <a:pt x="878" y="1769"/>
                    <a:pt x="856" y="1766"/>
                    <a:pt x="843" y="1776"/>
                  </a:cubicBezTo>
                  <a:cubicBezTo>
                    <a:pt x="832" y="1785"/>
                    <a:pt x="831" y="1804"/>
                    <a:pt x="842" y="1818"/>
                  </a:cubicBezTo>
                  <a:cubicBezTo>
                    <a:pt x="850" y="1829"/>
                    <a:pt x="861" y="1836"/>
                    <a:pt x="875" y="1834"/>
                  </a:cubicBezTo>
                  <a:close/>
                  <a:moveTo>
                    <a:pt x="1105" y="1775"/>
                  </a:moveTo>
                  <a:cubicBezTo>
                    <a:pt x="1131" y="1766"/>
                    <a:pt x="1141" y="1756"/>
                    <a:pt x="1140" y="1740"/>
                  </a:cubicBezTo>
                  <a:cubicBezTo>
                    <a:pt x="1140" y="1727"/>
                    <a:pt x="1130" y="1717"/>
                    <a:pt x="1116" y="1715"/>
                  </a:cubicBezTo>
                  <a:cubicBezTo>
                    <a:pt x="1102" y="1713"/>
                    <a:pt x="1091" y="1717"/>
                    <a:pt x="1084" y="1731"/>
                  </a:cubicBezTo>
                  <a:cubicBezTo>
                    <a:pt x="1077" y="1746"/>
                    <a:pt x="1081" y="1755"/>
                    <a:pt x="1105" y="1775"/>
                  </a:cubicBezTo>
                  <a:close/>
                  <a:moveTo>
                    <a:pt x="2163" y="532"/>
                  </a:moveTo>
                  <a:cubicBezTo>
                    <a:pt x="2155" y="512"/>
                    <a:pt x="2134" y="505"/>
                    <a:pt x="2111" y="514"/>
                  </a:cubicBezTo>
                  <a:cubicBezTo>
                    <a:pt x="2084" y="525"/>
                    <a:pt x="2074" y="544"/>
                    <a:pt x="2084" y="565"/>
                  </a:cubicBezTo>
                  <a:cubicBezTo>
                    <a:pt x="2094" y="586"/>
                    <a:pt x="2120" y="599"/>
                    <a:pt x="2139" y="591"/>
                  </a:cubicBezTo>
                  <a:cubicBezTo>
                    <a:pt x="2160" y="583"/>
                    <a:pt x="2172" y="554"/>
                    <a:pt x="2163" y="532"/>
                  </a:cubicBezTo>
                  <a:close/>
                  <a:moveTo>
                    <a:pt x="2159" y="332"/>
                  </a:moveTo>
                  <a:cubicBezTo>
                    <a:pt x="2139" y="312"/>
                    <a:pt x="2117" y="313"/>
                    <a:pt x="2095" y="327"/>
                  </a:cubicBezTo>
                  <a:cubicBezTo>
                    <a:pt x="2067" y="345"/>
                    <a:pt x="2070" y="371"/>
                    <a:pt x="2080" y="410"/>
                  </a:cubicBezTo>
                  <a:cubicBezTo>
                    <a:pt x="2090" y="414"/>
                    <a:pt x="2106" y="419"/>
                    <a:pt x="2116" y="423"/>
                  </a:cubicBezTo>
                  <a:cubicBezTo>
                    <a:pt x="2168" y="400"/>
                    <a:pt x="2171" y="369"/>
                    <a:pt x="2159" y="332"/>
                  </a:cubicBezTo>
                  <a:close/>
                  <a:moveTo>
                    <a:pt x="2157" y="685"/>
                  </a:moveTo>
                  <a:cubicBezTo>
                    <a:pt x="2124" y="740"/>
                    <a:pt x="2132" y="759"/>
                    <a:pt x="2196" y="774"/>
                  </a:cubicBezTo>
                  <a:cubicBezTo>
                    <a:pt x="2231" y="750"/>
                    <a:pt x="2237" y="740"/>
                    <a:pt x="2228" y="715"/>
                  </a:cubicBezTo>
                  <a:cubicBezTo>
                    <a:pt x="2218" y="685"/>
                    <a:pt x="2206" y="680"/>
                    <a:pt x="2157" y="685"/>
                  </a:cubicBezTo>
                  <a:close/>
                  <a:moveTo>
                    <a:pt x="1330" y="2089"/>
                  </a:moveTo>
                  <a:cubicBezTo>
                    <a:pt x="1316" y="2086"/>
                    <a:pt x="1310" y="2092"/>
                    <a:pt x="1298" y="2119"/>
                  </a:cubicBezTo>
                  <a:cubicBezTo>
                    <a:pt x="1310" y="2144"/>
                    <a:pt x="1318" y="2149"/>
                    <a:pt x="1338" y="2144"/>
                  </a:cubicBezTo>
                  <a:cubicBezTo>
                    <a:pt x="1350" y="2141"/>
                    <a:pt x="1356" y="2133"/>
                    <a:pt x="1356" y="2121"/>
                  </a:cubicBezTo>
                  <a:cubicBezTo>
                    <a:pt x="1356" y="2108"/>
                    <a:pt x="1343" y="2092"/>
                    <a:pt x="1330" y="2089"/>
                  </a:cubicBezTo>
                  <a:close/>
                  <a:moveTo>
                    <a:pt x="1328" y="1989"/>
                  </a:moveTo>
                  <a:cubicBezTo>
                    <a:pt x="1316" y="2001"/>
                    <a:pt x="1308" y="2014"/>
                    <a:pt x="1319" y="2029"/>
                  </a:cubicBezTo>
                  <a:cubicBezTo>
                    <a:pt x="1326" y="2039"/>
                    <a:pt x="1339" y="2042"/>
                    <a:pt x="1350" y="2036"/>
                  </a:cubicBezTo>
                  <a:cubicBezTo>
                    <a:pt x="1360" y="2030"/>
                    <a:pt x="1369" y="2022"/>
                    <a:pt x="1367" y="2008"/>
                  </a:cubicBezTo>
                  <a:cubicBezTo>
                    <a:pt x="1365" y="1995"/>
                    <a:pt x="1357" y="1991"/>
                    <a:pt x="1328" y="1989"/>
                  </a:cubicBezTo>
                  <a:close/>
                  <a:moveTo>
                    <a:pt x="1163" y="2010"/>
                  </a:moveTo>
                  <a:cubicBezTo>
                    <a:pt x="1168" y="1994"/>
                    <a:pt x="1159" y="1984"/>
                    <a:pt x="1143" y="1978"/>
                  </a:cubicBezTo>
                  <a:cubicBezTo>
                    <a:pt x="1127" y="1985"/>
                    <a:pt x="1116" y="1994"/>
                    <a:pt x="1121" y="2011"/>
                  </a:cubicBezTo>
                  <a:cubicBezTo>
                    <a:pt x="1123" y="2018"/>
                    <a:pt x="1133" y="2024"/>
                    <a:pt x="1140" y="2026"/>
                  </a:cubicBezTo>
                  <a:cubicBezTo>
                    <a:pt x="1152" y="2030"/>
                    <a:pt x="1161" y="2020"/>
                    <a:pt x="1163" y="2010"/>
                  </a:cubicBezTo>
                  <a:close/>
                  <a:moveTo>
                    <a:pt x="2295" y="534"/>
                  </a:moveTo>
                  <a:cubicBezTo>
                    <a:pt x="2303" y="514"/>
                    <a:pt x="2293" y="498"/>
                    <a:pt x="2279" y="484"/>
                  </a:cubicBezTo>
                  <a:cubicBezTo>
                    <a:pt x="2257" y="477"/>
                    <a:pt x="2243" y="487"/>
                    <a:pt x="2232" y="505"/>
                  </a:cubicBezTo>
                  <a:cubicBezTo>
                    <a:pt x="2221" y="523"/>
                    <a:pt x="2228" y="538"/>
                    <a:pt x="2241" y="554"/>
                  </a:cubicBezTo>
                  <a:cubicBezTo>
                    <a:pt x="2265" y="560"/>
                    <a:pt x="2285" y="555"/>
                    <a:pt x="2295" y="534"/>
                  </a:cubicBezTo>
                  <a:close/>
                  <a:moveTo>
                    <a:pt x="1327" y="1935"/>
                  </a:moveTo>
                  <a:cubicBezTo>
                    <a:pt x="1343" y="1930"/>
                    <a:pt x="1349" y="1910"/>
                    <a:pt x="1343" y="1891"/>
                  </a:cubicBezTo>
                  <a:cubicBezTo>
                    <a:pt x="1337" y="1876"/>
                    <a:pt x="1316" y="1866"/>
                    <a:pt x="1301" y="1872"/>
                  </a:cubicBezTo>
                  <a:cubicBezTo>
                    <a:pt x="1288" y="1877"/>
                    <a:pt x="1278" y="1904"/>
                    <a:pt x="1285" y="1920"/>
                  </a:cubicBezTo>
                  <a:cubicBezTo>
                    <a:pt x="1290" y="1934"/>
                    <a:pt x="1311" y="1941"/>
                    <a:pt x="1327" y="1935"/>
                  </a:cubicBezTo>
                  <a:close/>
                  <a:moveTo>
                    <a:pt x="1161" y="2076"/>
                  </a:moveTo>
                  <a:cubicBezTo>
                    <a:pt x="1148" y="2101"/>
                    <a:pt x="1149" y="2111"/>
                    <a:pt x="1163" y="2116"/>
                  </a:cubicBezTo>
                  <a:cubicBezTo>
                    <a:pt x="1174" y="2121"/>
                    <a:pt x="1182" y="2115"/>
                    <a:pt x="1187" y="2106"/>
                  </a:cubicBezTo>
                  <a:cubicBezTo>
                    <a:pt x="1193" y="2093"/>
                    <a:pt x="1183" y="2082"/>
                    <a:pt x="1161" y="2076"/>
                  </a:cubicBezTo>
                  <a:close/>
                  <a:moveTo>
                    <a:pt x="2427" y="220"/>
                  </a:moveTo>
                  <a:cubicBezTo>
                    <a:pt x="2452" y="206"/>
                    <a:pt x="2471" y="191"/>
                    <a:pt x="2461" y="163"/>
                  </a:cubicBezTo>
                  <a:cubicBezTo>
                    <a:pt x="2455" y="145"/>
                    <a:pt x="2442" y="129"/>
                    <a:pt x="2419" y="132"/>
                  </a:cubicBezTo>
                  <a:cubicBezTo>
                    <a:pt x="2402" y="135"/>
                    <a:pt x="2381" y="135"/>
                    <a:pt x="2378" y="157"/>
                  </a:cubicBezTo>
                  <a:cubicBezTo>
                    <a:pt x="2373" y="192"/>
                    <a:pt x="2399" y="205"/>
                    <a:pt x="2427" y="220"/>
                  </a:cubicBezTo>
                  <a:close/>
                  <a:moveTo>
                    <a:pt x="1161" y="1858"/>
                  </a:moveTo>
                  <a:cubicBezTo>
                    <a:pt x="1151" y="1861"/>
                    <a:pt x="1143" y="1874"/>
                    <a:pt x="1145" y="1883"/>
                  </a:cubicBezTo>
                  <a:cubicBezTo>
                    <a:pt x="1148" y="1895"/>
                    <a:pt x="1163" y="1904"/>
                    <a:pt x="1175" y="1900"/>
                  </a:cubicBezTo>
                  <a:cubicBezTo>
                    <a:pt x="1185" y="1896"/>
                    <a:pt x="1192" y="1882"/>
                    <a:pt x="1188" y="1871"/>
                  </a:cubicBezTo>
                  <a:cubicBezTo>
                    <a:pt x="1184" y="1861"/>
                    <a:pt x="1171" y="1855"/>
                    <a:pt x="1161" y="1858"/>
                  </a:cubicBezTo>
                  <a:close/>
                  <a:moveTo>
                    <a:pt x="1215" y="2102"/>
                  </a:moveTo>
                  <a:cubicBezTo>
                    <a:pt x="1212" y="2115"/>
                    <a:pt x="1215" y="2124"/>
                    <a:pt x="1227" y="2129"/>
                  </a:cubicBezTo>
                  <a:cubicBezTo>
                    <a:pt x="1241" y="2136"/>
                    <a:pt x="1254" y="2131"/>
                    <a:pt x="1267" y="2111"/>
                  </a:cubicBezTo>
                  <a:cubicBezTo>
                    <a:pt x="1263" y="2103"/>
                    <a:pt x="1259" y="2095"/>
                    <a:pt x="1254" y="2086"/>
                  </a:cubicBezTo>
                  <a:cubicBezTo>
                    <a:pt x="1224" y="2084"/>
                    <a:pt x="1219" y="2087"/>
                    <a:pt x="1215" y="2102"/>
                  </a:cubicBezTo>
                  <a:close/>
                  <a:moveTo>
                    <a:pt x="1234" y="1983"/>
                  </a:moveTo>
                  <a:cubicBezTo>
                    <a:pt x="1245" y="1977"/>
                    <a:pt x="1251" y="1960"/>
                    <a:pt x="1246" y="1947"/>
                  </a:cubicBezTo>
                  <a:cubicBezTo>
                    <a:pt x="1240" y="1933"/>
                    <a:pt x="1224" y="1926"/>
                    <a:pt x="1209" y="1932"/>
                  </a:cubicBezTo>
                  <a:cubicBezTo>
                    <a:pt x="1195" y="1937"/>
                    <a:pt x="1188" y="1955"/>
                    <a:pt x="1194" y="1968"/>
                  </a:cubicBezTo>
                  <a:cubicBezTo>
                    <a:pt x="1200" y="1982"/>
                    <a:pt x="1220" y="1989"/>
                    <a:pt x="1234" y="1983"/>
                  </a:cubicBezTo>
                  <a:close/>
                  <a:moveTo>
                    <a:pt x="2321" y="850"/>
                  </a:moveTo>
                  <a:cubicBezTo>
                    <a:pt x="2290" y="857"/>
                    <a:pt x="2283" y="883"/>
                    <a:pt x="2279" y="914"/>
                  </a:cubicBezTo>
                  <a:cubicBezTo>
                    <a:pt x="2296" y="924"/>
                    <a:pt x="2312" y="935"/>
                    <a:pt x="2329" y="946"/>
                  </a:cubicBezTo>
                  <a:cubicBezTo>
                    <a:pt x="2370" y="917"/>
                    <a:pt x="2379" y="902"/>
                    <a:pt x="2373" y="883"/>
                  </a:cubicBezTo>
                  <a:cubicBezTo>
                    <a:pt x="2367" y="864"/>
                    <a:pt x="2341" y="846"/>
                    <a:pt x="2321" y="850"/>
                  </a:cubicBezTo>
                  <a:close/>
                  <a:moveTo>
                    <a:pt x="2558" y="630"/>
                  </a:moveTo>
                  <a:cubicBezTo>
                    <a:pt x="2554" y="643"/>
                    <a:pt x="2551" y="657"/>
                    <a:pt x="2548" y="668"/>
                  </a:cubicBezTo>
                  <a:cubicBezTo>
                    <a:pt x="2565" y="694"/>
                    <a:pt x="2586" y="694"/>
                    <a:pt x="2606" y="680"/>
                  </a:cubicBezTo>
                  <a:cubicBezTo>
                    <a:pt x="2620" y="671"/>
                    <a:pt x="2617" y="656"/>
                    <a:pt x="2610" y="642"/>
                  </a:cubicBezTo>
                  <a:cubicBezTo>
                    <a:pt x="2598" y="617"/>
                    <a:pt x="2580" y="619"/>
                    <a:pt x="2558" y="630"/>
                  </a:cubicBezTo>
                  <a:close/>
                  <a:moveTo>
                    <a:pt x="2678" y="540"/>
                  </a:moveTo>
                  <a:cubicBezTo>
                    <a:pt x="2686" y="524"/>
                    <a:pt x="2672" y="513"/>
                    <a:pt x="2638" y="505"/>
                  </a:cubicBezTo>
                  <a:cubicBezTo>
                    <a:pt x="2624" y="536"/>
                    <a:pt x="2627" y="558"/>
                    <a:pt x="2647" y="559"/>
                  </a:cubicBezTo>
                  <a:cubicBezTo>
                    <a:pt x="2657" y="560"/>
                    <a:pt x="2673" y="550"/>
                    <a:pt x="2678" y="540"/>
                  </a:cubicBezTo>
                  <a:close/>
                  <a:moveTo>
                    <a:pt x="2440" y="458"/>
                  </a:moveTo>
                  <a:cubicBezTo>
                    <a:pt x="2459" y="435"/>
                    <a:pt x="2456" y="412"/>
                    <a:pt x="2439" y="389"/>
                  </a:cubicBezTo>
                  <a:cubicBezTo>
                    <a:pt x="2394" y="394"/>
                    <a:pt x="2381" y="402"/>
                    <a:pt x="2383" y="425"/>
                  </a:cubicBezTo>
                  <a:cubicBezTo>
                    <a:pt x="2386" y="450"/>
                    <a:pt x="2402" y="460"/>
                    <a:pt x="2440" y="458"/>
                  </a:cubicBezTo>
                  <a:close/>
                  <a:moveTo>
                    <a:pt x="2707" y="836"/>
                  </a:moveTo>
                  <a:cubicBezTo>
                    <a:pt x="2731" y="796"/>
                    <a:pt x="2731" y="793"/>
                    <a:pt x="2697" y="766"/>
                  </a:cubicBezTo>
                  <a:cubicBezTo>
                    <a:pt x="2675" y="776"/>
                    <a:pt x="2660" y="790"/>
                    <a:pt x="2666" y="816"/>
                  </a:cubicBezTo>
                  <a:cubicBezTo>
                    <a:pt x="2671" y="837"/>
                    <a:pt x="2687" y="842"/>
                    <a:pt x="2707" y="836"/>
                  </a:cubicBezTo>
                  <a:close/>
                  <a:moveTo>
                    <a:pt x="2714" y="605"/>
                  </a:moveTo>
                  <a:cubicBezTo>
                    <a:pt x="2697" y="612"/>
                    <a:pt x="2689" y="635"/>
                    <a:pt x="2697" y="653"/>
                  </a:cubicBezTo>
                  <a:cubicBezTo>
                    <a:pt x="2704" y="668"/>
                    <a:pt x="2729" y="679"/>
                    <a:pt x="2745" y="673"/>
                  </a:cubicBezTo>
                  <a:cubicBezTo>
                    <a:pt x="2746" y="672"/>
                    <a:pt x="2747" y="672"/>
                    <a:pt x="2749" y="671"/>
                  </a:cubicBezTo>
                  <a:cubicBezTo>
                    <a:pt x="2749" y="608"/>
                    <a:pt x="2749" y="608"/>
                    <a:pt x="2749" y="608"/>
                  </a:cubicBezTo>
                  <a:cubicBezTo>
                    <a:pt x="2739" y="602"/>
                    <a:pt x="2727" y="600"/>
                    <a:pt x="2714" y="605"/>
                  </a:cubicBezTo>
                  <a:close/>
                  <a:moveTo>
                    <a:pt x="2699" y="917"/>
                  </a:moveTo>
                  <a:cubicBezTo>
                    <a:pt x="2677" y="924"/>
                    <a:pt x="2667" y="945"/>
                    <a:pt x="2676" y="965"/>
                  </a:cubicBezTo>
                  <a:cubicBezTo>
                    <a:pt x="2686" y="990"/>
                    <a:pt x="2711" y="1002"/>
                    <a:pt x="2732" y="994"/>
                  </a:cubicBezTo>
                  <a:cubicBezTo>
                    <a:pt x="2739" y="991"/>
                    <a:pt x="2744" y="987"/>
                    <a:pt x="2749" y="982"/>
                  </a:cubicBezTo>
                  <a:cubicBezTo>
                    <a:pt x="2749" y="924"/>
                    <a:pt x="2749" y="924"/>
                    <a:pt x="2749" y="924"/>
                  </a:cubicBezTo>
                  <a:cubicBezTo>
                    <a:pt x="2737" y="914"/>
                    <a:pt x="2718" y="911"/>
                    <a:pt x="2699" y="917"/>
                  </a:cubicBezTo>
                  <a:close/>
                  <a:moveTo>
                    <a:pt x="2697" y="258"/>
                  </a:moveTo>
                  <a:cubicBezTo>
                    <a:pt x="2667" y="220"/>
                    <a:pt x="2657" y="215"/>
                    <a:pt x="2639" y="228"/>
                  </a:cubicBezTo>
                  <a:cubicBezTo>
                    <a:pt x="2619" y="244"/>
                    <a:pt x="2624" y="264"/>
                    <a:pt x="2658" y="301"/>
                  </a:cubicBezTo>
                  <a:cubicBezTo>
                    <a:pt x="2677" y="290"/>
                    <a:pt x="2700" y="285"/>
                    <a:pt x="2697" y="258"/>
                  </a:cubicBezTo>
                  <a:close/>
                  <a:moveTo>
                    <a:pt x="2527" y="811"/>
                  </a:moveTo>
                  <a:cubicBezTo>
                    <a:pt x="2532" y="832"/>
                    <a:pt x="2546" y="840"/>
                    <a:pt x="2565" y="838"/>
                  </a:cubicBezTo>
                  <a:cubicBezTo>
                    <a:pt x="2589" y="835"/>
                    <a:pt x="2604" y="813"/>
                    <a:pt x="2606" y="776"/>
                  </a:cubicBezTo>
                  <a:cubicBezTo>
                    <a:pt x="2592" y="769"/>
                    <a:pt x="2577" y="761"/>
                    <a:pt x="2564" y="753"/>
                  </a:cubicBezTo>
                  <a:cubicBezTo>
                    <a:pt x="2529" y="771"/>
                    <a:pt x="2520" y="785"/>
                    <a:pt x="2527" y="811"/>
                  </a:cubicBezTo>
                  <a:close/>
                  <a:moveTo>
                    <a:pt x="2416" y="526"/>
                  </a:moveTo>
                  <a:cubicBezTo>
                    <a:pt x="2398" y="532"/>
                    <a:pt x="2384" y="559"/>
                    <a:pt x="2391" y="576"/>
                  </a:cubicBezTo>
                  <a:cubicBezTo>
                    <a:pt x="2398" y="595"/>
                    <a:pt x="2430" y="608"/>
                    <a:pt x="2451" y="600"/>
                  </a:cubicBezTo>
                  <a:cubicBezTo>
                    <a:pt x="2471" y="592"/>
                    <a:pt x="2474" y="578"/>
                    <a:pt x="2464" y="552"/>
                  </a:cubicBezTo>
                  <a:cubicBezTo>
                    <a:pt x="2454" y="527"/>
                    <a:pt x="2437" y="518"/>
                    <a:pt x="2416" y="526"/>
                  </a:cubicBezTo>
                  <a:close/>
                  <a:moveTo>
                    <a:pt x="440" y="171"/>
                  </a:moveTo>
                  <a:cubicBezTo>
                    <a:pt x="419" y="144"/>
                    <a:pt x="411" y="141"/>
                    <a:pt x="399" y="150"/>
                  </a:cubicBezTo>
                  <a:cubicBezTo>
                    <a:pt x="385" y="161"/>
                    <a:pt x="389" y="175"/>
                    <a:pt x="413" y="201"/>
                  </a:cubicBezTo>
                  <a:cubicBezTo>
                    <a:pt x="426" y="193"/>
                    <a:pt x="441" y="189"/>
                    <a:pt x="440" y="171"/>
                  </a:cubicBezTo>
                  <a:close/>
                  <a:moveTo>
                    <a:pt x="2501" y="925"/>
                  </a:moveTo>
                  <a:cubicBezTo>
                    <a:pt x="2486" y="938"/>
                    <a:pt x="2484" y="963"/>
                    <a:pt x="2496" y="981"/>
                  </a:cubicBezTo>
                  <a:cubicBezTo>
                    <a:pt x="2512" y="1005"/>
                    <a:pt x="2528" y="1007"/>
                    <a:pt x="2567" y="990"/>
                  </a:cubicBezTo>
                  <a:cubicBezTo>
                    <a:pt x="2572" y="976"/>
                    <a:pt x="2578" y="962"/>
                    <a:pt x="2584" y="945"/>
                  </a:cubicBezTo>
                  <a:cubicBezTo>
                    <a:pt x="2548" y="913"/>
                    <a:pt x="2522" y="908"/>
                    <a:pt x="2501" y="925"/>
                  </a:cubicBezTo>
                  <a:close/>
                  <a:moveTo>
                    <a:pt x="2532" y="287"/>
                  </a:moveTo>
                  <a:cubicBezTo>
                    <a:pt x="2516" y="274"/>
                    <a:pt x="2501" y="254"/>
                    <a:pt x="2479" y="273"/>
                  </a:cubicBezTo>
                  <a:cubicBezTo>
                    <a:pt x="2472" y="279"/>
                    <a:pt x="2468" y="298"/>
                    <a:pt x="2473" y="305"/>
                  </a:cubicBezTo>
                  <a:cubicBezTo>
                    <a:pt x="2480" y="316"/>
                    <a:pt x="2495" y="329"/>
                    <a:pt x="2507" y="330"/>
                  </a:cubicBezTo>
                  <a:cubicBezTo>
                    <a:pt x="2529" y="330"/>
                    <a:pt x="2529" y="308"/>
                    <a:pt x="2532" y="287"/>
                  </a:cubicBezTo>
                  <a:close/>
                  <a:moveTo>
                    <a:pt x="2443" y="697"/>
                  </a:moveTo>
                  <a:cubicBezTo>
                    <a:pt x="2405" y="710"/>
                    <a:pt x="2393" y="722"/>
                    <a:pt x="2396" y="747"/>
                  </a:cubicBezTo>
                  <a:cubicBezTo>
                    <a:pt x="2397" y="762"/>
                    <a:pt x="2404" y="773"/>
                    <a:pt x="2421" y="776"/>
                  </a:cubicBezTo>
                  <a:cubicBezTo>
                    <a:pt x="2439" y="780"/>
                    <a:pt x="2455" y="777"/>
                    <a:pt x="2464" y="758"/>
                  </a:cubicBezTo>
                  <a:cubicBezTo>
                    <a:pt x="2475" y="733"/>
                    <a:pt x="2470" y="712"/>
                    <a:pt x="2443" y="697"/>
                  </a:cubicBezTo>
                  <a:close/>
                  <a:moveTo>
                    <a:pt x="725" y="2094"/>
                  </a:moveTo>
                  <a:cubicBezTo>
                    <a:pt x="708" y="2101"/>
                    <a:pt x="702" y="2112"/>
                    <a:pt x="708" y="2125"/>
                  </a:cubicBezTo>
                  <a:cubicBezTo>
                    <a:pt x="714" y="2138"/>
                    <a:pt x="730" y="2146"/>
                    <a:pt x="742" y="2141"/>
                  </a:cubicBezTo>
                  <a:cubicBezTo>
                    <a:pt x="755" y="2136"/>
                    <a:pt x="762" y="2118"/>
                    <a:pt x="757" y="2105"/>
                  </a:cubicBezTo>
                  <a:cubicBezTo>
                    <a:pt x="752" y="2092"/>
                    <a:pt x="739" y="2088"/>
                    <a:pt x="725" y="2094"/>
                  </a:cubicBezTo>
                  <a:close/>
                  <a:moveTo>
                    <a:pt x="754" y="1981"/>
                  </a:moveTo>
                  <a:cubicBezTo>
                    <a:pt x="742" y="1969"/>
                    <a:pt x="728" y="1970"/>
                    <a:pt x="715" y="1978"/>
                  </a:cubicBezTo>
                  <a:cubicBezTo>
                    <a:pt x="697" y="1989"/>
                    <a:pt x="700" y="2006"/>
                    <a:pt x="706" y="2030"/>
                  </a:cubicBezTo>
                  <a:cubicBezTo>
                    <a:pt x="712" y="2032"/>
                    <a:pt x="721" y="2035"/>
                    <a:pt x="728" y="2038"/>
                  </a:cubicBezTo>
                  <a:cubicBezTo>
                    <a:pt x="760" y="2023"/>
                    <a:pt x="762" y="2004"/>
                    <a:pt x="754" y="1981"/>
                  </a:cubicBezTo>
                  <a:close/>
                  <a:moveTo>
                    <a:pt x="1097" y="2150"/>
                  </a:moveTo>
                  <a:cubicBezTo>
                    <a:pt x="1093" y="2152"/>
                    <a:pt x="1090" y="2155"/>
                    <a:pt x="1088" y="2159"/>
                  </a:cubicBezTo>
                  <a:cubicBezTo>
                    <a:pt x="1125" y="2159"/>
                    <a:pt x="1125" y="2159"/>
                    <a:pt x="1125" y="2159"/>
                  </a:cubicBezTo>
                  <a:cubicBezTo>
                    <a:pt x="1120" y="2149"/>
                    <a:pt x="1109" y="2146"/>
                    <a:pt x="1097" y="2150"/>
                  </a:cubicBezTo>
                  <a:close/>
                  <a:moveTo>
                    <a:pt x="828" y="2075"/>
                  </a:moveTo>
                  <a:cubicBezTo>
                    <a:pt x="815" y="2071"/>
                    <a:pt x="806" y="2077"/>
                    <a:pt x="799" y="2088"/>
                  </a:cubicBezTo>
                  <a:cubicBezTo>
                    <a:pt x="793" y="2099"/>
                    <a:pt x="797" y="2108"/>
                    <a:pt x="805" y="2119"/>
                  </a:cubicBezTo>
                  <a:cubicBezTo>
                    <a:pt x="820" y="2122"/>
                    <a:pt x="832" y="2119"/>
                    <a:pt x="838" y="2106"/>
                  </a:cubicBezTo>
                  <a:cubicBezTo>
                    <a:pt x="843" y="2094"/>
                    <a:pt x="837" y="2084"/>
                    <a:pt x="828" y="2075"/>
                  </a:cubicBezTo>
                  <a:close/>
                  <a:moveTo>
                    <a:pt x="875" y="2150"/>
                  </a:moveTo>
                  <a:cubicBezTo>
                    <a:pt x="865" y="2144"/>
                    <a:pt x="842" y="2146"/>
                    <a:pt x="834" y="2157"/>
                  </a:cubicBezTo>
                  <a:cubicBezTo>
                    <a:pt x="834" y="2157"/>
                    <a:pt x="833" y="2158"/>
                    <a:pt x="833" y="2159"/>
                  </a:cubicBezTo>
                  <a:cubicBezTo>
                    <a:pt x="883" y="2159"/>
                    <a:pt x="883" y="2159"/>
                    <a:pt x="883" y="2159"/>
                  </a:cubicBezTo>
                  <a:cubicBezTo>
                    <a:pt x="882" y="2155"/>
                    <a:pt x="879" y="2153"/>
                    <a:pt x="875" y="2150"/>
                  </a:cubicBezTo>
                  <a:close/>
                  <a:moveTo>
                    <a:pt x="777" y="1853"/>
                  </a:moveTo>
                  <a:cubicBezTo>
                    <a:pt x="753" y="1864"/>
                    <a:pt x="749" y="1871"/>
                    <a:pt x="752" y="1888"/>
                  </a:cubicBezTo>
                  <a:cubicBezTo>
                    <a:pt x="755" y="1902"/>
                    <a:pt x="765" y="1914"/>
                    <a:pt x="776" y="1914"/>
                  </a:cubicBezTo>
                  <a:cubicBezTo>
                    <a:pt x="788" y="1913"/>
                    <a:pt x="797" y="1908"/>
                    <a:pt x="801" y="1894"/>
                  </a:cubicBezTo>
                  <a:cubicBezTo>
                    <a:pt x="806" y="1876"/>
                    <a:pt x="803" y="1870"/>
                    <a:pt x="777" y="1853"/>
                  </a:cubicBezTo>
                  <a:close/>
                  <a:moveTo>
                    <a:pt x="628" y="340"/>
                  </a:moveTo>
                  <a:cubicBezTo>
                    <a:pt x="594" y="338"/>
                    <a:pt x="588" y="341"/>
                    <a:pt x="584" y="359"/>
                  </a:cubicBezTo>
                  <a:cubicBezTo>
                    <a:pt x="580" y="373"/>
                    <a:pt x="584" y="383"/>
                    <a:pt x="597" y="389"/>
                  </a:cubicBezTo>
                  <a:cubicBezTo>
                    <a:pt x="613" y="397"/>
                    <a:pt x="627" y="391"/>
                    <a:pt x="643" y="369"/>
                  </a:cubicBezTo>
                  <a:cubicBezTo>
                    <a:pt x="639" y="360"/>
                    <a:pt x="634" y="350"/>
                    <a:pt x="628" y="340"/>
                  </a:cubicBezTo>
                  <a:close/>
                  <a:moveTo>
                    <a:pt x="426" y="367"/>
                  </a:moveTo>
                  <a:cubicBezTo>
                    <a:pt x="432" y="356"/>
                    <a:pt x="422" y="348"/>
                    <a:pt x="398" y="343"/>
                  </a:cubicBezTo>
                  <a:cubicBezTo>
                    <a:pt x="389" y="364"/>
                    <a:pt x="391" y="380"/>
                    <a:pt x="404" y="381"/>
                  </a:cubicBezTo>
                  <a:cubicBezTo>
                    <a:pt x="412" y="381"/>
                    <a:pt x="423" y="374"/>
                    <a:pt x="426" y="367"/>
                  </a:cubicBezTo>
                  <a:close/>
                  <a:moveTo>
                    <a:pt x="446" y="573"/>
                  </a:moveTo>
                  <a:cubicBezTo>
                    <a:pt x="463" y="545"/>
                    <a:pt x="463" y="544"/>
                    <a:pt x="439" y="525"/>
                  </a:cubicBezTo>
                  <a:cubicBezTo>
                    <a:pt x="424" y="531"/>
                    <a:pt x="413" y="542"/>
                    <a:pt x="418" y="560"/>
                  </a:cubicBezTo>
                  <a:cubicBezTo>
                    <a:pt x="421" y="574"/>
                    <a:pt x="432" y="578"/>
                    <a:pt x="446" y="573"/>
                  </a:cubicBezTo>
                  <a:close/>
                  <a:moveTo>
                    <a:pt x="441" y="630"/>
                  </a:moveTo>
                  <a:cubicBezTo>
                    <a:pt x="426" y="635"/>
                    <a:pt x="418" y="649"/>
                    <a:pt x="424" y="663"/>
                  </a:cubicBezTo>
                  <a:cubicBezTo>
                    <a:pt x="432" y="680"/>
                    <a:pt x="449" y="689"/>
                    <a:pt x="464" y="683"/>
                  </a:cubicBezTo>
                  <a:cubicBezTo>
                    <a:pt x="479" y="677"/>
                    <a:pt x="487" y="658"/>
                    <a:pt x="481" y="642"/>
                  </a:cubicBezTo>
                  <a:cubicBezTo>
                    <a:pt x="476" y="630"/>
                    <a:pt x="458" y="624"/>
                    <a:pt x="441" y="630"/>
                  </a:cubicBezTo>
                  <a:close/>
                  <a:moveTo>
                    <a:pt x="579" y="555"/>
                  </a:moveTo>
                  <a:cubicBezTo>
                    <a:pt x="568" y="561"/>
                    <a:pt x="562" y="565"/>
                    <a:pt x="556" y="567"/>
                  </a:cubicBezTo>
                  <a:cubicBezTo>
                    <a:pt x="541" y="574"/>
                    <a:pt x="534" y="588"/>
                    <a:pt x="537" y="602"/>
                  </a:cubicBezTo>
                  <a:cubicBezTo>
                    <a:pt x="540" y="614"/>
                    <a:pt x="550" y="627"/>
                    <a:pt x="560" y="636"/>
                  </a:cubicBezTo>
                  <a:cubicBezTo>
                    <a:pt x="569" y="644"/>
                    <a:pt x="593" y="638"/>
                    <a:pt x="603" y="628"/>
                  </a:cubicBezTo>
                  <a:cubicBezTo>
                    <a:pt x="613" y="618"/>
                    <a:pt x="613" y="607"/>
                    <a:pt x="605" y="595"/>
                  </a:cubicBezTo>
                  <a:cubicBezTo>
                    <a:pt x="597" y="583"/>
                    <a:pt x="589" y="570"/>
                    <a:pt x="579" y="555"/>
                  </a:cubicBezTo>
                  <a:close/>
                  <a:moveTo>
                    <a:pt x="496" y="482"/>
                  </a:moveTo>
                  <a:cubicBezTo>
                    <a:pt x="477" y="505"/>
                    <a:pt x="477" y="508"/>
                    <a:pt x="495" y="532"/>
                  </a:cubicBezTo>
                  <a:cubicBezTo>
                    <a:pt x="523" y="530"/>
                    <a:pt x="534" y="522"/>
                    <a:pt x="535" y="503"/>
                  </a:cubicBezTo>
                  <a:cubicBezTo>
                    <a:pt x="536" y="487"/>
                    <a:pt x="527" y="483"/>
                    <a:pt x="496" y="482"/>
                  </a:cubicBezTo>
                  <a:close/>
                  <a:moveTo>
                    <a:pt x="654" y="471"/>
                  </a:moveTo>
                  <a:cubicBezTo>
                    <a:pt x="640" y="476"/>
                    <a:pt x="630" y="499"/>
                    <a:pt x="635" y="512"/>
                  </a:cubicBezTo>
                  <a:cubicBezTo>
                    <a:pt x="640" y="525"/>
                    <a:pt x="662" y="533"/>
                    <a:pt x="677" y="527"/>
                  </a:cubicBezTo>
                  <a:cubicBezTo>
                    <a:pt x="691" y="521"/>
                    <a:pt x="696" y="506"/>
                    <a:pt x="690" y="491"/>
                  </a:cubicBezTo>
                  <a:cubicBezTo>
                    <a:pt x="683" y="475"/>
                    <a:pt x="666" y="466"/>
                    <a:pt x="654" y="471"/>
                  </a:cubicBezTo>
                  <a:close/>
                  <a:moveTo>
                    <a:pt x="997" y="2004"/>
                  </a:moveTo>
                  <a:cubicBezTo>
                    <a:pt x="992" y="2007"/>
                    <a:pt x="989" y="2015"/>
                    <a:pt x="982" y="2024"/>
                  </a:cubicBezTo>
                  <a:cubicBezTo>
                    <a:pt x="993" y="2029"/>
                    <a:pt x="1000" y="2034"/>
                    <a:pt x="1006" y="2033"/>
                  </a:cubicBezTo>
                  <a:cubicBezTo>
                    <a:pt x="1016" y="2031"/>
                    <a:pt x="1020" y="2022"/>
                    <a:pt x="1016" y="2012"/>
                  </a:cubicBezTo>
                  <a:cubicBezTo>
                    <a:pt x="1012" y="2003"/>
                    <a:pt x="1006" y="1999"/>
                    <a:pt x="997" y="2004"/>
                  </a:cubicBezTo>
                  <a:close/>
                  <a:moveTo>
                    <a:pt x="1087" y="1936"/>
                  </a:moveTo>
                  <a:cubicBezTo>
                    <a:pt x="1068" y="1912"/>
                    <a:pt x="1062" y="1909"/>
                    <a:pt x="1051" y="1917"/>
                  </a:cubicBezTo>
                  <a:cubicBezTo>
                    <a:pt x="1039" y="1927"/>
                    <a:pt x="1042" y="1939"/>
                    <a:pt x="1063" y="1962"/>
                  </a:cubicBezTo>
                  <a:cubicBezTo>
                    <a:pt x="1075" y="1955"/>
                    <a:pt x="1088" y="1952"/>
                    <a:pt x="1087" y="1936"/>
                  </a:cubicBezTo>
                  <a:close/>
                  <a:moveTo>
                    <a:pt x="994" y="1831"/>
                  </a:moveTo>
                  <a:cubicBezTo>
                    <a:pt x="983" y="1840"/>
                    <a:pt x="976" y="1852"/>
                    <a:pt x="984" y="1866"/>
                  </a:cubicBezTo>
                  <a:cubicBezTo>
                    <a:pt x="990" y="1875"/>
                    <a:pt x="999" y="1877"/>
                    <a:pt x="1007" y="1872"/>
                  </a:cubicBezTo>
                  <a:cubicBezTo>
                    <a:pt x="1014" y="1867"/>
                    <a:pt x="1023" y="1859"/>
                    <a:pt x="1023" y="1853"/>
                  </a:cubicBezTo>
                  <a:cubicBezTo>
                    <a:pt x="1022" y="1836"/>
                    <a:pt x="1010" y="1830"/>
                    <a:pt x="994" y="1831"/>
                  </a:cubicBezTo>
                  <a:close/>
                  <a:moveTo>
                    <a:pt x="1050" y="2088"/>
                  </a:moveTo>
                  <a:cubicBezTo>
                    <a:pt x="1042" y="2107"/>
                    <a:pt x="1044" y="2121"/>
                    <a:pt x="1056" y="2122"/>
                  </a:cubicBezTo>
                  <a:cubicBezTo>
                    <a:pt x="1062" y="2122"/>
                    <a:pt x="1072" y="2116"/>
                    <a:pt x="1075" y="2110"/>
                  </a:cubicBezTo>
                  <a:cubicBezTo>
                    <a:pt x="1080" y="2100"/>
                    <a:pt x="1071" y="2093"/>
                    <a:pt x="1050" y="2088"/>
                  </a:cubicBezTo>
                  <a:close/>
                  <a:moveTo>
                    <a:pt x="1069" y="2013"/>
                  </a:moveTo>
                  <a:cubicBezTo>
                    <a:pt x="1062" y="2025"/>
                    <a:pt x="1058" y="2034"/>
                    <a:pt x="1053" y="2042"/>
                  </a:cubicBezTo>
                  <a:cubicBezTo>
                    <a:pt x="1078" y="2063"/>
                    <a:pt x="1083" y="2062"/>
                    <a:pt x="1094" y="2035"/>
                  </a:cubicBezTo>
                  <a:cubicBezTo>
                    <a:pt x="1086" y="2029"/>
                    <a:pt x="1079" y="2022"/>
                    <a:pt x="1069" y="2013"/>
                  </a:cubicBezTo>
                  <a:close/>
                  <a:moveTo>
                    <a:pt x="920" y="1912"/>
                  </a:moveTo>
                  <a:cubicBezTo>
                    <a:pt x="935" y="1903"/>
                    <a:pt x="947" y="1894"/>
                    <a:pt x="941" y="1877"/>
                  </a:cubicBezTo>
                  <a:cubicBezTo>
                    <a:pt x="937" y="1865"/>
                    <a:pt x="929" y="1856"/>
                    <a:pt x="915" y="1858"/>
                  </a:cubicBezTo>
                  <a:cubicBezTo>
                    <a:pt x="904" y="1859"/>
                    <a:pt x="892" y="1860"/>
                    <a:pt x="890" y="1873"/>
                  </a:cubicBezTo>
                  <a:cubicBezTo>
                    <a:pt x="887" y="1895"/>
                    <a:pt x="903" y="1903"/>
                    <a:pt x="920" y="1912"/>
                  </a:cubicBezTo>
                  <a:close/>
                  <a:moveTo>
                    <a:pt x="928" y="2059"/>
                  </a:moveTo>
                  <a:cubicBezTo>
                    <a:pt x="940" y="2045"/>
                    <a:pt x="938" y="2031"/>
                    <a:pt x="927" y="2017"/>
                  </a:cubicBezTo>
                  <a:cubicBezTo>
                    <a:pt x="899" y="2019"/>
                    <a:pt x="891" y="2024"/>
                    <a:pt x="893" y="2039"/>
                  </a:cubicBezTo>
                  <a:cubicBezTo>
                    <a:pt x="894" y="2054"/>
                    <a:pt x="905" y="2060"/>
                    <a:pt x="928" y="2059"/>
                  </a:cubicBezTo>
                  <a:close/>
                  <a:moveTo>
                    <a:pt x="856" y="1919"/>
                  </a:moveTo>
                  <a:cubicBezTo>
                    <a:pt x="847" y="1923"/>
                    <a:pt x="839" y="1930"/>
                    <a:pt x="842" y="1942"/>
                  </a:cubicBezTo>
                  <a:cubicBezTo>
                    <a:pt x="846" y="1957"/>
                    <a:pt x="856" y="1961"/>
                    <a:pt x="872" y="1959"/>
                  </a:cubicBezTo>
                  <a:cubicBezTo>
                    <a:pt x="876" y="1953"/>
                    <a:pt x="880" y="1945"/>
                    <a:pt x="885" y="1937"/>
                  </a:cubicBezTo>
                  <a:cubicBezTo>
                    <a:pt x="877" y="1927"/>
                    <a:pt x="873" y="1912"/>
                    <a:pt x="856" y="1919"/>
                  </a:cubicBezTo>
                  <a:close/>
                  <a:moveTo>
                    <a:pt x="983" y="2069"/>
                  </a:moveTo>
                  <a:cubicBezTo>
                    <a:pt x="976" y="2074"/>
                    <a:pt x="968" y="2079"/>
                    <a:pt x="962" y="2083"/>
                  </a:cubicBezTo>
                  <a:cubicBezTo>
                    <a:pt x="965" y="2098"/>
                    <a:pt x="966" y="2111"/>
                    <a:pt x="981" y="2111"/>
                  </a:cubicBezTo>
                  <a:cubicBezTo>
                    <a:pt x="987" y="2111"/>
                    <a:pt x="995" y="2107"/>
                    <a:pt x="997" y="2102"/>
                  </a:cubicBezTo>
                  <a:cubicBezTo>
                    <a:pt x="1005" y="2088"/>
                    <a:pt x="996" y="2079"/>
                    <a:pt x="983" y="2069"/>
                  </a:cubicBezTo>
                  <a:close/>
                  <a:moveTo>
                    <a:pt x="913" y="2101"/>
                  </a:moveTo>
                  <a:cubicBezTo>
                    <a:pt x="902" y="2105"/>
                    <a:pt x="894" y="2122"/>
                    <a:pt x="897" y="2132"/>
                  </a:cubicBezTo>
                  <a:cubicBezTo>
                    <a:pt x="902" y="2144"/>
                    <a:pt x="922" y="2152"/>
                    <a:pt x="935" y="2147"/>
                  </a:cubicBezTo>
                  <a:cubicBezTo>
                    <a:pt x="947" y="2142"/>
                    <a:pt x="949" y="2133"/>
                    <a:pt x="943" y="2117"/>
                  </a:cubicBezTo>
                  <a:cubicBezTo>
                    <a:pt x="936" y="2102"/>
                    <a:pt x="926" y="2096"/>
                    <a:pt x="913" y="2101"/>
                  </a:cubicBezTo>
                  <a:close/>
                  <a:moveTo>
                    <a:pt x="985" y="1954"/>
                  </a:moveTo>
                  <a:cubicBezTo>
                    <a:pt x="975" y="1945"/>
                    <a:pt x="966" y="1933"/>
                    <a:pt x="952" y="1945"/>
                  </a:cubicBezTo>
                  <a:cubicBezTo>
                    <a:pt x="948" y="1949"/>
                    <a:pt x="945" y="1960"/>
                    <a:pt x="948" y="1965"/>
                  </a:cubicBezTo>
                  <a:cubicBezTo>
                    <a:pt x="953" y="1972"/>
                    <a:pt x="962" y="1979"/>
                    <a:pt x="969" y="1980"/>
                  </a:cubicBezTo>
                  <a:cubicBezTo>
                    <a:pt x="983" y="1980"/>
                    <a:pt x="983" y="1967"/>
                    <a:pt x="985" y="1954"/>
                  </a:cubicBezTo>
                  <a:close/>
                </a:path>
              </a:pathLst>
            </a:custGeom>
            <a:solidFill>
              <a:schemeClr val="accent2"/>
            </a:solidFill>
            <a:ln>
              <a:noFill/>
            </a:ln>
          </p:spPr>
        </p:sp>
        <p:sp>
          <p:nvSpPr>
            <p:cNvPr id="11" name="Freeform 5"/>
            <p:cNvSpPr>
              <a:spLocks noEditPoints="1"/>
            </p:cNvSpPr>
            <p:nvPr/>
          </p:nvSpPr>
          <p:spPr bwMode="auto">
            <a:xfrm>
              <a:off x="1" y="2717"/>
              <a:ext cx="9144000" cy="6857328"/>
            </a:xfrm>
            <a:custGeom>
              <a:avLst/>
              <a:gdLst/>
              <a:ahLst/>
              <a:cxnLst/>
              <a:rect l="0" t="0" r="r" b="b"/>
              <a:pathLst>
                <a:path w="2880" h="2159">
                  <a:moveTo>
                    <a:pt x="116" y="1644"/>
                  </a:moveTo>
                  <a:cubicBezTo>
                    <a:pt x="141" y="1676"/>
                    <a:pt x="167" y="1685"/>
                    <a:pt x="179" y="1665"/>
                  </a:cubicBezTo>
                  <a:cubicBezTo>
                    <a:pt x="185" y="1653"/>
                    <a:pt x="183" y="1630"/>
                    <a:pt x="175" y="1620"/>
                  </a:cubicBezTo>
                  <a:cubicBezTo>
                    <a:pt x="163" y="1602"/>
                    <a:pt x="142" y="1611"/>
                    <a:pt x="116" y="1644"/>
                  </a:cubicBezTo>
                  <a:close/>
                  <a:moveTo>
                    <a:pt x="266" y="1470"/>
                  </a:moveTo>
                  <a:cubicBezTo>
                    <a:pt x="284" y="1453"/>
                    <a:pt x="282" y="1435"/>
                    <a:pt x="269" y="1418"/>
                  </a:cubicBezTo>
                  <a:cubicBezTo>
                    <a:pt x="252" y="1396"/>
                    <a:pt x="223" y="1403"/>
                    <a:pt x="192" y="1437"/>
                  </a:cubicBezTo>
                  <a:cubicBezTo>
                    <a:pt x="226" y="1481"/>
                    <a:pt x="245" y="1489"/>
                    <a:pt x="266" y="1470"/>
                  </a:cubicBezTo>
                  <a:close/>
                  <a:moveTo>
                    <a:pt x="67" y="2011"/>
                  </a:moveTo>
                  <a:cubicBezTo>
                    <a:pt x="47" y="2023"/>
                    <a:pt x="30" y="2065"/>
                    <a:pt x="43" y="2089"/>
                  </a:cubicBezTo>
                  <a:cubicBezTo>
                    <a:pt x="50" y="2103"/>
                    <a:pt x="69" y="2118"/>
                    <a:pt x="85" y="2121"/>
                  </a:cubicBezTo>
                  <a:cubicBezTo>
                    <a:pt x="112" y="2126"/>
                    <a:pt x="132" y="2095"/>
                    <a:pt x="143" y="2037"/>
                  </a:cubicBezTo>
                  <a:cubicBezTo>
                    <a:pt x="107" y="2000"/>
                    <a:pt x="93" y="1996"/>
                    <a:pt x="67" y="2011"/>
                  </a:cubicBezTo>
                  <a:close/>
                  <a:moveTo>
                    <a:pt x="60" y="1519"/>
                  </a:moveTo>
                  <a:cubicBezTo>
                    <a:pt x="42" y="1526"/>
                    <a:pt x="24" y="1534"/>
                    <a:pt x="0" y="1543"/>
                  </a:cubicBezTo>
                  <a:cubicBezTo>
                    <a:pt x="0" y="1546"/>
                    <a:pt x="0" y="1546"/>
                    <a:pt x="0" y="1546"/>
                  </a:cubicBezTo>
                  <a:cubicBezTo>
                    <a:pt x="14" y="1566"/>
                    <a:pt x="25" y="1582"/>
                    <a:pt x="35" y="1598"/>
                  </a:cubicBezTo>
                  <a:cubicBezTo>
                    <a:pt x="95" y="1571"/>
                    <a:pt x="98" y="1563"/>
                    <a:pt x="60" y="1519"/>
                  </a:cubicBezTo>
                  <a:close/>
                  <a:moveTo>
                    <a:pt x="93" y="1224"/>
                  </a:moveTo>
                  <a:cubicBezTo>
                    <a:pt x="94" y="1198"/>
                    <a:pt x="69" y="1173"/>
                    <a:pt x="41" y="1171"/>
                  </a:cubicBezTo>
                  <a:cubicBezTo>
                    <a:pt x="25" y="1170"/>
                    <a:pt x="10" y="1175"/>
                    <a:pt x="0" y="1184"/>
                  </a:cubicBezTo>
                  <a:cubicBezTo>
                    <a:pt x="0" y="1268"/>
                    <a:pt x="0" y="1268"/>
                    <a:pt x="0" y="1268"/>
                  </a:cubicBezTo>
                  <a:cubicBezTo>
                    <a:pt x="8" y="1276"/>
                    <a:pt x="19" y="1281"/>
                    <a:pt x="31" y="1282"/>
                  </a:cubicBezTo>
                  <a:cubicBezTo>
                    <a:pt x="60" y="1284"/>
                    <a:pt x="92" y="1254"/>
                    <a:pt x="93" y="1224"/>
                  </a:cubicBezTo>
                  <a:close/>
                  <a:moveTo>
                    <a:pt x="115" y="1901"/>
                  </a:moveTo>
                  <a:cubicBezTo>
                    <a:pt x="118" y="1876"/>
                    <a:pt x="104" y="1864"/>
                    <a:pt x="70" y="1861"/>
                  </a:cubicBezTo>
                  <a:cubicBezTo>
                    <a:pt x="37" y="1858"/>
                    <a:pt x="18" y="1871"/>
                    <a:pt x="15" y="1899"/>
                  </a:cubicBezTo>
                  <a:cubicBezTo>
                    <a:pt x="12" y="1922"/>
                    <a:pt x="34" y="1952"/>
                    <a:pt x="56" y="1954"/>
                  </a:cubicBezTo>
                  <a:cubicBezTo>
                    <a:pt x="81" y="1957"/>
                    <a:pt x="112" y="1929"/>
                    <a:pt x="115" y="1901"/>
                  </a:cubicBezTo>
                  <a:close/>
                  <a:moveTo>
                    <a:pt x="290" y="1776"/>
                  </a:moveTo>
                  <a:cubicBezTo>
                    <a:pt x="287" y="1755"/>
                    <a:pt x="269" y="1751"/>
                    <a:pt x="250" y="1750"/>
                  </a:cubicBezTo>
                  <a:cubicBezTo>
                    <a:pt x="215" y="1750"/>
                    <a:pt x="208" y="1771"/>
                    <a:pt x="208" y="1801"/>
                  </a:cubicBezTo>
                  <a:cubicBezTo>
                    <a:pt x="220" y="1812"/>
                    <a:pt x="233" y="1824"/>
                    <a:pt x="243" y="1833"/>
                  </a:cubicBezTo>
                  <a:cubicBezTo>
                    <a:pt x="282" y="1829"/>
                    <a:pt x="294" y="1806"/>
                    <a:pt x="290" y="1776"/>
                  </a:cubicBezTo>
                  <a:close/>
                  <a:moveTo>
                    <a:pt x="395" y="1830"/>
                  </a:moveTo>
                  <a:cubicBezTo>
                    <a:pt x="379" y="1840"/>
                    <a:pt x="361" y="1852"/>
                    <a:pt x="346" y="1863"/>
                  </a:cubicBezTo>
                  <a:cubicBezTo>
                    <a:pt x="346" y="1911"/>
                    <a:pt x="357" y="1928"/>
                    <a:pt x="389" y="1936"/>
                  </a:cubicBezTo>
                  <a:cubicBezTo>
                    <a:pt x="414" y="1942"/>
                    <a:pt x="431" y="1931"/>
                    <a:pt x="439" y="1908"/>
                  </a:cubicBezTo>
                  <a:cubicBezTo>
                    <a:pt x="450" y="1881"/>
                    <a:pt x="433" y="1852"/>
                    <a:pt x="395" y="1830"/>
                  </a:cubicBezTo>
                  <a:close/>
                  <a:moveTo>
                    <a:pt x="499" y="2027"/>
                  </a:moveTo>
                  <a:cubicBezTo>
                    <a:pt x="505" y="2050"/>
                    <a:pt x="532" y="2067"/>
                    <a:pt x="558" y="2063"/>
                  </a:cubicBezTo>
                  <a:cubicBezTo>
                    <a:pt x="593" y="2059"/>
                    <a:pt x="604" y="2043"/>
                    <a:pt x="607" y="1991"/>
                  </a:cubicBezTo>
                  <a:cubicBezTo>
                    <a:pt x="595" y="1977"/>
                    <a:pt x="582" y="1963"/>
                    <a:pt x="568" y="1947"/>
                  </a:cubicBezTo>
                  <a:cubicBezTo>
                    <a:pt x="513" y="1969"/>
                    <a:pt x="492" y="1994"/>
                    <a:pt x="499" y="2027"/>
                  </a:cubicBezTo>
                  <a:close/>
                  <a:moveTo>
                    <a:pt x="217" y="1964"/>
                  </a:moveTo>
                  <a:cubicBezTo>
                    <a:pt x="211" y="2013"/>
                    <a:pt x="217" y="2032"/>
                    <a:pt x="245" y="2044"/>
                  </a:cubicBezTo>
                  <a:cubicBezTo>
                    <a:pt x="263" y="2051"/>
                    <a:pt x="279" y="2049"/>
                    <a:pt x="292" y="2033"/>
                  </a:cubicBezTo>
                  <a:cubicBezTo>
                    <a:pt x="306" y="2014"/>
                    <a:pt x="312" y="1995"/>
                    <a:pt x="296" y="1975"/>
                  </a:cubicBezTo>
                  <a:cubicBezTo>
                    <a:pt x="275" y="1949"/>
                    <a:pt x="249" y="1943"/>
                    <a:pt x="217" y="1964"/>
                  </a:cubicBezTo>
                  <a:close/>
                  <a:moveTo>
                    <a:pt x="652" y="1753"/>
                  </a:moveTo>
                  <a:cubicBezTo>
                    <a:pt x="629" y="1750"/>
                    <a:pt x="605" y="1774"/>
                    <a:pt x="600" y="1805"/>
                  </a:cubicBezTo>
                  <a:cubicBezTo>
                    <a:pt x="596" y="1834"/>
                    <a:pt x="613" y="1856"/>
                    <a:pt x="640" y="1858"/>
                  </a:cubicBezTo>
                  <a:cubicBezTo>
                    <a:pt x="673" y="1860"/>
                    <a:pt x="700" y="1840"/>
                    <a:pt x="703" y="1812"/>
                  </a:cubicBezTo>
                  <a:cubicBezTo>
                    <a:pt x="706" y="1784"/>
                    <a:pt x="682" y="1756"/>
                    <a:pt x="652" y="1753"/>
                  </a:cubicBezTo>
                  <a:close/>
                  <a:moveTo>
                    <a:pt x="516" y="1752"/>
                  </a:moveTo>
                  <a:cubicBezTo>
                    <a:pt x="485" y="1703"/>
                    <a:pt x="483" y="1702"/>
                    <a:pt x="434" y="1725"/>
                  </a:cubicBezTo>
                  <a:cubicBezTo>
                    <a:pt x="433" y="1753"/>
                    <a:pt x="440" y="1778"/>
                    <a:pt x="472" y="1786"/>
                  </a:cubicBezTo>
                  <a:cubicBezTo>
                    <a:pt x="497" y="1791"/>
                    <a:pt x="512" y="1777"/>
                    <a:pt x="516" y="1752"/>
                  </a:cubicBezTo>
                  <a:close/>
                  <a:moveTo>
                    <a:pt x="358" y="1620"/>
                  </a:moveTo>
                  <a:cubicBezTo>
                    <a:pt x="360" y="1599"/>
                    <a:pt x="340" y="1578"/>
                    <a:pt x="314" y="1575"/>
                  </a:cubicBezTo>
                  <a:cubicBezTo>
                    <a:pt x="290" y="1572"/>
                    <a:pt x="270" y="1589"/>
                    <a:pt x="267" y="1616"/>
                  </a:cubicBezTo>
                  <a:cubicBezTo>
                    <a:pt x="265" y="1638"/>
                    <a:pt x="286" y="1660"/>
                    <a:pt x="310" y="1662"/>
                  </a:cubicBezTo>
                  <a:cubicBezTo>
                    <a:pt x="331" y="1663"/>
                    <a:pt x="356" y="1640"/>
                    <a:pt x="358" y="1620"/>
                  </a:cubicBezTo>
                  <a:close/>
                  <a:moveTo>
                    <a:pt x="382" y="2144"/>
                  </a:moveTo>
                  <a:cubicBezTo>
                    <a:pt x="367" y="2141"/>
                    <a:pt x="348" y="2148"/>
                    <a:pt x="334" y="2159"/>
                  </a:cubicBezTo>
                  <a:cubicBezTo>
                    <a:pt x="406" y="2159"/>
                    <a:pt x="406" y="2159"/>
                    <a:pt x="406" y="2159"/>
                  </a:cubicBezTo>
                  <a:cubicBezTo>
                    <a:pt x="400" y="2150"/>
                    <a:pt x="392" y="2146"/>
                    <a:pt x="382" y="2144"/>
                  </a:cubicBezTo>
                  <a:close/>
                  <a:moveTo>
                    <a:pt x="92" y="1016"/>
                  </a:moveTo>
                  <a:cubicBezTo>
                    <a:pt x="96" y="983"/>
                    <a:pt x="68" y="954"/>
                    <a:pt x="27" y="949"/>
                  </a:cubicBezTo>
                  <a:cubicBezTo>
                    <a:pt x="18" y="947"/>
                    <a:pt x="9" y="949"/>
                    <a:pt x="0" y="953"/>
                  </a:cubicBezTo>
                  <a:cubicBezTo>
                    <a:pt x="0" y="1068"/>
                    <a:pt x="0" y="1068"/>
                    <a:pt x="0" y="1068"/>
                  </a:cubicBezTo>
                  <a:cubicBezTo>
                    <a:pt x="9" y="1073"/>
                    <a:pt x="18" y="1077"/>
                    <a:pt x="27" y="1078"/>
                  </a:cubicBezTo>
                  <a:cubicBezTo>
                    <a:pt x="56" y="1080"/>
                    <a:pt x="88" y="1050"/>
                    <a:pt x="92" y="1016"/>
                  </a:cubicBezTo>
                  <a:close/>
                  <a:moveTo>
                    <a:pt x="2657" y="1324"/>
                  </a:moveTo>
                  <a:cubicBezTo>
                    <a:pt x="2719" y="1299"/>
                    <a:pt x="2733" y="1280"/>
                    <a:pt x="2724" y="1232"/>
                  </a:cubicBezTo>
                  <a:cubicBezTo>
                    <a:pt x="2719" y="1202"/>
                    <a:pt x="2700" y="1187"/>
                    <a:pt x="2671" y="1185"/>
                  </a:cubicBezTo>
                  <a:cubicBezTo>
                    <a:pt x="2639" y="1183"/>
                    <a:pt x="2600" y="1212"/>
                    <a:pt x="2591" y="1244"/>
                  </a:cubicBezTo>
                  <a:cubicBezTo>
                    <a:pt x="2582" y="1276"/>
                    <a:pt x="2594" y="1292"/>
                    <a:pt x="2657" y="1324"/>
                  </a:cubicBezTo>
                  <a:close/>
                  <a:moveTo>
                    <a:pt x="569" y="1407"/>
                  </a:moveTo>
                  <a:cubicBezTo>
                    <a:pt x="594" y="1410"/>
                    <a:pt x="624" y="1381"/>
                    <a:pt x="627" y="1352"/>
                  </a:cubicBezTo>
                  <a:cubicBezTo>
                    <a:pt x="629" y="1326"/>
                    <a:pt x="610" y="1305"/>
                    <a:pt x="581" y="1303"/>
                  </a:cubicBezTo>
                  <a:cubicBezTo>
                    <a:pt x="550" y="1301"/>
                    <a:pt x="522" y="1320"/>
                    <a:pt x="520" y="1344"/>
                  </a:cubicBezTo>
                  <a:cubicBezTo>
                    <a:pt x="517" y="1370"/>
                    <a:pt x="545" y="1404"/>
                    <a:pt x="569" y="1407"/>
                  </a:cubicBezTo>
                  <a:close/>
                  <a:moveTo>
                    <a:pt x="411" y="1600"/>
                  </a:moveTo>
                  <a:cubicBezTo>
                    <a:pt x="433" y="1649"/>
                    <a:pt x="437" y="1651"/>
                    <a:pt x="489" y="1642"/>
                  </a:cubicBezTo>
                  <a:cubicBezTo>
                    <a:pt x="509" y="1596"/>
                    <a:pt x="506" y="1573"/>
                    <a:pt x="477" y="1557"/>
                  </a:cubicBezTo>
                  <a:cubicBezTo>
                    <a:pt x="452" y="1543"/>
                    <a:pt x="438" y="1552"/>
                    <a:pt x="411" y="1600"/>
                  </a:cubicBezTo>
                  <a:close/>
                  <a:moveTo>
                    <a:pt x="1937" y="299"/>
                  </a:moveTo>
                  <a:cubicBezTo>
                    <a:pt x="1957" y="287"/>
                    <a:pt x="1978" y="274"/>
                    <a:pt x="1999" y="261"/>
                  </a:cubicBezTo>
                  <a:cubicBezTo>
                    <a:pt x="1990" y="201"/>
                    <a:pt x="1979" y="183"/>
                    <a:pt x="1955" y="179"/>
                  </a:cubicBezTo>
                  <a:cubicBezTo>
                    <a:pt x="1931" y="175"/>
                    <a:pt x="1896" y="193"/>
                    <a:pt x="1890" y="217"/>
                  </a:cubicBezTo>
                  <a:cubicBezTo>
                    <a:pt x="1880" y="256"/>
                    <a:pt x="1905" y="277"/>
                    <a:pt x="1937" y="299"/>
                  </a:cubicBezTo>
                  <a:close/>
                  <a:moveTo>
                    <a:pt x="463" y="1436"/>
                  </a:moveTo>
                  <a:cubicBezTo>
                    <a:pt x="456" y="1421"/>
                    <a:pt x="437" y="1406"/>
                    <a:pt x="421" y="1403"/>
                  </a:cubicBezTo>
                  <a:cubicBezTo>
                    <a:pt x="392" y="1397"/>
                    <a:pt x="384" y="1423"/>
                    <a:pt x="375" y="1454"/>
                  </a:cubicBezTo>
                  <a:cubicBezTo>
                    <a:pt x="395" y="1466"/>
                    <a:pt x="413" y="1475"/>
                    <a:pt x="429" y="1484"/>
                  </a:cubicBezTo>
                  <a:cubicBezTo>
                    <a:pt x="452" y="1472"/>
                    <a:pt x="477" y="1463"/>
                    <a:pt x="463" y="1436"/>
                  </a:cubicBezTo>
                  <a:close/>
                  <a:moveTo>
                    <a:pt x="2444" y="1262"/>
                  </a:moveTo>
                  <a:cubicBezTo>
                    <a:pt x="2470" y="1247"/>
                    <a:pt x="2479" y="1214"/>
                    <a:pt x="2466" y="1188"/>
                  </a:cubicBezTo>
                  <a:cubicBezTo>
                    <a:pt x="2452" y="1162"/>
                    <a:pt x="2434" y="1140"/>
                    <a:pt x="2401" y="1143"/>
                  </a:cubicBezTo>
                  <a:cubicBezTo>
                    <a:pt x="2368" y="1145"/>
                    <a:pt x="2356" y="1166"/>
                    <a:pt x="2349" y="1235"/>
                  </a:cubicBezTo>
                  <a:cubicBezTo>
                    <a:pt x="2377" y="1265"/>
                    <a:pt x="2405" y="1286"/>
                    <a:pt x="2444" y="1262"/>
                  </a:cubicBezTo>
                  <a:close/>
                  <a:moveTo>
                    <a:pt x="2131" y="98"/>
                  </a:moveTo>
                  <a:cubicBezTo>
                    <a:pt x="2166" y="94"/>
                    <a:pt x="2176" y="78"/>
                    <a:pt x="2180" y="26"/>
                  </a:cubicBezTo>
                  <a:cubicBezTo>
                    <a:pt x="2173" y="18"/>
                    <a:pt x="2165" y="9"/>
                    <a:pt x="2157" y="0"/>
                  </a:cubicBezTo>
                  <a:cubicBezTo>
                    <a:pt x="2103" y="0"/>
                    <a:pt x="2103" y="0"/>
                    <a:pt x="2103" y="0"/>
                  </a:cubicBezTo>
                  <a:cubicBezTo>
                    <a:pt x="2076" y="18"/>
                    <a:pt x="2067" y="38"/>
                    <a:pt x="2072" y="61"/>
                  </a:cubicBezTo>
                  <a:cubicBezTo>
                    <a:pt x="2078" y="85"/>
                    <a:pt x="2105" y="102"/>
                    <a:pt x="2131" y="98"/>
                  </a:cubicBezTo>
                  <a:close/>
                  <a:moveTo>
                    <a:pt x="2177" y="1330"/>
                  </a:moveTo>
                  <a:cubicBezTo>
                    <a:pt x="2210" y="1319"/>
                    <a:pt x="2231" y="1269"/>
                    <a:pt x="2219" y="1230"/>
                  </a:cubicBezTo>
                  <a:cubicBezTo>
                    <a:pt x="2208" y="1192"/>
                    <a:pt x="2161" y="1172"/>
                    <a:pt x="2114" y="1186"/>
                  </a:cubicBezTo>
                  <a:cubicBezTo>
                    <a:pt x="2078" y="1197"/>
                    <a:pt x="2052" y="1247"/>
                    <a:pt x="2063" y="1283"/>
                  </a:cubicBezTo>
                  <a:cubicBezTo>
                    <a:pt x="2073" y="1316"/>
                    <a:pt x="2139" y="1343"/>
                    <a:pt x="2177" y="1330"/>
                  </a:cubicBezTo>
                  <a:close/>
                  <a:moveTo>
                    <a:pt x="77" y="1373"/>
                  </a:moveTo>
                  <a:cubicBezTo>
                    <a:pt x="54" y="1351"/>
                    <a:pt x="28" y="1357"/>
                    <a:pt x="2" y="1380"/>
                  </a:cubicBezTo>
                  <a:cubicBezTo>
                    <a:pt x="1" y="1415"/>
                    <a:pt x="7" y="1444"/>
                    <a:pt x="43" y="1449"/>
                  </a:cubicBezTo>
                  <a:cubicBezTo>
                    <a:pt x="56" y="1451"/>
                    <a:pt x="75" y="1441"/>
                    <a:pt x="85" y="1430"/>
                  </a:cubicBezTo>
                  <a:cubicBezTo>
                    <a:pt x="103" y="1410"/>
                    <a:pt x="92" y="1387"/>
                    <a:pt x="77" y="1373"/>
                  </a:cubicBezTo>
                  <a:close/>
                  <a:moveTo>
                    <a:pt x="210" y="1226"/>
                  </a:moveTo>
                  <a:cubicBezTo>
                    <a:pt x="195" y="1224"/>
                    <a:pt x="179" y="1221"/>
                    <a:pt x="165" y="1218"/>
                  </a:cubicBezTo>
                  <a:cubicBezTo>
                    <a:pt x="145" y="1245"/>
                    <a:pt x="138" y="1269"/>
                    <a:pt x="166" y="1296"/>
                  </a:cubicBezTo>
                  <a:cubicBezTo>
                    <a:pt x="225" y="1290"/>
                    <a:pt x="229" y="1284"/>
                    <a:pt x="210" y="1226"/>
                  </a:cubicBezTo>
                  <a:close/>
                  <a:moveTo>
                    <a:pt x="676" y="1519"/>
                  </a:moveTo>
                  <a:cubicBezTo>
                    <a:pt x="650" y="1523"/>
                    <a:pt x="624" y="1525"/>
                    <a:pt x="593" y="1529"/>
                  </a:cubicBezTo>
                  <a:cubicBezTo>
                    <a:pt x="594" y="1552"/>
                    <a:pt x="594" y="1563"/>
                    <a:pt x="594" y="1574"/>
                  </a:cubicBezTo>
                  <a:cubicBezTo>
                    <a:pt x="593" y="1603"/>
                    <a:pt x="609" y="1626"/>
                    <a:pt x="633" y="1632"/>
                  </a:cubicBezTo>
                  <a:cubicBezTo>
                    <a:pt x="655" y="1637"/>
                    <a:pt x="683" y="1631"/>
                    <a:pt x="705" y="1623"/>
                  </a:cubicBezTo>
                  <a:cubicBezTo>
                    <a:pt x="725" y="1615"/>
                    <a:pt x="734" y="1572"/>
                    <a:pt x="726" y="1549"/>
                  </a:cubicBezTo>
                  <a:cubicBezTo>
                    <a:pt x="718" y="1526"/>
                    <a:pt x="701" y="1516"/>
                    <a:pt x="676" y="1519"/>
                  </a:cubicBezTo>
                  <a:close/>
                  <a:moveTo>
                    <a:pt x="21" y="1746"/>
                  </a:moveTo>
                  <a:cubicBezTo>
                    <a:pt x="23" y="1764"/>
                    <a:pt x="25" y="1781"/>
                    <a:pt x="27" y="1796"/>
                  </a:cubicBezTo>
                  <a:cubicBezTo>
                    <a:pt x="56" y="1805"/>
                    <a:pt x="80" y="1813"/>
                    <a:pt x="94" y="1786"/>
                  </a:cubicBezTo>
                  <a:cubicBezTo>
                    <a:pt x="99" y="1777"/>
                    <a:pt x="98" y="1759"/>
                    <a:pt x="92" y="1750"/>
                  </a:cubicBezTo>
                  <a:cubicBezTo>
                    <a:pt x="74" y="1724"/>
                    <a:pt x="50" y="1732"/>
                    <a:pt x="21" y="1746"/>
                  </a:cubicBezTo>
                  <a:close/>
                  <a:moveTo>
                    <a:pt x="288" y="1365"/>
                  </a:moveTo>
                  <a:cubicBezTo>
                    <a:pt x="307" y="1381"/>
                    <a:pt x="326" y="1383"/>
                    <a:pt x="346" y="1368"/>
                  </a:cubicBezTo>
                  <a:cubicBezTo>
                    <a:pt x="371" y="1348"/>
                    <a:pt x="373" y="1322"/>
                    <a:pt x="350" y="1280"/>
                  </a:cubicBezTo>
                  <a:cubicBezTo>
                    <a:pt x="333" y="1280"/>
                    <a:pt x="314" y="1280"/>
                    <a:pt x="294" y="1280"/>
                  </a:cubicBezTo>
                  <a:cubicBezTo>
                    <a:pt x="264" y="1333"/>
                    <a:pt x="263" y="1344"/>
                    <a:pt x="288" y="1365"/>
                  </a:cubicBezTo>
                  <a:close/>
                  <a:moveTo>
                    <a:pt x="251" y="1115"/>
                  </a:moveTo>
                  <a:cubicBezTo>
                    <a:pt x="276" y="1112"/>
                    <a:pt x="293" y="1090"/>
                    <a:pt x="292" y="1066"/>
                  </a:cubicBezTo>
                  <a:cubicBezTo>
                    <a:pt x="291" y="1042"/>
                    <a:pt x="284" y="1020"/>
                    <a:pt x="258" y="1010"/>
                  </a:cubicBezTo>
                  <a:cubicBezTo>
                    <a:pt x="233" y="1001"/>
                    <a:pt x="217" y="1013"/>
                    <a:pt x="189" y="1063"/>
                  </a:cubicBezTo>
                  <a:cubicBezTo>
                    <a:pt x="200" y="1095"/>
                    <a:pt x="214" y="1120"/>
                    <a:pt x="251" y="1115"/>
                  </a:cubicBezTo>
                  <a:close/>
                  <a:moveTo>
                    <a:pt x="472" y="1185"/>
                  </a:moveTo>
                  <a:cubicBezTo>
                    <a:pt x="478" y="1160"/>
                    <a:pt x="470" y="1143"/>
                    <a:pt x="448" y="1132"/>
                  </a:cubicBezTo>
                  <a:cubicBezTo>
                    <a:pt x="424" y="1120"/>
                    <a:pt x="385" y="1129"/>
                    <a:pt x="368" y="1150"/>
                  </a:cubicBezTo>
                  <a:cubicBezTo>
                    <a:pt x="350" y="1171"/>
                    <a:pt x="354" y="1187"/>
                    <a:pt x="391" y="1232"/>
                  </a:cubicBezTo>
                  <a:cubicBezTo>
                    <a:pt x="447" y="1234"/>
                    <a:pt x="463" y="1224"/>
                    <a:pt x="472" y="1185"/>
                  </a:cubicBezTo>
                  <a:close/>
                  <a:moveTo>
                    <a:pt x="2375" y="1735"/>
                  </a:moveTo>
                  <a:cubicBezTo>
                    <a:pt x="2391" y="1731"/>
                    <a:pt x="2407" y="1710"/>
                    <a:pt x="2413" y="1693"/>
                  </a:cubicBezTo>
                  <a:cubicBezTo>
                    <a:pt x="2423" y="1663"/>
                    <a:pt x="2400" y="1642"/>
                    <a:pt x="2376" y="1633"/>
                  </a:cubicBezTo>
                  <a:cubicBezTo>
                    <a:pt x="2340" y="1621"/>
                    <a:pt x="2314" y="1640"/>
                    <a:pt x="2297" y="1678"/>
                  </a:cubicBezTo>
                  <a:cubicBezTo>
                    <a:pt x="2312" y="1718"/>
                    <a:pt x="2333" y="1747"/>
                    <a:pt x="2375" y="1735"/>
                  </a:cubicBezTo>
                  <a:close/>
                  <a:moveTo>
                    <a:pt x="2188" y="1808"/>
                  </a:moveTo>
                  <a:cubicBezTo>
                    <a:pt x="2129" y="1850"/>
                    <a:pt x="2120" y="1865"/>
                    <a:pt x="2139" y="1892"/>
                  </a:cubicBezTo>
                  <a:cubicBezTo>
                    <a:pt x="2160" y="1923"/>
                    <a:pt x="2190" y="1918"/>
                    <a:pt x="2249" y="1869"/>
                  </a:cubicBezTo>
                  <a:cubicBezTo>
                    <a:pt x="2233" y="1840"/>
                    <a:pt x="2228" y="1806"/>
                    <a:pt x="2188" y="1808"/>
                  </a:cubicBezTo>
                  <a:close/>
                  <a:moveTo>
                    <a:pt x="2577" y="2046"/>
                  </a:moveTo>
                  <a:cubicBezTo>
                    <a:pt x="2544" y="2026"/>
                    <a:pt x="2521" y="2047"/>
                    <a:pt x="2496" y="2076"/>
                  </a:cubicBezTo>
                  <a:cubicBezTo>
                    <a:pt x="2507" y="2095"/>
                    <a:pt x="2517" y="2113"/>
                    <a:pt x="2527" y="2129"/>
                  </a:cubicBezTo>
                  <a:cubicBezTo>
                    <a:pt x="2563" y="2125"/>
                    <a:pt x="2594" y="2122"/>
                    <a:pt x="2596" y="2085"/>
                  </a:cubicBezTo>
                  <a:cubicBezTo>
                    <a:pt x="2597" y="2072"/>
                    <a:pt x="2588" y="2052"/>
                    <a:pt x="2577" y="2046"/>
                  </a:cubicBezTo>
                  <a:close/>
                  <a:moveTo>
                    <a:pt x="2428" y="1805"/>
                  </a:moveTo>
                  <a:cubicBezTo>
                    <a:pt x="2412" y="1822"/>
                    <a:pt x="2395" y="1839"/>
                    <a:pt x="2372" y="1862"/>
                  </a:cubicBezTo>
                  <a:cubicBezTo>
                    <a:pt x="2399" y="1879"/>
                    <a:pt x="2420" y="1892"/>
                    <a:pt x="2440" y="1904"/>
                  </a:cubicBezTo>
                  <a:cubicBezTo>
                    <a:pt x="2493" y="1845"/>
                    <a:pt x="2492" y="1835"/>
                    <a:pt x="2428" y="1805"/>
                  </a:cubicBezTo>
                  <a:close/>
                  <a:moveTo>
                    <a:pt x="2363" y="1990"/>
                  </a:moveTo>
                  <a:cubicBezTo>
                    <a:pt x="2341" y="1997"/>
                    <a:pt x="2330" y="2012"/>
                    <a:pt x="2341" y="2033"/>
                  </a:cubicBezTo>
                  <a:cubicBezTo>
                    <a:pt x="2348" y="2046"/>
                    <a:pt x="2365" y="2054"/>
                    <a:pt x="2388" y="2073"/>
                  </a:cubicBezTo>
                  <a:cubicBezTo>
                    <a:pt x="2400" y="2046"/>
                    <a:pt x="2414" y="2029"/>
                    <a:pt x="2412" y="2016"/>
                  </a:cubicBezTo>
                  <a:cubicBezTo>
                    <a:pt x="2408" y="1993"/>
                    <a:pt x="2388" y="1981"/>
                    <a:pt x="2363" y="1990"/>
                  </a:cubicBezTo>
                  <a:close/>
                  <a:moveTo>
                    <a:pt x="2218" y="2056"/>
                  </a:moveTo>
                  <a:cubicBezTo>
                    <a:pt x="2196" y="2080"/>
                    <a:pt x="2165" y="2100"/>
                    <a:pt x="2192" y="2134"/>
                  </a:cubicBezTo>
                  <a:cubicBezTo>
                    <a:pt x="2201" y="2144"/>
                    <a:pt x="2229" y="2152"/>
                    <a:pt x="2239" y="2146"/>
                  </a:cubicBezTo>
                  <a:cubicBezTo>
                    <a:pt x="2257" y="2136"/>
                    <a:pt x="2277" y="2115"/>
                    <a:pt x="2279" y="2097"/>
                  </a:cubicBezTo>
                  <a:cubicBezTo>
                    <a:pt x="2282" y="2064"/>
                    <a:pt x="2249" y="2062"/>
                    <a:pt x="2218" y="2056"/>
                  </a:cubicBezTo>
                  <a:close/>
                  <a:moveTo>
                    <a:pt x="2606" y="1860"/>
                  </a:moveTo>
                  <a:cubicBezTo>
                    <a:pt x="2583" y="1847"/>
                    <a:pt x="2565" y="1867"/>
                    <a:pt x="2551" y="1917"/>
                  </a:cubicBezTo>
                  <a:cubicBezTo>
                    <a:pt x="2596" y="1940"/>
                    <a:pt x="2629" y="1937"/>
                    <a:pt x="2632" y="1908"/>
                  </a:cubicBezTo>
                  <a:cubicBezTo>
                    <a:pt x="2634" y="1893"/>
                    <a:pt x="2620" y="1868"/>
                    <a:pt x="2606" y="1860"/>
                  </a:cubicBezTo>
                  <a:close/>
                  <a:moveTo>
                    <a:pt x="2321" y="1460"/>
                  </a:moveTo>
                  <a:cubicBezTo>
                    <a:pt x="2309" y="1432"/>
                    <a:pt x="2270" y="1416"/>
                    <a:pt x="2237" y="1427"/>
                  </a:cubicBezTo>
                  <a:cubicBezTo>
                    <a:pt x="2202" y="1440"/>
                    <a:pt x="2184" y="1477"/>
                    <a:pt x="2196" y="1513"/>
                  </a:cubicBezTo>
                  <a:cubicBezTo>
                    <a:pt x="2207" y="1547"/>
                    <a:pt x="2247" y="1567"/>
                    <a:pt x="2281" y="1555"/>
                  </a:cubicBezTo>
                  <a:cubicBezTo>
                    <a:pt x="2314" y="1543"/>
                    <a:pt x="2335" y="1494"/>
                    <a:pt x="2321" y="1460"/>
                  </a:cubicBezTo>
                  <a:close/>
                  <a:moveTo>
                    <a:pt x="2398" y="1419"/>
                  </a:moveTo>
                  <a:cubicBezTo>
                    <a:pt x="2389" y="1459"/>
                    <a:pt x="2393" y="1489"/>
                    <a:pt x="2437" y="1505"/>
                  </a:cubicBezTo>
                  <a:cubicBezTo>
                    <a:pt x="2500" y="1470"/>
                    <a:pt x="2501" y="1461"/>
                    <a:pt x="2453" y="1406"/>
                  </a:cubicBezTo>
                  <a:cubicBezTo>
                    <a:pt x="2435" y="1410"/>
                    <a:pt x="2415" y="1415"/>
                    <a:pt x="2398" y="1419"/>
                  </a:cubicBezTo>
                  <a:close/>
                  <a:moveTo>
                    <a:pt x="2859" y="1724"/>
                  </a:moveTo>
                  <a:cubicBezTo>
                    <a:pt x="2867" y="1731"/>
                    <a:pt x="2874" y="1737"/>
                    <a:pt x="2880" y="1742"/>
                  </a:cubicBezTo>
                  <a:cubicBezTo>
                    <a:pt x="2880" y="1650"/>
                    <a:pt x="2880" y="1650"/>
                    <a:pt x="2880" y="1650"/>
                  </a:cubicBezTo>
                  <a:cubicBezTo>
                    <a:pt x="2868" y="1660"/>
                    <a:pt x="2862" y="1683"/>
                    <a:pt x="2859" y="1724"/>
                  </a:cubicBezTo>
                  <a:close/>
                  <a:moveTo>
                    <a:pt x="2854" y="1386"/>
                  </a:moveTo>
                  <a:cubicBezTo>
                    <a:pt x="2858" y="1398"/>
                    <a:pt x="2868" y="1409"/>
                    <a:pt x="2880" y="1417"/>
                  </a:cubicBezTo>
                  <a:cubicBezTo>
                    <a:pt x="2880" y="1323"/>
                    <a:pt x="2880" y="1323"/>
                    <a:pt x="2880" y="1323"/>
                  </a:cubicBezTo>
                  <a:cubicBezTo>
                    <a:pt x="2858" y="1340"/>
                    <a:pt x="2847" y="1365"/>
                    <a:pt x="2854" y="1386"/>
                  </a:cubicBezTo>
                  <a:close/>
                  <a:moveTo>
                    <a:pt x="2837" y="1516"/>
                  </a:moveTo>
                  <a:cubicBezTo>
                    <a:pt x="2821" y="1503"/>
                    <a:pt x="2793" y="1495"/>
                    <a:pt x="2774" y="1500"/>
                  </a:cubicBezTo>
                  <a:cubicBezTo>
                    <a:pt x="2738" y="1508"/>
                    <a:pt x="2742" y="1540"/>
                    <a:pt x="2747" y="1579"/>
                  </a:cubicBezTo>
                  <a:cubicBezTo>
                    <a:pt x="2775" y="1582"/>
                    <a:pt x="2800" y="1584"/>
                    <a:pt x="2822" y="1585"/>
                  </a:cubicBezTo>
                  <a:cubicBezTo>
                    <a:pt x="2842" y="1561"/>
                    <a:pt x="2865" y="1539"/>
                    <a:pt x="2837" y="1516"/>
                  </a:cubicBezTo>
                  <a:close/>
                  <a:moveTo>
                    <a:pt x="2612" y="1591"/>
                  </a:moveTo>
                  <a:cubicBezTo>
                    <a:pt x="2582" y="1574"/>
                    <a:pt x="2553" y="1596"/>
                    <a:pt x="2535" y="1649"/>
                  </a:cubicBezTo>
                  <a:cubicBezTo>
                    <a:pt x="2595" y="1682"/>
                    <a:pt x="2619" y="1681"/>
                    <a:pt x="2634" y="1649"/>
                  </a:cubicBezTo>
                  <a:cubicBezTo>
                    <a:pt x="2646" y="1622"/>
                    <a:pt x="2634" y="1603"/>
                    <a:pt x="2612" y="1591"/>
                  </a:cubicBezTo>
                  <a:close/>
                  <a:moveTo>
                    <a:pt x="2635" y="1397"/>
                  </a:moveTo>
                  <a:cubicBezTo>
                    <a:pt x="2616" y="1405"/>
                    <a:pt x="2595" y="1415"/>
                    <a:pt x="2572" y="1425"/>
                  </a:cubicBezTo>
                  <a:cubicBezTo>
                    <a:pt x="2564" y="1498"/>
                    <a:pt x="2569" y="1511"/>
                    <a:pt x="2607" y="1522"/>
                  </a:cubicBezTo>
                  <a:cubicBezTo>
                    <a:pt x="2636" y="1531"/>
                    <a:pt x="2658" y="1524"/>
                    <a:pt x="2672" y="1498"/>
                  </a:cubicBezTo>
                  <a:cubicBezTo>
                    <a:pt x="2691" y="1463"/>
                    <a:pt x="2680" y="1433"/>
                    <a:pt x="2635" y="1397"/>
                  </a:cubicBezTo>
                  <a:close/>
                  <a:moveTo>
                    <a:pt x="2752" y="1969"/>
                  </a:moveTo>
                  <a:cubicBezTo>
                    <a:pt x="2714" y="1985"/>
                    <a:pt x="2716" y="2012"/>
                    <a:pt x="2730" y="2046"/>
                  </a:cubicBezTo>
                  <a:cubicBezTo>
                    <a:pt x="2750" y="2052"/>
                    <a:pt x="2769" y="2059"/>
                    <a:pt x="2785" y="2064"/>
                  </a:cubicBezTo>
                  <a:cubicBezTo>
                    <a:pt x="2827" y="2041"/>
                    <a:pt x="2828" y="2010"/>
                    <a:pt x="2809" y="1978"/>
                  </a:cubicBezTo>
                  <a:cubicBezTo>
                    <a:pt x="2796" y="1956"/>
                    <a:pt x="2774" y="1960"/>
                    <a:pt x="2752" y="1969"/>
                  </a:cubicBezTo>
                  <a:close/>
                  <a:moveTo>
                    <a:pt x="2776" y="1841"/>
                  </a:moveTo>
                  <a:cubicBezTo>
                    <a:pt x="2799" y="1832"/>
                    <a:pt x="2817" y="1795"/>
                    <a:pt x="2809" y="1772"/>
                  </a:cubicBezTo>
                  <a:cubicBezTo>
                    <a:pt x="2801" y="1747"/>
                    <a:pt x="2769" y="1734"/>
                    <a:pt x="2738" y="1743"/>
                  </a:cubicBezTo>
                  <a:cubicBezTo>
                    <a:pt x="2710" y="1751"/>
                    <a:pt x="2696" y="1780"/>
                    <a:pt x="2706" y="1811"/>
                  </a:cubicBezTo>
                  <a:cubicBezTo>
                    <a:pt x="2714" y="1837"/>
                    <a:pt x="2748" y="1852"/>
                    <a:pt x="2776" y="1841"/>
                  </a:cubicBezTo>
                  <a:close/>
                  <a:moveTo>
                    <a:pt x="2026" y="2152"/>
                  </a:moveTo>
                  <a:cubicBezTo>
                    <a:pt x="2021" y="2154"/>
                    <a:pt x="2015" y="2156"/>
                    <a:pt x="2010" y="2159"/>
                  </a:cubicBezTo>
                  <a:cubicBezTo>
                    <a:pt x="2073" y="2159"/>
                    <a:pt x="2073" y="2159"/>
                    <a:pt x="2073" y="2159"/>
                  </a:cubicBezTo>
                  <a:cubicBezTo>
                    <a:pt x="2061" y="2150"/>
                    <a:pt x="2046" y="2146"/>
                    <a:pt x="2026" y="2152"/>
                  </a:cubicBezTo>
                  <a:close/>
                  <a:moveTo>
                    <a:pt x="2046" y="1557"/>
                  </a:moveTo>
                  <a:cubicBezTo>
                    <a:pt x="2022" y="1564"/>
                    <a:pt x="2006" y="1595"/>
                    <a:pt x="2012" y="1619"/>
                  </a:cubicBezTo>
                  <a:cubicBezTo>
                    <a:pt x="2017" y="1645"/>
                    <a:pt x="2046" y="1666"/>
                    <a:pt x="2069" y="1662"/>
                  </a:cubicBezTo>
                  <a:cubicBezTo>
                    <a:pt x="2098" y="1656"/>
                    <a:pt x="2121" y="1620"/>
                    <a:pt x="2113" y="1592"/>
                  </a:cubicBezTo>
                  <a:cubicBezTo>
                    <a:pt x="2106" y="1566"/>
                    <a:pt x="2072" y="1548"/>
                    <a:pt x="2046" y="1557"/>
                  </a:cubicBezTo>
                  <a:close/>
                  <a:moveTo>
                    <a:pt x="1720" y="1967"/>
                  </a:moveTo>
                  <a:cubicBezTo>
                    <a:pt x="1699" y="1976"/>
                    <a:pt x="1675" y="1986"/>
                    <a:pt x="1654" y="1995"/>
                  </a:cubicBezTo>
                  <a:cubicBezTo>
                    <a:pt x="1639" y="2053"/>
                    <a:pt x="1647" y="2076"/>
                    <a:pt x="1685" y="2091"/>
                  </a:cubicBezTo>
                  <a:cubicBezTo>
                    <a:pt x="1719" y="2104"/>
                    <a:pt x="1751" y="2094"/>
                    <a:pt x="1763" y="2066"/>
                  </a:cubicBezTo>
                  <a:cubicBezTo>
                    <a:pt x="1782" y="2024"/>
                    <a:pt x="1773" y="2002"/>
                    <a:pt x="1720" y="1967"/>
                  </a:cubicBezTo>
                  <a:close/>
                  <a:moveTo>
                    <a:pt x="1466" y="61"/>
                  </a:moveTo>
                  <a:cubicBezTo>
                    <a:pt x="1446" y="81"/>
                    <a:pt x="1449" y="102"/>
                    <a:pt x="1463" y="124"/>
                  </a:cubicBezTo>
                  <a:cubicBezTo>
                    <a:pt x="1476" y="146"/>
                    <a:pt x="1496" y="147"/>
                    <a:pt x="1522" y="141"/>
                  </a:cubicBezTo>
                  <a:cubicBezTo>
                    <a:pt x="1541" y="117"/>
                    <a:pt x="1547" y="93"/>
                    <a:pt x="1529" y="71"/>
                  </a:cubicBezTo>
                  <a:cubicBezTo>
                    <a:pt x="1512" y="51"/>
                    <a:pt x="1489" y="52"/>
                    <a:pt x="1466" y="61"/>
                  </a:cubicBezTo>
                  <a:close/>
                  <a:moveTo>
                    <a:pt x="1737" y="312"/>
                  </a:moveTo>
                  <a:cubicBezTo>
                    <a:pt x="1730" y="260"/>
                    <a:pt x="1723" y="249"/>
                    <a:pt x="1690" y="244"/>
                  </a:cubicBezTo>
                  <a:cubicBezTo>
                    <a:pt x="1652" y="239"/>
                    <a:pt x="1640" y="249"/>
                    <a:pt x="1619" y="306"/>
                  </a:cubicBezTo>
                  <a:cubicBezTo>
                    <a:pt x="1660" y="373"/>
                    <a:pt x="1685" y="373"/>
                    <a:pt x="1737" y="312"/>
                  </a:cubicBezTo>
                  <a:close/>
                  <a:moveTo>
                    <a:pt x="1233" y="108"/>
                  </a:moveTo>
                  <a:cubicBezTo>
                    <a:pt x="1200" y="119"/>
                    <a:pt x="1189" y="143"/>
                    <a:pt x="1192" y="175"/>
                  </a:cubicBezTo>
                  <a:cubicBezTo>
                    <a:pt x="1196" y="216"/>
                    <a:pt x="1226" y="227"/>
                    <a:pt x="1275" y="237"/>
                  </a:cubicBezTo>
                  <a:cubicBezTo>
                    <a:pt x="1284" y="229"/>
                    <a:pt x="1299" y="215"/>
                    <a:pt x="1309" y="205"/>
                  </a:cubicBezTo>
                  <a:cubicBezTo>
                    <a:pt x="1312" y="136"/>
                    <a:pt x="1280" y="115"/>
                    <a:pt x="1233" y="108"/>
                  </a:cubicBezTo>
                  <a:close/>
                  <a:moveTo>
                    <a:pt x="1453" y="214"/>
                  </a:moveTo>
                  <a:cubicBezTo>
                    <a:pt x="1428" y="212"/>
                    <a:pt x="1408" y="231"/>
                    <a:pt x="1406" y="261"/>
                  </a:cubicBezTo>
                  <a:cubicBezTo>
                    <a:pt x="1403" y="297"/>
                    <a:pt x="1418" y="318"/>
                    <a:pt x="1447" y="319"/>
                  </a:cubicBezTo>
                  <a:cubicBezTo>
                    <a:pt x="1475" y="320"/>
                    <a:pt x="1503" y="298"/>
                    <a:pt x="1505" y="273"/>
                  </a:cubicBezTo>
                  <a:cubicBezTo>
                    <a:pt x="1508" y="245"/>
                    <a:pt x="1483" y="217"/>
                    <a:pt x="1453" y="214"/>
                  </a:cubicBezTo>
                  <a:close/>
                  <a:moveTo>
                    <a:pt x="1415" y="0"/>
                  </a:moveTo>
                  <a:cubicBezTo>
                    <a:pt x="1324" y="0"/>
                    <a:pt x="1324" y="0"/>
                    <a:pt x="1324" y="0"/>
                  </a:cubicBezTo>
                  <a:cubicBezTo>
                    <a:pt x="1319" y="10"/>
                    <a:pt x="1317" y="20"/>
                    <a:pt x="1316" y="29"/>
                  </a:cubicBezTo>
                  <a:cubicBezTo>
                    <a:pt x="1315" y="54"/>
                    <a:pt x="1341" y="61"/>
                    <a:pt x="1362" y="65"/>
                  </a:cubicBezTo>
                  <a:cubicBezTo>
                    <a:pt x="1386" y="70"/>
                    <a:pt x="1407" y="49"/>
                    <a:pt x="1423" y="9"/>
                  </a:cubicBezTo>
                  <a:cubicBezTo>
                    <a:pt x="1420" y="6"/>
                    <a:pt x="1417" y="3"/>
                    <a:pt x="1415" y="0"/>
                  </a:cubicBezTo>
                  <a:close/>
                  <a:moveTo>
                    <a:pt x="1657" y="156"/>
                  </a:moveTo>
                  <a:cubicBezTo>
                    <a:pt x="1685" y="161"/>
                    <a:pt x="1705" y="130"/>
                    <a:pt x="1716" y="72"/>
                  </a:cubicBezTo>
                  <a:cubicBezTo>
                    <a:pt x="1680" y="35"/>
                    <a:pt x="1666" y="30"/>
                    <a:pt x="1640" y="46"/>
                  </a:cubicBezTo>
                  <a:cubicBezTo>
                    <a:pt x="1620" y="58"/>
                    <a:pt x="1603" y="99"/>
                    <a:pt x="1615" y="123"/>
                  </a:cubicBezTo>
                  <a:cubicBezTo>
                    <a:pt x="1623" y="138"/>
                    <a:pt x="1642" y="153"/>
                    <a:pt x="1657" y="156"/>
                  </a:cubicBezTo>
                  <a:close/>
                  <a:moveTo>
                    <a:pt x="2024" y="1991"/>
                  </a:moveTo>
                  <a:cubicBezTo>
                    <a:pt x="2014" y="1975"/>
                    <a:pt x="1996" y="1953"/>
                    <a:pt x="1980" y="1952"/>
                  </a:cubicBezTo>
                  <a:cubicBezTo>
                    <a:pt x="1940" y="1950"/>
                    <a:pt x="1924" y="1979"/>
                    <a:pt x="1923" y="2017"/>
                  </a:cubicBezTo>
                  <a:cubicBezTo>
                    <a:pt x="1945" y="2047"/>
                    <a:pt x="1971" y="2064"/>
                    <a:pt x="2008" y="2046"/>
                  </a:cubicBezTo>
                  <a:cubicBezTo>
                    <a:pt x="2030" y="2035"/>
                    <a:pt x="2036" y="2011"/>
                    <a:pt x="2024" y="1991"/>
                  </a:cubicBezTo>
                  <a:close/>
                  <a:moveTo>
                    <a:pt x="1982" y="1860"/>
                  </a:moveTo>
                  <a:cubicBezTo>
                    <a:pt x="2011" y="1852"/>
                    <a:pt x="2040" y="1818"/>
                    <a:pt x="2034" y="1793"/>
                  </a:cubicBezTo>
                  <a:cubicBezTo>
                    <a:pt x="2023" y="1752"/>
                    <a:pt x="1993" y="1738"/>
                    <a:pt x="1954" y="1741"/>
                  </a:cubicBezTo>
                  <a:cubicBezTo>
                    <a:pt x="1910" y="1781"/>
                    <a:pt x="1903" y="1801"/>
                    <a:pt x="1924" y="1834"/>
                  </a:cubicBezTo>
                  <a:cubicBezTo>
                    <a:pt x="1937" y="1856"/>
                    <a:pt x="1955" y="1868"/>
                    <a:pt x="1982" y="1860"/>
                  </a:cubicBezTo>
                  <a:close/>
                  <a:moveTo>
                    <a:pt x="1065" y="28"/>
                  </a:moveTo>
                  <a:cubicBezTo>
                    <a:pt x="1092" y="36"/>
                    <a:pt x="1123" y="28"/>
                    <a:pt x="1132" y="9"/>
                  </a:cubicBezTo>
                  <a:cubicBezTo>
                    <a:pt x="1133" y="6"/>
                    <a:pt x="1134" y="3"/>
                    <a:pt x="1135" y="0"/>
                  </a:cubicBezTo>
                  <a:cubicBezTo>
                    <a:pt x="1030" y="0"/>
                    <a:pt x="1030" y="0"/>
                    <a:pt x="1030" y="0"/>
                  </a:cubicBezTo>
                  <a:cubicBezTo>
                    <a:pt x="1035" y="15"/>
                    <a:pt x="1046" y="22"/>
                    <a:pt x="1065" y="28"/>
                  </a:cubicBezTo>
                  <a:close/>
                  <a:moveTo>
                    <a:pt x="1950" y="1424"/>
                  </a:moveTo>
                  <a:cubicBezTo>
                    <a:pt x="1944" y="1394"/>
                    <a:pt x="1904" y="1366"/>
                    <a:pt x="1876" y="1372"/>
                  </a:cubicBezTo>
                  <a:cubicBezTo>
                    <a:pt x="1837" y="1380"/>
                    <a:pt x="1816" y="1422"/>
                    <a:pt x="1828" y="1467"/>
                  </a:cubicBezTo>
                  <a:cubicBezTo>
                    <a:pt x="1838" y="1504"/>
                    <a:pt x="1861" y="1517"/>
                    <a:pt x="1898" y="1506"/>
                  </a:cubicBezTo>
                  <a:cubicBezTo>
                    <a:pt x="1932" y="1495"/>
                    <a:pt x="1957" y="1457"/>
                    <a:pt x="1950" y="1424"/>
                  </a:cubicBezTo>
                  <a:close/>
                  <a:moveTo>
                    <a:pt x="1724" y="1653"/>
                  </a:moveTo>
                  <a:cubicBezTo>
                    <a:pt x="1693" y="1652"/>
                    <a:pt x="1667" y="1676"/>
                    <a:pt x="1660" y="1709"/>
                  </a:cubicBezTo>
                  <a:cubicBezTo>
                    <a:pt x="1654" y="1742"/>
                    <a:pt x="1663" y="1769"/>
                    <a:pt x="1694" y="1787"/>
                  </a:cubicBezTo>
                  <a:cubicBezTo>
                    <a:pt x="1731" y="1807"/>
                    <a:pt x="1753" y="1799"/>
                    <a:pt x="1803" y="1743"/>
                  </a:cubicBezTo>
                  <a:cubicBezTo>
                    <a:pt x="1784" y="1678"/>
                    <a:pt x="1763" y="1655"/>
                    <a:pt x="1724" y="1653"/>
                  </a:cubicBezTo>
                  <a:close/>
                  <a:moveTo>
                    <a:pt x="1865" y="67"/>
                  </a:moveTo>
                  <a:cubicBezTo>
                    <a:pt x="1879" y="49"/>
                    <a:pt x="1885" y="30"/>
                    <a:pt x="1869" y="10"/>
                  </a:cubicBezTo>
                  <a:cubicBezTo>
                    <a:pt x="1865" y="6"/>
                    <a:pt x="1862" y="3"/>
                    <a:pt x="1859" y="0"/>
                  </a:cubicBezTo>
                  <a:cubicBezTo>
                    <a:pt x="1790" y="0"/>
                    <a:pt x="1790" y="0"/>
                    <a:pt x="1790" y="0"/>
                  </a:cubicBezTo>
                  <a:cubicBezTo>
                    <a:pt x="1784" y="49"/>
                    <a:pt x="1791" y="67"/>
                    <a:pt x="1818" y="79"/>
                  </a:cubicBezTo>
                  <a:cubicBezTo>
                    <a:pt x="1836" y="86"/>
                    <a:pt x="1852" y="84"/>
                    <a:pt x="1865" y="67"/>
                  </a:cubicBezTo>
                  <a:close/>
                </a:path>
              </a:pathLst>
            </a:custGeom>
            <a:solidFill>
              <a:schemeClr val="accent1"/>
            </a:solidFill>
            <a:ln>
              <a:noFill/>
            </a:ln>
          </p:spPr>
        </p:sp>
      </p:grpSp>
      <p:grpSp>
        <p:nvGrpSpPr>
          <p:cNvPr id="84" name="Group 83" title="Text Container Shape"/>
          <p:cNvGrpSpPr/>
          <p:nvPr/>
        </p:nvGrpSpPr>
        <p:grpSpPr>
          <a:xfrm>
            <a:off x="5486400" y="466725"/>
            <a:ext cx="3662363" cy="5922963"/>
            <a:chOff x="5486400" y="466725"/>
            <a:chExt cx="3662363" cy="5922963"/>
          </a:xfrm>
        </p:grpSpPr>
        <p:sp>
          <p:nvSpPr>
            <p:cNvPr id="80" name="Freeform 53"/>
            <p:cNvSpPr/>
            <p:nvPr/>
          </p:nvSpPr>
          <p:spPr bwMode="auto">
            <a:xfrm>
              <a:off x="5486400" y="466725"/>
              <a:ext cx="3662363" cy="5922963"/>
            </a:xfrm>
            <a:custGeom>
              <a:avLst/>
              <a:gdLst/>
              <a:ahLst/>
              <a:cxnLst/>
              <a:rect l="0" t="0" r="r" b="b"/>
              <a:pathLst>
                <a:path w="1152" h="1865">
                  <a:moveTo>
                    <a:pt x="100" y="0"/>
                  </a:moveTo>
                  <a:cubicBezTo>
                    <a:pt x="45" y="0"/>
                    <a:pt x="0" y="45"/>
                    <a:pt x="0" y="100"/>
                  </a:cubicBezTo>
                  <a:cubicBezTo>
                    <a:pt x="0" y="1765"/>
                    <a:pt x="0" y="1765"/>
                    <a:pt x="0" y="1765"/>
                  </a:cubicBezTo>
                  <a:cubicBezTo>
                    <a:pt x="0" y="1820"/>
                    <a:pt x="45" y="1865"/>
                    <a:pt x="100" y="1865"/>
                  </a:cubicBezTo>
                  <a:cubicBezTo>
                    <a:pt x="1152" y="1865"/>
                    <a:pt x="1152" y="1865"/>
                    <a:pt x="1152" y="1865"/>
                  </a:cubicBezTo>
                  <a:cubicBezTo>
                    <a:pt x="1152" y="0"/>
                    <a:pt x="1152" y="0"/>
                    <a:pt x="1152" y="0"/>
                  </a:cubicBezTo>
                  <a:lnTo>
                    <a:pt x="100" y="0"/>
                  </a:lnTo>
                  <a:close/>
                </a:path>
              </a:pathLst>
            </a:custGeom>
            <a:solidFill>
              <a:schemeClr val="accent1">
                <a:lumMod val="75000"/>
              </a:schemeClr>
            </a:solidFill>
            <a:ln>
              <a:noFill/>
            </a:ln>
          </p:spPr>
        </p:sp>
        <p:cxnSp>
          <p:nvCxnSpPr>
            <p:cNvPr id="10" name="Straight Connector 9"/>
            <p:cNvCxnSpPr/>
            <p:nvPr/>
          </p:nvCxnSpPr>
          <p:spPr>
            <a:xfrm>
              <a:off x="6010049" y="4714230"/>
              <a:ext cx="521208"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sp>
          <p:nvSpPr>
            <p:cNvPr id="83" name="Freeform 57"/>
            <p:cNvSpPr/>
            <p:nvPr/>
          </p:nvSpPr>
          <p:spPr bwMode="auto">
            <a:xfrm>
              <a:off x="5673747" y="658813"/>
              <a:ext cx="3473450" cy="5538787"/>
            </a:xfrm>
            <a:custGeom>
              <a:avLst/>
              <a:gdLst/>
              <a:ahLst/>
              <a:cxnLst/>
              <a:rect l="0" t="0" r="r" b="b"/>
              <a:pathLst>
                <a:path w="1093" h="1745">
                  <a:moveTo>
                    <a:pt x="40" y="0"/>
                  </a:moveTo>
                  <a:cubicBezTo>
                    <a:pt x="18" y="0"/>
                    <a:pt x="0" y="18"/>
                    <a:pt x="0" y="40"/>
                  </a:cubicBezTo>
                  <a:cubicBezTo>
                    <a:pt x="0" y="1705"/>
                    <a:pt x="0" y="1705"/>
                    <a:pt x="0" y="1705"/>
                  </a:cubicBezTo>
                  <a:cubicBezTo>
                    <a:pt x="0" y="1726"/>
                    <a:pt x="18" y="1745"/>
                    <a:pt x="40" y="1745"/>
                  </a:cubicBezTo>
                  <a:cubicBezTo>
                    <a:pt x="1092" y="1745"/>
                    <a:pt x="1092" y="1745"/>
                    <a:pt x="1092" y="1745"/>
                  </a:cubicBezTo>
                  <a:cubicBezTo>
                    <a:pt x="1092" y="1733"/>
                    <a:pt x="1092" y="1733"/>
                    <a:pt x="1092" y="1733"/>
                  </a:cubicBezTo>
                  <a:cubicBezTo>
                    <a:pt x="792" y="1733"/>
                    <a:pt x="792" y="1733"/>
                    <a:pt x="792" y="1733"/>
                  </a:cubicBezTo>
                  <a:cubicBezTo>
                    <a:pt x="40" y="1733"/>
                    <a:pt x="40" y="1733"/>
                    <a:pt x="40" y="1733"/>
                  </a:cubicBezTo>
                  <a:cubicBezTo>
                    <a:pt x="25" y="1733"/>
                    <a:pt x="12" y="1720"/>
                    <a:pt x="12" y="1705"/>
                  </a:cubicBezTo>
                  <a:cubicBezTo>
                    <a:pt x="12" y="40"/>
                    <a:pt x="12" y="40"/>
                    <a:pt x="12" y="40"/>
                  </a:cubicBezTo>
                  <a:cubicBezTo>
                    <a:pt x="12" y="24"/>
                    <a:pt x="25" y="12"/>
                    <a:pt x="40" y="12"/>
                  </a:cubicBezTo>
                  <a:cubicBezTo>
                    <a:pt x="792" y="12"/>
                    <a:pt x="792" y="12"/>
                    <a:pt x="792" y="12"/>
                  </a:cubicBezTo>
                  <a:cubicBezTo>
                    <a:pt x="1093" y="12"/>
                    <a:pt x="1093" y="12"/>
                    <a:pt x="1093" y="12"/>
                  </a:cubicBezTo>
                  <a:cubicBezTo>
                    <a:pt x="1093" y="0"/>
                    <a:pt x="1093" y="0"/>
                    <a:pt x="1093" y="0"/>
                  </a:cubicBezTo>
                  <a:lnTo>
                    <a:pt x="40" y="0"/>
                  </a:lnTo>
                  <a:close/>
                </a:path>
              </a:pathLst>
            </a:custGeom>
            <a:solidFill>
              <a:schemeClr val="bg2"/>
            </a:solidFill>
            <a:ln>
              <a:noFill/>
            </a:ln>
          </p:spPr>
        </p:sp>
      </p:grpSp>
      <p:sp>
        <p:nvSpPr>
          <p:cNvPr id="4" name="Date Placeholder 3"/>
          <p:cNvSpPr>
            <a:spLocks noGrp="1"/>
          </p:cNvSpPr>
          <p:nvPr>
            <p:ph type="dt" sz="half" idx="10"/>
          </p:nvPr>
        </p:nvSpPr>
        <p:spPr>
          <a:xfrm>
            <a:off x="6729989" y="6442525"/>
            <a:ext cx="2057400" cy="365125"/>
          </a:xfrm>
        </p:spPr>
        <p:txBody>
          <a:bodyPr/>
          <a:lstStyle/>
          <a:p>
            <a:pPr>
              <a:defRPr/>
            </a:pPr>
            <a:fld id="{8EC80E0E-7221-4CAE-B110-F3CEEF48CC15}" type="datetimeFigureOut">
              <a:rPr lang="en-US" smtClean="0"/>
              <a:pPr>
                <a:defRPr/>
              </a:pPr>
              <a:t>10/23/2017</a:t>
            </a:fld>
            <a:endParaRPr lang="en-US"/>
          </a:p>
        </p:txBody>
      </p:sp>
      <p:sp>
        <p:nvSpPr>
          <p:cNvPr id="5" name="Footer Placeholder 4"/>
          <p:cNvSpPr>
            <a:spLocks noGrp="1"/>
          </p:cNvSpPr>
          <p:nvPr>
            <p:ph type="ftr" sz="quarter" idx="11"/>
          </p:nvPr>
        </p:nvSpPr>
        <p:spPr>
          <a:xfrm>
            <a:off x="3024158" y="6442525"/>
            <a:ext cx="3086100" cy="365125"/>
          </a:xfrm>
        </p:spPr>
        <p:txBody>
          <a:bodyPr/>
          <a:lstStyle>
            <a:lvl1pPr algn="ctr">
              <a:defRPr/>
            </a:lvl1pPr>
          </a:lstStyle>
          <a:p>
            <a:pPr>
              <a:defRPr/>
            </a:pPr>
            <a:endParaRPr lang="en-US"/>
          </a:p>
        </p:txBody>
      </p:sp>
      <p:sp>
        <p:nvSpPr>
          <p:cNvPr id="6" name="Slide Number Placeholder 5"/>
          <p:cNvSpPr>
            <a:spLocks noGrp="1"/>
          </p:cNvSpPr>
          <p:nvPr>
            <p:ph type="sldNum" sz="quarter" idx="12"/>
          </p:nvPr>
        </p:nvSpPr>
        <p:spPr>
          <a:xfrm>
            <a:off x="349824" y="6442525"/>
            <a:ext cx="2066534" cy="365125"/>
          </a:xfrm>
        </p:spPr>
        <p:txBody>
          <a:bodyPr anchor="ctr"/>
          <a:lstStyle>
            <a:lvl1pPr algn="l">
              <a:defRPr sz="900"/>
            </a:lvl1pPr>
          </a:lstStyle>
          <a:p>
            <a:pPr>
              <a:defRPr/>
            </a:pPr>
            <a:fld id="{011CC147-0B0F-4C66-A29E-76030EA7EF1B}" type="slidenum">
              <a:rPr lang="en-US" smtClean="0"/>
              <a:pPr>
                <a:defRPr/>
              </a:pPr>
              <a:t>‹#›</a:t>
            </a:fld>
            <a:endParaRPr lang="en-US"/>
          </a:p>
        </p:txBody>
      </p:sp>
      <p:sp>
        <p:nvSpPr>
          <p:cNvPr id="68"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6"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
        <p:nvSpPr>
          <p:cNvPr id="2" name="Title 1"/>
          <p:cNvSpPr>
            <a:spLocks noGrp="1"/>
          </p:cNvSpPr>
          <p:nvPr>
            <p:ph type="ctrTitle"/>
          </p:nvPr>
        </p:nvSpPr>
        <p:spPr>
          <a:xfrm>
            <a:off x="5940564" y="1023868"/>
            <a:ext cx="2845259" cy="3349641"/>
          </a:xfrm>
        </p:spPr>
        <p:txBody>
          <a:bodyPr anchor="t">
            <a:normAutofit/>
          </a:bodyPr>
          <a:lstStyle>
            <a:lvl1pPr algn="l">
              <a:lnSpc>
                <a:spcPct val="105000"/>
              </a:lnSpc>
              <a:defRPr sz="33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940564" y="4945377"/>
            <a:ext cx="2845259" cy="1037760"/>
          </a:xfrm>
        </p:spPr>
        <p:txBody>
          <a:bodyPr anchor="t">
            <a:normAutofit/>
          </a:bodyPr>
          <a:lstStyle>
            <a:lvl1pPr marL="0" indent="0" algn="l">
              <a:lnSpc>
                <a:spcPct val="130000"/>
              </a:lnSpc>
              <a:buNone/>
              <a:defRPr sz="1700" baseline="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19" name="Freeform 57"/>
          <p:cNvSpPr/>
          <p:nvPr/>
        </p:nvSpPr>
        <p:spPr bwMode="auto">
          <a:xfrm>
            <a:off x="3342085"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1" name="Freeform 192"/>
          <p:cNvSpPr/>
          <p:nvPr/>
        </p:nvSpPr>
        <p:spPr bwMode="auto">
          <a:xfrm>
            <a:off x="3299222" y="-5000626"/>
            <a:ext cx="1191" cy="3175"/>
          </a:xfrm>
          <a:custGeom>
            <a:avLst/>
            <a:gdLst/>
            <a:ahLst/>
            <a:cxnLst/>
            <a:rect l="0" t="0" r="r" b="b"/>
            <a:pathLst>
              <a:path w="2" h="3">
                <a:moveTo>
                  <a:pt x="0" y="0"/>
                </a:moveTo>
                <a:lnTo>
                  <a:pt x="2" y="2"/>
                </a:lnTo>
                <a:lnTo>
                  <a:pt x="0" y="3"/>
                </a:lnTo>
                <a:lnTo>
                  <a:pt x="0" y="0"/>
                </a:lnTo>
                <a:close/>
              </a:path>
            </a:pathLst>
          </a:custGeom>
          <a:solidFill>
            <a:srgbClr val="ADBC87"/>
          </a:solidFill>
          <a:ln w="0">
            <a:solidFill>
              <a:srgbClr val="ADBC87"/>
            </a:solidFill>
            <a:prstDash val="solid"/>
            <a:round/>
            <a:headEnd/>
            <a:tailEnd/>
          </a:ln>
        </p:spPr>
      </p:sp>
    </p:spTree>
    <p:extLst>
      <p:ext uri="{BB962C8B-B14F-4D97-AF65-F5344CB8AC3E}">
        <p14:creationId xmlns:p14="http://schemas.microsoft.com/office/powerpoint/2010/main" val="2433565745"/>
      </p:ext>
    </p:extLst>
  </p:cSld>
  <p:clrMapOvr>
    <a:masterClrMapping/>
  </p:clrMapOvr>
  <p:extLst mod="1">
    <p:ext uri="{DCECCB84-F9BA-43D5-87BE-67443E8EF086}">
      <p15:sldGuideLst xmlns="" xmlns:p15="http://schemas.microsoft.com/office/powerpoint/2012/main">
        <p15:guide id="4294967295"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191C1FC0-9022-4A4B-BDA7-9564DAA5BA28}" type="datetimeFigureOut">
              <a:rPr lang="en-US" smtClean="0"/>
              <a:pPr>
                <a:defRPr/>
              </a:pPr>
              <a:t>10/23/2017</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9987CA35-6634-4AD7-8D47-2550523B1D87}" type="slidenum">
              <a:rPr lang="en-US" smtClean="0"/>
              <a:pPr>
                <a:defRPr/>
              </a:pPr>
              <a:t>‹#›</a:t>
            </a:fld>
            <a:endParaRPr lang="en-US"/>
          </a:p>
        </p:txBody>
      </p:sp>
    </p:spTree>
    <p:extLst>
      <p:ext uri="{BB962C8B-B14F-4D97-AF65-F5344CB8AC3E}">
        <p14:creationId xmlns:p14="http://schemas.microsoft.com/office/powerpoint/2010/main" val="4263859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355" name="Freeform 216"/>
          <p:cNvSpPr>
            <a:spLocks noEditPoints="1"/>
          </p:cNvSpPr>
          <p:nvPr/>
        </p:nvSpPr>
        <p:spPr bwMode="auto">
          <a:xfrm>
            <a:off x="0" y="0"/>
            <a:ext cx="9144000" cy="6858000"/>
          </a:xfrm>
          <a:custGeom>
            <a:avLst/>
            <a:gdLst/>
            <a:ahLst/>
            <a:cxnLst/>
            <a:rect l="0" t="0" r="r" b="b"/>
            <a:pathLst>
              <a:path w="2880" h="2158">
                <a:moveTo>
                  <a:pt x="1368" y="904"/>
                </a:moveTo>
                <a:cubicBezTo>
                  <a:pt x="1360" y="897"/>
                  <a:pt x="1341" y="896"/>
                  <a:pt x="1332" y="900"/>
                </a:cubicBezTo>
                <a:cubicBezTo>
                  <a:pt x="1317" y="908"/>
                  <a:pt x="1321" y="925"/>
                  <a:pt x="1343" y="951"/>
                </a:cubicBezTo>
                <a:cubicBezTo>
                  <a:pt x="1372" y="935"/>
                  <a:pt x="1382" y="916"/>
                  <a:pt x="1368" y="904"/>
                </a:cubicBezTo>
                <a:close/>
                <a:moveTo>
                  <a:pt x="1342" y="828"/>
                </a:moveTo>
                <a:cubicBezTo>
                  <a:pt x="1359" y="833"/>
                  <a:pt x="1379" y="820"/>
                  <a:pt x="1383" y="802"/>
                </a:cubicBezTo>
                <a:cubicBezTo>
                  <a:pt x="1387" y="785"/>
                  <a:pt x="1373" y="762"/>
                  <a:pt x="1358" y="758"/>
                </a:cubicBezTo>
                <a:cubicBezTo>
                  <a:pt x="1341" y="754"/>
                  <a:pt x="1323" y="767"/>
                  <a:pt x="1317" y="786"/>
                </a:cubicBezTo>
                <a:cubicBezTo>
                  <a:pt x="1311" y="805"/>
                  <a:pt x="1321" y="823"/>
                  <a:pt x="1342" y="828"/>
                </a:cubicBezTo>
                <a:close/>
                <a:moveTo>
                  <a:pt x="1329" y="1107"/>
                </a:moveTo>
                <a:cubicBezTo>
                  <a:pt x="1339" y="1108"/>
                  <a:pt x="1350" y="1101"/>
                  <a:pt x="1368" y="1096"/>
                </a:cubicBezTo>
                <a:cubicBezTo>
                  <a:pt x="1358" y="1080"/>
                  <a:pt x="1354" y="1066"/>
                  <a:pt x="1346" y="1062"/>
                </a:cubicBezTo>
                <a:cubicBezTo>
                  <a:pt x="1332" y="1056"/>
                  <a:pt x="1319" y="1062"/>
                  <a:pt x="1314" y="1079"/>
                </a:cubicBezTo>
                <a:cubicBezTo>
                  <a:pt x="1310" y="1093"/>
                  <a:pt x="1315" y="1105"/>
                  <a:pt x="1329" y="1107"/>
                </a:cubicBezTo>
                <a:close/>
                <a:moveTo>
                  <a:pt x="977" y="1294"/>
                </a:moveTo>
                <a:cubicBezTo>
                  <a:pt x="935" y="1280"/>
                  <a:pt x="915" y="1283"/>
                  <a:pt x="900" y="1304"/>
                </a:cubicBezTo>
                <a:cubicBezTo>
                  <a:pt x="888" y="1320"/>
                  <a:pt x="891" y="1343"/>
                  <a:pt x="907" y="1358"/>
                </a:cubicBezTo>
                <a:cubicBezTo>
                  <a:pt x="923" y="1374"/>
                  <a:pt x="941" y="1379"/>
                  <a:pt x="962" y="1368"/>
                </a:cubicBezTo>
                <a:cubicBezTo>
                  <a:pt x="986" y="1356"/>
                  <a:pt x="989" y="1341"/>
                  <a:pt x="977" y="1294"/>
                </a:cubicBezTo>
                <a:close/>
                <a:moveTo>
                  <a:pt x="1362" y="65"/>
                </a:moveTo>
                <a:cubicBezTo>
                  <a:pt x="1386" y="70"/>
                  <a:pt x="1407" y="49"/>
                  <a:pt x="1423" y="9"/>
                </a:cubicBezTo>
                <a:cubicBezTo>
                  <a:pt x="1420" y="6"/>
                  <a:pt x="1417" y="3"/>
                  <a:pt x="1415" y="0"/>
                </a:cubicBezTo>
                <a:cubicBezTo>
                  <a:pt x="1324" y="0"/>
                  <a:pt x="1324" y="0"/>
                  <a:pt x="1324" y="0"/>
                </a:cubicBezTo>
                <a:cubicBezTo>
                  <a:pt x="1319" y="9"/>
                  <a:pt x="1317" y="19"/>
                  <a:pt x="1316" y="28"/>
                </a:cubicBezTo>
                <a:cubicBezTo>
                  <a:pt x="1315" y="54"/>
                  <a:pt x="1341" y="60"/>
                  <a:pt x="1362" y="65"/>
                </a:cubicBezTo>
                <a:close/>
                <a:moveTo>
                  <a:pt x="1405" y="545"/>
                </a:moveTo>
                <a:cubicBezTo>
                  <a:pt x="1412" y="529"/>
                  <a:pt x="1412" y="506"/>
                  <a:pt x="1408" y="488"/>
                </a:cubicBezTo>
                <a:cubicBezTo>
                  <a:pt x="1405" y="471"/>
                  <a:pt x="1373" y="458"/>
                  <a:pt x="1354" y="461"/>
                </a:cubicBezTo>
                <a:cubicBezTo>
                  <a:pt x="1334" y="464"/>
                  <a:pt x="1324" y="476"/>
                  <a:pt x="1323" y="496"/>
                </a:cubicBezTo>
                <a:cubicBezTo>
                  <a:pt x="1322" y="517"/>
                  <a:pt x="1321" y="537"/>
                  <a:pt x="1319" y="562"/>
                </a:cubicBezTo>
                <a:cubicBezTo>
                  <a:pt x="1337" y="565"/>
                  <a:pt x="1346" y="566"/>
                  <a:pt x="1355" y="568"/>
                </a:cubicBezTo>
                <a:cubicBezTo>
                  <a:pt x="1377" y="573"/>
                  <a:pt x="1397" y="563"/>
                  <a:pt x="1405" y="545"/>
                </a:cubicBezTo>
                <a:close/>
                <a:moveTo>
                  <a:pt x="995" y="997"/>
                </a:moveTo>
                <a:cubicBezTo>
                  <a:pt x="1018" y="1003"/>
                  <a:pt x="1043" y="989"/>
                  <a:pt x="1049" y="966"/>
                </a:cubicBezTo>
                <a:cubicBezTo>
                  <a:pt x="1054" y="943"/>
                  <a:pt x="1035" y="915"/>
                  <a:pt x="1012" y="910"/>
                </a:cubicBezTo>
                <a:cubicBezTo>
                  <a:pt x="992" y="906"/>
                  <a:pt x="969" y="922"/>
                  <a:pt x="964" y="943"/>
                </a:cubicBezTo>
                <a:cubicBezTo>
                  <a:pt x="958" y="967"/>
                  <a:pt x="971" y="990"/>
                  <a:pt x="995" y="997"/>
                </a:cubicBezTo>
                <a:close/>
                <a:moveTo>
                  <a:pt x="1275" y="237"/>
                </a:moveTo>
                <a:cubicBezTo>
                  <a:pt x="1284" y="228"/>
                  <a:pt x="1299" y="214"/>
                  <a:pt x="1309" y="205"/>
                </a:cubicBezTo>
                <a:cubicBezTo>
                  <a:pt x="1312" y="136"/>
                  <a:pt x="1280" y="114"/>
                  <a:pt x="1233" y="108"/>
                </a:cubicBezTo>
                <a:cubicBezTo>
                  <a:pt x="1200" y="118"/>
                  <a:pt x="1189" y="143"/>
                  <a:pt x="1192" y="175"/>
                </a:cubicBezTo>
                <a:cubicBezTo>
                  <a:pt x="1196" y="216"/>
                  <a:pt x="1226" y="226"/>
                  <a:pt x="1275" y="237"/>
                </a:cubicBezTo>
                <a:close/>
                <a:moveTo>
                  <a:pt x="162" y="349"/>
                </a:moveTo>
                <a:cubicBezTo>
                  <a:pt x="144" y="357"/>
                  <a:pt x="137" y="370"/>
                  <a:pt x="144" y="385"/>
                </a:cubicBezTo>
                <a:cubicBezTo>
                  <a:pt x="151" y="399"/>
                  <a:pt x="169" y="408"/>
                  <a:pt x="182" y="403"/>
                </a:cubicBezTo>
                <a:cubicBezTo>
                  <a:pt x="197" y="397"/>
                  <a:pt x="205" y="377"/>
                  <a:pt x="198" y="361"/>
                </a:cubicBezTo>
                <a:cubicBezTo>
                  <a:pt x="193" y="347"/>
                  <a:pt x="178" y="342"/>
                  <a:pt x="162" y="349"/>
                </a:cubicBezTo>
                <a:close/>
                <a:moveTo>
                  <a:pt x="1308" y="1540"/>
                </a:moveTo>
                <a:cubicBezTo>
                  <a:pt x="1331" y="1539"/>
                  <a:pt x="1350" y="1515"/>
                  <a:pt x="1350" y="1487"/>
                </a:cubicBezTo>
                <a:cubicBezTo>
                  <a:pt x="1349" y="1466"/>
                  <a:pt x="1342" y="1448"/>
                  <a:pt x="1323" y="1437"/>
                </a:cubicBezTo>
                <a:cubicBezTo>
                  <a:pt x="1309" y="1438"/>
                  <a:pt x="1295" y="1438"/>
                  <a:pt x="1275" y="1439"/>
                </a:cubicBezTo>
                <a:cubicBezTo>
                  <a:pt x="1270" y="1455"/>
                  <a:pt x="1261" y="1471"/>
                  <a:pt x="1259" y="1488"/>
                </a:cubicBezTo>
                <a:cubicBezTo>
                  <a:pt x="1257" y="1516"/>
                  <a:pt x="1282" y="1540"/>
                  <a:pt x="1308" y="1540"/>
                </a:cubicBezTo>
                <a:close/>
                <a:moveTo>
                  <a:pt x="869" y="752"/>
                </a:moveTo>
                <a:cubicBezTo>
                  <a:pt x="858" y="770"/>
                  <a:pt x="865" y="784"/>
                  <a:pt x="900" y="813"/>
                </a:cubicBezTo>
                <a:cubicBezTo>
                  <a:pt x="926" y="809"/>
                  <a:pt x="948" y="801"/>
                  <a:pt x="949" y="772"/>
                </a:cubicBezTo>
                <a:cubicBezTo>
                  <a:pt x="950" y="752"/>
                  <a:pt x="936" y="735"/>
                  <a:pt x="917" y="733"/>
                </a:cubicBezTo>
                <a:cubicBezTo>
                  <a:pt x="898" y="731"/>
                  <a:pt x="879" y="733"/>
                  <a:pt x="869" y="752"/>
                </a:cubicBezTo>
                <a:close/>
                <a:moveTo>
                  <a:pt x="1165" y="594"/>
                </a:moveTo>
                <a:cubicBezTo>
                  <a:pt x="1185" y="599"/>
                  <a:pt x="1215" y="583"/>
                  <a:pt x="1221" y="564"/>
                </a:cubicBezTo>
                <a:cubicBezTo>
                  <a:pt x="1226" y="545"/>
                  <a:pt x="1208" y="517"/>
                  <a:pt x="1186" y="511"/>
                </a:cubicBezTo>
                <a:cubicBezTo>
                  <a:pt x="1166" y="506"/>
                  <a:pt x="1147" y="518"/>
                  <a:pt x="1142" y="540"/>
                </a:cubicBezTo>
                <a:cubicBezTo>
                  <a:pt x="1136" y="564"/>
                  <a:pt x="1146" y="589"/>
                  <a:pt x="1165" y="594"/>
                </a:cubicBezTo>
                <a:close/>
                <a:moveTo>
                  <a:pt x="1065" y="27"/>
                </a:moveTo>
                <a:cubicBezTo>
                  <a:pt x="1092" y="35"/>
                  <a:pt x="1123" y="28"/>
                  <a:pt x="1132" y="9"/>
                </a:cubicBezTo>
                <a:cubicBezTo>
                  <a:pt x="1133" y="6"/>
                  <a:pt x="1134" y="3"/>
                  <a:pt x="1135" y="0"/>
                </a:cubicBezTo>
                <a:cubicBezTo>
                  <a:pt x="1030" y="0"/>
                  <a:pt x="1030" y="0"/>
                  <a:pt x="1030" y="0"/>
                </a:cubicBezTo>
                <a:cubicBezTo>
                  <a:pt x="1035" y="15"/>
                  <a:pt x="1046" y="22"/>
                  <a:pt x="1065" y="27"/>
                </a:cubicBezTo>
                <a:close/>
                <a:moveTo>
                  <a:pt x="1030" y="819"/>
                </a:moveTo>
                <a:cubicBezTo>
                  <a:pt x="1026" y="830"/>
                  <a:pt x="1021" y="842"/>
                  <a:pt x="1017" y="853"/>
                </a:cubicBezTo>
                <a:cubicBezTo>
                  <a:pt x="1036" y="873"/>
                  <a:pt x="1054" y="881"/>
                  <a:pt x="1078" y="863"/>
                </a:cubicBezTo>
                <a:cubicBezTo>
                  <a:pt x="1082" y="816"/>
                  <a:pt x="1078" y="812"/>
                  <a:pt x="1030" y="819"/>
                </a:cubicBezTo>
                <a:close/>
                <a:moveTo>
                  <a:pt x="1149" y="777"/>
                </a:moveTo>
                <a:cubicBezTo>
                  <a:pt x="1164" y="765"/>
                  <a:pt x="1169" y="750"/>
                  <a:pt x="1160" y="733"/>
                </a:cubicBezTo>
                <a:cubicBezTo>
                  <a:pt x="1148" y="710"/>
                  <a:pt x="1127" y="705"/>
                  <a:pt x="1091" y="717"/>
                </a:cubicBezTo>
                <a:cubicBezTo>
                  <a:pt x="1089" y="730"/>
                  <a:pt x="1086" y="745"/>
                  <a:pt x="1083" y="761"/>
                </a:cubicBezTo>
                <a:cubicBezTo>
                  <a:pt x="1121" y="792"/>
                  <a:pt x="1129" y="794"/>
                  <a:pt x="1149" y="777"/>
                </a:cubicBezTo>
                <a:close/>
                <a:moveTo>
                  <a:pt x="1071" y="1261"/>
                </a:moveTo>
                <a:cubicBezTo>
                  <a:pt x="1088" y="1262"/>
                  <a:pt x="1100" y="1257"/>
                  <a:pt x="1106" y="1239"/>
                </a:cubicBezTo>
                <a:cubicBezTo>
                  <a:pt x="1112" y="1220"/>
                  <a:pt x="1104" y="1192"/>
                  <a:pt x="1088" y="1186"/>
                </a:cubicBezTo>
                <a:cubicBezTo>
                  <a:pt x="1062" y="1177"/>
                  <a:pt x="1044" y="1188"/>
                  <a:pt x="1031" y="1211"/>
                </a:cubicBezTo>
                <a:cubicBezTo>
                  <a:pt x="1037" y="1250"/>
                  <a:pt x="1045" y="1260"/>
                  <a:pt x="1071" y="1261"/>
                </a:cubicBezTo>
                <a:close/>
                <a:moveTo>
                  <a:pt x="1006" y="1834"/>
                </a:moveTo>
                <a:cubicBezTo>
                  <a:pt x="1013" y="1828"/>
                  <a:pt x="1019" y="1822"/>
                  <a:pt x="1029" y="1814"/>
                </a:cubicBezTo>
                <a:cubicBezTo>
                  <a:pt x="1026" y="1804"/>
                  <a:pt x="1024" y="1792"/>
                  <a:pt x="1018" y="1783"/>
                </a:cubicBezTo>
                <a:cubicBezTo>
                  <a:pt x="1009" y="1768"/>
                  <a:pt x="987" y="1766"/>
                  <a:pt x="974" y="1776"/>
                </a:cubicBezTo>
                <a:cubicBezTo>
                  <a:pt x="963" y="1785"/>
                  <a:pt x="962" y="1804"/>
                  <a:pt x="973" y="1818"/>
                </a:cubicBezTo>
                <a:cubicBezTo>
                  <a:pt x="981" y="1829"/>
                  <a:pt x="992" y="1835"/>
                  <a:pt x="1006" y="1834"/>
                </a:cubicBezTo>
                <a:close/>
                <a:moveTo>
                  <a:pt x="1181" y="980"/>
                </a:moveTo>
                <a:cubicBezTo>
                  <a:pt x="1184" y="970"/>
                  <a:pt x="1179" y="954"/>
                  <a:pt x="1171" y="944"/>
                </a:cubicBezTo>
                <a:cubicBezTo>
                  <a:pt x="1159" y="928"/>
                  <a:pt x="1139" y="933"/>
                  <a:pt x="1126" y="943"/>
                </a:cubicBezTo>
                <a:cubicBezTo>
                  <a:pt x="1106" y="958"/>
                  <a:pt x="1107" y="979"/>
                  <a:pt x="1121" y="1002"/>
                </a:cubicBezTo>
                <a:cubicBezTo>
                  <a:pt x="1148" y="1008"/>
                  <a:pt x="1172" y="1007"/>
                  <a:pt x="1181" y="980"/>
                </a:cubicBezTo>
                <a:close/>
                <a:moveTo>
                  <a:pt x="1008" y="1070"/>
                </a:moveTo>
                <a:cubicBezTo>
                  <a:pt x="991" y="1065"/>
                  <a:pt x="969" y="1077"/>
                  <a:pt x="964" y="1094"/>
                </a:cubicBezTo>
                <a:cubicBezTo>
                  <a:pt x="960" y="1110"/>
                  <a:pt x="970" y="1130"/>
                  <a:pt x="986" y="1135"/>
                </a:cubicBezTo>
                <a:cubicBezTo>
                  <a:pt x="1002" y="1142"/>
                  <a:pt x="1024" y="1134"/>
                  <a:pt x="1030" y="1120"/>
                </a:cubicBezTo>
                <a:cubicBezTo>
                  <a:pt x="1037" y="1102"/>
                  <a:pt x="1026" y="1076"/>
                  <a:pt x="1008" y="1070"/>
                </a:cubicBezTo>
                <a:close/>
                <a:moveTo>
                  <a:pt x="1229" y="650"/>
                </a:moveTo>
                <a:cubicBezTo>
                  <a:pt x="1216" y="654"/>
                  <a:pt x="1202" y="667"/>
                  <a:pt x="1197" y="679"/>
                </a:cubicBezTo>
                <a:cubicBezTo>
                  <a:pt x="1189" y="701"/>
                  <a:pt x="1208" y="711"/>
                  <a:pt x="1231" y="722"/>
                </a:cubicBezTo>
                <a:cubicBezTo>
                  <a:pt x="1242" y="708"/>
                  <a:pt x="1253" y="695"/>
                  <a:pt x="1261" y="684"/>
                </a:cubicBezTo>
                <a:cubicBezTo>
                  <a:pt x="1256" y="664"/>
                  <a:pt x="1252" y="644"/>
                  <a:pt x="1229" y="650"/>
                </a:cubicBezTo>
                <a:close/>
                <a:moveTo>
                  <a:pt x="1180" y="1165"/>
                </a:moveTo>
                <a:cubicBezTo>
                  <a:pt x="1205" y="1165"/>
                  <a:pt x="1212" y="1147"/>
                  <a:pt x="1208" y="1097"/>
                </a:cubicBezTo>
                <a:cubicBezTo>
                  <a:pt x="1186" y="1095"/>
                  <a:pt x="1166" y="1086"/>
                  <a:pt x="1152" y="1108"/>
                </a:cubicBezTo>
                <a:cubicBezTo>
                  <a:pt x="1153" y="1155"/>
                  <a:pt x="1158" y="1166"/>
                  <a:pt x="1180" y="1165"/>
                </a:cubicBezTo>
                <a:close/>
                <a:moveTo>
                  <a:pt x="1238" y="977"/>
                </a:moveTo>
                <a:cubicBezTo>
                  <a:pt x="1241" y="992"/>
                  <a:pt x="1244" y="1007"/>
                  <a:pt x="1248" y="1028"/>
                </a:cubicBezTo>
                <a:cubicBezTo>
                  <a:pt x="1267" y="1019"/>
                  <a:pt x="1282" y="1013"/>
                  <a:pt x="1296" y="1007"/>
                </a:cubicBezTo>
                <a:cubicBezTo>
                  <a:pt x="1283" y="956"/>
                  <a:pt x="1277" y="953"/>
                  <a:pt x="1238" y="977"/>
                </a:cubicBezTo>
                <a:close/>
                <a:moveTo>
                  <a:pt x="1330" y="1224"/>
                </a:moveTo>
                <a:cubicBezTo>
                  <a:pt x="1339" y="1223"/>
                  <a:pt x="1354" y="1211"/>
                  <a:pt x="1354" y="1203"/>
                </a:cubicBezTo>
                <a:cubicBezTo>
                  <a:pt x="1355" y="1190"/>
                  <a:pt x="1351" y="1171"/>
                  <a:pt x="1342" y="1164"/>
                </a:cubicBezTo>
                <a:cubicBezTo>
                  <a:pt x="1325" y="1150"/>
                  <a:pt x="1312" y="1167"/>
                  <a:pt x="1298" y="1182"/>
                </a:cubicBezTo>
                <a:cubicBezTo>
                  <a:pt x="1303" y="1202"/>
                  <a:pt x="1302" y="1226"/>
                  <a:pt x="1330" y="1224"/>
                </a:cubicBezTo>
                <a:close/>
                <a:moveTo>
                  <a:pt x="1228" y="809"/>
                </a:moveTo>
                <a:cubicBezTo>
                  <a:pt x="1218" y="793"/>
                  <a:pt x="1203" y="792"/>
                  <a:pt x="1188" y="800"/>
                </a:cubicBezTo>
                <a:cubicBezTo>
                  <a:pt x="1168" y="810"/>
                  <a:pt x="1169" y="834"/>
                  <a:pt x="1192" y="863"/>
                </a:cubicBezTo>
                <a:cubicBezTo>
                  <a:pt x="1231" y="842"/>
                  <a:pt x="1240" y="828"/>
                  <a:pt x="1228" y="809"/>
                </a:cubicBezTo>
                <a:close/>
                <a:moveTo>
                  <a:pt x="1280" y="1321"/>
                </a:moveTo>
                <a:cubicBezTo>
                  <a:pt x="1275" y="1338"/>
                  <a:pt x="1275" y="1358"/>
                  <a:pt x="1295" y="1369"/>
                </a:cubicBezTo>
                <a:cubicBezTo>
                  <a:pt x="1310" y="1377"/>
                  <a:pt x="1326" y="1388"/>
                  <a:pt x="1341" y="1373"/>
                </a:cubicBezTo>
                <a:cubicBezTo>
                  <a:pt x="1366" y="1349"/>
                  <a:pt x="1353" y="1323"/>
                  <a:pt x="1341" y="1296"/>
                </a:cubicBezTo>
                <a:cubicBezTo>
                  <a:pt x="1312" y="1292"/>
                  <a:pt x="1289" y="1293"/>
                  <a:pt x="1280" y="1321"/>
                </a:cubicBezTo>
                <a:close/>
                <a:moveTo>
                  <a:pt x="1393" y="659"/>
                </a:moveTo>
                <a:cubicBezTo>
                  <a:pt x="1360" y="637"/>
                  <a:pt x="1341" y="637"/>
                  <a:pt x="1325" y="657"/>
                </a:cubicBezTo>
                <a:cubicBezTo>
                  <a:pt x="1310" y="674"/>
                  <a:pt x="1316" y="687"/>
                  <a:pt x="1350" y="714"/>
                </a:cubicBezTo>
                <a:cubicBezTo>
                  <a:pt x="1391" y="704"/>
                  <a:pt x="1393" y="701"/>
                  <a:pt x="1393" y="659"/>
                </a:cubicBezTo>
                <a:close/>
                <a:moveTo>
                  <a:pt x="474" y="430"/>
                </a:moveTo>
                <a:cubicBezTo>
                  <a:pt x="471" y="439"/>
                  <a:pt x="469" y="448"/>
                  <a:pt x="466" y="456"/>
                </a:cubicBezTo>
                <a:cubicBezTo>
                  <a:pt x="479" y="474"/>
                  <a:pt x="493" y="475"/>
                  <a:pt x="507" y="465"/>
                </a:cubicBezTo>
                <a:cubicBezTo>
                  <a:pt x="517" y="458"/>
                  <a:pt x="515" y="448"/>
                  <a:pt x="510" y="438"/>
                </a:cubicBezTo>
                <a:cubicBezTo>
                  <a:pt x="502" y="420"/>
                  <a:pt x="489" y="422"/>
                  <a:pt x="474" y="430"/>
                </a:cubicBezTo>
                <a:close/>
                <a:moveTo>
                  <a:pt x="569" y="1407"/>
                </a:moveTo>
                <a:cubicBezTo>
                  <a:pt x="594" y="1409"/>
                  <a:pt x="624" y="1381"/>
                  <a:pt x="627" y="1352"/>
                </a:cubicBezTo>
                <a:cubicBezTo>
                  <a:pt x="629" y="1326"/>
                  <a:pt x="610" y="1305"/>
                  <a:pt x="581" y="1303"/>
                </a:cubicBezTo>
                <a:cubicBezTo>
                  <a:pt x="550" y="1301"/>
                  <a:pt x="522" y="1320"/>
                  <a:pt x="520" y="1344"/>
                </a:cubicBezTo>
                <a:cubicBezTo>
                  <a:pt x="517" y="1369"/>
                  <a:pt x="545" y="1404"/>
                  <a:pt x="569" y="1407"/>
                </a:cubicBezTo>
                <a:close/>
                <a:moveTo>
                  <a:pt x="574" y="98"/>
                </a:moveTo>
                <a:cubicBezTo>
                  <a:pt x="592" y="92"/>
                  <a:pt x="598" y="78"/>
                  <a:pt x="596" y="60"/>
                </a:cubicBezTo>
                <a:cubicBezTo>
                  <a:pt x="576" y="40"/>
                  <a:pt x="567" y="38"/>
                  <a:pt x="552" y="48"/>
                </a:cubicBezTo>
                <a:cubicBezTo>
                  <a:pt x="542" y="55"/>
                  <a:pt x="536" y="63"/>
                  <a:pt x="541" y="76"/>
                </a:cubicBezTo>
                <a:cubicBezTo>
                  <a:pt x="546" y="89"/>
                  <a:pt x="562" y="102"/>
                  <a:pt x="574" y="98"/>
                </a:cubicBezTo>
                <a:close/>
                <a:moveTo>
                  <a:pt x="571" y="170"/>
                </a:moveTo>
                <a:cubicBezTo>
                  <a:pt x="550" y="144"/>
                  <a:pt x="542" y="140"/>
                  <a:pt x="530" y="150"/>
                </a:cubicBezTo>
                <a:cubicBezTo>
                  <a:pt x="516" y="161"/>
                  <a:pt x="520" y="174"/>
                  <a:pt x="544" y="201"/>
                </a:cubicBezTo>
                <a:cubicBezTo>
                  <a:pt x="557" y="193"/>
                  <a:pt x="572" y="189"/>
                  <a:pt x="571" y="170"/>
                </a:cubicBezTo>
                <a:close/>
                <a:moveTo>
                  <a:pt x="683" y="363"/>
                </a:moveTo>
                <a:cubicBezTo>
                  <a:pt x="690" y="348"/>
                  <a:pt x="679" y="335"/>
                  <a:pt x="654" y="328"/>
                </a:cubicBezTo>
                <a:cubicBezTo>
                  <a:pt x="640" y="357"/>
                  <a:pt x="641" y="369"/>
                  <a:pt x="656" y="374"/>
                </a:cubicBezTo>
                <a:cubicBezTo>
                  <a:pt x="669" y="379"/>
                  <a:pt x="678" y="373"/>
                  <a:pt x="683" y="363"/>
                </a:cubicBezTo>
                <a:close/>
                <a:moveTo>
                  <a:pt x="844" y="344"/>
                </a:moveTo>
                <a:cubicBezTo>
                  <a:pt x="829" y="340"/>
                  <a:pt x="822" y="347"/>
                  <a:pt x="808" y="377"/>
                </a:cubicBezTo>
                <a:cubicBezTo>
                  <a:pt x="822" y="405"/>
                  <a:pt x="831" y="411"/>
                  <a:pt x="853" y="406"/>
                </a:cubicBezTo>
                <a:cubicBezTo>
                  <a:pt x="867" y="402"/>
                  <a:pt x="874" y="394"/>
                  <a:pt x="874" y="380"/>
                </a:cubicBezTo>
                <a:cubicBezTo>
                  <a:pt x="874" y="365"/>
                  <a:pt x="859" y="347"/>
                  <a:pt x="844" y="344"/>
                </a:cubicBezTo>
                <a:close/>
                <a:moveTo>
                  <a:pt x="286" y="420"/>
                </a:moveTo>
                <a:cubicBezTo>
                  <a:pt x="280" y="427"/>
                  <a:pt x="278" y="441"/>
                  <a:pt x="280" y="449"/>
                </a:cubicBezTo>
                <a:cubicBezTo>
                  <a:pt x="284" y="465"/>
                  <a:pt x="305" y="467"/>
                  <a:pt x="337" y="457"/>
                </a:cubicBezTo>
                <a:cubicBezTo>
                  <a:pt x="347" y="430"/>
                  <a:pt x="346" y="421"/>
                  <a:pt x="331" y="412"/>
                </a:cubicBezTo>
                <a:cubicBezTo>
                  <a:pt x="320" y="405"/>
                  <a:pt x="295" y="407"/>
                  <a:pt x="286" y="420"/>
                </a:cubicBezTo>
                <a:close/>
                <a:moveTo>
                  <a:pt x="666" y="503"/>
                </a:moveTo>
                <a:cubicBezTo>
                  <a:pt x="667" y="487"/>
                  <a:pt x="658" y="482"/>
                  <a:pt x="627" y="481"/>
                </a:cubicBezTo>
                <a:cubicBezTo>
                  <a:pt x="608" y="505"/>
                  <a:pt x="608" y="507"/>
                  <a:pt x="626" y="531"/>
                </a:cubicBezTo>
                <a:cubicBezTo>
                  <a:pt x="654" y="530"/>
                  <a:pt x="665" y="522"/>
                  <a:pt x="666" y="503"/>
                </a:cubicBezTo>
                <a:close/>
                <a:moveTo>
                  <a:pt x="279" y="328"/>
                </a:moveTo>
                <a:cubicBezTo>
                  <a:pt x="264" y="323"/>
                  <a:pt x="254" y="330"/>
                  <a:pt x="247" y="343"/>
                </a:cubicBezTo>
                <a:cubicBezTo>
                  <a:pt x="239" y="355"/>
                  <a:pt x="244" y="365"/>
                  <a:pt x="253" y="377"/>
                </a:cubicBezTo>
                <a:cubicBezTo>
                  <a:pt x="270" y="380"/>
                  <a:pt x="284" y="378"/>
                  <a:pt x="290" y="362"/>
                </a:cubicBezTo>
                <a:cubicBezTo>
                  <a:pt x="296" y="349"/>
                  <a:pt x="289" y="337"/>
                  <a:pt x="279" y="328"/>
                </a:cubicBezTo>
                <a:close/>
                <a:moveTo>
                  <a:pt x="194" y="468"/>
                </a:moveTo>
                <a:cubicBezTo>
                  <a:pt x="171" y="506"/>
                  <a:pt x="177" y="519"/>
                  <a:pt x="222" y="530"/>
                </a:cubicBezTo>
                <a:cubicBezTo>
                  <a:pt x="246" y="513"/>
                  <a:pt x="250" y="506"/>
                  <a:pt x="244" y="488"/>
                </a:cubicBezTo>
                <a:cubicBezTo>
                  <a:pt x="237" y="468"/>
                  <a:pt x="229" y="464"/>
                  <a:pt x="194" y="468"/>
                </a:cubicBezTo>
                <a:close/>
                <a:moveTo>
                  <a:pt x="343" y="172"/>
                </a:moveTo>
                <a:cubicBezTo>
                  <a:pt x="334" y="161"/>
                  <a:pt x="329" y="144"/>
                  <a:pt x="310" y="152"/>
                </a:cubicBezTo>
                <a:cubicBezTo>
                  <a:pt x="300" y="156"/>
                  <a:pt x="291" y="164"/>
                  <a:pt x="294" y="178"/>
                </a:cubicBezTo>
                <a:cubicBezTo>
                  <a:pt x="299" y="195"/>
                  <a:pt x="311" y="199"/>
                  <a:pt x="329" y="197"/>
                </a:cubicBezTo>
                <a:cubicBezTo>
                  <a:pt x="333" y="190"/>
                  <a:pt x="338" y="182"/>
                  <a:pt x="343" y="172"/>
                </a:cubicBezTo>
                <a:close/>
                <a:moveTo>
                  <a:pt x="309" y="583"/>
                </a:moveTo>
                <a:cubicBezTo>
                  <a:pt x="287" y="588"/>
                  <a:pt x="282" y="606"/>
                  <a:pt x="279" y="627"/>
                </a:cubicBezTo>
                <a:cubicBezTo>
                  <a:pt x="291" y="635"/>
                  <a:pt x="302" y="642"/>
                  <a:pt x="314" y="649"/>
                </a:cubicBezTo>
                <a:cubicBezTo>
                  <a:pt x="342" y="629"/>
                  <a:pt x="349" y="619"/>
                  <a:pt x="345" y="606"/>
                </a:cubicBezTo>
                <a:cubicBezTo>
                  <a:pt x="341" y="592"/>
                  <a:pt x="322" y="580"/>
                  <a:pt x="309" y="583"/>
                </a:cubicBezTo>
                <a:close/>
                <a:moveTo>
                  <a:pt x="630" y="273"/>
                </a:moveTo>
                <a:cubicBezTo>
                  <a:pt x="644" y="277"/>
                  <a:pt x="654" y="265"/>
                  <a:pt x="657" y="254"/>
                </a:cubicBezTo>
                <a:cubicBezTo>
                  <a:pt x="662" y="237"/>
                  <a:pt x="652" y="225"/>
                  <a:pt x="634" y="218"/>
                </a:cubicBezTo>
                <a:cubicBezTo>
                  <a:pt x="616" y="226"/>
                  <a:pt x="603" y="237"/>
                  <a:pt x="609" y="256"/>
                </a:cubicBezTo>
                <a:cubicBezTo>
                  <a:pt x="612" y="263"/>
                  <a:pt x="622" y="270"/>
                  <a:pt x="630" y="273"/>
                </a:cubicBezTo>
                <a:close/>
                <a:moveTo>
                  <a:pt x="719" y="279"/>
                </a:moveTo>
                <a:cubicBezTo>
                  <a:pt x="736" y="307"/>
                  <a:pt x="741" y="308"/>
                  <a:pt x="765" y="284"/>
                </a:cubicBezTo>
                <a:cubicBezTo>
                  <a:pt x="763" y="276"/>
                  <a:pt x="760" y="267"/>
                  <a:pt x="758" y="258"/>
                </a:cubicBezTo>
                <a:cubicBezTo>
                  <a:pt x="739" y="255"/>
                  <a:pt x="725" y="258"/>
                  <a:pt x="719" y="279"/>
                </a:cubicBezTo>
                <a:close/>
                <a:moveTo>
                  <a:pt x="744" y="50"/>
                </a:moveTo>
                <a:cubicBezTo>
                  <a:pt x="757" y="46"/>
                  <a:pt x="769" y="27"/>
                  <a:pt x="766" y="14"/>
                </a:cubicBezTo>
                <a:cubicBezTo>
                  <a:pt x="765" y="8"/>
                  <a:pt x="762" y="3"/>
                  <a:pt x="758" y="0"/>
                </a:cubicBezTo>
                <a:cubicBezTo>
                  <a:pt x="709" y="0"/>
                  <a:pt x="709" y="0"/>
                  <a:pt x="709" y="0"/>
                </a:cubicBezTo>
                <a:cubicBezTo>
                  <a:pt x="701" y="6"/>
                  <a:pt x="700" y="15"/>
                  <a:pt x="704" y="27"/>
                </a:cubicBezTo>
                <a:cubicBezTo>
                  <a:pt x="710" y="43"/>
                  <a:pt x="728" y="54"/>
                  <a:pt x="744" y="50"/>
                </a:cubicBezTo>
                <a:close/>
                <a:moveTo>
                  <a:pt x="595" y="683"/>
                </a:moveTo>
                <a:cubicBezTo>
                  <a:pt x="610" y="677"/>
                  <a:pt x="618" y="658"/>
                  <a:pt x="612" y="642"/>
                </a:cubicBezTo>
                <a:cubicBezTo>
                  <a:pt x="607" y="630"/>
                  <a:pt x="589" y="624"/>
                  <a:pt x="572" y="629"/>
                </a:cubicBezTo>
                <a:cubicBezTo>
                  <a:pt x="557" y="635"/>
                  <a:pt x="549" y="649"/>
                  <a:pt x="555" y="663"/>
                </a:cubicBezTo>
                <a:cubicBezTo>
                  <a:pt x="563" y="680"/>
                  <a:pt x="580" y="689"/>
                  <a:pt x="595" y="683"/>
                </a:cubicBezTo>
                <a:close/>
                <a:moveTo>
                  <a:pt x="691" y="461"/>
                </a:moveTo>
                <a:cubicBezTo>
                  <a:pt x="703" y="469"/>
                  <a:pt x="714" y="479"/>
                  <a:pt x="724" y="466"/>
                </a:cubicBezTo>
                <a:cubicBezTo>
                  <a:pt x="729" y="458"/>
                  <a:pt x="732" y="445"/>
                  <a:pt x="729" y="436"/>
                </a:cubicBezTo>
                <a:cubicBezTo>
                  <a:pt x="725" y="419"/>
                  <a:pt x="710" y="422"/>
                  <a:pt x="692" y="425"/>
                </a:cubicBezTo>
                <a:cubicBezTo>
                  <a:pt x="691" y="439"/>
                  <a:pt x="691" y="450"/>
                  <a:pt x="691" y="461"/>
                </a:cubicBezTo>
                <a:close/>
                <a:moveTo>
                  <a:pt x="832" y="276"/>
                </a:moveTo>
                <a:cubicBezTo>
                  <a:pt x="840" y="288"/>
                  <a:pt x="855" y="291"/>
                  <a:pt x="867" y="284"/>
                </a:cubicBezTo>
                <a:cubicBezTo>
                  <a:pt x="879" y="277"/>
                  <a:pt x="888" y="268"/>
                  <a:pt x="886" y="253"/>
                </a:cubicBezTo>
                <a:cubicBezTo>
                  <a:pt x="884" y="237"/>
                  <a:pt x="875" y="233"/>
                  <a:pt x="842" y="231"/>
                </a:cubicBezTo>
                <a:cubicBezTo>
                  <a:pt x="829" y="245"/>
                  <a:pt x="820" y="258"/>
                  <a:pt x="832" y="276"/>
                </a:cubicBezTo>
                <a:close/>
                <a:moveTo>
                  <a:pt x="841" y="170"/>
                </a:moveTo>
                <a:cubicBezTo>
                  <a:pt x="859" y="164"/>
                  <a:pt x="866" y="142"/>
                  <a:pt x="859" y="120"/>
                </a:cubicBezTo>
                <a:cubicBezTo>
                  <a:pt x="853" y="104"/>
                  <a:pt x="829" y="92"/>
                  <a:pt x="812" y="99"/>
                </a:cubicBezTo>
                <a:cubicBezTo>
                  <a:pt x="797" y="104"/>
                  <a:pt x="786" y="136"/>
                  <a:pt x="793" y="153"/>
                </a:cubicBezTo>
                <a:cubicBezTo>
                  <a:pt x="799" y="168"/>
                  <a:pt x="823" y="177"/>
                  <a:pt x="841" y="170"/>
                </a:cubicBezTo>
                <a:close/>
                <a:moveTo>
                  <a:pt x="736" y="224"/>
                </a:moveTo>
                <a:cubicBezTo>
                  <a:pt x="749" y="217"/>
                  <a:pt x="756" y="199"/>
                  <a:pt x="749" y="184"/>
                </a:cubicBezTo>
                <a:cubicBezTo>
                  <a:pt x="743" y="167"/>
                  <a:pt x="725" y="160"/>
                  <a:pt x="709" y="167"/>
                </a:cubicBezTo>
                <a:cubicBezTo>
                  <a:pt x="693" y="173"/>
                  <a:pt x="684" y="192"/>
                  <a:pt x="691" y="207"/>
                </a:cubicBezTo>
                <a:cubicBezTo>
                  <a:pt x="698" y="223"/>
                  <a:pt x="721" y="231"/>
                  <a:pt x="736" y="224"/>
                </a:cubicBezTo>
                <a:close/>
                <a:moveTo>
                  <a:pt x="577" y="573"/>
                </a:moveTo>
                <a:cubicBezTo>
                  <a:pt x="594" y="545"/>
                  <a:pt x="594" y="543"/>
                  <a:pt x="570" y="525"/>
                </a:cubicBezTo>
                <a:cubicBezTo>
                  <a:pt x="555" y="531"/>
                  <a:pt x="544" y="541"/>
                  <a:pt x="549" y="559"/>
                </a:cubicBezTo>
                <a:cubicBezTo>
                  <a:pt x="552" y="573"/>
                  <a:pt x="563" y="578"/>
                  <a:pt x="577" y="573"/>
                </a:cubicBezTo>
                <a:close/>
                <a:moveTo>
                  <a:pt x="535" y="380"/>
                </a:moveTo>
                <a:cubicBezTo>
                  <a:pt x="543" y="381"/>
                  <a:pt x="554" y="374"/>
                  <a:pt x="557" y="367"/>
                </a:cubicBezTo>
                <a:cubicBezTo>
                  <a:pt x="563" y="356"/>
                  <a:pt x="553" y="348"/>
                  <a:pt x="529" y="343"/>
                </a:cubicBezTo>
                <a:cubicBezTo>
                  <a:pt x="520" y="364"/>
                  <a:pt x="522" y="380"/>
                  <a:pt x="535" y="380"/>
                </a:cubicBezTo>
                <a:close/>
                <a:moveTo>
                  <a:pt x="570" y="445"/>
                </a:moveTo>
                <a:cubicBezTo>
                  <a:pt x="575" y="456"/>
                  <a:pt x="593" y="464"/>
                  <a:pt x="604" y="459"/>
                </a:cubicBezTo>
                <a:cubicBezTo>
                  <a:pt x="615" y="455"/>
                  <a:pt x="620" y="440"/>
                  <a:pt x="615" y="425"/>
                </a:cubicBezTo>
                <a:cubicBezTo>
                  <a:pt x="610" y="412"/>
                  <a:pt x="597" y="407"/>
                  <a:pt x="582" y="412"/>
                </a:cubicBezTo>
                <a:cubicBezTo>
                  <a:pt x="571" y="417"/>
                  <a:pt x="565" y="433"/>
                  <a:pt x="570" y="445"/>
                </a:cubicBezTo>
                <a:close/>
                <a:moveTo>
                  <a:pt x="532" y="290"/>
                </a:moveTo>
                <a:cubicBezTo>
                  <a:pt x="561" y="314"/>
                  <a:pt x="566" y="313"/>
                  <a:pt x="578" y="283"/>
                </a:cubicBezTo>
                <a:cubicBezTo>
                  <a:pt x="570" y="275"/>
                  <a:pt x="561" y="268"/>
                  <a:pt x="550" y="258"/>
                </a:cubicBezTo>
                <a:cubicBezTo>
                  <a:pt x="543" y="271"/>
                  <a:pt x="537" y="281"/>
                  <a:pt x="532" y="290"/>
                </a:cubicBezTo>
                <a:close/>
                <a:moveTo>
                  <a:pt x="670" y="130"/>
                </a:moveTo>
                <a:cubicBezTo>
                  <a:pt x="682" y="126"/>
                  <a:pt x="689" y="110"/>
                  <a:pt x="684" y="98"/>
                </a:cubicBezTo>
                <a:cubicBezTo>
                  <a:pt x="680" y="87"/>
                  <a:pt x="665" y="80"/>
                  <a:pt x="654" y="83"/>
                </a:cubicBezTo>
                <a:cubicBezTo>
                  <a:pt x="642" y="87"/>
                  <a:pt x="633" y="101"/>
                  <a:pt x="636" y="111"/>
                </a:cubicBezTo>
                <a:cubicBezTo>
                  <a:pt x="639" y="125"/>
                  <a:pt x="656" y="135"/>
                  <a:pt x="670" y="130"/>
                </a:cubicBezTo>
                <a:close/>
                <a:moveTo>
                  <a:pt x="1060" y="679"/>
                </a:moveTo>
                <a:cubicBezTo>
                  <a:pt x="1069" y="635"/>
                  <a:pt x="1063" y="621"/>
                  <a:pt x="1034" y="609"/>
                </a:cubicBezTo>
                <a:cubicBezTo>
                  <a:pt x="1016" y="601"/>
                  <a:pt x="1001" y="605"/>
                  <a:pt x="989" y="621"/>
                </a:cubicBezTo>
                <a:cubicBezTo>
                  <a:pt x="977" y="637"/>
                  <a:pt x="978" y="669"/>
                  <a:pt x="992" y="685"/>
                </a:cubicBezTo>
                <a:cubicBezTo>
                  <a:pt x="1007" y="702"/>
                  <a:pt x="1019" y="701"/>
                  <a:pt x="1060" y="679"/>
                </a:cubicBezTo>
                <a:close/>
                <a:moveTo>
                  <a:pt x="2509" y="157"/>
                </a:moveTo>
                <a:cubicBezTo>
                  <a:pt x="2504" y="191"/>
                  <a:pt x="2530" y="205"/>
                  <a:pt x="2558" y="220"/>
                </a:cubicBezTo>
                <a:cubicBezTo>
                  <a:pt x="2583" y="205"/>
                  <a:pt x="2602" y="190"/>
                  <a:pt x="2592" y="162"/>
                </a:cubicBezTo>
                <a:cubicBezTo>
                  <a:pt x="2586" y="144"/>
                  <a:pt x="2573" y="129"/>
                  <a:pt x="2550" y="132"/>
                </a:cubicBezTo>
                <a:cubicBezTo>
                  <a:pt x="2533" y="134"/>
                  <a:pt x="2512" y="135"/>
                  <a:pt x="2509" y="157"/>
                </a:cubicBezTo>
                <a:close/>
                <a:moveTo>
                  <a:pt x="2485" y="93"/>
                </a:moveTo>
                <a:cubicBezTo>
                  <a:pt x="2496" y="84"/>
                  <a:pt x="2507" y="75"/>
                  <a:pt x="2522" y="62"/>
                </a:cubicBezTo>
                <a:cubicBezTo>
                  <a:pt x="2517" y="46"/>
                  <a:pt x="2515" y="26"/>
                  <a:pt x="2505" y="11"/>
                </a:cubicBezTo>
                <a:cubicBezTo>
                  <a:pt x="2503" y="7"/>
                  <a:pt x="2499" y="3"/>
                  <a:pt x="2495" y="0"/>
                </a:cubicBezTo>
                <a:cubicBezTo>
                  <a:pt x="2433" y="0"/>
                  <a:pt x="2433" y="0"/>
                  <a:pt x="2433" y="0"/>
                </a:cubicBezTo>
                <a:cubicBezTo>
                  <a:pt x="2415" y="14"/>
                  <a:pt x="2414" y="45"/>
                  <a:pt x="2432" y="68"/>
                </a:cubicBezTo>
                <a:cubicBezTo>
                  <a:pt x="2445" y="86"/>
                  <a:pt x="2462" y="96"/>
                  <a:pt x="2485" y="93"/>
                </a:cubicBezTo>
                <a:close/>
                <a:moveTo>
                  <a:pt x="2571" y="457"/>
                </a:moveTo>
                <a:cubicBezTo>
                  <a:pt x="2590" y="434"/>
                  <a:pt x="2587" y="412"/>
                  <a:pt x="2570" y="389"/>
                </a:cubicBezTo>
                <a:cubicBezTo>
                  <a:pt x="2525" y="393"/>
                  <a:pt x="2512" y="402"/>
                  <a:pt x="2514" y="425"/>
                </a:cubicBezTo>
                <a:cubicBezTo>
                  <a:pt x="2517" y="450"/>
                  <a:pt x="2533" y="459"/>
                  <a:pt x="2571" y="457"/>
                </a:cubicBezTo>
                <a:close/>
                <a:moveTo>
                  <a:pt x="2547" y="526"/>
                </a:moveTo>
                <a:cubicBezTo>
                  <a:pt x="2529" y="532"/>
                  <a:pt x="2515" y="559"/>
                  <a:pt x="2522" y="576"/>
                </a:cubicBezTo>
                <a:cubicBezTo>
                  <a:pt x="2529" y="595"/>
                  <a:pt x="2561" y="608"/>
                  <a:pt x="2582" y="599"/>
                </a:cubicBezTo>
                <a:cubicBezTo>
                  <a:pt x="2602" y="592"/>
                  <a:pt x="2605" y="578"/>
                  <a:pt x="2595" y="552"/>
                </a:cubicBezTo>
                <a:cubicBezTo>
                  <a:pt x="2585" y="527"/>
                  <a:pt x="2568" y="518"/>
                  <a:pt x="2547" y="526"/>
                </a:cubicBezTo>
                <a:close/>
                <a:moveTo>
                  <a:pt x="2327" y="773"/>
                </a:moveTo>
                <a:cubicBezTo>
                  <a:pt x="2362" y="749"/>
                  <a:pt x="2368" y="740"/>
                  <a:pt x="2359" y="714"/>
                </a:cubicBezTo>
                <a:cubicBezTo>
                  <a:pt x="2349" y="685"/>
                  <a:pt x="2337" y="679"/>
                  <a:pt x="2288" y="685"/>
                </a:cubicBezTo>
                <a:cubicBezTo>
                  <a:pt x="2255" y="740"/>
                  <a:pt x="2263" y="758"/>
                  <a:pt x="2327" y="773"/>
                </a:cubicBezTo>
                <a:close/>
                <a:moveTo>
                  <a:pt x="934" y="2029"/>
                </a:moveTo>
                <a:cubicBezTo>
                  <a:pt x="937" y="2041"/>
                  <a:pt x="951" y="2046"/>
                  <a:pt x="973" y="2044"/>
                </a:cubicBezTo>
                <a:cubicBezTo>
                  <a:pt x="984" y="2019"/>
                  <a:pt x="984" y="2005"/>
                  <a:pt x="972" y="2000"/>
                </a:cubicBezTo>
                <a:cubicBezTo>
                  <a:pt x="963" y="1996"/>
                  <a:pt x="949" y="1997"/>
                  <a:pt x="940" y="2000"/>
                </a:cubicBezTo>
                <a:cubicBezTo>
                  <a:pt x="928" y="2006"/>
                  <a:pt x="931" y="2019"/>
                  <a:pt x="934" y="2029"/>
                </a:cubicBezTo>
                <a:close/>
                <a:moveTo>
                  <a:pt x="2494" y="670"/>
                </a:moveTo>
                <a:cubicBezTo>
                  <a:pt x="2507" y="630"/>
                  <a:pt x="2505" y="618"/>
                  <a:pt x="2485" y="605"/>
                </a:cubicBezTo>
                <a:cubicBezTo>
                  <a:pt x="2469" y="595"/>
                  <a:pt x="2432" y="598"/>
                  <a:pt x="2419" y="616"/>
                </a:cubicBezTo>
                <a:cubicBezTo>
                  <a:pt x="2411" y="626"/>
                  <a:pt x="2408" y="645"/>
                  <a:pt x="2411" y="658"/>
                </a:cubicBezTo>
                <a:cubicBezTo>
                  <a:pt x="2417" y="680"/>
                  <a:pt x="2448" y="683"/>
                  <a:pt x="2494" y="670"/>
                </a:cubicBezTo>
                <a:close/>
                <a:moveTo>
                  <a:pt x="2502" y="260"/>
                </a:moveTo>
                <a:cubicBezTo>
                  <a:pt x="2488" y="244"/>
                  <a:pt x="2481" y="220"/>
                  <a:pt x="2454" y="231"/>
                </a:cubicBezTo>
                <a:cubicBezTo>
                  <a:pt x="2440" y="237"/>
                  <a:pt x="2427" y="249"/>
                  <a:pt x="2432" y="268"/>
                </a:cubicBezTo>
                <a:cubicBezTo>
                  <a:pt x="2438" y="292"/>
                  <a:pt x="2455" y="299"/>
                  <a:pt x="2481" y="296"/>
                </a:cubicBezTo>
                <a:cubicBezTo>
                  <a:pt x="2487" y="285"/>
                  <a:pt x="2494" y="274"/>
                  <a:pt x="2502" y="260"/>
                </a:cubicBezTo>
                <a:close/>
                <a:moveTo>
                  <a:pt x="2699" y="155"/>
                </a:moveTo>
                <a:cubicBezTo>
                  <a:pt x="2710" y="148"/>
                  <a:pt x="2724" y="135"/>
                  <a:pt x="2724" y="124"/>
                </a:cubicBezTo>
                <a:cubicBezTo>
                  <a:pt x="2724" y="97"/>
                  <a:pt x="2704" y="88"/>
                  <a:pt x="2678" y="88"/>
                </a:cubicBezTo>
                <a:cubicBezTo>
                  <a:pt x="2659" y="104"/>
                  <a:pt x="2649" y="122"/>
                  <a:pt x="2662" y="146"/>
                </a:cubicBezTo>
                <a:cubicBezTo>
                  <a:pt x="2671" y="161"/>
                  <a:pt x="2686" y="163"/>
                  <a:pt x="2699" y="155"/>
                </a:cubicBezTo>
                <a:close/>
                <a:moveTo>
                  <a:pt x="2444" y="1262"/>
                </a:moveTo>
                <a:cubicBezTo>
                  <a:pt x="2470" y="1246"/>
                  <a:pt x="2479" y="1214"/>
                  <a:pt x="2466" y="1188"/>
                </a:cubicBezTo>
                <a:cubicBezTo>
                  <a:pt x="2452" y="1162"/>
                  <a:pt x="2434" y="1140"/>
                  <a:pt x="2401" y="1142"/>
                </a:cubicBezTo>
                <a:cubicBezTo>
                  <a:pt x="2368" y="1145"/>
                  <a:pt x="2356" y="1166"/>
                  <a:pt x="2349" y="1235"/>
                </a:cubicBezTo>
                <a:cubicBezTo>
                  <a:pt x="2377" y="1265"/>
                  <a:pt x="2405" y="1286"/>
                  <a:pt x="2444" y="1262"/>
                </a:cubicBezTo>
                <a:close/>
                <a:moveTo>
                  <a:pt x="2294" y="531"/>
                </a:moveTo>
                <a:cubicBezTo>
                  <a:pt x="2286" y="512"/>
                  <a:pt x="2265" y="504"/>
                  <a:pt x="2242" y="514"/>
                </a:cubicBezTo>
                <a:cubicBezTo>
                  <a:pt x="2215" y="525"/>
                  <a:pt x="2205" y="544"/>
                  <a:pt x="2215" y="565"/>
                </a:cubicBezTo>
                <a:cubicBezTo>
                  <a:pt x="2225" y="586"/>
                  <a:pt x="2251" y="598"/>
                  <a:pt x="2270" y="591"/>
                </a:cubicBezTo>
                <a:cubicBezTo>
                  <a:pt x="2291" y="582"/>
                  <a:pt x="2303" y="554"/>
                  <a:pt x="2294" y="531"/>
                </a:cubicBezTo>
                <a:close/>
                <a:moveTo>
                  <a:pt x="2426" y="533"/>
                </a:moveTo>
                <a:cubicBezTo>
                  <a:pt x="2434" y="514"/>
                  <a:pt x="2424" y="497"/>
                  <a:pt x="2410" y="484"/>
                </a:cubicBezTo>
                <a:cubicBezTo>
                  <a:pt x="2388" y="477"/>
                  <a:pt x="2374" y="487"/>
                  <a:pt x="2363" y="505"/>
                </a:cubicBezTo>
                <a:cubicBezTo>
                  <a:pt x="2352" y="523"/>
                  <a:pt x="2359" y="537"/>
                  <a:pt x="2372" y="554"/>
                </a:cubicBezTo>
                <a:cubicBezTo>
                  <a:pt x="2396" y="559"/>
                  <a:pt x="2416" y="555"/>
                  <a:pt x="2426" y="533"/>
                </a:cubicBezTo>
                <a:close/>
                <a:moveTo>
                  <a:pt x="2369" y="410"/>
                </a:moveTo>
                <a:cubicBezTo>
                  <a:pt x="2374" y="430"/>
                  <a:pt x="2397" y="437"/>
                  <a:pt x="2431" y="434"/>
                </a:cubicBezTo>
                <a:cubicBezTo>
                  <a:pt x="2449" y="393"/>
                  <a:pt x="2451" y="371"/>
                  <a:pt x="2430" y="362"/>
                </a:cubicBezTo>
                <a:cubicBezTo>
                  <a:pt x="2415" y="356"/>
                  <a:pt x="2393" y="357"/>
                  <a:pt x="2378" y="363"/>
                </a:cubicBezTo>
                <a:cubicBezTo>
                  <a:pt x="2359" y="371"/>
                  <a:pt x="2364" y="393"/>
                  <a:pt x="2369" y="410"/>
                </a:cubicBezTo>
                <a:close/>
                <a:moveTo>
                  <a:pt x="2799" y="383"/>
                </a:moveTo>
                <a:cubicBezTo>
                  <a:pt x="2789" y="402"/>
                  <a:pt x="2781" y="416"/>
                  <a:pt x="2773" y="430"/>
                </a:cubicBezTo>
                <a:cubicBezTo>
                  <a:pt x="2815" y="464"/>
                  <a:pt x="2821" y="462"/>
                  <a:pt x="2839" y="419"/>
                </a:cubicBezTo>
                <a:cubicBezTo>
                  <a:pt x="2827" y="408"/>
                  <a:pt x="2815" y="397"/>
                  <a:pt x="2799" y="383"/>
                </a:cubicBezTo>
                <a:close/>
                <a:moveTo>
                  <a:pt x="2695" y="753"/>
                </a:moveTo>
                <a:cubicBezTo>
                  <a:pt x="2660" y="771"/>
                  <a:pt x="2651" y="785"/>
                  <a:pt x="2658" y="811"/>
                </a:cubicBezTo>
                <a:cubicBezTo>
                  <a:pt x="2663" y="831"/>
                  <a:pt x="2677" y="840"/>
                  <a:pt x="2696" y="838"/>
                </a:cubicBezTo>
                <a:cubicBezTo>
                  <a:pt x="2720" y="835"/>
                  <a:pt x="2735" y="812"/>
                  <a:pt x="2737" y="776"/>
                </a:cubicBezTo>
                <a:cubicBezTo>
                  <a:pt x="2723" y="769"/>
                  <a:pt x="2708" y="760"/>
                  <a:pt x="2695" y="753"/>
                </a:cubicBezTo>
                <a:close/>
                <a:moveTo>
                  <a:pt x="2828" y="258"/>
                </a:moveTo>
                <a:cubicBezTo>
                  <a:pt x="2798" y="220"/>
                  <a:pt x="2788" y="214"/>
                  <a:pt x="2770" y="228"/>
                </a:cubicBezTo>
                <a:cubicBezTo>
                  <a:pt x="2750" y="243"/>
                  <a:pt x="2755" y="263"/>
                  <a:pt x="2789" y="301"/>
                </a:cubicBezTo>
                <a:cubicBezTo>
                  <a:pt x="2808" y="289"/>
                  <a:pt x="2831" y="284"/>
                  <a:pt x="2828" y="258"/>
                </a:cubicBezTo>
                <a:close/>
                <a:moveTo>
                  <a:pt x="2689" y="630"/>
                </a:moveTo>
                <a:cubicBezTo>
                  <a:pt x="2685" y="643"/>
                  <a:pt x="2682" y="656"/>
                  <a:pt x="2679" y="667"/>
                </a:cubicBezTo>
                <a:cubicBezTo>
                  <a:pt x="2696" y="694"/>
                  <a:pt x="2717" y="694"/>
                  <a:pt x="2737" y="680"/>
                </a:cubicBezTo>
                <a:cubicBezTo>
                  <a:pt x="2751" y="670"/>
                  <a:pt x="2748" y="656"/>
                  <a:pt x="2741" y="642"/>
                </a:cubicBezTo>
                <a:cubicBezTo>
                  <a:pt x="2729" y="616"/>
                  <a:pt x="2711" y="619"/>
                  <a:pt x="2689" y="630"/>
                </a:cubicBezTo>
                <a:close/>
                <a:moveTo>
                  <a:pt x="2838" y="836"/>
                </a:moveTo>
                <a:cubicBezTo>
                  <a:pt x="2862" y="795"/>
                  <a:pt x="2862" y="793"/>
                  <a:pt x="2828" y="766"/>
                </a:cubicBezTo>
                <a:cubicBezTo>
                  <a:pt x="2806" y="776"/>
                  <a:pt x="2791" y="790"/>
                  <a:pt x="2797" y="816"/>
                </a:cubicBezTo>
                <a:cubicBezTo>
                  <a:pt x="2802" y="836"/>
                  <a:pt x="2818" y="842"/>
                  <a:pt x="2838" y="836"/>
                </a:cubicBezTo>
                <a:close/>
                <a:moveTo>
                  <a:pt x="2833" y="154"/>
                </a:moveTo>
                <a:cubicBezTo>
                  <a:pt x="2859" y="145"/>
                  <a:pt x="2868" y="125"/>
                  <a:pt x="2865" y="98"/>
                </a:cubicBezTo>
                <a:cubicBezTo>
                  <a:pt x="2836" y="70"/>
                  <a:pt x="2822" y="67"/>
                  <a:pt x="2801" y="82"/>
                </a:cubicBezTo>
                <a:cubicBezTo>
                  <a:pt x="2787" y="92"/>
                  <a:pt x="2779" y="104"/>
                  <a:pt x="2786" y="122"/>
                </a:cubicBezTo>
                <a:cubicBezTo>
                  <a:pt x="2792" y="141"/>
                  <a:pt x="2816" y="159"/>
                  <a:pt x="2833" y="154"/>
                </a:cubicBezTo>
                <a:close/>
                <a:moveTo>
                  <a:pt x="2769" y="505"/>
                </a:moveTo>
                <a:cubicBezTo>
                  <a:pt x="2755" y="536"/>
                  <a:pt x="2758" y="558"/>
                  <a:pt x="2778" y="559"/>
                </a:cubicBezTo>
                <a:cubicBezTo>
                  <a:pt x="2788" y="559"/>
                  <a:pt x="2804" y="549"/>
                  <a:pt x="2809" y="540"/>
                </a:cubicBezTo>
                <a:cubicBezTo>
                  <a:pt x="2817" y="524"/>
                  <a:pt x="2803" y="512"/>
                  <a:pt x="2769" y="505"/>
                </a:cubicBezTo>
                <a:close/>
                <a:moveTo>
                  <a:pt x="2697" y="415"/>
                </a:moveTo>
                <a:cubicBezTo>
                  <a:pt x="2713" y="412"/>
                  <a:pt x="2720" y="398"/>
                  <a:pt x="2713" y="382"/>
                </a:cubicBezTo>
                <a:cubicBezTo>
                  <a:pt x="2708" y="367"/>
                  <a:pt x="2697" y="360"/>
                  <a:pt x="2684" y="368"/>
                </a:cubicBezTo>
                <a:cubicBezTo>
                  <a:pt x="2675" y="374"/>
                  <a:pt x="2670" y="386"/>
                  <a:pt x="2658" y="401"/>
                </a:cubicBezTo>
                <a:cubicBezTo>
                  <a:pt x="2677" y="408"/>
                  <a:pt x="2688" y="417"/>
                  <a:pt x="2697" y="415"/>
                </a:cubicBezTo>
                <a:close/>
                <a:moveTo>
                  <a:pt x="2627" y="981"/>
                </a:moveTo>
                <a:cubicBezTo>
                  <a:pt x="2643" y="1005"/>
                  <a:pt x="2659" y="1007"/>
                  <a:pt x="2698" y="990"/>
                </a:cubicBezTo>
                <a:cubicBezTo>
                  <a:pt x="2703" y="976"/>
                  <a:pt x="2709" y="961"/>
                  <a:pt x="2715" y="945"/>
                </a:cubicBezTo>
                <a:cubicBezTo>
                  <a:pt x="2679" y="913"/>
                  <a:pt x="2653" y="907"/>
                  <a:pt x="2632" y="925"/>
                </a:cubicBezTo>
                <a:cubicBezTo>
                  <a:pt x="2617" y="937"/>
                  <a:pt x="2615" y="963"/>
                  <a:pt x="2627" y="981"/>
                </a:cubicBezTo>
                <a:close/>
                <a:moveTo>
                  <a:pt x="2658" y="542"/>
                </a:moveTo>
                <a:cubicBezTo>
                  <a:pt x="2666" y="542"/>
                  <a:pt x="2679" y="535"/>
                  <a:pt x="2683" y="527"/>
                </a:cubicBezTo>
                <a:cubicBezTo>
                  <a:pt x="2696" y="504"/>
                  <a:pt x="2681" y="490"/>
                  <a:pt x="2660" y="474"/>
                </a:cubicBezTo>
                <a:cubicBezTo>
                  <a:pt x="2648" y="482"/>
                  <a:pt x="2636" y="490"/>
                  <a:pt x="2626" y="496"/>
                </a:cubicBezTo>
                <a:cubicBezTo>
                  <a:pt x="2630" y="521"/>
                  <a:pt x="2633" y="541"/>
                  <a:pt x="2658" y="542"/>
                </a:cubicBezTo>
                <a:close/>
                <a:moveTo>
                  <a:pt x="2657" y="1324"/>
                </a:moveTo>
                <a:cubicBezTo>
                  <a:pt x="2719" y="1299"/>
                  <a:pt x="2733" y="1280"/>
                  <a:pt x="2724" y="1231"/>
                </a:cubicBezTo>
                <a:cubicBezTo>
                  <a:pt x="2719" y="1202"/>
                  <a:pt x="2700" y="1186"/>
                  <a:pt x="2671" y="1185"/>
                </a:cubicBezTo>
                <a:cubicBezTo>
                  <a:pt x="2639" y="1183"/>
                  <a:pt x="2600" y="1212"/>
                  <a:pt x="2591" y="1244"/>
                </a:cubicBezTo>
                <a:cubicBezTo>
                  <a:pt x="2582" y="1276"/>
                  <a:pt x="2594" y="1291"/>
                  <a:pt x="2657" y="1324"/>
                </a:cubicBezTo>
                <a:close/>
                <a:moveTo>
                  <a:pt x="2574" y="697"/>
                </a:moveTo>
                <a:cubicBezTo>
                  <a:pt x="2536" y="710"/>
                  <a:pt x="2524" y="722"/>
                  <a:pt x="2527" y="746"/>
                </a:cubicBezTo>
                <a:cubicBezTo>
                  <a:pt x="2528" y="762"/>
                  <a:pt x="2535" y="773"/>
                  <a:pt x="2552" y="776"/>
                </a:cubicBezTo>
                <a:cubicBezTo>
                  <a:pt x="2570" y="780"/>
                  <a:pt x="2586" y="777"/>
                  <a:pt x="2595" y="758"/>
                </a:cubicBezTo>
                <a:cubicBezTo>
                  <a:pt x="2606" y="733"/>
                  <a:pt x="2601" y="712"/>
                  <a:pt x="2574" y="697"/>
                </a:cubicBezTo>
                <a:close/>
                <a:moveTo>
                  <a:pt x="2638" y="329"/>
                </a:moveTo>
                <a:cubicBezTo>
                  <a:pt x="2660" y="330"/>
                  <a:pt x="2660" y="308"/>
                  <a:pt x="2663" y="287"/>
                </a:cubicBezTo>
                <a:cubicBezTo>
                  <a:pt x="2647" y="273"/>
                  <a:pt x="2632" y="254"/>
                  <a:pt x="2610" y="273"/>
                </a:cubicBezTo>
                <a:cubicBezTo>
                  <a:pt x="2603" y="279"/>
                  <a:pt x="2599" y="298"/>
                  <a:pt x="2604" y="305"/>
                </a:cubicBezTo>
                <a:cubicBezTo>
                  <a:pt x="2611" y="316"/>
                  <a:pt x="2626" y="329"/>
                  <a:pt x="2638" y="329"/>
                </a:cubicBezTo>
                <a:close/>
                <a:moveTo>
                  <a:pt x="1502" y="547"/>
                </a:moveTo>
                <a:cubicBezTo>
                  <a:pt x="1497" y="565"/>
                  <a:pt x="1512" y="587"/>
                  <a:pt x="1536" y="595"/>
                </a:cubicBezTo>
                <a:cubicBezTo>
                  <a:pt x="1557" y="602"/>
                  <a:pt x="1577" y="592"/>
                  <a:pt x="1582" y="571"/>
                </a:cubicBezTo>
                <a:cubicBezTo>
                  <a:pt x="1588" y="546"/>
                  <a:pt x="1577" y="522"/>
                  <a:pt x="1555" y="516"/>
                </a:cubicBezTo>
                <a:cubicBezTo>
                  <a:pt x="1534" y="510"/>
                  <a:pt x="1508" y="525"/>
                  <a:pt x="1502" y="547"/>
                </a:cubicBezTo>
                <a:close/>
                <a:moveTo>
                  <a:pt x="1391" y="1796"/>
                </a:moveTo>
                <a:cubicBezTo>
                  <a:pt x="1387" y="1780"/>
                  <a:pt x="1369" y="1772"/>
                  <a:pt x="1351" y="1779"/>
                </a:cubicBezTo>
                <a:cubicBezTo>
                  <a:pt x="1336" y="1783"/>
                  <a:pt x="1331" y="1793"/>
                  <a:pt x="1336" y="1808"/>
                </a:cubicBezTo>
                <a:cubicBezTo>
                  <a:pt x="1341" y="1822"/>
                  <a:pt x="1358" y="1832"/>
                  <a:pt x="1371" y="1828"/>
                </a:cubicBezTo>
                <a:cubicBezTo>
                  <a:pt x="1384" y="1825"/>
                  <a:pt x="1394" y="1808"/>
                  <a:pt x="1391" y="1796"/>
                </a:cubicBezTo>
                <a:close/>
                <a:moveTo>
                  <a:pt x="1406" y="261"/>
                </a:moveTo>
                <a:cubicBezTo>
                  <a:pt x="1403" y="296"/>
                  <a:pt x="1418" y="318"/>
                  <a:pt x="1447" y="319"/>
                </a:cubicBezTo>
                <a:cubicBezTo>
                  <a:pt x="1475" y="319"/>
                  <a:pt x="1503" y="297"/>
                  <a:pt x="1505" y="273"/>
                </a:cubicBezTo>
                <a:cubicBezTo>
                  <a:pt x="1508" y="245"/>
                  <a:pt x="1483" y="217"/>
                  <a:pt x="1453" y="214"/>
                </a:cubicBezTo>
                <a:cubicBezTo>
                  <a:pt x="1428" y="212"/>
                  <a:pt x="1408" y="231"/>
                  <a:pt x="1406" y="261"/>
                </a:cubicBezTo>
                <a:close/>
                <a:moveTo>
                  <a:pt x="1522" y="141"/>
                </a:moveTo>
                <a:cubicBezTo>
                  <a:pt x="1541" y="117"/>
                  <a:pt x="1547" y="93"/>
                  <a:pt x="1529" y="70"/>
                </a:cubicBezTo>
                <a:cubicBezTo>
                  <a:pt x="1512" y="51"/>
                  <a:pt x="1489" y="52"/>
                  <a:pt x="1466" y="61"/>
                </a:cubicBezTo>
                <a:cubicBezTo>
                  <a:pt x="1446" y="81"/>
                  <a:pt x="1449" y="101"/>
                  <a:pt x="1463" y="123"/>
                </a:cubicBezTo>
                <a:cubicBezTo>
                  <a:pt x="1476" y="146"/>
                  <a:pt x="1496" y="146"/>
                  <a:pt x="1522" y="141"/>
                </a:cubicBezTo>
                <a:close/>
                <a:moveTo>
                  <a:pt x="2324" y="222"/>
                </a:moveTo>
                <a:cubicBezTo>
                  <a:pt x="2345" y="222"/>
                  <a:pt x="2360" y="212"/>
                  <a:pt x="2366" y="191"/>
                </a:cubicBezTo>
                <a:cubicBezTo>
                  <a:pt x="2374" y="162"/>
                  <a:pt x="2369" y="151"/>
                  <a:pt x="2326" y="125"/>
                </a:cubicBezTo>
                <a:cubicBezTo>
                  <a:pt x="2289" y="142"/>
                  <a:pt x="2281" y="153"/>
                  <a:pt x="2286" y="180"/>
                </a:cubicBezTo>
                <a:cubicBezTo>
                  <a:pt x="2291" y="203"/>
                  <a:pt x="2307" y="223"/>
                  <a:pt x="2324" y="222"/>
                </a:cubicBezTo>
                <a:close/>
                <a:moveTo>
                  <a:pt x="1527" y="1065"/>
                </a:moveTo>
                <a:cubicBezTo>
                  <a:pt x="1545" y="1070"/>
                  <a:pt x="1571" y="1057"/>
                  <a:pt x="1577" y="1040"/>
                </a:cubicBezTo>
                <a:cubicBezTo>
                  <a:pt x="1582" y="1021"/>
                  <a:pt x="1564" y="992"/>
                  <a:pt x="1543" y="986"/>
                </a:cubicBezTo>
                <a:cubicBezTo>
                  <a:pt x="1524" y="981"/>
                  <a:pt x="1513" y="990"/>
                  <a:pt x="1506" y="1016"/>
                </a:cubicBezTo>
                <a:cubicBezTo>
                  <a:pt x="1499" y="1041"/>
                  <a:pt x="1506" y="1058"/>
                  <a:pt x="1527" y="1065"/>
                </a:cubicBezTo>
                <a:close/>
                <a:moveTo>
                  <a:pt x="1201" y="1827"/>
                </a:moveTo>
                <a:cubicBezTo>
                  <a:pt x="1192" y="1833"/>
                  <a:pt x="1188" y="1840"/>
                  <a:pt x="1192" y="1851"/>
                </a:cubicBezTo>
                <a:cubicBezTo>
                  <a:pt x="1196" y="1863"/>
                  <a:pt x="1210" y="1874"/>
                  <a:pt x="1221" y="1871"/>
                </a:cubicBezTo>
                <a:cubicBezTo>
                  <a:pt x="1237" y="1866"/>
                  <a:pt x="1242" y="1853"/>
                  <a:pt x="1240" y="1837"/>
                </a:cubicBezTo>
                <a:cubicBezTo>
                  <a:pt x="1223" y="1819"/>
                  <a:pt x="1214" y="1817"/>
                  <a:pt x="1201" y="1827"/>
                </a:cubicBezTo>
                <a:close/>
                <a:moveTo>
                  <a:pt x="1089" y="1733"/>
                </a:moveTo>
                <a:cubicBezTo>
                  <a:pt x="1085" y="1748"/>
                  <a:pt x="1090" y="1761"/>
                  <a:pt x="1102" y="1765"/>
                </a:cubicBezTo>
                <a:cubicBezTo>
                  <a:pt x="1119" y="1772"/>
                  <a:pt x="1128" y="1768"/>
                  <a:pt x="1142" y="1745"/>
                </a:cubicBezTo>
                <a:cubicBezTo>
                  <a:pt x="1137" y="1737"/>
                  <a:pt x="1133" y="1727"/>
                  <a:pt x="1128" y="1718"/>
                </a:cubicBezTo>
                <a:cubicBezTo>
                  <a:pt x="1104" y="1714"/>
                  <a:pt x="1095" y="1718"/>
                  <a:pt x="1089" y="1733"/>
                </a:cubicBezTo>
                <a:close/>
                <a:moveTo>
                  <a:pt x="1349" y="2032"/>
                </a:moveTo>
                <a:cubicBezTo>
                  <a:pt x="1365" y="2057"/>
                  <a:pt x="1369" y="2057"/>
                  <a:pt x="1390" y="2036"/>
                </a:cubicBezTo>
                <a:cubicBezTo>
                  <a:pt x="1388" y="2028"/>
                  <a:pt x="1386" y="2020"/>
                  <a:pt x="1384" y="2013"/>
                </a:cubicBezTo>
                <a:cubicBezTo>
                  <a:pt x="1367" y="2011"/>
                  <a:pt x="1355" y="2013"/>
                  <a:pt x="1349" y="2032"/>
                </a:cubicBezTo>
                <a:close/>
                <a:moveTo>
                  <a:pt x="1138" y="1432"/>
                </a:moveTo>
                <a:cubicBezTo>
                  <a:pt x="1122" y="1407"/>
                  <a:pt x="1107" y="1404"/>
                  <a:pt x="1069" y="1420"/>
                </a:cubicBezTo>
                <a:cubicBezTo>
                  <a:pt x="1066" y="1434"/>
                  <a:pt x="1063" y="1451"/>
                  <a:pt x="1060" y="1466"/>
                </a:cubicBezTo>
                <a:cubicBezTo>
                  <a:pt x="1086" y="1495"/>
                  <a:pt x="1101" y="1499"/>
                  <a:pt x="1123" y="1484"/>
                </a:cubicBezTo>
                <a:cubicBezTo>
                  <a:pt x="1143" y="1470"/>
                  <a:pt x="1149" y="1449"/>
                  <a:pt x="1138" y="1432"/>
                </a:cubicBezTo>
                <a:close/>
                <a:moveTo>
                  <a:pt x="1430" y="1157"/>
                </a:moveTo>
                <a:cubicBezTo>
                  <a:pt x="1467" y="1180"/>
                  <a:pt x="1482" y="1181"/>
                  <a:pt x="1494" y="1162"/>
                </a:cubicBezTo>
                <a:cubicBezTo>
                  <a:pt x="1507" y="1141"/>
                  <a:pt x="1500" y="1124"/>
                  <a:pt x="1469" y="1104"/>
                </a:cubicBezTo>
                <a:cubicBezTo>
                  <a:pt x="1440" y="1110"/>
                  <a:pt x="1429" y="1129"/>
                  <a:pt x="1430" y="1157"/>
                </a:cubicBezTo>
                <a:close/>
                <a:moveTo>
                  <a:pt x="1271" y="1740"/>
                </a:moveTo>
                <a:cubicBezTo>
                  <a:pt x="1271" y="1727"/>
                  <a:pt x="1261" y="1716"/>
                  <a:pt x="1247" y="1715"/>
                </a:cubicBezTo>
                <a:cubicBezTo>
                  <a:pt x="1233" y="1713"/>
                  <a:pt x="1222" y="1717"/>
                  <a:pt x="1215" y="1730"/>
                </a:cubicBezTo>
                <a:cubicBezTo>
                  <a:pt x="1208" y="1746"/>
                  <a:pt x="1212" y="1755"/>
                  <a:pt x="1236" y="1774"/>
                </a:cubicBezTo>
                <a:cubicBezTo>
                  <a:pt x="1262" y="1765"/>
                  <a:pt x="1272" y="1756"/>
                  <a:pt x="1271" y="1740"/>
                </a:cubicBezTo>
                <a:close/>
                <a:moveTo>
                  <a:pt x="1503" y="692"/>
                </a:moveTo>
                <a:cubicBezTo>
                  <a:pt x="1511" y="674"/>
                  <a:pt x="1502" y="660"/>
                  <a:pt x="1483" y="654"/>
                </a:cubicBezTo>
                <a:cubicBezTo>
                  <a:pt x="1440" y="670"/>
                  <a:pt x="1439" y="672"/>
                  <a:pt x="1450" y="713"/>
                </a:cubicBezTo>
                <a:cubicBezTo>
                  <a:pt x="1472" y="718"/>
                  <a:pt x="1493" y="716"/>
                  <a:pt x="1503" y="692"/>
                </a:cubicBezTo>
                <a:close/>
                <a:moveTo>
                  <a:pt x="2177" y="1330"/>
                </a:moveTo>
                <a:cubicBezTo>
                  <a:pt x="2210" y="1318"/>
                  <a:pt x="2231" y="1269"/>
                  <a:pt x="2219" y="1229"/>
                </a:cubicBezTo>
                <a:cubicBezTo>
                  <a:pt x="2208" y="1191"/>
                  <a:pt x="2161" y="1172"/>
                  <a:pt x="2114" y="1186"/>
                </a:cubicBezTo>
                <a:cubicBezTo>
                  <a:pt x="2078" y="1197"/>
                  <a:pt x="2052" y="1247"/>
                  <a:pt x="2063" y="1282"/>
                </a:cubicBezTo>
                <a:cubicBezTo>
                  <a:pt x="2073" y="1315"/>
                  <a:pt x="2139" y="1342"/>
                  <a:pt x="2177" y="1330"/>
                </a:cubicBezTo>
                <a:close/>
                <a:moveTo>
                  <a:pt x="1791" y="868"/>
                </a:moveTo>
                <a:cubicBezTo>
                  <a:pt x="1819" y="881"/>
                  <a:pt x="1839" y="865"/>
                  <a:pt x="1861" y="843"/>
                </a:cubicBezTo>
                <a:cubicBezTo>
                  <a:pt x="1854" y="825"/>
                  <a:pt x="1847" y="807"/>
                  <a:pt x="1840" y="789"/>
                </a:cubicBezTo>
                <a:cubicBezTo>
                  <a:pt x="1792" y="788"/>
                  <a:pt x="1776" y="794"/>
                  <a:pt x="1770" y="812"/>
                </a:cubicBezTo>
                <a:cubicBezTo>
                  <a:pt x="1763" y="830"/>
                  <a:pt x="1773" y="860"/>
                  <a:pt x="1791" y="868"/>
                </a:cubicBezTo>
                <a:close/>
                <a:moveTo>
                  <a:pt x="1818" y="78"/>
                </a:moveTo>
                <a:cubicBezTo>
                  <a:pt x="1836" y="86"/>
                  <a:pt x="1852" y="83"/>
                  <a:pt x="1865" y="67"/>
                </a:cubicBezTo>
                <a:cubicBezTo>
                  <a:pt x="1879" y="49"/>
                  <a:pt x="1885" y="29"/>
                  <a:pt x="1869" y="10"/>
                </a:cubicBezTo>
                <a:cubicBezTo>
                  <a:pt x="1865" y="6"/>
                  <a:pt x="1862" y="3"/>
                  <a:pt x="1859" y="0"/>
                </a:cubicBezTo>
                <a:cubicBezTo>
                  <a:pt x="1790" y="0"/>
                  <a:pt x="1790" y="0"/>
                  <a:pt x="1790" y="0"/>
                </a:cubicBezTo>
                <a:cubicBezTo>
                  <a:pt x="1784" y="48"/>
                  <a:pt x="1791" y="67"/>
                  <a:pt x="1818" y="78"/>
                </a:cubicBezTo>
                <a:close/>
                <a:moveTo>
                  <a:pt x="1937" y="299"/>
                </a:moveTo>
                <a:cubicBezTo>
                  <a:pt x="1957" y="286"/>
                  <a:pt x="1978" y="274"/>
                  <a:pt x="1999" y="261"/>
                </a:cubicBezTo>
                <a:cubicBezTo>
                  <a:pt x="1990" y="201"/>
                  <a:pt x="1979" y="183"/>
                  <a:pt x="1955" y="178"/>
                </a:cubicBezTo>
                <a:cubicBezTo>
                  <a:pt x="1931" y="174"/>
                  <a:pt x="1896" y="193"/>
                  <a:pt x="1890" y="217"/>
                </a:cubicBezTo>
                <a:cubicBezTo>
                  <a:pt x="1880" y="256"/>
                  <a:pt x="1905" y="277"/>
                  <a:pt x="1937" y="299"/>
                </a:cubicBezTo>
                <a:close/>
                <a:moveTo>
                  <a:pt x="2131" y="98"/>
                </a:moveTo>
                <a:cubicBezTo>
                  <a:pt x="2166" y="94"/>
                  <a:pt x="2176" y="78"/>
                  <a:pt x="2180" y="26"/>
                </a:cubicBezTo>
                <a:cubicBezTo>
                  <a:pt x="2173" y="18"/>
                  <a:pt x="2165" y="9"/>
                  <a:pt x="2157" y="0"/>
                </a:cubicBezTo>
                <a:cubicBezTo>
                  <a:pt x="2103" y="0"/>
                  <a:pt x="2103" y="0"/>
                  <a:pt x="2103" y="0"/>
                </a:cubicBezTo>
                <a:cubicBezTo>
                  <a:pt x="2076" y="18"/>
                  <a:pt x="2067" y="38"/>
                  <a:pt x="2072" y="61"/>
                </a:cubicBezTo>
                <a:cubicBezTo>
                  <a:pt x="2078" y="85"/>
                  <a:pt x="2105" y="101"/>
                  <a:pt x="2131" y="98"/>
                </a:cubicBezTo>
                <a:close/>
                <a:moveTo>
                  <a:pt x="2247" y="423"/>
                </a:moveTo>
                <a:cubicBezTo>
                  <a:pt x="2299" y="400"/>
                  <a:pt x="2302" y="369"/>
                  <a:pt x="2290" y="332"/>
                </a:cubicBezTo>
                <a:cubicBezTo>
                  <a:pt x="2270" y="312"/>
                  <a:pt x="2248" y="313"/>
                  <a:pt x="2226" y="327"/>
                </a:cubicBezTo>
                <a:cubicBezTo>
                  <a:pt x="2198" y="345"/>
                  <a:pt x="2201" y="371"/>
                  <a:pt x="2211" y="410"/>
                </a:cubicBezTo>
                <a:cubicBezTo>
                  <a:pt x="2221" y="413"/>
                  <a:pt x="2237" y="419"/>
                  <a:pt x="2247" y="423"/>
                </a:cubicBezTo>
                <a:close/>
                <a:moveTo>
                  <a:pt x="1619" y="305"/>
                </a:moveTo>
                <a:cubicBezTo>
                  <a:pt x="1660" y="373"/>
                  <a:pt x="1685" y="373"/>
                  <a:pt x="1737" y="311"/>
                </a:cubicBezTo>
                <a:cubicBezTo>
                  <a:pt x="1730" y="260"/>
                  <a:pt x="1723" y="249"/>
                  <a:pt x="1690" y="244"/>
                </a:cubicBezTo>
                <a:cubicBezTo>
                  <a:pt x="1652" y="238"/>
                  <a:pt x="1640" y="248"/>
                  <a:pt x="1619" y="305"/>
                </a:cubicBezTo>
                <a:close/>
                <a:moveTo>
                  <a:pt x="1526" y="759"/>
                </a:moveTo>
                <a:cubicBezTo>
                  <a:pt x="1532" y="773"/>
                  <a:pt x="1539" y="788"/>
                  <a:pt x="1545" y="801"/>
                </a:cubicBezTo>
                <a:cubicBezTo>
                  <a:pt x="1583" y="808"/>
                  <a:pt x="1598" y="802"/>
                  <a:pt x="1608" y="778"/>
                </a:cubicBezTo>
                <a:cubicBezTo>
                  <a:pt x="1616" y="759"/>
                  <a:pt x="1610" y="745"/>
                  <a:pt x="1594" y="735"/>
                </a:cubicBezTo>
                <a:cubicBezTo>
                  <a:pt x="1574" y="723"/>
                  <a:pt x="1549" y="732"/>
                  <a:pt x="1526" y="759"/>
                </a:cubicBezTo>
                <a:close/>
                <a:moveTo>
                  <a:pt x="1657" y="156"/>
                </a:moveTo>
                <a:cubicBezTo>
                  <a:pt x="1685" y="161"/>
                  <a:pt x="1705" y="130"/>
                  <a:pt x="1716" y="72"/>
                </a:cubicBezTo>
                <a:cubicBezTo>
                  <a:pt x="1680" y="35"/>
                  <a:pt x="1666" y="30"/>
                  <a:pt x="1640" y="46"/>
                </a:cubicBezTo>
                <a:cubicBezTo>
                  <a:pt x="1620" y="57"/>
                  <a:pt x="1603" y="99"/>
                  <a:pt x="1615" y="123"/>
                </a:cubicBezTo>
                <a:cubicBezTo>
                  <a:pt x="1623" y="138"/>
                  <a:pt x="1642" y="153"/>
                  <a:pt x="1657" y="156"/>
                </a:cubicBezTo>
                <a:close/>
                <a:moveTo>
                  <a:pt x="1731" y="664"/>
                </a:moveTo>
                <a:cubicBezTo>
                  <a:pt x="1733" y="636"/>
                  <a:pt x="1722" y="625"/>
                  <a:pt x="1682" y="615"/>
                </a:cubicBezTo>
                <a:cubicBezTo>
                  <a:pt x="1669" y="623"/>
                  <a:pt x="1656" y="631"/>
                  <a:pt x="1642" y="640"/>
                </a:cubicBezTo>
                <a:cubicBezTo>
                  <a:pt x="1651" y="686"/>
                  <a:pt x="1668" y="706"/>
                  <a:pt x="1694" y="704"/>
                </a:cubicBezTo>
                <a:cubicBezTo>
                  <a:pt x="1713" y="703"/>
                  <a:pt x="1730" y="685"/>
                  <a:pt x="1731" y="664"/>
                </a:cubicBezTo>
                <a:close/>
                <a:moveTo>
                  <a:pt x="1622" y="1039"/>
                </a:moveTo>
                <a:cubicBezTo>
                  <a:pt x="1629" y="1057"/>
                  <a:pt x="1659" y="1075"/>
                  <a:pt x="1679" y="1069"/>
                </a:cubicBezTo>
                <a:cubicBezTo>
                  <a:pt x="1692" y="1065"/>
                  <a:pt x="1706" y="1053"/>
                  <a:pt x="1710" y="1041"/>
                </a:cubicBezTo>
                <a:cubicBezTo>
                  <a:pt x="1718" y="1020"/>
                  <a:pt x="1697" y="1000"/>
                  <a:pt x="1653" y="984"/>
                </a:cubicBezTo>
                <a:cubicBezTo>
                  <a:pt x="1619" y="1006"/>
                  <a:pt x="1614" y="1017"/>
                  <a:pt x="1622" y="1039"/>
                </a:cubicBezTo>
                <a:close/>
                <a:moveTo>
                  <a:pt x="1470" y="833"/>
                </a:moveTo>
                <a:cubicBezTo>
                  <a:pt x="1453" y="832"/>
                  <a:pt x="1447" y="846"/>
                  <a:pt x="1444" y="861"/>
                </a:cubicBezTo>
                <a:cubicBezTo>
                  <a:pt x="1439" y="887"/>
                  <a:pt x="1454" y="896"/>
                  <a:pt x="1478" y="900"/>
                </a:cubicBezTo>
                <a:cubicBezTo>
                  <a:pt x="1489" y="892"/>
                  <a:pt x="1499" y="884"/>
                  <a:pt x="1508" y="877"/>
                </a:cubicBezTo>
                <a:cubicBezTo>
                  <a:pt x="1510" y="846"/>
                  <a:pt x="1494" y="834"/>
                  <a:pt x="1470" y="833"/>
                </a:cubicBezTo>
                <a:close/>
                <a:moveTo>
                  <a:pt x="2024" y="1991"/>
                </a:moveTo>
                <a:cubicBezTo>
                  <a:pt x="2014" y="1975"/>
                  <a:pt x="1996" y="1953"/>
                  <a:pt x="1980" y="1952"/>
                </a:cubicBezTo>
                <a:cubicBezTo>
                  <a:pt x="1940" y="1950"/>
                  <a:pt x="1924" y="1979"/>
                  <a:pt x="1923" y="2017"/>
                </a:cubicBezTo>
                <a:cubicBezTo>
                  <a:pt x="1945" y="2047"/>
                  <a:pt x="1971" y="2064"/>
                  <a:pt x="2008" y="2046"/>
                </a:cubicBezTo>
                <a:cubicBezTo>
                  <a:pt x="2030" y="2034"/>
                  <a:pt x="2036" y="2011"/>
                  <a:pt x="2024" y="1991"/>
                </a:cubicBezTo>
                <a:close/>
                <a:moveTo>
                  <a:pt x="1461" y="2089"/>
                </a:moveTo>
                <a:cubicBezTo>
                  <a:pt x="1447" y="2086"/>
                  <a:pt x="1441" y="2091"/>
                  <a:pt x="1429" y="2118"/>
                </a:cubicBezTo>
                <a:cubicBezTo>
                  <a:pt x="1441" y="2144"/>
                  <a:pt x="1449" y="2149"/>
                  <a:pt x="1469" y="2144"/>
                </a:cubicBezTo>
                <a:cubicBezTo>
                  <a:pt x="1481" y="2141"/>
                  <a:pt x="1487" y="2133"/>
                  <a:pt x="1487" y="2121"/>
                </a:cubicBezTo>
                <a:cubicBezTo>
                  <a:pt x="1487" y="2107"/>
                  <a:pt x="1474" y="2092"/>
                  <a:pt x="1461" y="2089"/>
                </a:cubicBezTo>
                <a:close/>
                <a:moveTo>
                  <a:pt x="1459" y="1989"/>
                </a:moveTo>
                <a:cubicBezTo>
                  <a:pt x="1447" y="2001"/>
                  <a:pt x="1439" y="2013"/>
                  <a:pt x="1450" y="2029"/>
                </a:cubicBezTo>
                <a:cubicBezTo>
                  <a:pt x="1457" y="2039"/>
                  <a:pt x="1470" y="2042"/>
                  <a:pt x="1481" y="2036"/>
                </a:cubicBezTo>
                <a:cubicBezTo>
                  <a:pt x="1491" y="2030"/>
                  <a:pt x="1500" y="2022"/>
                  <a:pt x="1498" y="2008"/>
                </a:cubicBezTo>
                <a:cubicBezTo>
                  <a:pt x="1496" y="1995"/>
                  <a:pt x="1488" y="1990"/>
                  <a:pt x="1459" y="1989"/>
                </a:cubicBezTo>
                <a:close/>
                <a:moveTo>
                  <a:pt x="1523" y="1430"/>
                </a:moveTo>
                <a:cubicBezTo>
                  <a:pt x="1507" y="1419"/>
                  <a:pt x="1490" y="1417"/>
                  <a:pt x="1472" y="1431"/>
                </a:cubicBezTo>
                <a:cubicBezTo>
                  <a:pt x="1449" y="1448"/>
                  <a:pt x="1447" y="1460"/>
                  <a:pt x="1465" y="1505"/>
                </a:cubicBezTo>
                <a:cubicBezTo>
                  <a:pt x="1504" y="1514"/>
                  <a:pt x="1516" y="1510"/>
                  <a:pt x="1528" y="1485"/>
                </a:cubicBezTo>
                <a:cubicBezTo>
                  <a:pt x="1538" y="1465"/>
                  <a:pt x="1537" y="1440"/>
                  <a:pt x="1523" y="1430"/>
                </a:cubicBezTo>
                <a:close/>
                <a:moveTo>
                  <a:pt x="1458" y="1935"/>
                </a:moveTo>
                <a:cubicBezTo>
                  <a:pt x="1474" y="1929"/>
                  <a:pt x="1480" y="1910"/>
                  <a:pt x="1474" y="1891"/>
                </a:cubicBezTo>
                <a:cubicBezTo>
                  <a:pt x="1468" y="1876"/>
                  <a:pt x="1447" y="1866"/>
                  <a:pt x="1432" y="1871"/>
                </a:cubicBezTo>
                <a:cubicBezTo>
                  <a:pt x="1419" y="1877"/>
                  <a:pt x="1409" y="1904"/>
                  <a:pt x="1416" y="1920"/>
                </a:cubicBezTo>
                <a:cubicBezTo>
                  <a:pt x="1421" y="1933"/>
                  <a:pt x="1442" y="1941"/>
                  <a:pt x="1458" y="1935"/>
                </a:cubicBezTo>
                <a:close/>
                <a:moveTo>
                  <a:pt x="1449" y="1041"/>
                </a:moveTo>
                <a:cubicBezTo>
                  <a:pt x="1460" y="1019"/>
                  <a:pt x="1470" y="1002"/>
                  <a:pt x="1451" y="987"/>
                </a:cubicBezTo>
                <a:cubicBezTo>
                  <a:pt x="1444" y="982"/>
                  <a:pt x="1430" y="980"/>
                  <a:pt x="1422" y="984"/>
                </a:cubicBezTo>
                <a:cubicBezTo>
                  <a:pt x="1399" y="994"/>
                  <a:pt x="1402" y="1014"/>
                  <a:pt x="1410" y="1038"/>
                </a:cubicBezTo>
                <a:cubicBezTo>
                  <a:pt x="1423" y="1039"/>
                  <a:pt x="1437" y="1040"/>
                  <a:pt x="1449" y="1041"/>
                </a:cubicBezTo>
                <a:close/>
                <a:moveTo>
                  <a:pt x="1346" y="2102"/>
                </a:moveTo>
                <a:cubicBezTo>
                  <a:pt x="1343" y="2114"/>
                  <a:pt x="1346" y="2123"/>
                  <a:pt x="1358" y="2129"/>
                </a:cubicBezTo>
                <a:cubicBezTo>
                  <a:pt x="1372" y="2136"/>
                  <a:pt x="1385" y="2130"/>
                  <a:pt x="1398" y="2111"/>
                </a:cubicBezTo>
                <a:cubicBezTo>
                  <a:pt x="1394" y="2103"/>
                  <a:pt x="1390" y="2095"/>
                  <a:pt x="1385" y="2085"/>
                </a:cubicBezTo>
                <a:cubicBezTo>
                  <a:pt x="1355" y="2084"/>
                  <a:pt x="1350" y="2086"/>
                  <a:pt x="1346" y="2102"/>
                </a:cubicBezTo>
                <a:close/>
                <a:moveTo>
                  <a:pt x="1466" y="1332"/>
                </a:moveTo>
                <a:cubicBezTo>
                  <a:pt x="1476" y="1310"/>
                  <a:pt x="1466" y="1294"/>
                  <a:pt x="1444" y="1281"/>
                </a:cubicBezTo>
                <a:cubicBezTo>
                  <a:pt x="1434" y="1286"/>
                  <a:pt x="1421" y="1291"/>
                  <a:pt x="1408" y="1297"/>
                </a:cubicBezTo>
                <a:cubicBezTo>
                  <a:pt x="1409" y="1318"/>
                  <a:pt x="1400" y="1341"/>
                  <a:pt x="1427" y="1348"/>
                </a:cubicBezTo>
                <a:cubicBezTo>
                  <a:pt x="1442" y="1351"/>
                  <a:pt x="1459" y="1350"/>
                  <a:pt x="1466" y="1332"/>
                </a:cubicBezTo>
                <a:close/>
                <a:moveTo>
                  <a:pt x="1720" y="1966"/>
                </a:moveTo>
                <a:cubicBezTo>
                  <a:pt x="1699" y="1975"/>
                  <a:pt x="1675" y="1985"/>
                  <a:pt x="1654" y="1995"/>
                </a:cubicBezTo>
                <a:cubicBezTo>
                  <a:pt x="1639" y="2053"/>
                  <a:pt x="1647" y="2076"/>
                  <a:pt x="1685" y="2090"/>
                </a:cubicBezTo>
                <a:cubicBezTo>
                  <a:pt x="1719" y="2104"/>
                  <a:pt x="1751" y="2093"/>
                  <a:pt x="1763" y="2065"/>
                </a:cubicBezTo>
                <a:cubicBezTo>
                  <a:pt x="1782" y="2023"/>
                  <a:pt x="1773" y="2002"/>
                  <a:pt x="1720" y="1966"/>
                </a:cubicBezTo>
                <a:close/>
                <a:moveTo>
                  <a:pt x="1721" y="1351"/>
                </a:moveTo>
                <a:cubicBezTo>
                  <a:pt x="1715" y="1342"/>
                  <a:pt x="1707" y="1329"/>
                  <a:pt x="1701" y="1320"/>
                </a:cubicBezTo>
                <a:cubicBezTo>
                  <a:pt x="1647" y="1307"/>
                  <a:pt x="1626" y="1329"/>
                  <a:pt x="1614" y="1365"/>
                </a:cubicBezTo>
                <a:cubicBezTo>
                  <a:pt x="1618" y="1393"/>
                  <a:pt x="1636" y="1405"/>
                  <a:pt x="1661" y="1407"/>
                </a:cubicBezTo>
                <a:cubicBezTo>
                  <a:pt x="1693" y="1409"/>
                  <a:pt x="1706" y="1387"/>
                  <a:pt x="1721" y="1351"/>
                </a:cubicBezTo>
                <a:close/>
                <a:moveTo>
                  <a:pt x="1724" y="1653"/>
                </a:moveTo>
                <a:cubicBezTo>
                  <a:pt x="1693" y="1652"/>
                  <a:pt x="1667" y="1675"/>
                  <a:pt x="1660" y="1708"/>
                </a:cubicBezTo>
                <a:cubicBezTo>
                  <a:pt x="1654" y="1742"/>
                  <a:pt x="1663" y="1769"/>
                  <a:pt x="1694" y="1787"/>
                </a:cubicBezTo>
                <a:cubicBezTo>
                  <a:pt x="1731" y="1807"/>
                  <a:pt x="1753" y="1798"/>
                  <a:pt x="1803" y="1743"/>
                </a:cubicBezTo>
                <a:cubicBezTo>
                  <a:pt x="1784" y="1678"/>
                  <a:pt x="1763" y="1654"/>
                  <a:pt x="1724" y="1653"/>
                </a:cubicBezTo>
                <a:close/>
                <a:moveTo>
                  <a:pt x="1658" y="1188"/>
                </a:moveTo>
                <a:cubicBezTo>
                  <a:pt x="1677" y="1181"/>
                  <a:pt x="1681" y="1165"/>
                  <a:pt x="1680" y="1144"/>
                </a:cubicBezTo>
                <a:cubicBezTo>
                  <a:pt x="1664" y="1126"/>
                  <a:pt x="1646" y="1118"/>
                  <a:pt x="1626" y="1129"/>
                </a:cubicBezTo>
                <a:cubicBezTo>
                  <a:pt x="1609" y="1139"/>
                  <a:pt x="1606" y="1158"/>
                  <a:pt x="1610" y="1177"/>
                </a:cubicBezTo>
                <a:cubicBezTo>
                  <a:pt x="1623" y="1196"/>
                  <a:pt x="1639" y="1196"/>
                  <a:pt x="1658" y="1188"/>
                </a:cubicBezTo>
                <a:close/>
                <a:moveTo>
                  <a:pt x="1672" y="905"/>
                </a:moveTo>
                <a:cubicBezTo>
                  <a:pt x="1681" y="892"/>
                  <a:pt x="1681" y="879"/>
                  <a:pt x="1670" y="867"/>
                </a:cubicBezTo>
                <a:cubicBezTo>
                  <a:pt x="1658" y="853"/>
                  <a:pt x="1644" y="846"/>
                  <a:pt x="1626" y="856"/>
                </a:cubicBezTo>
                <a:cubicBezTo>
                  <a:pt x="1603" y="869"/>
                  <a:pt x="1595" y="888"/>
                  <a:pt x="1606" y="916"/>
                </a:cubicBezTo>
                <a:cubicBezTo>
                  <a:pt x="1644" y="928"/>
                  <a:pt x="1660" y="925"/>
                  <a:pt x="1672" y="905"/>
                </a:cubicBezTo>
                <a:close/>
                <a:moveTo>
                  <a:pt x="1564" y="1204"/>
                </a:moveTo>
                <a:cubicBezTo>
                  <a:pt x="1526" y="1225"/>
                  <a:pt x="1512" y="1241"/>
                  <a:pt x="1523" y="1260"/>
                </a:cubicBezTo>
                <a:cubicBezTo>
                  <a:pt x="1531" y="1273"/>
                  <a:pt x="1548" y="1286"/>
                  <a:pt x="1564" y="1289"/>
                </a:cubicBezTo>
                <a:cubicBezTo>
                  <a:pt x="1583" y="1294"/>
                  <a:pt x="1592" y="1274"/>
                  <a:pt x="1598" y="1259"/>
                </a:cubicBezTo>
                <a:cubicBezTo>
                  <a:pt x="1606" y="1240"/>
                  <a:pt x="1592" y="1221"/>
                  <a:pt x="1564" y="1204"/>
                </a:cubicBezTo>
                <a:close/>
                <a:moveTo>
                  <a:pt x="1125" y="1830"/>
                </a:moveTo>
                <a:cubicBezTo>
                  <a:pt x="1114" y="1840"/>
                  <a:pt x="1107" y="1852"/>
                  <a:pt x="1115" y="1866"/>
                </a:cubicBezTo>
                <a:cubicBezTo>
                  <a:pt x="1121" y="1875"/>
                  <a:pt x="1130" y="1877"/>
                  <a:pt x="1138" y="1872"/>
                </a:cubicBezTo>
                <a:cubicBezTo>
                  <a:pt x="1145" y="1867"/>
                  <a:pt x="1154" y="1859"/>
                  <a:pt x="1154" y="1853"/>
                </a:cubicBezTo>
                <a:cubicBezTo>
                  <a:pt x="1153" y="1836"/>
                  <a:pt x="1141" y="1830"/>
                  <a:pt x="1125" y="1830"/>
                </a:cubicBezTo>
                <a:close/>
                <a:moveTo>
                  <a:pt x="1365" y="1982"/>
                </a:moveTo>
                <a:cubicBezTo>
                  <a:pt x="1376" y="1977"/>
                  <a:pt x="1382" y="1960"/>
                  <a:pt x="1377" y="1947"/>
                </a:cubicBezTo>
                <a:cubicBezTo>
                  <a:pt x="1371" y="1932"/>
                  <a:pt x="1355" y="1926"/>
                  <a:pt x="1340" y="1932"/>
                </a:cubicBezTo>
                <a:cubicBezTo>
                  <a:pt x="1326" y="1937"/>
                  <a:pt x="1319" y="1954"/>
                  <a:pt x="1325" y="1968"/>
                </a:cubicBezTo>
                <a:cubicBezTo>
                  <a:pt x="1331" y="1981"/>
                  <a:pt x="1351" y="1989"/>
                  <a:pt x="1365" y="1982"/>
                </a:cubicBezTo>
                <a:close/>
                <a:moveTo>
                  <a:pt x="1218" y="1935"/>
                </a:moveTo>
                <a:cubicBezTo>
                  <a:pt x="1199" y="1912"/>
                  <a:pt x="1193" y="1908"/>
                  <a:pt x="1182" y="1917"/>
                </a:cubicBezTo>
                <a:cubicBezTo>
                  <a:pt x="1170" y="1926"/>
                  <a:pt x="1173" y="1939"/>
                  <a:pt x="1194" y="1962"/>
                </a:cubicBezTo>
                <a:cubicBezTo>
                  <a:pt x="1206" y="1955"/>
                  <a:pt x="1219" y="1952"/>
                  <a:pt x="1218" y="1935"/>
                </a:cubicBezTo>
                <a:close/>
                <a:moveTo>
                  <a:pt x="1128" y="2004"/>
                </a:moveTo>
                <a:cubicBezTo>
                  <a:pt x="1123" y="2007"/>
                  <a:pt x="1120" y="2014"/>
                  <a:pt x="1113" y="2024"/>
                </a:cubicBezTo>
                <a:cubicBezTo>
                  <a:pt x="1124" y="2028"/>
                  <a:pt x="1131" y="2034"/>
                  <a:pt x="1137" y="2033"/>
                </a:cubicBezTo>
                <a:cubicBezTo>
                  <a:pt x="1147" y="2031"/>
                  <a:pt x="1151" y="2022"/>
                  <a:pt x="1147" y="2012"/>
                </a:cubicBezTo>
                <a:cubicBezTo>
                  <a:pt x="1143" y="2003"/>
                  <a:pt x="1137" y="1999"/>
                  <a:pt x="1128" y="2004"/>
                </a:cubicBezTo>
                <a:close/>
                <a:moveTo>
                  <a:pt x="1114" y="2069"/>
                </a:moveTo>
                <a:cubicBezTo>
                  <a:pt x="1107" y="2074"/>
                  <a:pt x="1099" y="2079"/>
                  <a:pt x="1093" y="2083"/>
                </a:cubicBezTo>
                <a:cubicBezTo>
                  <a:pt x="1096" y="2098"/>
                  <a:pt x="1097" y="2110"/>
                  <a:pt x="1112" y="2111"/>
                </a:cubicBezTo>
                <a:cubicBezTo>
                  <a:pt x="1118" y="2111"/>
                  <a:pt x="1126" y="2106"/>
                  <a:pt x="1128" y="2102"/>
                </a:cubicBezTo>
                <a:cubicBezTo>
                  <a:pt x="1136" y="2088"/>
                  <a:pt x="1127" y="2079"/>
                  <a:pt x="1114" y="2069"/>
                </a:cubicBezTo>
                <a:close/>
                <a:moveTo>
                  <a:pt x="1181" y="2088"/>
                </a:moveTo>
                <a:cubicBezTo>
                  <a:pt x="1173" y="2107"/>
                  <a:pt x="1175" y="2121"/>
                  <a:pt x="1187" y="2121"/>
                </a:cubicBezTo>
                <a:cubicBezTo>
                  <a:pt x="1193" y="2122"/>
                  <a:pt x="1203" y="2115"/>
                  <a:pt x="1206" y="2109"/>
                </a:cubicBezTo>
                <a:cubicBezTo>
                  <a:pt x="1211" y="2100"/>
                  <a:pt x="1202" y="2093"/>
                  <a:pt x="1181" y="2088"/>
                </a:cubicBezTo>
                <a:close/>
                <a:moveTo>
                  <a:pt x="1216" y="1292"/>
                </a:moveTo>
                <a:cubicBezTo>
                  <a:pt x="1218" y="1276"/>
                  <a:pt x="1207" y="1265"/>
                  <a:pt x="1192" y="1264"/>
                </a:cubicBezTo>
                <a:cubicBezTo>
                  <a:pt x="1180" y="1263"/>
                  <a:pt x="1161" y="1265"/>
                  <a:pt x="1155" y="1273"/>
                </a:cubicBezTo>
                <a:cubicBezTo>
                  <a:pt x="1139" y="1294"/>
                  <a:pt x="1150" y="1313"/>
                  <a:pt x="1169" y="1328"/>
                </a:cubicBezTo>
                <a:cubicBezTo>
                  <a:pt x="1194" y="1327"/>
                  <a:pt x="1213" y="1319"/>
                  <a:pt x="1216" y="1292"/>
                </a:cubicBezTo>
                <a:close/>
                <a:moveTo>
                  <a:pt x="1292" y="2075"/>
                </a:moveTo>
                <a:cubicBezTo>
                  <a:pt x="1279" y="2101"/>
                  <a:pt x="1280" y="2111"/>
                  <a:pt x="1294" y="2116"/>
                </a:cubicBezTo>
                <a:cubicBezTo>
                  <a:pt x="1305" y="2120"/>
                  <a:pt x="1313" y="2115"/>
                  <a:pt x="1318" y="2106"/>
                </a:cubicBezTo>
                <a:cubicBezTo>
                  <a:pt x="1324" y="2093"/>
                  <a:pt x="1314" y="2081"/>
                  <a:pt x="1292" y="2075"/>
                </a:cubicBezTo>
                <a:close/>
                <a:moveTo>
                  <a:pt x="1292" y="1858"/>
                </a:moveTo>
                <a:cubicBezTo>
                  <a:pt x="1282" y="1861"/>
                  <a:pt x="1274" y="1873"/>
                  <a:pt x="1276" y="1883"/>
                </a:cubicBezTo>
                <a:cubicBezTo>
                  <a:pt x="1279" y="1895"/>
                  <a:pt x="1294" y="1903"/>
                  <a:pt x="1306" y="1899"/>
                </a:cubicBezTo>
                <a:cubicBezTo>
                  <a:pt x="1316" y="1896"/>
                  <a:pt x="1323" y="1881"/>
                  <a:pt x="1319" y="1871"/>
                </a:cubicBezTo>
                <a:cubicBezTo>
                  <a:pt x="1315" y="1861"/>
                  <a:pt x="1302" y="1855"/>
                  <a:pt x="1292" y="1858"/>
                </a:cubicBezTo>
                <a:close/>
                <a:moveTo>
                  <a:pt x="1200" y="2013"/>
                </a:moveTo>
                <a:cubicBezTo>
                  <a:pt x="1193" y="2024"/>
                  <a:pt x="1189" y="2033"/>
                  <a:pt x="1184" y="2042"/>
                </a:cubicBezTo>
                <a:cubicBezTo>
                  <a:pt x="1209" y="2063"/>
                  <a:pt x="1214" y="2062"/>
                  <a:pt x="1225" y="2035"/>
                </a:cubicBezTo>
                <a:cubicBezTo>
                  <a:pt x="1217" y="2028"/>
                  <a:pt x="1210" y="2022"/>
                  <a:pt x="1200" y="2013"/>
                </a:cubicBezTo>
                <a:close/>
                <a:moveTo>
                  <a:pt x="1228" y="2150"/>
                </a:moveTo>
                <a:cubicBezTo>
                  <a:pt x="1224" y="2151"/>
                  <a:pt x="1221" y="2154"/>
                  <a:pt x="1219" y="2158"/>
                </a:cubicBezTo>
                <a:cubicBezTo>
                  <a:pt x="1256" y="2158"/>
                  <a:pt x="1256" y="2158"/>
                  <a:pt x="1256" y="2158"/>
                </a:cubicBezTo>
                <a:cubicBezTo>
                  <a:pt x="1251" y="2149"/>
                  <a:pt x="1240" y="2145"/>
                  <a:pt x="1228" y="2150"/>
                </a:cubicBezTo>
                <a:close/>
                <a:moveTo>
                  <a:pt x="1294" y="2009"/>
                </a:moveTo>
                <a:cubicBezTo>
                  <a:pt x="1299" y="1994"/>
                  <a:pt x="1290" y="1983"/>
                  <a:pt x="1274" y="1977"/>
                </a:cubicBezTo>
                <a:cubicBezTo>
                  <a:pt x="1258" y="1984"/>
                  <a:pt x="1247" y="1994"/>
                  <a:pt x="1252" y="2011"/>
                </a:cubicBezTo>
                <a:cubicBezTo>
                  <a:pt x="1254" y="2018"/>
                  <a:pt x="1264" y="2024"/>
                  <a:pt x="1271" y="2026"/>
                </a:cubicBezTo>
                <a:cubicBezTo>
                  <a:pt x="1283" y="2029"/>
                  <a:pt x="1292" y="2019"/>
                  <a:pt x="1294" y="2009"/>
                </a:cubicBezTo>
                <a:close/>
                <a:moveTo>
                  <a:pt x="1982" y="1860"/>
                </a:moveTo>
                <a:cubicBezTo>
                  <a:pt x="2011" y="1852"/>
                  <a:pt x="2040" y="1817"/>
                  <a:pt x="2034" y="1792"/>
                </a:cubicBezTo>
                <a:cubicBezTo>
                  <a:pt x="2023" y="1752"/>
                  <a:pt x="1993" y="1738"/>
                  <a:pt x="1954" y="1740"/>
                </a:cubicBezTo>
                <a:cubicBezTo>
                  <a:pt x="1910" y="1781"/>
                  <a:pt x="1903" y="1801"/>
                  <a:pt x="1924" y="1834"/>
                </a:cubicBezTo>
                <a:cubicBezTo>
                  <a:pt x="1937" y="1856"/>
                  <a:pt x="1955" y="1868"/>
                  <a:pt x="1982" y="1860"/>
                </a:cubicBezTo>
                <a:close/>
                <a:moveTo>
                  <a:pt x="2752" y="1969"/>
                </a:moveTo>
                <a:cubicBezTo>
                  <a:pt x="2714" y="1985"/>
                  <a:pt x="2716" y="2012"/>
                  <a:pt x="2730" y="2046"/>
                </a:cubicBezTo>
                <a:cubicBezTo>
                  <a:pt x="2750" y="2052"/>
                  <a:pt x="2769" y="2059"/>
                  <a:pt x="2785" y="2064"/>
                </a:cubicBezTo>
                <a:cubicBezTo>
                  <a:pt x="2827" y="2040"/>
                  <a:pt x="2828" y="2010"/>
                  <a:pt x="2809" y="1978"/>
                </a:cubicBezTo>
                <a:cubicBezTo>
                  <a:pt x="2796" y="1956"/>
                  <a:pt x="2774" y="1960"/>
                  <a:pt x="2752" y="1969"/>
                </a:cubicBezTo>
                <a:close/>
                <a:moveTo>
                  <a:pt x="2635" y="1396"/>
                </a:moveTo>
                <a:cubicBezTo>
                  <a:pt x="2616" y="1405"/>
                  <a:pt x="2595" y="1414"/>
                  <a:pt x="2572" y="1424"/>
                </a:cubicBezTo>
                <a:cubicBezTo>
                  <a:pt x="2564" y="1498"/>
                  <a:pt x="2569" y="1511"/>
                  <a:pt x="2607" y="1522"/>
                </a:cubicBezTo>
                <a:cubicBezTo>
                  <a:pt x="2636" y="1531"/>
                  <a:pt x="2658" y="1524"/>
                  <a:pt x="2672" y="1497"/>
                </a:cubicBezTo>
                <a:cubicBezTo>
                  <a:pt x="2691" y="1463"/>
                  <a:pt x="2680" y="1432"/>
                  <a:pt x="2635" y="1396"/>
                </a:cubicBezTo>
                <a:close/>
                <a:moveTo>
                  <a:pt x="2776" y="1841"/>
                </a:moveTo>
                <a:cubicBezTo>
                  <a:pt x="2799" y="1832"/>
                  <a:pt x="2817" y="1795"/>
                  <a:pt x="2809" y="1771"/>
                </a:cubicBezTo>
                <a:cubicBezTo>
                  <a:pt x="2801" y="1747"/>
                  <a:pt x="2769" y="1734"/>
                  <a:pt x="2738" y="1743"/>
                </a:cubicBezTo>
                <a:cubicBezTo>
                  <a:pt x="2710" y="1751"/>
                  <a:pt x="2696" y="1780"/>
                  <a:pt x="2706" y="1811"/>
                </a:cubicBezTo>
                <a:cubicBezTo>
                  <a:pt x="2714" y="1837"/>
                  <a:pt x="2748" y="1851"/>
                  <a:pt x="2776" y="1841"/>
                </a:cubicBezTo>
                <a:close/>
                <a:moveTo>
                  <a:pt x="2612" y="1590"/>
                </a:moveTo>
                <a:cubicBezTo>
                  <a:pt x="2582" y="1574"/>
                  <a:pt x="2553" y="1596"/>
                  <a:pt x="2535" y="1649"/>
                </a:cubicBezTo>
                <a:cubicBezTo>
                  <a:pt x="2595" y="1682"/>
                  <a:pt x="2619" y="1681"/>
                  <a:pt x="2634" y="1649"/>
                </a:cubicBezTo>
                <a:cubicBezTo>
                  <a:pt x="2646" y="1622"/>
                  <a:pt x="2634" y="1603"/>
                  <a:pt x="2612" y="1590"/>
                </a:cubicBezTo>
                <a:close/>
                <a:moveTo>
                  <a:pt x="2577" y="2046"/>
                </a:moveTo>
                <a:cubicBezTo>
                  <a:pt x="2544" y="2025"/>
                  <a:pt x="2521" y="2046"/>
                  <a:pt x="2496" y="2076"/>
                </a:cubicBezTo>
                <a:cubicBezTo>
                  <a:pt x="2507" y="2094"/>
                  <a:pt x="2517" y="2113"/>
                  <a:pt x="2527" y="2129"/>
                </a:cubicBezTo>
                <a:cubicBezTo>
                  <a:pt x="2563" y="2124"/>
                  <a:pt x="2594" y="2122"/>
                  <a:pt x="2596" y="2085"/>
                </a:cubicBezTo>
                <a:cubicBezTo>
                  <a:pt x="2597" y="2072"/>
                  <a:pt x="2588" y="2052"/>
                  <a:pt x="2577" y="2046"/>
                </a:cubicBezTo>
                <a:close/>
                <a:moveTo>
                  <a:pt x="2606" y="1860"/>
                </a:moveTo>
                <a:cubicBezTo>
                  <a:pt x="2583" y="1847"/>
                  <a:pt x="2565" y="1867"/>
                  <a:pt x="2551" y="1916"/>
                </a:cubicBezTo>
                <a:cubicBezTo>
                  <a:pt x="2596" y="1940"/>
                  <a:pt x="2629" y="1936"/>
                  <a:pt x="2632" y="1908"/>
                </a:cubicBezTo>
                <a:cubicBezTo>
                  <a:pt x="2634" y="1892"/>
                  <a:pt x="2620" y="1868"/>
                  <a:pt x="2606" y="1860"/>
                </a:cubicBezTo>
                <a:close/>
                <a:moveTo>
                  <a:pt x="2830" y="917"/>
                </a:moveTo>
                <a:cubicBezTo>
                  <a:pt x="2808" y="924"/>
                  <a:pt x="2798" y="945"/>
                  <a:pt x="2807" y="965"/>
                </a:cubicBezTo>
                <a:cubicBezTo>
                  <a:pt x="2817" y="989"/>
                  <a:pt x="2842" y="1002"/>
                  <a:pt x="2863" y="994"/>
                </a:cubicBezTo>
                <a:cubicBezTo>
                  <a:pt x="2870" y="991"/>
                  <a:pt x="2875" y="987"/>
                  <a:pt x="2880" y="981"/>
                </a:cubicBezTo>
                <a:cubicBezTo>
                  <a:pt x="2880" y="924"/>
                  <a:pt x="2880" y="924"/>
                  <a:pt x="2880" y="924"/>
                </a:cubicBezTo>
                <a:cubicBezTo>
                  <a:pt x="2868" y="914"/>
                  <a:pt x="2849" y="910"/>
                  <a:pt x="2830" y="917"/>
                </a:cubicBezTo>
                <a:close/>
                <a:moveTo>
                  <a:pt x="2845" y="605"/>
                </a:moveTo>
                <a:cubicBezTo>
                  <a:pt x="2828" y="611"/>
                  <a:pt x="2820" y="635"/>
                  <a:pt x="2828" y="653"/>
                </a:cubicBezTo>
                <a:cubicBezTo>
                  <a:pt x="2835" y="668"/>
                  <a:pt x="2860" y="679"/>
                  <a:pt x="2876" y="673"/>
                </a:cubicBezTo>
                <a:cubicBezTo>
                  <a:pt x="2877" y="672"/>
                  <a:pt x="2878" y="671"/>
                  <a:pt x="2880" y="670"/>
                </a:cubicBezTo>
                <a:cubicBezTo>
                  <a:pt x="2880" y="607"/>
                  <a:pt x="2880" y="607"/>
                  <a:pt x="2880" y="607"/>
                </a:cubicBezTo>
                <a:cubicBezTo>
                  <a:pt x="2870" y="601"/>
                  <a:pt x="2858" y="600"/>
                  <a:pt x="2845" y="605"/>
                </a:cubicBezTo>
                <a:close/>
                <a:moveTo>
                  <a:pt x="2504" y="882"/>
                </a:moveTo>
                <a:cubicBezTo>
                  <a:pt x="2498" y="863"/>
                  <a:pt x="2472" y="845"/>
                  <a:pt x="2452" y="850"/>
                </a:cubicBezTo>
                <a:cubicBezTo>
                  <a:pt x="2421" y="857"/>
                  <a:pt x="2414" y="882"/>
                  <a:pt x="2410" y="914"/>
                </a:cubicBezTo>
                <a:cubicBezTo>
                  <a:pt x="2427" y="924"/>
                  <a:pt x="2443" y="935"/>
                  <a:pt x="2460" y="945"/>
                </a:cubicBezTo>
                <a:cubicBezTo>
                  <a:pt x="2501" y="916"/>
                  <a:pt x="2510" y="902"/>
                  <a:pt x="2504" y="882"/>
                </a:cubicBezTo>
                <a:close/>
                <a:moveTo>
                  <a:pt x="2854" y="1386"/>
                </a:moveTo>
                <a:cubicBezTo>
                  <a:pt x="2858" y="1397"/>
                  <a:pt x="2868" y="1408"/>
                  <a:pt x="2880" y="1417"/>
                </a:cubicBezTo>
                <a:cubicBezTo>
                  <a:pt x="2880" y="1323"/>
                  <a:pt x="2880" y="1323"/>
                  <a:pt x="2880" y="1323"/>
                </a:cubicBezTo>
                <a:cubicBezTo>
                  <a:pt x="2858" y="1339"/>
                  <a:pt x="2847" y="1364"/>
                  <a:pt x="2854" y="1386"/>
                </a:cubicBezTo>
                <a:close/>
                <a:moveTo>
                  <a:pt x="2837" y="1515"/>
                </a:moveTo>
                <a:cubicBezTo>
                  <a:pt x="2821" y="1503"/>
                  <a:pt x="2793" y="1495"/>
                  <a:pt x="2774" y="1499"/>
                </a:cubicBezTo>
                <a:cubicBezTo>
                  <a:pt x="2738" y="1507"/>
                  <a:pt x="2742" y="1540"/>
                  <a:pt x="2747" y="1579"/>
                </a:cubicBezTo>
                <a:cubicBezTo>
                  <a:pt x="2775" y="1581"/>
                  <a:pt x="2800" y="1583"/>
                  <a:pt x="2822" y="1585"/>
                </a:cubicBezTo>
                <a:cubicBezTo>
                  <a:pt x="2842" y="1561"/>
                  <a:pt x="2865" y="1538"/>
                  <a:pt x="2837" y="1515"/>
                </a:cubicBezTo>
                <a:close/>
                <a:moveTo>
                  <a:pt x="2859" y="1723"/>
                </a:moveTo>
                <a:cubicBezTo>
                  <a:pt x="2867" y="1731"/>
                  <a:pt x="2874" y="1737"/>
                  <a:pt x="2880" y="1742"/>
                </a:cubicBezTo>
                <a:cubicBezTo>
                  <a:pt x="2880" y="1650"/>
                  <a:pt x="2880" y="1650"/>
                  <a:pt x="2880" y="1650"/>
                </a:cubicBezTo>
                <a:cubicBezTo>
                  <a:pt x="2868" y="1660"/>
                  <a:pt x="2862" y="1682"/>
                  <a:pt x="2859" y="1723"/>
                </a:cubicBezTo>
                <a:close/>
                <a:moveTo>
                  <a:pt x="2321" y="1460"/>
                </a:moveTo>
                <a:cubicBezTo>
                  <a:pt x="2309" y="1431"/>
                  <a:pt x="2270" y="1416"/>
                  <a:pt x="2237" y="1427"/>
                </a:cubicBezTo>
                <a:cubicBezTo>
                  <a:pt x="2202" y="1440"/>
                  <a:pt x="2184" y="1476"/>
                  <a:pt x="2196" y="1513"/>
                </a:cubicBezTo>
                <a:cubicBezTo>
                  <a:pt x="2207" y="1547"/>
                  <a:pt x="2247" y="1567"/>
                  <a:pt x="2281" y="1555"/>
                </a:cubicBezTo>
                <a:cubicBezTo>
                  <a:pt x="2314" y="1542"/>
                  <a:pt x="2335" y="1494"/>
                  <a:pt x="2321" y="1460"/>
                </a:cubicBezTo>
                <a:close/>
                <a:moveTo>
                  <a:pt x="2026" y="2152"/>
                </a:moveTo>
                <a:cubicBezTo>
                  <a:pt x="2021" y="2153"/>
                  <a:pt x="2015" y="2156"/>
                  <a:pt x="2010" y="2158"/>
                </a:cubicBezTo>
                <a:cubicBezTo>
                  <a:pt x="2073" y="2158"/>
                  <a:pt x="2073" y="2158"/>
                  <a:pt x="2073" y="2158"/>
                </a:cubicBezTo>
                <a:cubicBezTo>
                  <a:pt x="2061" y="2149"/>
                  <a:pt x="2046" y="2146"/>
                  <a:pt x="2026" y="2152"/>
                </a:cubicBezTo>
                <a:close/>
                <a:moveTo>
                  <a:pt x="2398" y="1419"/>
                </a:moveTo>
                <a:cubicBezTo>
                  <a:pt x="2389" y="1459"/>
                  <a:pt x="2393" y="1488"/>
                  <a:pt x="2437" y="1504"/>
                </a:cubicBezTo>
                <a:cubicBezTo>
                  <a:pt x="2500" y="1470"/>
                  <a:pt x="2501" y="1461"/>
                  <a:pt x="2453" y="1406"/>
                </a:cubicBezTo>
                <a:cubicBezTo>
                  <a:pt x="2435" y="1410"/>
                  <a:pt x="2415" y="1415"/>
                  <a:pt x="2398" y="1419"/>
                </a:cubicBezTo>
                <a:close/>
                <a:moveTo>
                  <a:pt x="2188" y="1808"/>
                </a:moveTo>
                <a:cubicBezTo>
                  <a:pt x="2129" y="1849"/>
                  <a:pt x="2120" y="1865"/>
                  <a:pt x="2139" y="1892"/>
                </a:cubicBezTo>
                <a:cubicBezTo>
                  <a:pt x="2160" y="1923"/>
                  <a:pt x="2190" y="1917"/>
                  <a:pt x="2249" y="1869"/>
                </a:cubicBezTo>
                <a:cubicBezTo>
                  <a:pt x="2233" y="1840"/>
                  <a:pt x="2228" y="1806"/>
                  <a:pt x="2188" y="1808"/>
                </a:cubicBezTo>
                <a:close/>
                <a:moveTo>
                  <a:pt x="1116" y="1953"/>
                </a:moveTo>
                <a:cubicBezTo>
                  <a:pt x="1106" y="1945"/>
                  <a:pt x="1097" y="1933"/>
                  <a:pt x="1083" y="1945"/>
                </a:cubicBezTo>
                <a:cubicBezTo>
                  <a:pt x="1079" y="1948"/>
                  <a:pt x="1076" y="1960"/>
                  <a:pt x="1079" y="1964"/>
                </a:cubicBezTo>
                <a:cubicBezTo>
                  <a:pt x="1084" y="1971"/>
                  <a:pt x="1093" y="1979"/>
                  <a:pt x="1100" y="1979"/>
                </a:cubicBezTo>
                <a:cubicBezTo>
                  <a:pt x="1114" y="1980"/>
                  <a:pt x="1114" y="1966"/>
                  <a:pt x="1116" y="1953"/>
                </a:cubicBezTo>
                <a:close/>
                <a:moveTo>
                  <a:pt x="1843" y="1000"/>
                </a:moveTo>
                <a:cubicBezTo>
                  <a:pt x="1802" y="998"/>
                  <a:pt x="1792" y="1003"/>
                  <a:pt x="1784" y="1028"/>
                </a:cubicBezTo>
                <a:cubicBezTo>
                  <a:pt x="1774" y="1056"/>
                  <a:pt x="1780" y="1067"/>
                  <a:pt x="1822" y="1092"/>
                </a:cubicBezTo>
                <a:cubicBezTo>
                  <a:pt x="1880" y="1069"/>
                  <a:pt x="1884" y="1049"/>
                  <a:pt x="1843" y="1000"/>
                </a:cubicBezTo>
                <a:close/>
                <a:moveTo>
                  <a:pt x="1950" y="1424"/>
                </a:moveTo>
                <a:cubicBezTo>
                  <a:pt x="1944" y="1394"/>
                  <a:pt x="1904" y="1366"/>
                  <a:pt x="1876" y="1372"/>
                </a:cubicBezTo>
                <a:cubicBezTo>
                  <a:pt x="1837" y="1379"/>
                  <a:pt x="1816" y="1421"/>
                  <a:pt x="1828" y="1467"/>
                </a:cubicBezTo>
                <a:cubicBezTo>
                  <a:pt x="1838" y="1504"/>
                  <a:pt x="1861" y="1517"/>
                  <a:pt x="1898" y="1506"/>
                </a:cubicBezTo>
                <a:cubicBezTo>
                  <a:pt x="1932" y="1495"/>
                  <a:pt x="1957" y="1457"/>
                  <a:pt x="1950" y="1424"/>
                </a:cubicBezTo>
                <a:close/>
                <a:moveTo>
                  <a:pt x="2046" y="1556"/>
                </a:moveTo>
                <a:cubicBezTo>
                  <a:pt x="2022" y="1564"/>
                  <a:pt x="2006" y="1594"/>
                  <a:pt x="2012" y="1619"/>
                </a:cubicBezTo>
                <a:cubicBezTo>
                  <a:pt x="2017" y="1644"/>
                  <a:pt x="2046" y="1666"/>
                  <a:pt x="2069" y="1661"/>
                </a:cubicBezTo>
                <a:cubicBezTo>
                  <a:pt x="2098" y="1656"/>
                  <a:pt x="2121" y="1620"/>
                  <a:pt x="2113" y="1592"/>
                </a:cubicBezTo>
                <a:cubicBezTo>
                  <a:pt x="2106" y="1565"/>
                  <a:pt x="2072" y="1547"/>
                  <a:pt x="2046" y="1556"/>
                </a:cubicBezTo>
                <a:close/>
                <a:moveTo>
                  <a:pt x="2428" y="1805"/>
                </a:moveTo>
                <a:cubicBezTo>
                  <a:pt x="2412" y="1821"/>
                  <a:pt x="2395" y="1839"/>
                  <a:pt x="2372" y="1862"/>
                </a:cubicBezTo>
                <a:cubicBezTo>
                  <a:pt x="2399" y="1879"/>
                  <a:pt x="2420" y="1892"/>
                  <a:pt x="2440" y="1904"/>
                </a:cubicBezTo>
                <a:cubicBezTo>
                  <a:pt x="2493" y="1845"/>
                  <a:pt x="2492" y="1835"/>
                  <a:pt x="2428" y="1805"/>
                </a:cubicBezTo>
                <a:close/>
                <a:moveTo>
                  <a:pt x="2363" y="1989"/>
                </a:moveTo>
                <a:cubicBezTo>
                  <a:pt x="2341" y="1996"/>
                  <a:pt x="2330" y="2012"/>
                  <a:pt x="2341" y="2032"/>
                </a:cubicBezTo>
                <a:cubicBezTo>
                  <a:pt x="2348" y="2046"/>
                  <a:pt x="2365" y="2054"/>
                  <a:pt x="2388" y="2072"/>
                </a:cubicBezTo>
                <a:cubicBezTo>
                  <a:pt x="2400" y="2046"/>
                  <a:pt x="2414" y="2029"/>
                  <a:pt x="2412" y="2015"/>
                </a:cubicBezTo>
                <a:cubicBezTo>
                  <a:pt x="2408" y="1992"/>
                  <a:pt x="2388" y="1981"/>
                  <a:pt x="2363" y="1989"/>
                </a:cubicBezTo>
                <a:close/>
                <a:moveTo>
                  <a:pt x="2218" y="2056"/>
                </a:moveTo>
                <a:cubicBezTo>
                  <a:pt x="2196" y="2080"/>
                  <a:pt x="2165" y="2100"/>
                  <a:pt x="2192" y="2133"/>
                </a:cubicBezTo>
                <a:cubicBezTo>
                  <a:pt x="2201" y="2144"/>
                  <a:pt x="2229" y="2152"/>
                  <a:pt x="2239" y="2146"/>
                </a:cubicBezTo>
                <a:cubicBezTo>
                  <a:pt x="2257" y="2136"/>
                  <a:pt x="2277" y="2115"/>
                  <a:pt x="2279" y="2097"/>
                </a:cubicBezTo>
                <a:cubicBezTo>
                  <a:pt x="2282" y="2063"/>
                  <a:pt x="2249" y="2062"/>
                  <a:pt x="2218" y="2056"/>
                </a:cubicBezTo>
                <a:close/>
                <a:moveTo>
                  <a:pt x="1781" y="1176"/>
                </a:moveTo>
                <a:cubicBezTo>
                  <a:pt x="1759" y="1170"/>
                  <a:pt x="1734" y="1185"/>
                  <a:pt x="1728" y="1208"/>
                </a:cubicBezTo>
                <a:cubicBezTo>
                  <a:pt x="1722" y="1228"/>
                  <a:pt x="1735" y="1246"/>
                  <a:pt x="1758" y="1252"/>
                </a:cubicBezTo>
                <a:cubicBezTo>
                  <a:pt x="1785" y="1259"/>
                  <a:pt x="1804" y="1250"/>
                  <a:pt x="1808" y="1228"/>
                </a:cubicBezTo>
                <a:cubicBezTo>
                  <a:pt x="1813" y="1205"/>
                  <a:pt x="1800" y="1181"/>
                  <a:pt x="1781" y="1176"/>
                </a:cubicBezTo>
                <a:close/>
                <a:moveTo>
                  <a:pt x="2375" y="1735"/>
                </a:moveTo>
                <a:cubicBezTo>
                  <a:pt x="2391" y="1731"/>
                  <a:pt x="2407" y="1709"/>
                  <a:pt x="2413" y="1692"/>
                </a:cubicBezTo>
                <a:cubicBezTo>
                  <a:pt x="2423" y="1662"/>
                  <a:pt x="2400" y="1641"/>
                  <a:pt x="2376" y="1633"/>
                </a:cubicBezTo>
                <a:cubicBezTo>
                  <a:pt x="2340" y="1621"/>
                  <a:pt x="2314" y="1640"/>
                  <a:pt x="2297" y="1678"/>
                </a:cubicBezTo>
                <a:cubicBezTo>
                  <a:pt x="2312" y="1717"/>
                  <a:pt x="2333" y="1746"/>
                  <a:pt x="2375" y="1735"/>
                </a:cubicBezTo>
                <a:close/>
                <a:moveTo>
                  <a:pt x="959" y="2075"/>
                </a:moveTo>
                <a:cubicBezTo>
                  <a:pt x="946" y="2071"/>
                  <a:pt x="937" y="2077"/>
                  <a:pt x="930" y="2088"/>
                </a:cubicBezTo>
                <a:cubicBezTo>
                  <a:pt x="924" y="2099"/>
                  <a:pt x="928" y="2108"/>
                  <a:pt x="936" y="2118"/>
                </a:cubicBezTo>
                <a:cubicBezTo>
                  <a:pt x="951" y="2122"/>
                  <a:pt x="963" y="2119"/>
                  <a:pt x="969" y="2106"/>
                </a:cubicBezTo>
                <a:cubicBezTo>
                  <a:pt x="974" y="2094"/>
                  <a:pt x="968" y="2083"/>
                  <a:pt x="959" y="2075"/>
                </a:cubicBezTo>
                <a:close/>
                <a:moveTo>
                  <a:pt x="438" y="220"/>
                </a:moveTo>
                <a:cubicBezTo>
                  <a:pt x="454" y="221"/>
                  <a:pt x="454" y="206"/>
                  <a:pt x="456" y="191"/>
                </a:cubicBezTo>
                <a:cubicBezTo>
                  <a:pt x="444" y="181"/>
                  <a:pt x="434" y="168"/>
                  <a:pt x="419" y="181"/>
                </a:cubicBezTo>
                <a:cubicBezTo>
                  <a:pt x="414" y="185"/>
                  <a:pt x="411" y="199"/>
                  <a:pt x="414" y="203"/>
                </a:cubicBezTo>
                <a:cubicBezTo>
                  <a:pt x="419" y="211"/>
                  <a:pt x="430" y="220"/>
                  <a:pt x="438" y="220"/>
                </a:cubicBezTo>
                <a:close/>
                <a:moveTo>
                  <a:pt x="331" y="56"/>
                </a:moveTo>
                <a:cubicBezTo>
                  <a:pt x="339" y="50"/>
                  <a:pt x="347" y="43"/>
                  <a:pt x="358" y="34"/>
                </a:cubicBezTo>
                <a:cubicBezTo>
                  <a:pt x="354" y="23"/>
                  <a:pt x="352" y="10"/>
                  <a:pt x="346" y="0"/>
                </a:cubicBezTo>
                <a:cubicBezTo>
                  <a:pt x="289" y="0"/>
                  <a:pt x="289" y="0"/>
                  <a:pt x="289" y="0"/>
                </a:cubicBezTo>
                <a:cubicBezTo>
                  <a:pt x="283" y="11"/>
                  <a:pt x="285" y="26"/>
                  <a:pt x="294" y="39"/>
                </a:cubicBezTo>
                <a:cubicBezTo>
                  <a:pt x="304" y="51"/>
                  <a:pt x="316" y="58"/>
                  <a:pt x="331" y="56"/>
                </a:cubicBezTo>
                <a:close/>
                <a:moveTo>
                  <a:pt x="220" y="146"/>
                </a:moveTo>
                <a:cubicBezTo>
                  <a:pt x="234" y="145"/>
                  <a:pt x="244" y="139"/>
                  <a:pt x="249" y="124"/>
                </a:cubicBezTo>
                <a:cubicBezTo>
                  <a:pt x="254" y="104"/>
                  <a:pt x="250" y="96"/>
                  <a:pt x="221" y="78"/>
                </a:cubicBezTo>
                <a:cubicBezTo>
                  <a:pt x="195" y="90"/>
                  <a:pt x="190" y="97"/>
                  <a:pt x="193" y="117"/>
                </a:cubicBezTo>
                <a:cubicBezTo>
                  <a:pt x="196" y="133"/>
                  <a:pt x="208" y="146"/>
                  <a:pt x="220" y="146"/>
                </a:cubicBezTo>
                <a:close/>
                <a:moveTo>
                  <a:pt x="375" y="357"/>
                </a:moveTo>
                <a:cubicBezTo>
                  <a:pt x="362" y="361"/>
                  <a:pt x="353" y="380"/>
                  <a:pt x="357" y="392"/>
                </a:cubicBezTo>
                <a:cubicBezTo>
                  <a:pt x="362" y="406"/>
                  <a:pt x="384" y="414"/>
                  <a:pt x="399" y="408"/>
                </a:cubicBezTo>
                <a:cubicBezTo>
                  <a:pt x="413" y="403"/>
                  <a:pt x="415" y="393"/>
                  <a:pt x="408" y="375"/>
                </a:cubicBezTo>
                <a:cubicBezTo>
                  <a:pt x="401" y="358"/>
                  <a:pt x="390" y="352"/>
                  <a:pt x="375" y="357"/>
                </a:cubicBezTo>
                <a:close/>
                <a:moveTo>
                  <a:pt x="166" y="286"/>
                </a:moveTo>
                <a:cubicBezTo>
                  <a:pt x="202" y="269"/>
                  <a:pt x="204" y="248"/>
                  <a:pt x="196" y="222"/>
                </a:cubicBezTo>
                <a:cubicBezTo>
                  <a:pt x="182" y="208"/>
                  <a:pt x="166" y="209"/>
                  <a:pt x="151" y="219"/>
                </a:cubicBezTo>
                <a:cubicBezTo>
                  <a:pt x="131" y="231"/>
                  <a:pt x="134" y="249"/>
                  <a:pt x="141" y="276"/>
                </a:cubicBezTo>
                <a:cubicBezTo>
                  <a:pt x="147" y="279"/>
                  <a:pt x="159" y="283"/>
                  <a:pt x="166" y="286"/>
                </a:cubicBezTo>
                <a:close/>
                <a:moveTo>
                  <a:pt x="348" y="100"/>
                </a:moveTo>
                <a:cubicBezTo>
                  <a:pt x="345" y="124"/>
                  <a:pt x="363" y="134"/>
                  <a:pt x="382" y="144"/>
                </a:cubicBezTo>
                <a:cubicBezTo>
                  <a:pt x="400" y="134"/>
                  <a:pt x="413" y="124"/>
                  <a:pt x="406" y="104"/>
                </a:cubicBezTo>
                <a:cubicBezTo>
                  <a:pt x="402" y="92"/>
                  <a:pt x="393" y="81"/>
                  <a:pt x="377" y="83"/>
                </a:cubicBezTo>
                <a:cubicBezTo>
                  <a:pt x="365" y="85"/>
                  <a:pt x="351" y="85"/>
                  <a:pt x="348" y="100"/>
                </a:cubicBezTo>
                <a:close/>
                <a:moveTo>
                  <a:pt x="250" y="276"/>
                </a:moveTo>
                <a:cubicBezTo>
                  <a:pt x="254" y="290"/>
                  <a:pt x="270" y="295"/>
                  <a:pt x="294" y="293"/>
                </a:cubicBezTo>
                <a:cubicBezTo>
                  <a:pt x="306" y="265"/>
                  <a:pt x="308" y="249"/>
                  <a:pt x="293" y="243"/>
                </a:cubicBezTo>
                <a:cubicBezTo>
                  <a:pt x="283" y="239"/>
                  <a:pt x="268" y="240"/>
                  <a:pt x="257" y="244"/>
                </a:cubicBezTo>
                <a:cubicBezTo>
                  <a:pt x="244" y="250"/>
                  <a:pt x="247" y="265"/>
                  <a:pt x="250" y="276"/>
                </a:cubicBezTo>
                <a:close/>
                <a:moveTo>
                  <a:pt x="60" y="1519"/>
                </a:moveTo>
                <a:cubicBezTo>
                  <a:pt x="42" y="1526"/>
                  <a:pt x="24" y="1533"/>
                  <a:pt x="0" y="1543"/>
                </a:cubicBezTo>
                <a:cubicBezTo>
                  <a:pt x="0" y="1545"/>
                  <a:pt x="0" y="1545"/>
                  <a:pt x="0" y="1545"/>
                </a:cubicBezTo>
                <a:cubicBezTo>
                  <a:pt x="14" y="1566"/>
                  <a:pt x="25" y="1582"/>
                  <a:pt x="35" y="1597"/>
                </a:cubicBezTo>
                <a:cubicBezTo>
                  <a:pt x="95" y="1571"/>
                  <a:pt x="98" y="1563"/>
                  <a:pt x="60" y="1519"/>
                </a:cubicBezTo>
                <a:close/>
                <a:moveTo>
                  <a:pt x="93" y="1223"/>
                </a:moveTo>
                <a:cubicBezTo>
                  <a:pt x="94" y="1198"/>
                  <a:pt x="69" y="1173"/>
                  <a:pt x="41" y="1171"/>
                </a:cubicBezTo>
                <a:cubicBezTo>
                  <a:pt x="25" y="1170"/>
                  <a:pt x="10" y="1175"/>
                  <a:pt x="0" y="1184"/>
                </a:cubicBezTo>
                <a:cubicBezTo>
                  <a:pt x="0" y="1268"/>
                  <a:pt x="0" y="1268"/>
                  <a:pt x="0" y="1268"/>
                </a:cubicBezTo>
                <a:cubicBezTo>
                  <a:pt x="8" y="1276"/>
                  <a:pt x="19" y="1281"/>
                  <a:pt x="31" y="1281"/>
                </a:cubicBezTo>
                <a:cubicBezTo>
                  <a:pt x="60" y="1283"/>
                  <a:pt x="92" y="1254"/>
                  <a:pt x="93" y="1223"/>
                </a:cubicBezTo>
                <a:close/>
                <a:moveTo>
                  <a:pt x="92" y="1016"/>
                </a:moveTo>
                <a:cubicBezTo>
                  <a:pt x="96" y="983"/>
                  <a:pt x="68" y="953"/>
                  <a:pt x="27" y="948"/>
                </a:cubicBezTo>
                <a:cubicBezTo>
                  <a:pt x="18" y="947"/>
                  <a:pt x="9" y="949"/>
                  <a:pt x="0" y="953"/>
                </a:cubicBezTo>
                <a:cubicBezTo>
                  <a:pt x="0" y="1067"/>
                  <a:pt x="0" y="1067"/>
                  <a:pt x="0" y="1067"/>
                </a:cubicBezTo>
                <a:cubicBezTo>
                  <a:pt x="9" y="1073"/>
                  <a:pt x="18" y="1077"/>
                  <a:pt x="27" y="1077"/>
                </a:cubicBezTo>
                <a:cubicBezTo>
                  <a:pt x="56" y="1080"/>
                  <a:pt x="88" y="1050"/>
                  <a:pt x="92" y="1016"/>
                </a:cubicBezTo>
                <a:close/>
                <a:moveTo>
                  <a:pt x="77" y="1372"/>
                </a:moveTo>
                <a:cubicBezTo>
                  <a:pt x="54" y="1351"/>
                  <a:pt x="28" y="1357"/>
                  <a:pt x="2" y="1380"/>
                </a:cubicBezTo>
                <a:cubicBezTo>
                  <a:pt x="1" y="1414"/>
                  <a:pt x="7" y="1443"/>
                  <a:pt x="43" y="1449"/>
                </a:cubicBezTo>
                <a:cubicBezTo>
                  <a:pt x="56" y="1451"/>
                  <a:pt x="75" y="1440"/>
                  <a:pt x="85" y="1429"/>
                </a:cubicBezTo>
                <a:cubicBezTo>
                  <a:pt x="103" y="1410"/>
                  <a:pt x="92" y="1386"/>
                  <a:pt x="77" y="1372"/>
                </a:cubicBezTo>
                <a:close/>
                <a:moveTo>
                  <a:pt x="21" y="1746"/>
                </a:moveTo>
                <a:cubicBezTo>
                  <a:pt x="23" y="1763"/>
                  <a:pt x="25" y="1781"/>
                  <a:pt x="27" y="1796"/>
                </a:cubicBezTo>
                <a:cubicBezTo>
                  <a:pt x="56" y="1805"/>
                  <a:pt x="80" y="1813"/>
                  <a:pt x="94" y="1786"/>
                </a:cubicBezTo>
                <a:cubicBezTo>
                  <a:pt x="99" y="1776"/>
                  <a:pt x="98" y="1758"/>
                  <a:pt x="92" y="1750"/>
                </a:cubicBezTo>
                <a:cubicBezTo>
                  <a:pt x="74" y="1724"/>
                  <a:pt x="50" y="1732"/>
                  <a:pt x="21" y="1746"/>
                </a:cubicBezTo>
                <a:close/>
                <a:moveTo>
                  <a:pt x="251" y="1115"/>
                </a:moveTo>
                <a:cubicBezTo>
                  <a:pt x="276" y="1111"/>
                  <a:pt x="293" y="1090"/>
                  <a:pt x="292" y="1066"/>
                </a:cubicBezTo>
                <a:cubicBezTo>
                  <a:pt x="291" y="1042"/>
                  <a:pt x="284" y="1019"/>
                  <a:pt x="258" y="1010"/>
                </a:cubicBezTo>
                <a:cubicBezTo>
                  <a:pt x="233" y="1001"/>
                  <a:pt x="217" y="1013"/>
                  <a:pt x="189" y="1063"/>
                </a:cubicBezTo>
                <a:cubicBezTo>
                  <a:pt x="200" y="1095"/>
                  <a:pt x="214" y="1120"/>
                  <a:pt x="251" y="1115"/>
                </a:cubicBezTo>
                <a:close/>
                <a:moveTo>
                  <a:pt x="472" y="1184"/>
                </a:moveTo>
                <a:cubicBezTo>
                  <a:pt x="478" y="1160"/>
                  <a:pt x="470" y="1143"/>
                  <a:pt x="448" y="1131"/>
                </a:cubicBezTo>
                <a:cubicBezTo>
                  <a:pt x="424" y="1119"/>
                  <a:pt x="385" y="1128"/>
                  <a:pt x="368" y="1149"/>
                </a:cubicBezTo>
                <a:cubicBezTo>
                  <a:pt x="350" y="1171"/>
                  <a:pt x="354" y="1186"/>
                  <a:pt x="391" y="1232"/>
                </a:cubicBezTo>
                <a:cubicBezTo>
                  <a:pt x="447" y="1234"/>
                  <a:pt x="463" y="1224"/>
                  <a:pt x="472" y="1184"/>
                </a:cubicBezTo>
                <a:close/>
                <a:moveTo>
                  <a:pt x="391" y="310"/>
                </a:moveTo>
                <a:cubicBezTo>
                  <a:pt x="405" y="294"/>
                  <a:pt x="403" y="278"/>
                  <a:pt x="391" y="262"/>
                </a:cubicBezTo>
                <a:cubicBezTo>
                  <a:pt x="359" y="265"/>
                  <a:pt x="350" y="271"/>
                  <a:pt x="352" y="287"/>
                </a:cubicBezTo>
                <a:cubicBezTo>
                  <a:pt x="354" y="304"/>
                  <a:pt x="365" y="311"/>
                  <a:pt x="391" y="310"/>
                </a:cubicBezTo>
                <a:close/>
                <a:moveTo>
                  <a:pt x="378" y="531"/>
                </a:moveTo>
                <a:cubicBezTo>
                  <a:pt x="391" y="534"/>
                  <a:pt x="402" y="532"/>
                  <a:pt x="408" y="519"/>
                </a:cubicBezTo>
                <a:cubicBezTo>
                  <a:pt x="416" y="501"/>
                  <a:pt x="412" y="487"/>
                  <a:pt x="394" y="476"/>
                </a:cubicBezTo>
                <a:cubicBezTo>
                  <a:pt x="367" y="486"/>
                  <a:pt x="359" y="494"/>
                  <a:pt x="360" y="511"/>
                </a:cubicBezTo>
                <a:cubicBezTo>
                  <a:pt x="361" y="522"/>
                  <a:pt x="367" y="529"/>
                  <a:pt x="378" y="531"/>
                </a:cubicBezTo>
                <a:close/>
                <a:moveTo>
                  <a:pt x="452" y="368"/>
                </a:moveTo>
                <a:cubicBezTo>
                  <a:pt x="458" y="368"/>
                  <a:pt x="467" y="363"/>
                  <a:pt x="470" y="358"/>
                </a:cubicBezTo>
                <a:cubicBezTo>
                  <a:pt x="478" y="342"/>
                  <a:pt x="468" y="332"/>
                  <a:pt x="453" y="321"/>
                </a:cubicBezTo>
                <a:cubicBezTo>
                  <a:pt x="445" y="327"/>
                  <a:pt x="437" y="332"/>
                  <a:pt x="430" y="337"/>
                </a:cubicBezTo>
                <a:cubicBezTo>
                  <a:pt x="433" y="354"/>
                  <a:pt x="435" y="368"/>
                  <a:pt x="452" y="368"/>
                </a:cubicBezTo>
                <a:close/>
                <a:moveTo>
                  <a:pt x="115" y="1901"/>
                </a:moveTo>
                <a:cubicBezTo>
                  <a:pt x="118" y="1875"/>
                  <a:pt x="104" y="1864"/>
                  <a:pt x="70" y="1861"/>
                </a:cubicBezTo>
                <a:cubicBezTo>
                  <a:pt x="37" y="1858"/>
                  <a:pt x="18" y="1871"/>
                  <a:pt x="15" y="1898"/>
                </a:cubicBezTo>
                <a:cubicBezTo>
                  <a:pt x="12" y="1922"/>
                  <a:pt x="34" y="1951"/>
                  <a:pt x="56" y="1954"/>
                </a:cubicBezTo>
                <a:cubicBezTo>
                  <a:pt x="81" y="1957"/>
                  <a:pt x="112" y="1929"/>
                  <a:pt x="115" y="1901"/>
                </a:cubicBezTo>
                <a:close/>
                <a:moveTo>
                  <a:pt x="288" y="1365"/>
                </a:moveTo>
                <a:cubicBezTo>
                  <a:pt x="307" y="1381"/>
                  <a:pt x="326" y="1383"/>
                  <a:pt x="346" y="1368"/>
                </a:cubicBezTo>
                <a:cubicBezTo>
                  <a:pt x="371" y="1348"/>
                  <a:pt x="373" y="1321"/>
                  <a:pt x="350" y="1279"/>
                </a:cubicBezTo>
                <a:cubicBezTo>
                  <a:pt x="333" y="1279"/>
                  <a:pt x="314" y="1279"/>
                  <a:pt x="294" y="1280"/>
                </a:cubicBezTo>
                <a:cubicBezTo>
                  <a:pt x="264" y="1333"/>
                  <a:pt x="263" y="1344"/>
                  <a:pt x="288" y="1365"/>
                </a:cubicBezTo>
                <a:close/>
                <a:moveTo>
                  <a:pt x="489" y="1641"/>
                </a:moveTo>
                <a:cubicBezTo>
                  <a:pt x="509" y="1596"/>
                  <a:pt x="506" y="1572"/>
                  <a:pt x="477" y="1556"/>
                </a:cubicBezTo>
                <a:cubicBezTo>
                  <a:pt x="452" y="1542"/>
                  <a:pt x="438" y="1552"/>
                  <a:pt x="411" y="1600"/>
                </a:cubicBezTo>
                <a:cubicBezTo>
                  <a:pt x="433" y="1649"/>
                  <a:pt x="437" y="1651"/>
                  <a:pt x="489" y="1641"/>
                </a:cubicBezTo>
                <a:close/>
                <a:moveTo>
                  <a:pt x="481" y="99"/>
                </a:moveTo>
                <a:cubicBezTo>
                  <a:pt x="488" y="94"/>
                  <a:pt x="498" y="85"/>
                  <a:pt x="498" y="77"/>
                </a:cubicBezTo>
                <a:cubicBezTo>
                  <a:pt x="498" y="59"/>
                  <a:pt x="484" y="52"/>
                  <a:pt x="466" y="52"/>
                </a:cubicBezTo>
                <a:cubicBezTo>
                  <a:pt x="453" y="63"/>
                  <a:pt x="445" y="76"/>
                  <a:pt x="455" y="93"/>
                </a:cubicBezTo>
                <a:cubicBezTo>
                  <a:pt x="461" y="103"/>
                  <a:pt x="472" y="105"/>
                  <a:pt x="481" y="99"/>
                </a:cubicBezTo>
                <a:close/>
                <a:moveTo>
                  <a:pt x="478" y="515"/>
                </a:moveTo>
                <a:cubicBezTo>
                  <a:pt x="453" y="528"/>
                  <a:pt x="447" y="538"/>
                  <a:pt x="452" y="556"/>
                </a:cubicBezTo>
                <a:cubicBezTo>
                  <a:pt x="455" y="570"/>
                  <a:pt x="465" y="576"/>
                  <a:pt x="479" y="574"/>
                </a:cubicBezTo>
                <a:cubicBezTo>
                  <a:pt x="495" y="573"/>
                  <a:pt x="506" y="557"/>
                  <a:pt x="507" y="532"/>
                </a:cubicBezTo>
                <a:cubicBezTo>
                  <a:pt x="497" y="526"/>
                  <a:pt x="487" y="521"/>
                  <a:pt x="478" y="515"/>
                </a:cubicBezTo>
                <a:close/>
                <a:moveTo>
                  <a:pt x="431" y="674"/>
                </a:moveTo>
                <a:cubicBezTo>
                  <a:pt x="442" y="691"/>
                  <a:pt x="452" y="692"/>
                  <a:pt x="480" y="681"/>
                </a:cubicBezTo>
                <a:cubicBezTo>
                  <a:pt x="484" y="671"/>
                  <a:pt x="488" y="661"/>
                  <a:pt x="492" y="649"/>
                </a:cubicBezTo>
                <a:cubicBezTo>
                  <a:pt x="467" y="627"/>
                  <a:pt x="449" y="623"/>
                  <a:pt x="434" y="635"/>
                </a:cubicBezTo>
                <a:cubicBezTo>
                  <a:pt x="424" y="644"/>
                  <a:pt x="422" y="662"/>
                  <a:pt x="431" y="674"/>
                </a:cubicBezTo>
                <a:close/>
                <a:moveTo>
                  <a:pt x="463" y="1436"/>
                </a:moveTo>
                <a:cubicBezTo>
                  <a:pt x="456" y="1421"/>
                  <a:pt x="437" y="1406"/>
                  <a:pt x="421" y="1403"/>
                </a:cubicBezTo>
                <a:cubicBezTo>
                  <a:pt x="392" y="1397"/>
                  <a:pt x="384" y="1423"/>
                  <a:pt x="375" y="1454"/>
                </a:cubicBezTo>
                <a:cubicBezTo>
                  <a:pt x="395" y="1465"/>
                  <a:pt x="413" y="1475"/>
                  <a:pt x="429" y="1484"/>
                </a:cubicBezTo>
                <a:cubicBezTo>
                  <a:pt x="452" y="1472"/>
                  <a:pt x="477" y="1462"/>
                  <a:pt x="463" y="1436"/>
                </a:cubicBezTo>
                <a:close/>
                <a:moveTo>
                  <a:pt x="479" y="280"/>
                </a:moveTo>
                <a:cubicBezTo>
                  <a:pt x="490" y="278"/>
                  <a:pt x="495" y="268"/>
                  <a:pt x="490" y="257"/>
                </a:cubicBezTo>
                <a:cubicBezTo>
                  <a:pt x="487" y="247"/>
                  <a:pt x="479" y="242"/>
                  <a:pt x="470" y="248"/>
                </a:cubicBezTo>
                <a:cubicBezTo>
                  <a:pt x="464" y="251"/>
                  <a:pt x="460" y="260"/>
                  <a:pt x="452" y="270"/>
                </a:cubicBezTo>
                <a:cubicBezTo>
                  <a:pt x="465" y="275"/>
                  <a:pt x="473" y="282"/>
                  <a:pt x="479" y="280"/>
                </a:cubicBezTo>
                <a:close/>
                <a:moveTo>
                  <a:pt x="1006" y="2150"/>
                </a:moveTo>
                <a:cubicBezTo>
                  <a:pt x="996" y="2143"/>
                  <a:pt x="973" y="2145"/>
                  <a:pt x="965" y="2156"/>
                </a:cubicBezTo>
                <a:cubicBezTo>
                  <a:pt x="965" y="2157"/>
                  <a:pt x="964" y="2158"/>
                  <a:pt x="964" y="2158"/>
                </a:cubicBezTo>
                <a:cubicBezTo>
                  <a:pt x="1014" y="2158"/>
                  <a:pt x="1014" y="2158"/>
                  <a:pt x="1014" y="2158"/>
                </a:cubicBezTo>
                <a:cubicBezTo>
                  <a:pt x="1013" y="2155"/>
                  <a:pt x="1010" y="2152"/>
                  <a:pt x="1006" y="2150"/>
                </a:cubicBezTo>
                <a:close/>
                <a:moveTo>
                  <a:pt x="885" y="1981"/>
                </a:moveTo>
                <a:cubicBezTo>
                  <a:pt x="873" y="1969"/>
                  <a:pt x="859" y="1969"/>
                  <a:pt x="846" y="1978"/>
                </a:cubicBezTo>
                <a:cubicBezTo>
                  <a:pt x="828" y="1989"/>
                  <a:pt x="831" y="2005"/>
                  <a:pt x="837" y="2029"/>
                </a:cubicBezTo>
                <a:cubicBezTo>
                  <a:pt x="843" y="2031"/>
                  <a:pt x="852" y="2035"/>
                  <a:pt x="859" y="2037"/>
                </a:cubicBezTo>
                <a:cubicBezTo>
                  <a:pt x="891" y="2023"/>
                  <a:pt x="893" y="2004"/>
                  <a:pt x="885" y="1981"/>
                </a:cubicBezTo>
                <a:close/>
                <a:moveTo>
                  <a:pt x="883" y="1156"/>
                </a:moveTo>
                <a:cubicBezTo>
                  <a:pt x="890" y="1134"/>
                  <a:pt x="878" y="1106"/>
                  <a:pt x="858" y="1098"/>
                </a:cubicBezTo>
                <a:cubicBezTo>
                  <a:pt x="839" y="1090"/>
                  <a:pt x="810" y="1102"/>
                  <a:pt x="802" y="1119"/>
                </a:cubicBezTo>
                <a:cubicBezTo>
                  <a:pt x="793" y="1143"/>
                  <a:pt x="808" y="1170"/>
                  <a:pt x="837" y="1180"/>
                </a:cubicBezTo>
                <a:cubicBezTo>
                  <a:pt x="860" y="1188"/>
                  <a:pt x="876" y="1180"/>
                  <a:pt x="883" y="1156"/>
                </a:cubicBezTo>
                <a:close/>
                <a:moveTo>
                  <a:pt x="908" y="1853"/>
                </a:moveTo>
                <a:cubicBezTo>
                  <a:pt x="884" y="1864"/>
                  <a:pt x="880" y="1870"/>
                  <a:pt x="883" y="1887"/>
                </a:cubicBezTo>
                <a:cubicBezTo>
                  <a:pt x="886" y="1902"/>
                  <a:pt x="896" y="1914"/>
                  <a:pt x="907" y="1913"/>
                </a:cubicBezTo>
                <a:cubicBezTo>
                  <a:pt x="919" y="1913"/>
                  <a:pt x="928" y="1907"/>
                  <a:pt x="932" y="1894"/>
                </a:cubicBezTo>
                <a:cubicBezTo>
                  <a:pt x="937" y="1876"/>
                  <a:pt x="934" y="1869"/>
                  <a:pt x="908" y="1853"/>
                </a:cubicBezTo>
                <a:close/>
                <a:moveTo>
                  <a:pt x="856" y="2094"/>
                </a:moveTo>
                <a:cubicBezTo>
                  <a:pt x="839" y="2100"/>
                  <a:pt x="833" y="2112"/>
                  <a:pt x="839" y="2125"/>
                </a:cubicBezTo>
                <a:cubicBezTo>
                  <a:pt x="845" y="2138"/>
                  <a:pt x="861" y="2146"/>
                  <a:pt x="873" y="2141"/>
                </a:cubicBezTo>
                <a:cubicBezTo>
                  <a:pt x="886" y="2136"/>
                  <a:pt x="893" y="2118"/>
                  <a:pt x="888" y="2104"/>
                </a:cubicBezTo>
                <a:cubicBezTo>
                  <a:pt x="883" y="2092"/>
                  <a:pt x="870" y="2088"/>
                  <a:pt x="856" y="2094"/>
                </a:cubicBezTo>
                <a:close/>
                <a:moveTo>
                  <a:pt x="808" y="527"/>
                </a:moveTo>
                <a:cubicBezTo>
                  <a:pt x="822" y="521"/>
                  <a:pt x="827" y="506"/>
                  <a:pt x="821" y="491"/>
                </a:cubicBezTo>
                <a:cubicBezTo>
                  <a:pt x="814" y="475"/>
                  <a:pt x="797" y="465"/>
                  <a:pt x="785" y="470"/>
                </a:cubicBezTo>
                <a:cubicBezTo>
                  <a:pt x="771" y="476"/>
                  <a:pt x="761" y="499"/>
                  <a:pt x="766" y="512"/>
                </a:cubicBezTo>
                <a:cubicBezTo>
                  <a:pt x="771" y="525"/>
                  <a:pt x="793" y="533"/>
                  <a:pt x="808" y="527"/>
                </a:cubicBezTo>
                <a:close/>
                <a:moveTo>
                  <a:pt x="822" y="986"/>
                </a:moveTo>
                <a:cubicBezTo>
                  <a:pt x="844" y="992"/>
                  <a:pt x="882" y="966"/>
                  <a:pt x="889" y="941"/>
                </a:cubicBezTo>
                <a:cubicBezTo>
                  <a:pt x="895" y="919"/>
                  <a:pt x="876" y="890"/>
                  <a:pt x="850" y="882"/>
                </a:cubicBezTo>
                <a:cubicBezTo>
                  <a:pt x="825" y="874"/>
                  <a:pt x="798" y="892"/>
                  <a:pt x="788" y="923"/>
                </a:cubicBezTo>
                <a:cubicBezTo>
                  <a:pt x="781" y="946"/>
                  <a:pt x="799" y="979"/>
                  <a:pt x="822" y="986"/>
                </a:cubicBezTo>
                <a:close/>
                <a:moveTo>
                  <a:pt x="1059" y="2059"/>
                </a:moveTo>
                <a:cubicBezTo>
                  <a:pt x="1071" y="2044"/>
                  <a:pt x="1069" y="2030"/>
                  <a:pt x="1058" y="2016"/>
                </a:cubicBezTo>
                <a:cubicBezTo>
                  <a:pt x="1030" y="2019"/>
                  <a:pt x="1022" y="2024"/>
                  <a:pt x="1024" y="2038"/>
                </a:cubicBezTo>
                <a:cubicBezTo>
                  <a:pt x="1025" y="2054"/>
                  <a:pt x="1036" y="2060"/>
                  <a:pt x="1059" y="2059"/>
                </a:cubicBezTo>
                <a:close/>
                <a:moveTo>
                  <a:pt x="210" y="1226"/>
                </a:moveTo>
                <a:cubicBezTo>
                  <a:pt x="195" y="1223"/>
                  <a:pt x="179" y="1220"/>
                  <a:pt x="165" y="1218"/>
                </a:cubicBezTo>
                <a:cubicBezTo>
                  <a:pt x="145" y="1245"/>
                  <a:pt x="138" y="1269"/>
                  <a:pt x="166" y="1295"/>
                </a:cubicBezTo>
                <a:cubicBezTo>
                  <a:pt x="225" y="1290"/>
                  <a:pt x="229" y="1284"/>
                  <a:pt x="210" y="1226"/>
                </a:cubicBezTo>
                <a:close/>
                <a:moveTo>
                  <a:pt x="759" y="340"/>
                </a:moveTo>
                <a:cubicBezTo>
                  <a:pt x="725" y="338"/>
                  <a:pt x="719" y="341"/>
                  <a:pt x="715" y="359"/>
                </a:cubicBezTo>
                <a:cubicBezTo>
                  <a:pt x="711" y="372"/>
                  <a:pt x="715" y="382"/>
                  <a:pt x="728" y="389"/>
                </a:cubicBezTo>
                <a:cubicBezTo>
                  <a:pt x="744" y="396"/>
                  <a:pt x="758" y="390"/>
                  <a:pt x="774" y="368"/>
                </a:cubicBezTo>
                <a:cubicBezTo>
                  <a:pt x="770" y="360"/>
                  <a:pt x="765" y="350"/>
                  <a:pt x="759" y="340"/>
                </a:cubicBezTo>
                <a:close/>
                <a:moveTo>
                  <a:pt x="1051" y="1912"/>
                </a:moveTo>
                <a:cubicBezTo>
                  <a:pt x="1066" y="1903"/>
                  <a:pt x="1078" y="1894"/>
                  <a:pt x="1072" y="1876"/>
                </a:cubicBezTo>
                <a:cubicBezTo>
                  <a:pt x="1068" y="1865"/>
                  <a:pt x="1060" y="1856"/>
                  <a:pt x="1046" y="1858"/>
                </a:cubicBezTo>
                <a:cubicBezTo>
                  <a:pt x="1035" y="1859"/>
                  <a:pt x="1023" y="1859"/>
                  <a:pt x="1021" y="1873"/>
                </a:cubicBezTo>
                <a:cubicBezTo>
                  <a:pt x="1018" y="1894"/>
                  <a:pt x="1034" y="1903"/>
                  <a:pt x="1051" y="1912"/>
                </a:cubicBezTo>
                <a:close/>
                <a:moveTo>
                  <a:pt x="1044" y="2101"/>
                </a:moveTo>
                <a:cubicBezTo>
                  <a:pt x="1033" y="2105"/>
                  <a:pt x="1025" y="2121"/>
                  <a:pt x="1028" y="2132"/>
                </a:cubicBezTo>
                <a:cubicBezTo>
                  <a:pt x="1033" y="2144"/>
                  <a:pt x="1053" y="2151"/>
                  <a:pt x="1066" y="2146"/>
                </a:cubicBezTo>
                <a:cubicBezTo>
                  <a:pt x="1078" y="2142"/>
                  <a:pt x="1080" y="2133"/>
                  <a:pt x="1074" y="2117"/>
                </a:cubicBezTo>
                <a:cubicBezTo>
                  <a:pt x="1067" y="2102"/>
                  <a:pt x="1057" y="2096"/>
                  <a:pt x="1044" y="2101"/>
                </a:cubicBezTo>
                <a:close/>
                <a:moveTo>
                  <a:pt x="987" y="1919"/>
                </a:moveTo>
                <a:cubicBezTo>
                  <a:pt x="978" y="1923"/>
                  <a:pt x="970" y="1930"/>
                  <a:pt x="973" y="1941"/>
                </a:cubicBezTo>
                <a:cubicBezTo>
                  <a:pt x="977" y="1957"/>
                  <a:pt x="987" y="1961"/>
                  <a:pt x="1003" y="1959"/>
                </a:cubicBezTo>
                <a:cubicBezTo>
                  <a:pt x="1007" y="1952"/>
                  <a:pt x="1011" y="1945"/>
                  <a:pt x="1016" y="1937"/>
                </a:cubicBezTo>
                <a:cubicBezTo>
                  <a:pt x="1008" y="1927"/>
                  <a:pt x="1004" y="1912"/>
                  <a:pt x="987" y="1919"/>
                </a:cubicBezTo>
                <a:close/>
                <a:moveTo>
                  <a:pt x="395" y="1829"/>
                </a:moveTo>
                <a:cubicBezTo>
                  <a:pt x="379" y="1840"/>
                  <a:pt x="361" y="1852"/>
                  <a:pt x="346" y="1863"/>
                </a:cubicBezTo>
                <a:cubicBezTo>
                  <a:pt x="346" y="1911"/>
                  <a:pt x="357" y="1928"/>
                  <a:pt x="389" y="1935"/>
                </a:cubicBezTo>
                <a:cubicBezTo>
                  <a:pt x="414" y="1941"/>
                  <a:pt x="431" y="1930"/>
                  <a:pt x="439" y="1908"/>
                </a:cubicBezTo>
                <a:cubicBezTo>
                  <a:pt x="450" y="1880"/>
                  <a:pt x="433" y="1851"/>
                  <a:pt x="395" y="1829"/>
                </a:cubicBezTo>
                <a:close/>
                <a:moveTo>
                  <a:pt x="710" y="555"/>
                </a:moveTo>
                <a:cubicBezTo>
                  <a:pt x="699" y="561"/>
                  <a:pt x="693" y="564"/>
                  <a:pt x="687" y="567"/>
                </a:cubicBezTo>
                <a:cubicBezTo>
                  <a:pt x="672" y="574"/>
                  <a:pt x="665" y="588"/>
                  <a:pt x="668" y="602"/>
                </a:cubicBezTo>
                <a:cubicBezTo>
                  <a:pt x="671" y="614"/>
                  <a:pt x="681" y="627"/>
                  <a:pt x="691" y="636"/>
                </a:cubicBezTo>
                <a:cubicBezTo>
                  <a:pt x="700" y="644"/>
                  <a:pt x="724" y="638"/>
                  <a:pt x="734" y="628"/>
                </a:cubicBezTo>
                <a:cubicBezTo>
                  <a:pt x="744" y="617"/>
                  <a:pt x="744" y="606"/>
                  <a:pt x="736" y="595"/>
                </a:cubicBezTo>
                <a:cubicBezTo>
                  <a:pt x="728" y="582"/>
                  <a:pt x="720" y="570"/>
                  <a:pt x="710" y="555"/>
                </a:cubicBezTo>
                <a:close/>
                <a:moveTo>
                  <a:pt x="358" y="1620"/>
                </a:moveTo>
                <a:cubicBezTo>
                  <a:pt x="360" y="1598"/>
                  <a:pt x="340" y="1578"/>
                  <a:pt x="314" y="1575"/>
                </a:cubicBezTo>
                <a:cubicBezTo>
                  <a:pt x="290" y="1572"/>
                  <a:pt x="270" y="1589"/>
                  <a:pt x="267" y="1616"/>
                </a:cubicBezTo>
                <a:cubicBezTo>
                  <a:pt x="265" y="1638"/>
                  <a:pt x="286" y="1660"/>
                  <a:pt x="310" y="1661"/>
                </a:cubicBezTo>
                <a:cubicBezTo>
                  <a:pt x="331" y="1662"/>
                  <a:pt x="356" y="1640"/>
                  <a:pt x="358" y="1620"/>
                </a:cubicBezTo>
                <a:close/>
                <a:moveTo>
                  <a:pt x="290" y="1776"/>
                </a:moveTo>
                <a:cubicBezTo>
                  <a:pt x="287" y="1755"/>
                  <a:pt x="269" y="1750"/>
                  <a:pt x="250" y="1750"/>
                </a:cubicBezTo>
                <a:cubicBezTo>
                  <a:pt x="215" y="1749"/>
                  <a:pt x="208" y="1770"/>
                  <a:pt x="208" y="1801"/>
                </a:cubicBezTo>
                <a:cubicBezTo>
                  <a:pt x="220" y="1812"/>
                  <a:pt x="233" y="1823"/>
                  <a:pt x="243" y="1833"/>
                </a:cubicBezTo>
                <a:cubicBezTo>
                  <a:pt x="282" y="1829"/>
                  <a:pt x="294" y="1806"/>
                  <a:pt x="290" y="1776"/>
                </a:cubicBezTo>
                <a:close/>
                <a:moveTo>
                  <a:pt x="382" y="2144"/>
                </a:moveTo>
                <a:cubicBezTo>
                  <a:pt x="367" y="2141"/>
                  <a:pt x="348" y="2147"/>
                  <a:pt x="334" y="2158"/>
                </a:cubicBezTo>
                <a:cubicBezTo>
                  <a:pt x="406" y="2158"/>
                  <a:pt x="406" y="2158"/>
                  <a:pt x="406" y="2158"/>
                </a:cubicBezTo>
                <a:cubicBezTo>
                  <a:pt x="400" y="2150"/>
                  <a:pt x="392" y="2145"/>
                  <a:pt x="382" y="2144"/>
                </a:cubicBezTo>
                <a:close/>
                <a:moveTo>
                  <a:pt x="266" y="1470"/>
                </a:moveTo>
                <a:cubicBezTo>
                  <a:pt x="284" y="1453"/>
                  <a:pt x="282" y="1435"/>
                  <a:pt x="269" y="1418"/>
                </a:cubicBezTo>
                <a:cubicBezTo>
                  <a:pt x="252" y="1395"/>
                  <a:pt x="223" y="1402"/>
                  <a:pt x="192" y="1437"/>
                </a:cubicBezTo>
                <a:cubicBezTo>
                  <a:pt x="226" y="1481"/>
                  <a:pt x="245" y="1489"/>
                  <a:pt x="266" y="1470"/>
                </a:cubicBezTo>
                <a:close/>
                <a:moveTo>
                  <a:pt x="116" y="1644"/>
                </a:moveTo>
                <a:cubicBezTo>
                  <a:pt x="141" y="1676"/>
                  <a:pt x="167" y="1685"/>
                  <a:pt x="179" y="1664"/>
                </a:cubicBezTo>
                <a:cubicBezTo>
                  <a:pt x="185" y="1653"/>
                  <a:pt x="183" y="1630"/>
                  <a:pt x="175" y="1619"/>
                </a:cubicBezTo>
                <a:cubicBezTo>
                  <a:pt x="163" y="1602"/>
                  <a:pt x="142" y="1611"/>
                  <a:pt x="116" y="1644"/>
                </a:cubicBezTo>
                <a:close/>
                <a:moveTo>
                  <a:pt x="217" y="1964"/>
                </a:moveTo>
                <a:cubicBezTo>
                  <a:pt x="211" y="2013"/>
                  <a:pt x="217" y="2032"/>
                  <a:pt x="245" y="2043"/>
                </a:cubicBezTo>
                <a:cubicBezTo>
                  <a:pt x="263" y="2051"/>
                  <a:pt x="279" y="2048"/>
                  <a:pt x="292" y="2032"/>
                </a:cubicBezTo>
                <a:cubicBezTo>
                  <a:pt x="306" y="2014"/>
                  <a:pt x="312" y="1995"/>
                  <a:pt x="296" y="1975"/>
                </a:cubicBezTo>
                <a:cubicBezTo>
                  <a:pt x="275" y="1949"/>
                  <a:pt x="249" y="1943"/>
                  <a:pt x="217" y="1964"/>
                </a:cubicBezTo>
                <a:close/>
                <a:moveTo>
                  <a:pt x="676" y="1519"/>
                </a:moveTo>
                <a:cubicBezTo>
                  <a:pt x="650" y="1523"/>
                  <a:pt x="624" y="1525"/>
                  <a:pt x="593" y="1528"/>
                </a:cubicBezTo>
                <a:cubicBezTo>
                  <a:pt x="594" y="1551"/>
                  <a:pt x="594" y="1563"/>
                  <a:pt x="594" y="1574"/>
                </a:cubicBezTo>
                <a:cubicBezTo>
                  <a:pt x="593" y="1603"/>
                  <a:pt x="609" y="1626"/>
                  <a:pt x="633" y="1632"/>
                </a:cubicBezTo>
                <a:cubicBezTo>
                  <a:pt x="655" y="1637"/>
                  <a:pt x="683" y="1631"/>
                  <a:pt x="705" y="1622"/>
                </a:cubicBezTo>
                <a:cubicBezTo>
                  <a:pt x="725" y="1615"/>
                  <a:pt x="734" y="1572"/>
                  <a:pt x="726" y="1549"/>
                </a:cubicBezTo>
                <a:cubicBezTo>
                  <a:pt x="718" y="1525"/>
                  <a:pt x="701" y="1516"/>
                  <a:pt x="676" y="1519"/>
                </a:cubicBezTo>
                <a:close/>
                <a:moveTo>
                  <a:pt x="652" y="1752"/>
                </a:moveTo>
                <a:cubicBezTo>
                  <a:pt x="629" y="1750"/>
                  <a:pt x="605" y="1774"/>
                  <a:pt x="600" y="1805"/>
                </a:cubicBezTo>
                <a:cubicBezTo>
                  <a:pt x="596" y="1833"/>
                  <a:pt x="613" y="1856"/>
                  <a:pt x="640" y="1858"/>
                </a:cubicBezTo>
                <a:cubicBezTo>
                  <a:pt x="673" y="1860"/>
                  <a:pt x="700" y="1840"/>
                  <a:pt x="703" y="1812"/>
                </a:cubicBezTo>
                <a:cubicBezTo>
                  <a:pt x="706" y="1783"/>
                  <a:pt x="682" y="1756"/>
                  <a:pt x="652" y="1752"/>
                </a:cubicBezTo>
                <a:close/>
                <a:moveTo>
                  <a:pt x="67" y="2011"/>
                </a:moveTo>
                <a:cubicBezTo>
                  <a:pt x="47" y="2022"/>
                  <a:pt x="30" y="2064"/>
                  <a:pt x="43" y="2088"/>
                </a:cubicBezTo>
                <a:cubicBezTo>
                  <a:pt x="50" y="2103"/>
                  <a:pt x="69" y="2118"/>
                  <a:pt x="85" y="2121"/>
                </a:cubicBezTo>
                <a:cubicBezTo>
                  <a:pt x="112" y="2126"/>
                  <a:pt x="132" y="2095"/>
                  <a:pt x="143" y="2037"/>
                </a:cubicBezTo>
                <a:cubicBezTo>
                  <a:pt x="107" y="2000"/>
                  <a:pt x="93" y="1995"/>
                  <a:pt x="67" y="2011"/>
                </a:cubicBezTo>
                <a:close/>
                <a:moveTo>
                  <a:pt x="516" y="1752"/>
                </a:moveTo>
                <a:cubicBezTo>
                  <a:pt x="485" y="1703"/>
                  <a:pt x="483" y="1702"/>
                  <a:pt x="434" y="1724"/>
                </a:cubicBezTo>
                <a:cubicBezTo>
                  <a:pt x="433" y="1753"/>
                  <a:pt x="440" y="1778"/>
                  <a:pt x="472" y="1785"/>
                </a:cubicBezTo>
                <a:cubicBezTo>
                  <a:pt x="497" y="1791"/>
                  <a:pt x="512" y="1777"/>
                  <a:pt x="516" y="1752"/>
                </a:cubicBezTo>
                <a:close/>
                <a:moveTo>
                  <a:pt x="499" y="2026"/>
                </a:moveTo>
                <a:cubicBezTo>
                  <a:pt x="505" y="2050"/>
                  <a:pt x="532" y="2067"/>
                  <a:pt x="558" y="2063"/>
                </a:cubicBezTo>
                <a:cubicBezTo>
                  <a:pt x="593" y="2059"/>
                  <a:pt x="604" y="2043"/>
                  <a:pt x="607" y="1991"/>
                </a:cubicBezTo>
                <a:cubicBezTo>
                  <a:pt x="595" y="1977"/>
                  <a:pt x="582" y="1963"/>
                  <a:pt x="568" y="1946"/>
                </a:cubicBezTo>
                <a:cubicBezTo>
                  <a:pt x="513" y="1968"/>
                  <a:pt x="492" y="1994"/>
                  <a:pt x="499" y="2026"/>
                </a:cubicBezTo>
                <a:close/>
              </a:path>
            </a:pathLst>
          </a:custGeom>
          <a:solidFill>
            <a:schemeClr val="accent1">
              <a:lumMod val="75000"/>
            </a:schemeClr>
          </a:solidFill>
          <a:ln>
            <a:noFill/>
          </a:ln>
        </p:spPr>
      </p:sp>
      <p:grpSp>
        <p:nvGrpSpPr>
          <p:cNvPr id="13" name="Group 12"/>
          <p:cNvGrpSpPr/>
          <p:nvPr/>
        </p:nvGrpSpPr>
        <p:grpSpPr>
          <a:xfrm>
            <a:off x="1838325" y="1262063"/>
            <a:ext cx="5486400" cy="4333875"/>
            <a:chOff x="1838325" y="1262063"/>
            <a:chExt cx="5486400" cy="4333875"/>
          </a:xfrm>
        </p:grpSpPr>
        <p:sp>
          <p:nvSpPr>
            <p:cNvPr id="12" name="Freeform 9"/>
            <p:cNvSpPr/>
            <p:nvPr/>
          </p:nvSpPr>
          <p:spPr bwMode="auto">
            <a:xfrm>
              <a:off x="1838325" y="1262063"/>
              <a:ext cx="5486400" cy="4333875"/>
            </a:xfrm>
            <a:custGeom>
              <a:avLst/>
              <a:gdLst/>
              <a:ahLst/>
              <a:cxnLst/>
              <a:rect l="0" t="0" r="r" b="b"/>
              <a:pathLst>
                <a:path w="1728" h="1364">
                  <a:moveTo>
                    <a:pt x="1628" y="0"/>
                  </a:moveTo>
                  <a:cubicBezTo>
                    <a:pt x="100" y="0"/>
                    <a:pt x="100" y="0"/>
                    <a:pt x="100" y="0"/>
                  </a:cubicBezTo>
                  <a:cubicBezTo>
                    <a:pt x="100" y="0"/>
                    <a:pt x="100" y="0"/>
                    <a:pt x="100" y="0"/>
                  </a:cubicBezTo>
                  <a:cubicBezTo>
                    <a:pt x="45" y="0"/>
                    <a:pt x="0" y="45"/>
                    <a:pt x="0" y="100"/>
                  </a:cubicBezTo>
                  <a:cubicBezTo>
                    <a:pt x="0" y="1264"/>
                    <a:pt x="0" y="1264"/>
                    <a:pt x="0" y="1264"/>
                  </a:cubicBezTo>
                  <a:cubicBezTo>
                    <a:pt x="0" y="1319"/>
                    <a:pt x="45" y="1364"/>
                    <a:pt x="100" y="1364"/>
                  </a:cubicBezTo>
                  <a:cubicBezTo>
                    <a:pt x="100" y="1364"/>
                    <a:pt x="100" y="1364"/>
                    <a:pt x="100" y="1364"/>
                  </a:cubicBezTo>
                  <a:cubicBezTo>
                    <a:pt x="1628" y="1364"/>
                    <a:pt x="1628" y="1364"/>
                    <a:pt x="1628" y="1364"/>
                  </a:cubicBezTo>
                  <a:cubicBezTo>
                    <a:pt x="1683" y="1364"/>
                    <a:pt x="1728" y="1319"/>
                    <a:pt x="1728" y="1264"/>
                  </a:cubicBezTo>
                  <a:cubicBezTo>
                    <a:pt x="1728" y="100"/>
                    <a:pt x="1728" y="100"/>
                    <a:pt x="1728" y="100"/>
                  </a:cubicBezTo>
                  <a:cubicBezTo>
                    <a:pt x="1728" y="45"/>
                    <a:pt x="1683" y="0"/>
                    <a:pt x="1628" y="0"/>
                  </a:cubicBezTo>
                  <a:close/>
                </a:path>
              </a:pathLst>
            </a:custGeom>
            <a:solidFill>
              <a:schemeClr val="bg2"/>
            </a:solidFill>
            <a:ln>
              <a:noFill/>
            </a:ln>
          </p:spPr>
        </p:sp>
        <p:cxnSp>
          <p:nvCxnSpPr>
            <p:cNvPr id="185" name="Straight Connector 184"/>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Freeform 5"/>
            <p:cNvSpPr>
              <a:spLocks noEditPoints="1"/>
            </p:cNvSpPr>
            <p:nvPr/>
          </p:nvSpPr>
          <p:spPr bwMode="auto">
            <a:xfrm>
              <a:off x="2030413" y="1454150"/>
              <a:ext cx="5102225" cy="3949700"/>
            </a:xfrm>
            <a:custGeom>
              <a:avLst/>
              <a:gdLst/>
              <a:ahLst/>
              <a:cxnLst/>
              <a:rect l="0" t="0" r="r" b="b"/>
              <a:pathLst>
                <a:path w="1608" h="1244">
                  <a:moveTo>
                    <a:pt x="1568" y="0"/>
                  </a:moveTo>
                  <a:cubicBezTo>
                    <a:pt x="40" y="0"/>
                    <a:pt x="40" y="0"/>
                    <a:pt x="40" y="0"/>
                  </a:cubicBezTo>
                  <a:cubicBezTo>
                    <a:pt x="19" y="0"/>
                    <a:pt x="0" y="18"/>
                    <a:pt x="0" y="40"/>
                  </a:cubicBezTo>
                  <a:cubicBezTo>
                    <a:pt x="0" y="1204"/>
                    <a:pt x="0" y="1204"/>
                    <a:pt x="0" y="1204"/>
                  </a:cubicBezTo>
                  <a:cubicBezTo>
                    <a:pt x="0" y="1225"/>
                    <a:pt x="19" y="1244"/>
                    <a:pt x="40" y="1244"/>
                  </a:cubicBezTo>
                  <a:cubicBezTo>
                    <a:pt x="1568" y="1244"/>
                    <a:pt x="1568" y="1244"/>
                    <a:pt x="1568" y="1244"/>
                  </a:cubicBezTo>
                  <a:cubicBezTo>
                    <a:pt x="1590" y="1244"/>
                    <a:pt x="1608" y="1225"/>
                    <a:pt x="1608" y="1204"/>
                  </a:cubicBezTo>
                  <a:cubicBezTo>
                    <a:pt x="1608" y="40"/>
                    <a:pt x="1608" y="40"/>
                    <a:pt x="1608" y="40"/>
                  </a:cubicBezTo>
                  <a:cubicBezTo>
                    <a:pt x="1608" y="18"/>
                    <a:pt x="1590" y="0"/>
                    <a:pt x="1568" y="0"/>
                  </a:cubicBezTo>
                  <a:close/>
                  <a:moveTo>
                    <a:pt x="1594" y="1204"/>
                  </a:moveTo>
                  <a:cubicBezTo>
                    <a:pt x="1594" y="1218"/>
                    <a:pt x="1583" y="1230"/>
                    <a:pt x="1568" y="1230"/>
                  </a:cubicBezTo>
                  <a:cubicBezTo>
                    <a:pt x="40" y="1230"/>
                    <a:pt x="40" y="1230"/>
                    <a:pt x="40" y="1230"/>
                  </a:cubicBezTo>
                  <a:cubicBezTo>
                    <a:pt x="26" y="1230"/>
                    <a:pt x="14" y="1218"/>
                    <a:pt x="14" y="1204"/>
                  </a:cubicBezTo>
                  <a:cubicBezTo>
                    <a:pt x="14" y="40"/>
                    <a:pt x="14" y="40"/>
                    <a:pt x="14" y="40"/>
                  </a:cubicBezTo>
                  <a:cubicBezTo>
                    <a:pt x="14" y="26"/>
                    <a:pt x="26" y="14"/>
                    <a:pt x="40" y="14"/>
                  </a:cubicBezTo>
                  <a:cubicBezTo>
                    <a:pt x="1568" y="14"/>
                    <a:pt x="1568" y="14"/>
                    <a:pt x="1568" y="14"/>
                  </a:cubicBezTo>
                  <a:cubicBezTo>
                    <a:pt x="1583" y="14"/>
                    <a:pt x="1594" y="26"/>
                    <a:pt x="1594" y="40"/>
                  </a:cubicBezTo>
                  <a:lnTo>
                    <a:pt x="1594" y="1204"/>
                  </a:lnTo>
                  <a:close/>
                </a:path>
              </a:pathLst>
            </a:custGeom>
            <a:solidFill>
              <a:schemeClr val="accent1"/>
            </a:solidFill>
            <a:ln>
              <a:noFill/>
            </a:ln>
          </p:spPr>
        </p:sp>
      </p:grpSp>
      <p:cxnSp>
        <p:nvCxnSpPr>
          <p:cNvPr id="14" name="Straight Connector 13"/>
          <p:cNvCxnSpPr/>
          <p:nvPr/>
        </p:nvCxnSpPr>
        <p:spPr>
          <a:xfrm>
            <a:off x="4057650" y="3862794"/>
            <a:ext cx="10287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a:xfrm>
            <a:off x="6738557" y="6296731"/>
            <a:ext cx="2057400" cy="365125"/>
          </a:xfrm>
        </p:spPr>
        <p:txBody>
          <a:bodyPr/>
          <a:lstStyle>
            <a:lvl1pPr>
              <a:defRPr>
                <a:solidFill>
                  <a:schemeClr val="bg2"/>
                </a:solidFill>
              </a:defRPr>
            </a:lvl1pPr>
          </a:lstStyle>
          <a:p>
            <a:pPr>
              <a:defRPr/>
            </a:pPr>
            <a:fld id="{F97AB993-926F-48DA-BE60-FB5EC0CED520}" type="datetimeFigureOut">
              <a:rPr lang="en-US" smtClean="0"/>
              <a:pPr>
                <a:defRPr/>
              </a:pPr>
              <a:t>10/23/2017</a:t>
            </a:fld>
            <a:endParaRPr lang="en-US"/>
          </a:p>
        </p:txBody>
      </p:sp>
      <p:sp>
        <p:nvSpPr>
          <p:cNvPr id="5" name="Footer Placeholder 4"/>
          <p:cNvSpPr>
            <a:spLocks noGrp="1"/>
          </p:cNvSpPr>
          <p:nvPr>
            <p:ph type="ftr" sz="quarter" idx="11"/>
          </p:nvPr>
        </p:nvSpPr>
        <p:spPr>
          <a:xfrm>
            <a:off x="3030683" y="6296731"/>
            <a:ext cx="3086100" cy="365125"/>
          </a:xfrm>
        </p:spPr>
        <p:txBody>
          <a:bodyPr/>
          <a:lstStyle>
            <a:lvl1pPr algn="ctr">
              <a:defRPr>
                <a:solidFill>
                  <a:schemeClr val="bg2"/>
                </a:solidFill>
              </a:defRPr>
            </a:lvl1pPr>
          </a:lstStyle>
          <a:p>
            <a:pPr>
              <a:defRPr/>
            </a:pPr>
            <a:endParaRPr lang="en-US"/>
          </a:p>
        </p:txBody>
      </p:sp>
      <p:sp>
        <p:nvSpPr>
          <p:cNvPr id="6" name="Slide Number Placeholder 5"/>
          <p:cNvSpPr>
            <a:spLocks noGrp="1"/>
          </p:cNvSpPr>
          <p:nvPr>
            <p:ph type="sldNum" sz="quarter" idx="12"/>
          </p:nvPr>
        </p:nvSpPr>
        <p:spPr>
          <a:xfrm>
            <a:off x="348057" y="6296731"/>
            <a:ext cx="2086157" cy="365125"/>
          </a:xfrm>
        </p:spPr>
        <p:txBody>
          <a:bodyPr anchor="ctr"/>
          <a:lstStyle>
            <a:lvl1pPr algn="l">
              <a:defRPr sz="900">
                <a:solidFill>
                  <a:schemeClr val="bg2"/>
                </a:solidFill>
              </a:defRPr>
            </a:lvl1pPr>
          </a:lstStyle>
          <a:p>
            <a:pPr>
              <a:defRPr/>
            </a:pPr>
            <a:fld id="{DEA028E4-1638-4C58-8AD5-AE2634FF177E}" type="slidenum">
              <a:rPr lang="en-US" smtClean="0"/>
              <a:pPr>
                <a:defRPr/>
              </a:pPr>
              <a:t>‹#›</a:t>
            </a:fld>
            <a:endParaRPr lang="en-US"/>
          </a:p>
        </p:txBody>
      </p:sp>
      <p:sp>
        <p:nvSpPr>
          <p:cNvPr id="2" name="Title 1"/>
          <p:cNvSpPr>
            <a:spLocks noGrp="1"/>
          </p:cNvSpPr>
          <p:nvPr>
            <p:ph type="title"/>
          </p:nvPr>
        </p:nvSpPr>
        <p:spPr>
          <a:xfrm>
            <a:off x="2371726" y="1830580"/>
            <a:ext cx="4394793" cy="1841715"/>
          </a:xfrm>
        </p:spPr>
        <p:txBody>
          <a:bodyPr anchor="t">
            <a:normAutofit/>
          </a:bodyPr>
          <a:lstStyle>
            <a:lvl1pPr algn="ctr">
              <a:lnSpc>
                <a:spcPct val="105000"/>
              </a:lnSpc>
              <a:defRPr sz="33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860938" y="4176132"/>
            <a:ext cx="3424856" cy="1038807"/>
          </a:xfrm>
        </p:spPr>
        <p:txBody>
          <a:bodyPr>
            <a:normAutofit/>
          </a:bodyPr>
          <a:lstStyle>
            <a:lvl1pPr marL="0" indent="0" algn="ctr">
              <a:lnSpc>
                <a:spcPct val="130000"/>
              </a:lnSpc>
              <a:spcBef>
                <a:spcPts val="0"/>
              </a:spcBef>
              <a:buNone/>
              <a:defRPr sz="1800" baseline="0">
                <a:solidFill>
                  <a:schemeClr val="tx2">
                    <a:lumMod val="75000"/>
                    <a:lumOff val="2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314772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200276" y="2438400"/>
            <a:ext cx="3127248"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0955" y="2438400"/>
            <a:ext cx="3127248"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51962FD4-E0C1-465B-A572-13E6EDB1354D}" type="datetimeFigureOut">
              <a:rPr lang="en-US" smtClean="0"/>
              <a:pPr>
                <a:defRPr/>
              </a:pPr>
              <a:t>10/23/2017</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155F255D-A02D-46AE-A0D2-4439873A3110}" type="slidenum">
              <a:rPr lang="en-US" smtClean="0"/>
              <a:pPr>
                <a:defRPr/>
              </a:pPr>
              <a:t>‹#›</a:t>
            </a:fld>
            <a:endParaRPr lang="en-US"/>
          </a:p>
        </p:txBody>
      </p:sp>
    </p:spTree>
    <p:extLst>
      <p:ext uri="{BB962C8B-B14F-4D97-AF65-F5344CB8AC3E}">
        <p14:creationId xmlns:p14="http://schemas.microsoft.com/office/powerpoint/2010/main" val="227125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4338" y="566928"/>
            <a:ext cx="6673866"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00276"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2200276" y="3316640"/>
            <a:ext cx="3136392"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41811" y="2456408"/>
            <a:ext cx="3136392" cy="823912"/>
          </a:xfrm>
        </p:spPr>
        <p:txBody>
          <a:bodyPr anchor="b">
            <a:normAutofit/>
          </a:bodyPr>
          <a:lstStyle>
            <a:lvl1pPr marL="0" indent="0">
              <a:lnSpc>
                <a:spcPct val="99000"/>
              </a:lnSpc>
              <a:buNone/>
              <a:defRPr sz="2100" b="0" baseline="0">
                <a:solidFill>
                  <a:schemeClr val="accent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5641811" y="3316640"/>
            <a:ext cx="3136392"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44D19B7C-DE2F-4EB4-9ACA-853F4E84D38D}" type="datetimeFigureOut">
              <a:rPr lang="en-US" smtClean="0"/>
              <a:pPr>
                <a:defRPr/>
              </a:pPr>
              <a:t>10/23/2017</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FE3A1C60-4B11-4894-BB2A-427E619E1BB1}" type="slidenum">
              <a:rPr lang="en-US" smtClean="0"/>
              <a:pPr>
                <a:defRPr/>
              </a:pPr>
              <a:t>‹#›</a:t>
            </a:fld>
            <a:endParaRPr lang="en-US"/>
          </a:p>
        </p:txBody>
      </p:sp>
    </p:spTree>
    <p:extLst>
      <p:ext uri="{BB962C8B-B14F-4D97-AF65-F5344CB8AC3E}">
        <p14:creationId xmlns:p14="http://schemas.microsoft.com/office/powerpoint/2010/main" val="2133499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60924666-1C32-4436-BEB9-D9A11C9EDB17}" type="datetimeFigureOut">
              <a:rPr lang="en-US" smtClean="0"/>
              <a:pPr>
                <a:defRPr/>
              </a:pPr>
              <a:t>10/23/2017</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E01C27B1-BCB1-4567-8D83-55A6EE681B4B}" type="slidenum">
              <a:rPr lang="en-US" smtClean="0"/>
              <a:pPr>
                <a:defRPr/>
              </a:pPr>
              <a:t>‹#›</a:t>
            </a:fld>
            <a:endParaRPr lang="en-US"/>
          </a:p>
        </p:txBody>
      </p:sp>
    </p:spTree>
    <p:extLst>
      <p:ext uri="{BB962C8B-B14F-4D97-AF65-F5344CB8AC3E}">
        <p14:creationId xmlns:p14="http://schemas.microsoft.com/office/powerpoint/2010/main" val="46569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8" name="Freeform 5"/>
          <p:cNvSpPr>
            <a:spLocks noEditPoints="1"/>
          </p:cNvSpPr>
          <p:nvPr/>
        </p:nvSpPr>
        <p:spPr bwMode="auto">
          <a:xfrm>
            <a:off x="0" y="1"/>
            <a:ext cx="8690740" cy="6858000"/>
          </a:xfrm>
          <a:custGeom>
            <a:avLst/>
            <a:gdLst/>
            <a:ahLst/>
            <a:cxnLst/>
            <a:rect l="0" t="0" r="r" b="b"/>
            <a:pathLst>
              <a:path w="2735" h="2158">
                <a:moveTo>
                  <a:pt x="708" y="118"/>
                </a:moveTo>
                <a:cubicBezTo>
                  <a:pt x="721" y="115"/>
                  <a:pt x="726" y="104"/>
                  <a:pt x="721" y="91"/>
                </a:cubicBezTo>
                <a:cubicBezTo>
                  <a:pt x="717" y="79"/>
                  <a:pt x="707" y="73"/>
                  <a:pt x="697" y="79"/>
                </a:cubicBezTo>
                <a:cubicBezTo>
                  <a:pt x="689" y="84"/>
                  <a:pt x="685" y="94"/>
                  <a:pt x="676" y="107"/>
                </a:cubicBezTo>
                <a:cubicBezTo>
                  <a:pt x="691" y="113"/>
                  <a:pt x="701" y="120"/>
                  <a:pt x="708" y="118"/>
                </a:cubicBezTo>
                <a:close/>
                <a:moveTo>
                  <a:pt x="659" y="47"/>
                </a:moveTo>
                <a:cubicBezTo>
                  <a:pt x="678" y="48"/>
                  <a:pt x="678" y="30"/>
                  <a:pt x="680" y="12"/>
                </a:cubicBezTo>
                <a:cubicBezTo>
                  <a:pt x="675" y="8"/>
                  <a:pt x="670" y="4"/>
                  <a:pt x="666" y="0"/>
                </a:cubicBezTo>
                <a:cubicBezTo>
                  <a:pt x="636" y="0"/>
                  <a:pt x="636" y="0"/>
                  <a:pt x="636" y="0"/>
                </a:cubicBezTo>
                <a:cubicBezTo>
                  <a:pt x="636" y="0"/>
                  <a:pt x="636" y="0"/>
                  <a:pt x="636" y="0"/>
                </a:cubicBezTo>
                <a:cubicBezTo>
                  <a:pt x="630" y="5"/>
                  <a:pt x="627" y="21"/>
                  <a:pt x="630" y="27"/>
                </a:cubicBezTo>
                <a:cubicBezTo>
                  <a:pt x="636" y="36"/>
                  <a:pt x="649" y="47"/>
                  <a:pt x="659" y="47"/>
                </a:cubicBezTo>
                <a:close/>
                <a:moveTo>
                  <a:pt x="584" y="210"/>
                </a:moveTo>
                <a:cubicBezTo>
                  <a:pt x="569" y="215"/>
                  <a:pt x="557" y="237"/>
                  <a:pt x="563" y="251"/>
                </a:cubicBezTo>
                <a:cubicBezTo>
                  <a:pt x="568" y="267"/>
                  <a:pt x="595" y="277"/>
                  <a:pt x="613" y="271"/>
                </a:cubicBezTo>
                <a:cubicBezTo>
                  <a:pt x="629" y="265"/>
                  <a:pt x="632" y="253"/>
                  <a:pt x="623" y="231"/>
                </a:cubicBezTo>
                <a:cubicBezTo>
                  <a:pt x="615" y="211"/>
                  <a:pt x="601" y="203"/>
                  <a:pt x="584" y="210"/>
                </a:cubicBezTo>
                <a:close/>
                <a:moveTo>
                  <a:pt x="603" y="153"/>
                </a:moveTo>
                <a:cubicBezTo>
                  <a:pt x="620" y="134"/>
                  <a:pt x="617" y="115"/>
                  <a:pt x="603" y="97"/>
                </a:cubicBezTo>
                <a:cubicBezTo>
                  <a:pt x="565" y="100"/>
                  <a:pt x="555" y="107"/>
                  <a:pt x="557" y="126"/>
                </a:cubicBezTo>
                <a:cubicBezTo>
                  <a:pt x="559" y="147"/>
                  <a:pt x="572" y="155"/>
                  <a:pt x="603" y="153"/>
                </a:cubicBezTo>
                <a:close/>
                <a:moveTo>
                  <a:pt x="650" y="587"/>
                </a:moveTo>
                <a:cubicBezTo>
                  <a:pt x="663" y="606"/>
                  <a:pt x="676" y="608"/>
                  <a:pt x="708" y="594"/>
                </a:cubicBezTo>
                <a:cubicBezTo>
                  <a:pt x="713" y="582"/>
                  <a:pt x="718" y="570"/>
                  <a:pt x="723" y="557"/>
                </a:cubicBezTo>
                <a:cubicBezTo>
                  <a:pt x="693" y="530"/>
                  <a:pt x="671" y="526"/>
                  <a:pt x="654" y="540"/>
                </a:cubicBezTo>
                <a:cubicBezTo>
                  <a:pt x="642" y="550"/>
                  <a:pt x="640" y="572"/>
                  <a:pt x="650" y="587"/>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696" y="211"/>
                </a:moveTo>
                <a:cubicBezTo>
                  <a:pt x="707" y="192"/>
                  <a:pt x="694" y="180"/>
                  <a:pt x="677" y="167"/>
                </a:cubicBezTo>
                <a:cubicBezTo>
                  <a:pt x="667" y="173"/>
                  <a:pt x="657" y="180"/>
                  <a:pt x="649" y="185"/>
                </a:cubicBezTo>
                <a:cubicBezTo>
                  <a:pt x="652" y="206"/>
                  <a:pt x="655" y="223"/>
                  <a:pt x="675" y="223"/>
                </a:cubicBezTo>
                <a:cubicBezTo>
                  <a:pt x="682" y="223"/>
                  <a:pt x="693" y="217"/>
                  <a:pt x="696" y="211"/>
                </a:cubicBezTo>
                <a:close/>
                <a:moveTo>
                  <a:pt x="454" y="836"/>
                </a:moveTo>
                <a:cubicBezTo>
                  <a:pt x="467" y="873"/>
                  <a:pt x="483" y="902"/>
                  <a:pt x="526" y="896"/>
                </a:cubicBezTo>
                <a:cubicBezTo>
                  <a:pt x="554" y="892"/>
                  <a:pt x="575" y="868"/>
                  <a:pt x="573" y="840"/>
                </a:cubicBezTo>
                <a:cubicBezTo>
                  <a:pt x="571" y="812"/>
                  <a:pt x="564" y="786"/>
                  <a:pt x="534" y="776"/>
                </a:cubicBezTo>
                <a:cubicBezTo>
                  <a:pt x="504" y="765"/>
                  <a:pt x="487" y="779"/>
                  <a:pt x="454" y="836"/>
                </a:cubicBezTo>
                <a:close/>
                <a:moveTo>
                  <a:pt x="701" y="296"/>
                </a:moveTo>
                <a:cubicBezTo>
                  <a:pt x="698" y="307"/>
                  <a:pt x="695" y="318"/>
                  <a:pt x="693" y="327"/>
                </a:cubicBezTo>
                <a:cubicBezTo>
                  <a:pt x="707" y="349"/>
                  <a:pt x="724" y="349"/>
                  <a:pt x="741" y="337"/>
                </a:cubicBezTo>
                <a:cubicBezTo>
                  <a:pt x="753" y="329"/>
                  <a:pt x="750" y="317"/>
                  <a:pt x="744" y="306"/>
                </a:cubicBezTo>
                <a:cubicBezTo>
                  <a:pt x="734" y="285"/>
                  <a:pt x="719" y="287"/>
                  <a:pt x="701" y="296"/>
                </a:cubicBezTo>
                <a:close/>
                <a:moveTo>
                  <a:pt x="675" y="446"/>
                </a:moveTo>
                <a:cubicBezTo>
                  <a:pt x="679" y="463"/>
                  <a:pt x="691" y="469"/>
                  <a:pt x="707" y="468"/>
                </a:cubicBezTo>
                <a:cubicBezTo>
                  <a:pt x="727" y="466"/>
                  <a:pt x="739" y="447"/>
                  <a:pt x="741" y="417"/>
                </a:cubicBezTo>
                <a:cubicBezTo>
                  <a:pt x="729" y="411"/>
                  <a:pt x="717" y="404"/>
                  <a:pt x="706" y="398"/>
                </a:cubicBezTo>
                <a:cubicBezTo>
                  <a:pt x="677" y="413"/>
                  <a:pt x="670" y="424"/>
                  <a:pt x="675" y="446"/>
                </a:cubicBezTo>
                <a:close/>
                <a:moveTo>
                  <a:pt x="331" y="200"/>
                </a:moveTo>
                <a:cubicBezTo>
                  <a:pt x="309" y="209"/>
                  <a:pt x="301" y="225"/>
                  <a:pt x="309" y="242"/>
                </a:cubicBezTo>
                <a:cubicBezTo>
                  <a:pt x="317" y="260"/>
                  <a:pt x="339" y="270"/>
                  <a:pt x="354" y="264"/>
                </a:cubicBezTo>
                <a:cubicBezTo>
                  <a:pt x="372" y="256"/>
                  <a:pt x="381" y="233"/>
                  <a:pt x="374" y="214"/>
                </a:cubicBezTo>
                <a:cubicBezTo>
                  <a:pt x="367" y="198"/>
                  <a:pt x="350" y="192"/>
                  <a:pt x="331" y="200"/>
                </a:cubicBezTo>
                <a:close/>
                <a:moveTo>
                  <a:pt x="568" y="1184"/>
                </a:moveTo>
                <a:cubicBezTo>
                  <a:pt x="590" y="1202"/>
                  <a:pt x="612" y="1204"/>
                  <a:pt x="634" y="1187"/>
                </a:cubicBezTo>
                <a:cubicBezTo>
                  <a:pt x="664" y="1164"/>
                  <a:pt x="666" y="1134"/>
                  <a:pt x="640" y="1085"/>
                </a:cubicBezTo>
                <a:cubicBezTo>
                  <a:pt x="620" y="1085"/>
                  <a:pt x="599" y="1085"/>
                  <a:pt x="575" y="1085"/>
                </a:cubicBezTo>
                <a:cubicBezTo>
                  <a:pt x="540" y="1146"/>
                  <a:pt x="540" y="1159"/>
                  <a:pt x="568" y="1184"/>
                </a:cubicBezTo>
                <a:close/>
                <a:moveTo>
                  <a:pt x="483" y="216"/>
                </a:moveTo>
                <a:cubicBezTo>
                  <a:pt x="490" y="200"/>
                  <a:pt x="482" y="186"/>
                  <a:pt x="470" y="175"/>
                </a:cubicBezTo>
                <a:cubicBezTo>
                  <a:pt x="452" y="169"/>
                  <a:pt x="440" y="178"/>
                  <a:pt x="431" y="192"/>
                </a:cubicBezTo>
                <a:cubicBezTo>
                  <a:pt x="422" y="207"/>
                  <a:pt x="428" y="219"/>
                  <a:pt x="439" y="233"/>
                </a:cubicBezTo>
                <a:cubicBezTo>
                  <a:pt x="459" y="237"/>
                  <a:pt x="475" y="234"/>
                  <a:pt x="483" y="216"/>
                </a:cubicBezTo>
                <a:close/>
                <a:moveTo>
                  <a:pt x="402" y="415"/>
                </a:moveTo>
                <a:cubicBezTo>
                  <a:pt x="431" y="395"/>
                  <a:pt x="435" y="387"/>
                  <a:pt x="428" y="366"/>
                </a:cubicBezTo>
                <a:cubicBezTo>
                  <a:pt x="420" y="341"/>
                  <a:pt x="410" y="337"/>
                  <a:pt x="369" y="342"/>
                </a:cubicBezTo>
                <a:cubicBezTo>
                  <a:pt x="342" y="387"/>
                  <a:pt x="349" y="402"/>
                  <a:pt x="402" y="415"/>
                </a:cubicBezTo>
                <a:close/>
                <a:moveTo>
                  <a:pt x="261" y="1622"/>
                </a:moveTo>
                <a:cubicBezTo>
                  <a:pt x="263" y="1642"/>
                  <a:pt x="266" y="1662"/>
                  <a:pt x="268" y="1679"/>
                </a:cubicBezTo>
                <a:cubicBezTo>
                  <a:pt x="301" y="1689"/>
                  <a:pt x="329" y="1699"/>
                  <a:pt x="345" y="1668"/>
                </a:cubicBezTo>
                <a:cubicBezTo>
                  <a:pt x="350" y="1657"/>
                  <a:pt x="350" y="1636"/>
                  <a:pt x="343" y="1626"/>
                </a:cubicBezTo>
                <a:cubicBezTo>
                  <a:pt x="322" y="1596"/>
                  <a:pt x="294" y="1606"/>
                  <a:pt x="261" y="1622"/>
                </a:cubicBezTo>
                <a:close/>
                <a:moveTo>
                  <a:pt x="532" y="275"/>
                </a:moveTo>
                <a:cubicBezTo>
                  <a:pt x="519" y="267"/>
                  <a:pt x="489" y="269"/>
                  <a:pt x="478" y="284"/>
                </a:cubicBezTo>
                <a:cubicBezTo>
                  <a:pt x="471" y="293"/>
                  <a:pt x="468" y="309"/>
                  <a:pt x="471" y="319"/>
                </a:cubicBezTo>
                <a:cubicBezTo>
                  <a:pt x="476" y="337"/>
                  <a:pt x="501" y="340"/>
                  <a:pt x="539" y="329"/>
                </a:cubicBezTo>
                <a:cubicBezTo>
                  <a:pt x="551" y="296"/>
                  <a:pt x="549" y="286"/>
                  <a:pt x="532" y="275"/>
                </a:cubicBezTo>
                <a:close/>
                <a:moveTo>
                  <a:pt x="505" y="478"/>
                </a:moveTo>
                <a:cubicBezTo>
                  <a:pt x="479" y="484"/>
                  <a:pt x="474" y="505"/>
                  <a:pt x="470" y="531"/>
                </a:cubicBezTo>
                <a:cubicBezTo>
                  <a:pt x="484" y="540"/>
                  <a:pt x="498" y="548"/>
                  <a:pt x="512" y="557"/>
                </a:cubicBezTo>
                <a:cubicBezTo>
                  <a:pt x="545" y="533"/>
                  <a:pt x="553" y="521"/>
                  <a:pt x="548" y="505"/>
                </a:cubicBezTo>
                <a:cubicBezTo>
                  <a:pt x="543" y="489"/>
                  <a:pt x="521" y="474"/>
                  <a:pt x="505" y="478"/>
                </a:cubicBezTo>
                <a:close/>
                <a:moveTo>
                  <a:pt x="428" y="1104"/>
                </a:moveTo>
                <a:cubicBezTo>
                  <a:pt x="495" y="1097"/>
                  <a:pt x="500" y="1090"/>
                  <a:pt x="479" y="1024"/>
                </a:cubicBezTo>
                <a:cubicBezTo>
                  <a:pt x="462" y="1021"/>
                  <a:pt x="443" y="1017"/>
                  <a:pt x="426" y="1014"/>
                </a:cubicBezTo>
                <a:cubicBezTo>
                  <a:pt x="403" y="1046"/>
                  <a:pt x="396" y="1073"/>
                  <a:pt x="428" y="1104"/>
                </a:cubicBezTo>
                <a:close/>
                <a:moveTo>
                  <a:pt x="488" y="133"/>
                </a:moveTo>
                <a:cubicBezTo>
                  <a:pt x="503" y="100"/>
                  <a:pt x="504" y="82"/>
                  <a:pt x="487" y="75"/>
                </a:cubicBezTo>
                <a:cubicBezTo>
                  <a:pt x="475" y="69"/>
                  <a:pt x="456" y="70"/>
                  <a:pt x="444" y="75"/>
                </a:cubicBezTo>
                <a:cubicBezTo>
                  <a:pt x="428" y="82"/>
                  <a:pt x="432" y="100"/>
                  <a:pt x="436" y="114"/>
                </a:cubicBezTo>
                <a:cubicBezTo>
                  <a:pt x="440" y="130"/>
                  <a:pt x="459" y="136"/>
                  <a:pt x="488" y="133"/>
                </a:cubicBezTo>
                <a:close/>
                <a:moveTo>
                  <a:pt x="529" y="20"/>
                </a:moveTo>
                <a:cubicBezTo>
                  <a:pt x="532" y="14"/>
                  <a:pt x="536" y="7"/>
                  <a:pt x="540" y="0"/>
                </a:cubicBezTo>
                <a:cubicBezTo>
                  <a:pt x="489" y="0"/>
                  <a:pt x="489" y="0"/>
                  <a:pt x="489" y="0"/>
                </a:cubicBezTo>
                <a:cubicBezTo>
                  <a:pt x="495" y="17"/>
                  <a:pt x="509" y="22"/>
                  <a:pt x="529" y="20"/>
                </a:cubicBezTo>
                <a:close/>
                <a:moveTo>
                  <a:pt x="992" y="117"/>
                </a:moveTo>
                <a:cubicBezTo>
                  <a:pt x="1013" y="151"/>
                  <a:pt x="1018" y="151"/>
                  <a:pt x="1047" y="123"/>
                </a:cubicBezTo>
                <a:cubicBezTo>
                  <a:pt x="1045" y="113"/>
                  <a:pt x="1041" y="102"/>
                  <a:pt x="1039" y="92"/>
                </a:cubicBezTo>
                <a:cubicBezTo>
                  <a:pt x="1016" y="89"/>
                  <a:pt x="1000" y="92"/>
                  <a:pt x="992" y="117"/>
                </a:cubicBezTo>
                <a:close/>
                <a:moveTo>
                  <a:pt x="660" y="936"/>
                </a:moveTo>
                <a:cubicBezTo>
                  <a:pt x="640" y="960"/>
                  <a:pt x="645" y="978"/>
                  <a:pt x="687" y="1031"/>
                </a:cubicBezTo>
                <a:cubicBezTo>
                  <a:pt x="751" y="1033"/>
                  <a:pt x="769" y="1021"/>
                  <a:pt x="780" y="976"/>
                </a:cubicBezTo>
                <a:cubicBezTo>
                  <a:pt x="787" y="948"/>
                  <a:pt x="777" y="928"/>
                  <a:pt x="752" y="915"/>
                </a:cubicBezTo>
                <a:cubicBezTo>
                  <a:pt x="725" y="901"/>
                  <a:pt x="680" y="911"/>
                  <a:pt x="660" y="936"/>
                </a:cubicBezTo>
                <a:close/>
                <a:moveTo>
                  <a:pt x="932" y="500"/>
                </a:moveTo>
                <a:cubicBezTo>
                  <a:pt x="936" y="515"/>
                  <a:pt x="948" y="530"/>
                  <a:pt x="960" y="541"/>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326" y="1192"/>
                </a:moveTo>
                <a:cubicBezTo>
                  <a:pt x="299" y="1168"/>
                  <a:pt x="269" y="1174"/>
                  <a:pt x="239" y="1201"/>
                </a:cubicBezTo>
                <a:cubicBezTo>
                  <a:pt x="238" y="1241"/>
                  <a:pt x="245" y="1274"/>
                  <a:pt x="286" y="1280"/>
                </a:cubicBezTo>
                <a:cubicBezTo>
                  <a:pt x="301" y="1283"/>
                  <a:pt x="324" y="1270"/>
                  <a:pt x="335" y="1258"/>
                </a:cubicBezTo>
                <a:cubicBezTo>
                  <a:pt x="355" y="1236"/>
                  <a:pt x="343" y="1208"/>
                  <a:pt x="326" y="1192"/>
                </a:cubicBezTo>
                <a:close/>
                <a:moveTo>
                  <a:pt x="800" y="1502"/>
                </a:moveTo>
                <a:cubicBezTo>
                  <a:pt x="822" y="1449"/>
                  <a:pt x="818" y="1422"/>
                  <a:pt x="785" y="1404"/>
                </a:cubicBezTo>
                <a:cubicBezTo>
                  <a:pt x="756" y="1388"/>
                  <a:pt x="740" y="1399"/>
                  <a:pt x="710" y="1454"/>
                </a:cubicBezTo>
                <a:cubicBezTo>
                  <a:pt x="735" y="1510"/>
                  <a:pt x="740" y="1512"/>
                  <a:pt x="800" y="1502"/>
                </a:cubicBezTo>
                <a:close/>
                <a:moveTo>
                  <a:pt x="824" y="466"/>
                </a:moveTo>
                <a:cubicBezTo>
                  <a:pt x="845" y="433"/>
                  <a:pt x="844" y="431"/>
                  <a:pt x="816" y="409"/>
                </a:cubicBezTo>
                <a:cubicBezTo>
                  <a:pt x="798" y="417"/>
                  <a:pt x="785" y="429"/>
                  <a:pt x="791" y="450"/>
                </a:cubicBezTo>
                <a:cubicBezTo>
                  <a:pt x="795" y="467"/>
                  <a:pt x="808" y="472"/>
                  <a:pt x="824" y="466"/>
                </a:cubicBezTo>
                <a:close/>
                <a:moveTo>
                  <a:pt x="770" y="1265"/>
                </a:moveTo>
                <a:cubicBezTo>
                  <a:pt x="761" y="1248"/>
                  <a:pt x="740" y="1231"/>
                  <a:pt x="721" y="1227"/>
                </a:cubicBezTo>
                <a:cubicBezTo>
                  <a:pt x="687" y="1221"/>
                  <a:pt x="679" y="1250"/>
                  <a:pt x="668" y="1286"/>
                </a:cubicBezTo>
                <a:cubicBezTo>
                  <a:pt x="692" y="1299"/>
                  <a:pt x="712" y="1310"/>
                  <a:pt x="731" y="1320"/>
                </a:cubicBezTo>
                <a:cubicBezTo>
                  <a:pt x="757" y="1307"/>
                  <a:pt x="786" y="1296"/>
                  <a:pt x="770" y="1265"/>
                </a:cubicBezTo>
                <a:close/>
                <a:moveTo>
                  <a:pt x="2389" y="1989"/>
                </a:moveTo>
                <a:cubicBezTo>
                  <a:pt x="2406" y="1981"/>
                  <a:pt x="2409" y="1974"/>
                  <a:pt x="2405" y="1944"/>
                </a:cubicBezTo>
                <a:cubicBezTo>
                  <a:pt x="2383" y="1932"/>
                  <a:pt x="2374" y="1932"/>
                  <a:pt x="2363" y="1946"/>
                </a:cubicBezTo>
                <a:cubicBezTo>
                  <a:pt x="2353" y="1957"/>
                  <a:pt x="2350" y="1972"/>
                  <a:pt x="2357" y="1981"/>
                </a:cubicBezTo>
                <a:cubicBezTo>
                  <a:pt x="2365" y="1990"/>
                  <a:pt x="2376" y="1994"/>
                  <a:pt x="2389" y="1989"/>
                </a:cubicBezTo>
                <a:close/>
                <a:moveTo>
                  <a:pt x="2290" y="2006"/>
                </a:moveTo>
                <a:cubicBezTo>
                  <a:pt x="2292" y="1989"/>
                  <a:pt x="2283" y="1978"/>
                  <a:pt x="2268" y="1973"/>
                </a:cubicBezTo>
                <a:cubicBezTo>
                  <a:pt x="2248" y="1966"/>
                  <a:pt x="2237" y="1978"/>
                  <a:pt x="2222" y="1998"/>
                </a:cubicBezTo>
                <a:cubicBezTo>
                  <a:pt x="2224" y="2004"/>
                  <a:pt x="2227" y="2014"/>
                  <a:pt x="2229" y="2020"/>
                </a:cubicBezTo>
                <a:cubicBezTo>
                  <a:pt x="2260" y="2037"/>
                  <a:pt x="2277" y="2027"/>
                  <a:pt x="2290" y="2006"/>
                </a:cubicBezTo>
                <a:close/>
                <a:moveTo>
                  <a:pt x="1058" y="223"/>
                </a:moveTo>
                <a:cubicBezTo>
                  <a:pt x="1053" y="213"/>
                  <a:pt x="1047" y="201"/>
                  <a:pt x="1041" y="189"/>
                </a:cubicBezTo>
                <a:cubicBezTo>
                  <a:pt x="1000" y="187"/>
                  <a:pt x="993" y="190"/>
                  <a:pt x="988" y="211"/>
                </a:cubicBezTo>
                <a:cubicBezTo>
                  <a:pt x="984" y="228"/>
                  <a:pt x="988" y="240"/>
                  <a:pt x="1003" y="247"/>
                </a:cubicBezTo>
                <a:cubicBezTo>
                  <a:pt x="1023" y="256"/>
                  <a:pt x="1040" y="249"/>
                  <a:pt x="1058" y="223"/>
                </a:cubicBezTo>
                <a:close/>
                <a:moveTo>
                  <a:pt x="960" y="291"/>
                </a:moveTo>
                <a:cubicBezTo>
                  <a:pt x="960" y="307"/>
                  <a:pt x="960" y="320"/>
                  <a:pt x="959" y="333"/>
                </a:cubicBezTo>
                <a:cubicBezTo>
                  <a:pt x="973" y="343"/>
                  <a:pt x="986" y="355"/>
                  <a:pt x="998" y="339"/>
                </a:cubicBezTo>
                <a:cubicBezTo>
                  <a:pt x="1005" y="329"/>
                  <a:pt x="1008" y="314"/>
                  <a:pt x="1005" y="303"/>
                </a:cubicBezTo>
                <a:cubicBezTo>
                  <a:pt x="1000" y="284"/>
                  <a:pt x="982" y="287"/>
                  <a:pt x="960" y="291"/>
                </a:cubicBezTo>
                <a:close/>
                <a:moveTo>
                  <a:pt x="1013" y="51"/>
                </a:moveTo>
                <a:cubicBezTo>
                  <a:pt x="1029" y="44"/>
                  <a:pt x="1036" y="21"/>
                  <a:pt x="1029" y="4"/>
                </a:cubicBezTo>
                <a:cubicBezTo>
                  <a:pt x="1028" y="2"/>
                  <a:pt x="1028" y="1"/>
                  <a:pt x="1027" y="0"/>
                </a:cubicBezTo>
                <a:cubicBezTo>
                  <a:pt x="962" y="0"/>
                  <a:pt x="962" y="0"/>
                  <a:pt x="962" y="0"/>
                </a:cubicBezTo>
                <a:cubicBezTo>
                  <a:pt x="956" y="10"/>
                  <a:pt x="955" y="21"/>
                  <a:pt x="960" y="32"/>
                </a:cubicBezTo>
                <a:cubicBezTo>
                  <a:pt x="967" y="50"/>
                  <a:pt x="995" y="60"/>
                  <a:pt x="1013" y="51"/>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816" y="315"/>
                </a:moveTo>
                <a:cubicBezTo>
                  <a:pt x="822" y="328"/>
                  <a:pt x="843" y="336"/>
                  <a:pt x="856" y="331"/>
                </a:cubicBezTo>
                <a:cubicBezTo>
                  <a:pt x="869" y="326"/>
                  <a:pt x="875" y="308"/>
                  <a:pt x="869" y="291"/>
                </a:cubicBezTo>
                <a:cubicBezTo>
                  <a:pt x="864" y="275"/>
                  <a:pt x="847" y="269"/>
                  <a:pt x="831" y="275"/>
                </a:cubicBezTo>
                <a:cubicBezTo>
                  <a:pt x="816" y="281"/>
                  <a:pt x="809" y="300"/>
                  <a:pt x="816" y="315"/>
                </a:cubicBezTo>
                <a:close/>
                <a:moveTo>
                  <a:pt x="771" y="130"/>
                </a:moveTo>
                <a:cubicBezTo>
                  <a:pt x="805" y="158"/>
                  <a:pt x="811" y="157"/>
                  <a:pt x="825" y="121"/>
                </a:cubicBezTo>
                <a:cubicBezTo>
                  <a:pt x="816" y="113"/>
                  <a:pt x="805" y="103"/>
                  <a:pt x="792" y="92"/>
                </a:cubicBezTo>
                <a:cubicBezTo>
                  <a:pt x="784" y="107"/>
                  <a:pt x="777" y="119"/>
                  <a:pt x="771" y="130"/>
                </a:cubicBezTo>
                <a:close/>
                <a:moveTo>
                  <a:pt x="774" y="237"/>
                </a:moveTo>
                <a:cubicBezTo>
                  <a:pt x="783" y="238"/>
                  <a:pt x="796" y="229"/>
                  <a:pt x="800" y="221"/>
                </a:cubicBezTo>
                <a:cubicBezTo>
                  <a:pt x="807" y="208"/>
                  <a:pt x="795" y="199"/>
                  <a:pt x="767" y="193"/>
                </a:cubicBezTo>
                <a:cubicBezTo>
                  <a:pt x="756" y="218"/>
                  <a:pt x="759" y="236"/>
                  <a:pt x="774" y="237"/>
                </a:cubicBezTo>
                <a:close/>
                <a:moveTo>
                  <a:pt x="815" y="0"/>
                </a:moveTo>
                <a:cubicBezTo>
                  <a:pt x="766" y="0"/>
                  <a:pt x="766" y="0"/>
                  <a:pt x="766" y="0"/>
                </a:cubicBezTo>
                <a:cubicBezTo>
                  <a:pt x="770" y="7"/>
                  <a:pt x="776" y="15"/>
                  <a:pt x="784" y="24"/>
                </a:cubicBezTo>
                <a:cubicBezTo>
                  <a:pt x="796" y="16"/>
                  <a:pt x="810" y="12"/>
                  <a:pt x="815" y="0"/>
                </a:cubicBezTo>
                <a:close/>
                <a:moveTo>
                  <a:pt x="892" y="1232"/>
                </a:moveTo>
                <a:cubicBezTo>
                  <a:pt x="921" y="1235"/>
                  <a:pt x="955" y="1202"/>
                  <a:pt x="958" y="1169"/>
                </a:cubicBezTo>
                <a:cubicBezTo>
                  <a:pt x="960" y="1138"/>
                  <a:pt x="938" y="1115"/>
                  <a:pt x="905" y="1112"/>
                </a:cubicBezTo>
                <a:cubicBezTo>
                  <a:pt x="870" y="1110"/>
                  <a:pt x="837" y="1131"/>
                  <a:pt x="835" y="1159"/>
                </a:cubicBezTo>
                <a:cubicBezTo>
                  <a:pt x="832" y="1189"/>
                  <a:pt x="863" y="1229"/>
                  <a:pt x="892" y="1232"/>
                </a:cubicBezTo>
                <a:close/>
                <a:moveTo>
                  <a:pt x="930" y="383"/>
                </a:moveTo>
                <a:cubicBezTo>
                  <a:pt x="931" y="364"/>
                  <a:pt x="921" y="358"/>
                  <a:pt x="884" y="357"/>
                </a:cubicBezTo>
                <a:cubicBezTo>
                  <a:pt x="861" y="385"/>
                  <a:pt x="861" y="388"/>
                  <a:pt x="883" y="417"/>
                </a:cubicBezTo>
                <a:cubicBezTo>
                  <a:pt x="916" y="415"/>
                  <a:pt x="929" y="405"/>
                  <a:pt x="930" y="383"/>
                </a:cubicBezTo>
                <a:close/>
                <a:moveTo>
                  <a:pt x="887" y="109"/>
                </a:moveTo>
                <a:cubicBezTo>
                  <a:pt x="904" y="114"/>
                  <a:pt x="915" y="100"/>
                  <a:pt x="919" y="87"/>
                </a:cubicBezTo>
                <a:cubicBezTo>
                  <a:pt x="925" y="67"/>
                  <a:pt x="913" y="52"/>
                  <a:pt x="892" y="44"/>
                </a:cubicBezTo>
                <a:cubicBezTo>
                  <a:pt x="870" y="54"/>
                  <a:pt x="855" y="66"/>
                  <a:pt x="862" y="89"/>
                </a:cubicBezTo>
                <a:cubicBezTo>
                  <a:pt x="865" y="98"/>
                  <a:pt x="878" y="107"/>
                  <a:pt x="887" y="109"/>
                </a:cubicBezTo>
                <a:close/>
                <a:moveTo>
                  <a:pt x="918" y="230"/>
                </a:moveTo>
                <a:cubicBezTo>
                  <a:pt x="933" y="236"/>
                  <a:pt x="944" y="229"/>
                  <a:pt x="950" y="216"/>
                </a:cubicBezTo>
                <a:cubicBezTo>
                  <a:pt x="958" y="199"/>
                  <a:pt x="945" y="184"/>
                  <a:pt x="915" y="175"/>
                </a:cubicBezTo>
                <a:cubicBezTo>
                  <a:pt x="899" y="209"/>
                  <a:pt x="900" y="223"/>
                  <a:pt x="918" y="230"/>
                </a:cubicBezTo>
                <a:close/>
                <a:moveTo>
                  <a:pt x="2403" y="2047"/>
                </a:moveTo>
                <a:cubicBezTo>
                  <a:pt x="2395" y="2043"/>
                  <a:pt x="2384" y="2041"/>
                  <a:pt x="2377" y="2051"/>
                </a:cubicBezTo>
                <a:cubicBezTo>
                  <a:pt x="2367" y="2063"/>
                  <a:pt x="2370" y="2074"/>
                  <a:pt x="2382" y="2086"/>
                </a:cubicBezTo>
                <a:cubicBezTo>
                  <a:pt x="2389" y="2085"/>
                  <a:pt x="2398" y="2083"/>
                  <a:pt x="2407" y="2082"/>
                </a:cubicBezTo>
                <a:cubicBezTo>
                  <a:pt x="2410" y="2069"/>
                  <a:pt x="2419" y="2056"/>
                  <a:pt x="2403" y="2047"/>
                </a:cubicBezTo>
                <a:close/>
                <a:moveTo>
                  <a:pt x="1071" y="344"/>
                </a:moveTo>
                <a:cubicBezTo>
                  <a:pt x="1055" y="351"/>
                  <a:pt x="1042" y="378"/>
                  <a:pt x="1048" y="393"/>
                </a:cubicBezTo>
                <a:cubicBezTo>
                  <a:pt x="1054" y="409"/>
                  <a:pt x="1081" y="419"/>
                  <a:pt x="1099" y="411"/>
                </a:cubicBezTo>
                <a:cubicBezTo>
                  <a:pt x="1115" y="405"/>
                  <a:pt x="1122" y="387"/>
                  <a:pt x="1114" y="369"/>
                </a:cubicBezTo>
                <a:cubicBezTo>
                  <a:pt x="1106" y="350"/>
                  <a:pt x="1086" y="338"/>
                  <a:pt x="1071" y="344"/>
                </a:cubicBezTo>
                <a:close/>
                <a:moveTo>
                  <a:pt x="1015" y="1361"/>
                </a:moveTo>
                <a:cubicBezTo>
                  <a:pt x="985" y="1365"/>
                  <a:pt x="955" y="1368"/>
                  <a:pt x="919" y="1372"/>
                </a:cubicBezTo>
                <a:cubicBezTo>
                  <a:pt x="920" y="1398"/>
                  <a:pt x="921" y="1411"/>
                  <a:pt x="920" y="1424"/>
                </a:cubicBezTo>
                <a:cubicBezTo>
                  <a:pt x="919" y="1458"/>
                  <a:pt x="937" y="1484"/>
                  <a:pt x="965" y="1490"/>
                </a:cubicBezTo>
                <a:cubicBezTo>
                  <a:pt x="991" y="1496"/>
                  <a:pt x="1022" y="1490"/>
                  <a:pt x="1048" y="1480"/>
                </a:cubicBezTo>
                <a:cubicBezTo>
                  <a:pt x="1071" y="1471"/>
                  <a:pt x="1082" y="1422"/>
                  <a:pt x="1072" y="1395"/>
                </a:cubicBezTo>
                <a:cubicBezTo>
                  <a:pt x="1063" y="1368"/>
                  <a:pt x="1044" y="1357"/>
                  <a:pt x="1015" y="1361"/>
                </a:cubicBezTo>
                <a:close/>
                <a:moveTo>
                  <a:pt x="1142" y="194"/>
                </a:moveTo>
                <a:cubicBezTo>
                  <a:pt x="1123" y="190"/>
                  <a:pt x="1115" y="197"/>
                  <a:pt x="1099" y="233"/>
                </a:cubicBezTo>
                <a:cubicBezTo>
                  <a:pt x="1115" y="267"/>
                  <a:pt x="1126" y="274"/>
                  <a:pt x="1152" y="267"/>
                </a:cubicBezTo>
                <a:cubicBezTo>
                  <a:pt x="1169" y="263"/>
                  <a:pt x="1177" y="253"/>
                  <a:pt x="1177" y="236"/>
                </a:cubicBezTo>
                <a:cubicBezTo>
                  <a:pt x="1177" y="219"/>
                  <a:pt x="1160" y="198"/>
                  <a:pt x="1142" y="194"/>
                </a:cubicBezTo>
                <a:close/>
                <a:moveTo>
                  <a:pt x="2081" y="2158"/>
                </a:moveTo>
                <a:cubicBezTo>
                  <a:pt x="2131" y="2158"/>
                  <a:pt x="2131" y="2158"/>
                  <a:pt x="2131" y="2158"/>
                </a:cubicBezTo>
                <a:cubicBezTo>
                  <a:pt x="2128" y="2154"/>
                  <a:pt x="2123" y="2149"/>
                  <a:pt x="2117" y="2142"/>
                </a:cubicBezTo>
                <a:cubicBezTo>
                  <a:pt x="2096" y="2145"/>
                  <a:pt x="2084" y="2149"/>
                  <a:pt x="2081" y="2158"/>
                </a:cubicBezTo>
                <a:close/>
                <a:moveTo>
                  <a:pt x="2183" y="2053"/>
                </a:moveTo>
                <a:cubicBezTo>
                  <a:pt x="2167" y="2044"/>
                  <a:pt x="2154" y="2047"/>
                  <a:pt x="2147" y="2060"/>
                </a:cubicBezTo>
                <a:cubicBezTo>
                  <a:pt x="2141" y="2073"/>
                  <a:pt x="2145" y="2091"/>
                  <a:pt x="2156" y="2097"/>
                </a:cubicBezTo>
                <a:cubicBezTo>
                  <a:pt x="2168" y="2104"/>
                  <a:pt x="2187" y="2098"/>
                  <a:pt x="2194" y="2085"/>
                </a:cubicBezTo>
                <a:cubicBezTo>
                  <a:pt x="2201" y="2074"/>
                  <a:pt x="2196" y="2061"/>
                  <a:pt x="2183" y="2053"/>
                </a:cubicBezTo>
                <a:close/>
                <a:moveTo>
                  <a:pt x="1139" y="60"/>
                </a:moveTo>
                <a:cubicBezTo>
                  <a:pt x="1123" y="76"/>
                  <a:pt x="1112" y="92"/>
                  <a:pt x="1127" y="113"/>
                </a:cubicBezTo>
                <a:cubicBezTo>
                  <a:pt x="1136" y="127"/>
                  <a:pt x="1155" y="131"/>
                  <a:pt x="1168" y="123"/>
                </a:cubicBezTo>
                <a:cubicBezTo>
                  <a:pt x="1183" y="115"/>
                  <a:pt x="1194" y="104"/>
                  <a:pt x="1192" y="85"/>
                </a:cubicBezTo>
                <a:cubicBezTo>
                  <a:pt x="1189" y="67"/>
                  <a:pt x="1178" y="62"/>
                  <a:pt x="1139" y="60"/>
                </a:cubicBezTo>
                <a:close/>
                <a:moveTo>
                  <a:pt x="987" y="1629"/>
                </a:moveTo>
                <a:cubicBezTo>
                  <a:pt x="960" y="1626"/>
                  <a:pt x="933" y="1654"/>
                  <a:pt x="927" y="1690"/>
                </a:cubicBezTo>
                <a:cubicBezTo>
                  <a:pt x="923" y="1722"/>
                  <a:pt x="942" y="1748"/>
                  <a:pt x="973" y="1750"/>
                </a:cubicBezTo>
                <a:cubicBezTo>
                  <a:pt x="1011" y="1753"/>
                  <a:pt x="1043" y="1730"/>
                  <a:pt x="1045" y="1698"/>
                </a:cubicBezTo>
                <a:cubicBezTo>
                  <a:pt x="1048" y="1665"/>
                  <a:pt x="1021" y="1633"/>
                  <a:pt x="987" y="1629"/>
                </a:cubicBezTo>
                <a:close/>
                <a:moveTo>
                  <a:pt x="830" y="1629"/>
                </a:moveTo>
                <a:cubicBezTo>
                  <a:pt x="795" y="1572"/>
                  <a:pt x="792" y="1571"/>
                  <a:pt x="736" y="1597"/>
                </a:cubicBezTo>
                <a:cubicBezTo>
                  <a:pt x="735" y="1630"/>
                  <a:pt x="743" y="1659"/>
                  <a:pt x="780" y="1667"/>
                </a:cubicBezTo>
                <a:cubicBezTo>
                  <a:pt x="808" y="1674"/>
                  <a:pt x="826" y="1658"/>
                  <a:pt x="830" y="1629"/>
                </a:cubicBezTo>
                <a:close/>
                <a:moveTo>
                  <a:pt x="691" y="1718"/>
                </a:moveTo>
                <a:cubicBezTo>
                  <a:pt x="673" y="1730"/>
                  <a:pt x="653" y="1744"/>
                  <a:pt x="634" y="1756"/>
                </a:cubicBezTo>
                <a:cubicBezTo>
                  <a:pt x="635" y="1812"/>
                  <a:pt x="647" y="1831"/>
                  <a:pt x="684" y="1840"/>
                </a:cubicBezTo>
                <a:cubicBezTo>
                  <a:pt x="713" y="1847"/>
                  <a:pt x="732" y="1834"/>
                  <a:pt x="742" y="1808"/>
                </a:cubicBezTo>
                <a:cubicBezTo>
                  <a:pt x="754" y="1777"/>
                  <a:pt x="735" y="1743"/>
                  <a:pt x="691" y="1718"/>
                </a:cubicBezTo>
                <a:close/>
                <a:moveTo>
                  <a:pt x="811" y="1944"/>
                </a:moveTo>
                <a:cubicBezTo>
                  <a:pt x="818" y="1971"/>
                  <a:pt x="849" y="1991"/>
                  <a:pt x="879" y="1987"/>
                </a:cubicBezTo>
                <a:cubicBezTo>
                  <a:pt x="919" y="1982"/>
                  <a:pt x="931" y="1964"/>
                  <a:pt x="935" y="1904"/>
                </a:cubicBezTo>
                <a:cubicBezTo>
                  <a:pt x="921" y="1888"/>
                  <a:pt x="906" y="1871"/>
                  <a:pt x="890" y="1852"/>
                </a:cubicBezTo>
                <a:cubicBezTo>
                  <a:pt x="826" y="1878"/>
                  <a:pt x="803" y="1907"/>
                  <a:pt x="811" y="1944"/>
                </a:cubicBezTo>
                <a:close/>
                <a:moveTo>
                  <a:pt x="2332" y="2152"/>
                </a:moveTo>
                <a:cubicBezTo>
                  <a:pt x="2330" y="2154"/>
                  <a:pt x="2328" y="2156"/>
                  <a:pt x="2327" y="2158"/>
                </a:cubicBezTo>
                <a:cubicBezTo>
                  <a:pt x="2364" y="2158"/>
                  <a:pt x="2364" y="2158"/>
                  <a:pt x="2364" y="2158"/>
                </a:cubicBezTo>
                <a:cubicBezTo>
                  <a:pt x="2349" y="2144"/>
                  <a:pt x="2341" y="2143"/>
                  <a:pt x="2332" y="2152"/>
                </a:cubicBezTo>
                <a:close/>
                <a:moveTo>
                  <a:pt x="2526" y="2116"/>
                </a:moveTo>
                <a:cubicBezTo>
                  <a:pt x="2522" y="2126"/>
                  <a:pt x="2526" y="2135"/>
                  <a:pt x="2536" y="2138"/>
                </a:cubicBezTo>
                <a:cubicBezTo>
                  <a:pt x="2543" y="2140"/>
                  <a:pt x="2555" y="2142"/>
                  <a:pt x="2560" y="2138"/>
                </a:cubicBezTo>
                <a:cubicBezTo>
                  <a:pt x="2573" y="2127"/>
                  <a:pt x="2570" y="2114"/>
                  <a:pt x="2560" y="2101"/>
                </a:cubicBezTo>
                <a:cubicBezTo>
                  <a:pt x="2545" y="2098"/>
                  <a:pt x="2532" y="2100"/>
                  <a:pt x="2526" y="2116"/>
                </a:cubicBezTo>
                <a:close/>
                <a:moveTo>
                  <a:pt x="2508" y="1948"/>
                </a:moveTo>
                <a:cubicBezTo>
                  <a:pt x="2494" y="1944"/>
                  <a:pt x="2478" y="1956"/>
                  <a:pt x="2474" y="1973"/>
                </a:cubicBezTo>
                <a:cubicBezTo>
                  <a:pt x="2471" y="1987"/>
                  <a:pt x="2472" y="1999"/>
                  <a:pt x="2482" y="2009"/>
                </a:cubicBezTo>
                <a:cubicBezTo>
                  <a:pt x="2491" y="2011"/>
                  <a:pt x="2500" y="2013"/>
                  <a:pt x="2512" y="2015"/>
                </a:cubicBezTo>
                <a:cubicBezTo>
                  <a:pt x="2518" y="2006"/>
                  <a:pt x="2527" y="1998"/>
                  <a:pt x="2530" y="1987"/>
                </a:cubicBezTo>
                <a:cubicBezTo>
                  <a:pt x="2536" y="1971"/>
                  <a:pt x="2524" y="1952"/>
                  <a:pt x="2508" y="1948"/>
                </a:cubicBezTo>
                <a:close/>
                <a:moveTo>
                  <a:pt x="2614" y="2012"/>
                </a:moveTo>
                <a:cubicBezTo>
                  <a:pt x="2600" y="2018"/>
                  <a:pt x="2593" y="2030"/>
                  <a:pt x="2597" y="2042"/>
                </a:cubicBezTo>
                <a:cubicBezTo>
                  <a:pt x="2602" y="2060"/>
                  <a:pt x="2611" y="2065"/>
                  <a:pt x="2638" y="2061"/>
                </a:cubicBezTo>
                <a:cubicBezTo>
                  <a:pt x="2642" y="2052"/>
                  <a:pt x="2646" y="2042"/>
                  <a:pt x="2651" y="2034"/>
                </a:cubicBezTo>
                <a:cubicBezTo>
                  <a:pt x="2639" y="2011"/>
                  <a:pt x="2630" y="2006"/>
                  <a:pt x="2614" y="2012"/>
                </a:cubicBezTo>
                <a:close/>
                <a:moveTo>
                  <a:pt x="335" y="125"/>
                </a:moveTo>
                <a:cubicBezTo>
                  <a:pt x="378" y="105"/>
                  <a:pt x="381" y="80"/>
                  <a:pt x="371" y="49"/>
                </a:cubicBezTo>
                <a:cubicBezTo>
                  <a:pt x="354" y="33"/>
                  <a:pt x="336" y="34"/>
                  <a:pt x="318" y="45"/>
                </a:cubicBezTo>
                <a:cubicBezTo>
                  <a:pt x="295" y="60"/>
                  <a:pt x="297" y="82"/>
                  <a:pt x="306" y="114"/>
                </a:cubicBezTo>
                <a:cubicBezTo>
                  <a:pt x="314" y="117"/>
                  <a:pt x="327" y="122"/>
                  <a:pt x="335" y="125"/>
                </a:cubicBezTo>
                <a:close/>
                <a:moveTo>
                  <a:pt x="2330" y="2087"/>
                </a:moveTo>
                <a:cubicBezTo>
                  <a:pt x="2327" y="2077"/>
                  <a:pt x="2318" y="2066"/>
                  <a:pt x="2309" y="2061"/>
                </a:cubicBezTo>
                <a:cubicBezTo>
                  <a:pt x="2298" y="2055"/>
                  <a:pt x="2289" y="2066"/>
                  <a:pt x="2283" y="2075"/>
                </a:cubicBezTo>
                <a:cubicBezTo>
                  <a:pt x="2275" y="2085"/>
                  <a:pt x="2280" y="2099"/>
                  <a:pt x="2295" y="2115"/>
                </a:cubicBezTo>
                <a:cubicBezTo>
                  <a:pt x="2322" y="2107"/>
                  <a:pt x="2333" y="2100"/>
                  <a:pt x="2330" y="2087"/>
                </a:cubicBezTo>
                <a:close/>
                <a:moveTo>
                  <a:pt x="676" y="2079"/>
                </a:moveTo>
                <a:cubicBezTo>
                  <a:pt x="648" y="2074"/>
                  <a:pt x="609" y="2096"/>
                  <a:pt x="602" y="2123"/>
                </a:cubicBezTo>
                <a:cubicBezTo>
                  <a:pt x="599" y="2137"/>
                  <a:pt x="599" y="2148"/>
                  <a:pt x="602" y="2158"/>
                </a:cubicBezTo>
                <a:cubicBezTo>
                  <a:pt x="725" y="2158"/>
                  <a:pt x="725" y="2158"/>
                  <a:pt x="725" y="2158"/>
                </a:cubicBezTo>
                <a:cubicBezTo>
                  <a:pt x="715" y="2102"/>
                  <a:pt x="702" y="2084"/>
                  <a:pt x="676" y="2079"/>
                </a:cubicBezTo>
                <a:close/>
                <a:moveTo>
                  <a:pt x="2234" y="2109"/>
                </a:moveTo>
                <a:cubicBezTo>
                  <a:pt x="2221" y="2110"/>
                  <a:pt x="2216" y="2119"/>
                  <a:pt x="2213" y="2132"/>
                </a:cubicBezTo>
                <a:cubicBezTo>
                  <a:pt x="2220" y="2146"/>
                  <a:pt x="2230" y="2154"/>
                  <a:pt x="2244" y="2151"/>
                </a:cubicBezTo>
                <a:cubicBezTo>
                  <a:pt x="2257" y="2147"/>
                  <a:pt x="2261" y="2136"/>
                  <a:pt x="2262" y="2124"/>
                </a:cubicBezTo>
                <a:cubicBezTo>
                  <a:pt x="2257" y="2110"/>
                  <a:pt x="2247" y="2107"/>
                  <a:pt x="2234" y="2109"/>
                </a:cubicBezTo>
                <a:close/>
                <a:moveTo>
                  <a:pt x="2443" y="2140"/>
                </a:moveTo>
                <a:cubicBezTo>
                  <a:pt x="2438" y="2139"/>
                  <a:pt x="2427" y="2144"/>
                  <a:pt x="2425" y="2149"/>
                </a:cubicBezTo>
                <a:cubicBezTo>
                  <a:pt x="2424" y="2152"/>
                  <a:pt x="2424" y="2155"/>
                  <a:pt x="2423" y="2158"/>
                </a:cubicBezTo>
                <a:cubicBezTo>
                  <a:pt x="2457" y="2158"/>
                  <a:pt x="2457" y="2158"/>
                  <a:pt x="2457" y="2158"/>
                </a:cubicBezTo>
                <a:cubicBezTo>
                  <a:pt x="2457" y="2150"/>
                  <a:pt x="2455" y="2142"/>
                  <a:pt x="2443" y="2140"/>
                </a:cubicBezTo>
                <a:close/>
                <a:moveTo>
                  <a:pt x="2461" y="2045"/>
                </a:moveTo>
                <a:cubicBezTo>
                  <a:pt x="2442" y="2056"/>
                  <a:pt x="2445" y="2074"/>
                  <a:pt x="2449" y="2094"/>
                </a:cubicBezTo>
                <a:cubicBezTo>
                  <a:pt x="2466" y="2100"/>
                  <a:pt x="2480" y="2104"/>
                  <a:pt x="2490" y="2088"/>
                </a:cubicBezTo>
                <a:cubicBezTo>
                  <a:pt x="2497" y="2078"/>
                  <a:pt x="2499" y="2066"/>
                  <a:pt x="2489" y="2056"/>
                </a:cubicBezTo>
                <a:cubicBezTo>
                  <a:pt x="2481" y="2048"/>
                  <a:pt x="2473" y="2039"/>
                  <a:pt x="2461" y="2045"/>
                </a:cubicBezTo>
                <a:close/>
                <a:moveTo>
                  <a:pt x="2728" y="2125"/>
                </a:moveTo>
                <a:cubicBezTo>
                  <a:pt x="2721" y="2113"/>
                  <a:pt x="2710" y="2107"/>
                  <a:pt x="2696" y="2110"/>
                </a:cubicBezTo>
                <a:cubicBezTo>
                  <a:pt x="2679" y="2114"/>
                  <a:pt x="2674" y="2123"/>
                  <a:pt x="2674" y="2154"/>
                </a:cubicBezTo>
                <a:cubicBezTo>
                  <a:pt x="2676" y="2156"/>
                  <a:pt x="2679" y="2157"/>
                  <a:pt x="2681" y="2158"/>
                </a:cubicBezTo>
                <a:cubicBezTo>
                  <a:pt x="2725" y="2158"/>
                  <a:pt x="2725" y="2158"/>
                  <a:pt x="2725" y="2158"/>
                </a:cubicBezTo>
                <a:cubicBezTo>
                  <a:pt x="2733" y="2150"/>
                  <a:pt x="2735" y="2136"/>
                  <a:pt x="2728" y="2125"/>
                </a:cubicBezTo>
                <a:close/>
                <a:moveTo>
                  <a:pt x="0" y="1832"/>
                </a:moveTo>
                <a:cubicBezTo>
                  <a:pt x="0" y="1949"/>
                  <a:pt x="0" y="1949"/>
                  <a:pt x="0" y="1949"/>
                </a:cubicBezTo>
                <a:cubicBezTo>
                  <a:pt x="26" y="1950"/>
                  <a:pt x="48" y="1927"/>
                  <a:pt x="64" y="1884"/>
                </a:cubicBezTo>
                <a:cubicBezTo>
                  <a:pt x="38" y="1853"/>
                  <a:pt x="18" y="1835"/>
                  <a:pt x="0" y="1832"/>
                </a:cubicBezTo>
                <a:close/>
                <a:moveTo>
                  <a:pt x="65" y="1557"/>
                </a:moveTo>
                <a:cubicBezTo>
                  <a:pt x="80" y="1529"/>
                  <a:pt x="52" y="1515"/>
                  <a:pt x="27" y="1499"/>
                </a:cubicBezTo>
                <a:cubicBezTo>
                  <a:pt x="18" y="1503"/>
                  <a:pt x="9" y="1506"/>
                  <a:pt x="0" y="1510"/>
                </a:cubicBezTo>
                <a:cubicBezTo>
                  <a:pt x="0" y="1582"/>
                  <a:pt x="0" y="1582"/>
                  <a:pt x="0" y="1582"/>
                </a:cubicBezTo>
                <a:cubicBezTo>
                  <a:pt x="4" y="1584"/>
                  <a:pt x="8" y="1585"/>
                  <a:pt x="12" y="1585"/>
                </a:cubicBezTo>
                <a:cubicBezTo>
                  <a:pt x="31" y="1583"/>
                  <a:pt x="56" y="1572"/>
                  <a:pt x="65" y="1557"/>
                </a:cubicBezTo>
                <a:close/>
                <a:moveTo>
                  <a:pt x="36" y="848"/>
                </a:moveTo>
                <a:cubicBezTo>
                  <a:pt x="41" y="823"/>
                  <a:pt x="23" y="790"/>
                  <a:pt x="0" y="778"/>
                </a:cubicBezTo>
                <a:cubicBezTo>
                  <a:pt x="0" y="891"/>
                  <a:pt x="0" y="891"/>
                  <a:pt x="0" y="891"/>
                </a:cubicBezTo>
                <a:cubicBezTo>
                  <a:pt x="18" y="882"/>
                  <a:pt x="32" y="866"/>
                  <a:pt x="36" y="848"/>
                </a:cubicBezTo>
                <a:close/>
                <a:moveTo>
                  <a:pt x="114" y="1944"/>
                </a:moveTo>
                <a:cubicBezTo>
                  <a:pt x="91" y="1967"/>
                  <a:pt x="95" y="1991"/>
                  <a:pt x="110" y="2016"/>
                </a:cubicBezTo>
                <a:cubicBezTo>
                  <a:pt x="126" y="2041"/>
                  <a:pt x="149" y="2042"/>
                  <a:pt x="178" y="2036"/>
                </a:cubicBezTo>
                <a:cubicBezTo>
                  <a:pt x="200" y="2009"/>
                  <a:pt x="208" y="1981"/>
                  <a:pt x="186" y="1955"/>
                </a:cubicBezTo>
                <a:cubicBezTo>
                  <a:pt x="168" y="1932"/>
                  <a:pt x="140" y="1934"/>
                  <a:pt x="114" y="1944"/>
                </a:cubicBezTo>
                <a:close/>
                <a:moveTo>
                  <a:pt x="100" y="2120"/>
                </a:moveTo>
                <a:cubicBezTo>
                  <a:pt x="75" y="2118"/>
                  <a:pt x="55" y="2133"/>
                  <a:pt x="47" y="2158"/>
                </a:cubicBezTo>
                <a:cubicBezTo>
                  <a:pt x="154" y="2158"/>
                  <a:pt x="154" y="2158"/>
                  <a:pt x="154" y="2158"/>
                </a:cubicBezTo>
                <a:cubicBezTo>
                  <a:pt x="144" y="2138"/>
                  <a:pt x="123" y="2122"/>
                  <a:pt x="100" y="2120"/>
                </a:cubicBezTo>
                <a:close/>
                <a:moveTo>
                  <a:pt x="15" y="1041"/>
                </a:moveTo>
                <a:cubicBezTo>
                  <a:pt x="10" y="1065"/>
                  <a:pt x="27" y="1095"/>
                  <a:pt x="48" y="1099"/>
                </a:cubicBezTo>
                <a:cubicBezTo>
                  <a:pt x="76" y="1106"/>
                  <a:pt x="109" y="1084"/>
                  <a:pt x="114" y="1056"/>
                </a:cubicBezTo>
                <a:cubicBezTo>
                  <a:pt x="118" y="1031"/>
                  <a:pt x="94" y="1002"/>
                  <a:pt x="68" y="1000"/>
                </a:cubicBezTo>
                <a:cubicBezTo>
                  <a:pt x="45" y="998"/>
                  <a:pt x="19" y="1017"/>
                  <a:pt x="15" y="1041"/>
                </a:cubicBezTo>
                <a:close/>
                <a:moveTo>
                  <a:pt x="96" y="1272"/>
                </a:moveTo>
                <a:cubicBezTo>
                  <a:pt x="29" y="1286"/>
                  <a:pt x="15" y="1296"/>
                  <a:pt x="21" y="1326"/>
                </a:cubicBezTo>
                <a:cubicBezTo>
                  <a:pt x="28" y="1361"/>
                  <a:pt x="56" y="1368"/>
                  <a:pt x="126" y="1348"/>
                </a:cubicBezTo>
                <a:cubicBezTo>
                  <a:pt x="123" y="1317"/>
                  <a:pt x="131" y="1286"/>
                  <a:pt x="96" y="1272"/>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9"/>
                  <a:pt x="179" y="1496"/>
                </a:cubicBezTo>
                <a:close/>
                <a:moveTo>
                  <a:pt x="268" y="853"/>
                </a:moveTo>
                <a:cubicBezTo>
                  <a:pt x="301" y="856"/>
                  <a:pt x="338" y="821"/>
                  <a:pt x="343" y="782"/>
                </a:cubicBezTo>
                <a:cubicBezTo>
                  <a:pt x="348" y="745"/>
                  <a:pt x="315" y="710"/>
                  <a:pt x="269" y="704"/>
                </a:cubicBezTo>
                <a:cubicBezTo>
                  <a:pt x="234" y="700"/>
                  <a:pt x="191" y="734"/>
                  <a:pt x="187" y="769"/>
                </a:cubicBezTo>
                <a:cubicBezTo>
                  <a:pt x="184" y="801"/>
                  <a:pt x="230" y="849"/>
                  <a:pt x="268" y="853"/>
                </a:cubicBezTo>
                <a:close/>
                <a:moveTo>
                  <a:pt x="106" y="1774"/>
                </a:moveTo>
                <a:cubicBezTo>
                  <a:pt x="139" y="1787"/>
                  <a:pt x="162" y="1773"/>
                  <a:pt x="183" y="1724"/>
                </a:cubicBezTo>
                <a:cubicBezTo>
                  <a:pt x="167" y="1684"/>
                  <a:pt x="136" y="1674"/>
                  <a:pt x="97" y="1681"/>
                </a:cubicBezTo>
                <a:cubicBezTo>
                  <a:pt x="73" y="1741"/>
                  <a:pt x="75" y="1762"/>
                  <a:pt x="106" y="1774"/>
                </a:cubicBezTo>
                <a:close/>
                <a:moveTo>
                  <a:pt x="487" y="1872"/>
                </a:moveTo>
                <a:cubicBezTo>
                  <a:pt x="479" y="1929"/>
                  <a:pt x="487" y="1951"/>
                  <a:pt x="519" y="1964"/>
                </a:cubicBezTo>
                <a:cubicBezTo>
                  <a:pt x="540" y="1972"/>
                  <a:pt x="558" y="1970"/>
                  <a:pt x="572" y="1951"/>
                </a:cubicBezTo>
                <a:cubicBezTo>
                  <a:pt x="589" y="1930"/>
                  <a:pt x="595" y="1908"/>
                  <a:pt x="577" y="1885"/>
                </a:cubicBezTo>
                <a:cubicBezTo>
                  <a:pt x="553" y="1855"/>
                  <a:pt x="523" y="1848"/>
                  <a:pt x="487" y="1872"/>
                </a:cubicBezTo>
                <a:close/>
                <a:moveTo>
                  <a:pt x="543" y="1304"/>
                </a:moveTo>
                <a:cubicBezTo>
                  <a:pt x="564" y="1285"/>
                  <a:pt x="561" y="1264"/>
                  <a:pt x="546" y="1245"/>
                </a:cubicBezTo>
                <a:cubicBezTo>
                  <a:pt x="527" y="1219"/>
                  <a:pt x="493" y="1227"/>
                  <a:pt x="457" y="1266"/>
                </a:cubicBezTo>
                <a:cubicBezTo>
                  <a:pt x="497" y="1317"/>
                  <a:pt x="519" y="1326"/>
                  <a:pt x="543" y="1304"/>
                </a:cubicBezTo>
                <a:close/>
                <a:moveTo>
                  <a:pt x="370" y="1504"/>
                </a:moveTo>
                <a:cubicBezTo>
                  <a:pt x="400" y="1542"/>
                  <a:pt x="430" y="1552"/>
                  <a:pt x="443" y="1528"/>
                </a:cubicBezTo>
                <a:cubicBezTo>
                  <a:pt x="450" y="1515"/>
                  <a:pt x="448" y="1489"/>
                  <a:pt x="439" y="1476"/>
                </a:cubicBezTo>
                <a:cubicBezTo>
                  <a:pt x="424" y="1456"/>
                  <a:pt x="400" y="1467"/>
                  <a:pt x="370" y="1504"/>
                </a:cubicBezTo>
                <a:close/>
                <a:moveTo>
                  <a:pt x="570" y="1656"/>
                </a:moveTo>
                <a:cubicBezTo>
                  <a:pt x="567" y="1632"/>
                  <a:pt x="546" y="1627"/>
                  <a:pt x="524" y="1626"/>
                </a:cubicBezTo>
                <a:cubicBezTo>
                  <a:pt x="485" y="1626"/>
                  <a:pt x="476" y="1650"/>
                  <a:pt x="476" y="1685"/>
                </a:cubicBezTo>
                <a:cubicBezTo>
                  <a:pt x="490" y="1698"/>
                  <a:pt x="505" y="1711"/>
                  <a:pt x="517" y="1722"/>
                </a:cubicBezTo>
                <a:cubicBezTo>
                  <a:pt x="561" y="1717"/>
                  <a:pt x="575" y="1691"/>
                  <a:pt x="570" y="1656"/>
                </a:cubicBezTo>
                <a:close/>
                <a:moveTo>
                  <a:pt x="649" y="1477"/>
                </a:moveTo>
                <a:cubicBezTo>
                  <a:pt x="651" y="1452"/>
                  <a:pt x="628" y="1429"/>
                  <a:pt x="598" y="1425"/>
                </a:cubicBezTo>
                <a:cubicBezTo>
                  <a:pt x="570" y="1421"/>
                  <a:pt x="547" y="1441"/>
                  <a:pt x="544" y="1472"/>
                </a:cubicBezTo>
                <a:cubicBezTo>
                  <a:pt x="541" y="1497"/>
                  <a:pt x="565" y="1523"/>
                  <a:pt x="593" y="1524"/>
                </a:cubicBezTo>
                <a:cubicBezTo>
                  <a:pt x="617" y="1526"/>
                  <a:pt x="647" y="1500"/>
                  <a:pt x="649" y="1477"/>
                </a:cubicBezTo>
                <a:close/>
                <a:moveTo>
                  <a:pt x="305" y="1361"/>
                </a:moveTo>
                <a:cubicBezTo>
                  <a:pt x="285" y="1369"/>
                  <a:pt x="263" y="1378"/>
                  <a:pt x="235" y="1389"/>
                </a:cubicBezTo>
                <a:cubicBezTo>
                  <a:pt x="252" y="1414"/>
                  <a:pt x="265" y="1433"/>
                  <a:pt x="278" y="1451"/>
                </a:cubicBezTo>
                <a:cubicBezTo>
                  <a:pt x="347" y="1421"/>
                  <a:pt x="350" y="1411"/>
                  <a:pt x="305" y="1361"/>
                </a:cubicBezTo>
                <a:close/>
                <a:moveTo>
                  <a:pt x="344" y="1021"/>
                </a:moveTo>
                <a:cubicBezTo>
                  <a:pt x="345" y="992"/>
                  <a:pt x="316" y="963"/>
                  <a:pt x="284" y="960"/>
                </a:cubicBezTo>
                <a:cubicBezTo>
                  <a:pt x="248" y="958"/>
                  <a:pt x="218" y="983"/>
                  <a:pt x="215" y="1019"/>
                </a:cubicBezTo>
                <a:cubicBezTo>
                  <a:pt x="212" y="1053"/>
                  <a:pt x="239" y="1086"/>
                  <a:pt x="273" y="1088"/>
                </a:cubicBezTo>
                <a:cubicBezTo>
                  <a:pt x="307" y="1090"/>
                  <a:pt x="343" y="1056"/>
                  <a:pt x="344" y="1021"/>
                </a:cubicBezTo>
                <a:close/>
                <a:moveTo>
                  <a:pt x="370" y="1800"/>
                </a:moveTo>
                <a:cubicBezTo>
                  <a:pt x="372" y="1771"/>
                  <a:pt x="357" y="1757"/>
                  <a:pt x="317" y="1754"/>
                </a:cubicBezTo>
                <a:cubicBezTo>
                  <a:pt x="280" y="1751"/>
                  <a:pt x="258" y="1766"/>
                  <a:pt x="254" y="1797"/>
                </a:cubicBezTo>
                <a:cubicBezTo>
                  <a:pt x="250" y="1824"/>
                  <a:pt x="276" y="1858"/>
                  <a:pt x="301" y="1861"/>
                </a:cubicBezTo>
                <a:cubicBezTo>
                  <a:pt x="330" y="1865"/>
                  <a:pt x="366" y="1832"/>
                  <a:pt x="370" y="1800"/>
                </a:cubicBezTo>
                <a:close/>
                <a:moveTo>
                  <a:pt x="330" y="2158"/>
                </a:moveTo>
                <a:cubicBezTo>
                  <a:pt x="390" y="2158"/>
                  <a:pt x="390" y="2158"/>
                  <a:pt x="390" y="2158"/>
                </a:cubicBezTo>
                <a:cubicBezTo>
                  <a:pt x="384" y="2157"/>
                  <a:pt x="379" y="2155"/>
                  <a:pt x="372" y="2154"/>
                </a:cubicBezTo>
                <a:cubicBezTo>
                  <a:pt x="354" y="2152"/>
                  <a:pt x="341" y="2152"/>
                  <a:pt x="330" y="2158"/>
                </a:cubicBezTo>
                <a:close/>
                <a:moveTo>
                  <a:pt x="314" y="1926"/>
                </a:moveTo>
                <a:cubicBezTo>
                  <a:pt x="291" y="1940"/>
                  <a:pt x="272" y="1988"/>
                  <a:pt x="286" y="2016"/>
                </a:cubicBezTo>
                <a:cubicBezTo>
                  <a:pt x="294" y="2032"/>
                  <a:pt x="316" y="2049"/>
                  <a:pt x="334" y="2053"/>
                </a:cubicBezTo>
                <a:cubicBezTo>
                  <a:pt x="366" y="2059"/>
                  <a:pt x="389" y="2023"/>
                  <a:pt x="401" y="1957"/>
                </a:cubicBezTo>
                <a:cubicBezTo>
                  <a:pt x="361" y="1914"/>
                  <a:pt x="344" y="1909"/>
                  <a:pt x="314" y="1926"/>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pPr>
              <a:defRPr/>
            </a:pPr>
            <a:fld id="{D257EF7D-4CDE-45E7-82D6-25F571AC963D}" type="datetimeFigureOut">
              <a:rPr lang="en-US" smtClean="0"/>
              <a:pPr>
                <a:defRPr/>
              </a:pPr>
              <a:t>10/23/2017</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C87DBCE0-4EE3-416D-85CF-703E173FBBC6}" type="slidenum">
              <a:rPr lang="en-US" smtClean="0"/>
              <a:pPr>
                <a:defRPr/>
              </a:pPr>
              <a:t>‹#›</a:t>
            </a:fld>
            <a:endParaRPr lang="en-US"/>
          </a:p>
        </p:txBody>
      </p:sp>
    </p:spTree>
    <p:extLst>
      <p:ext uri="{BB962C8B-B14F-4D97-AF65-F5344CB8AC3E}">
        <p14:creationId xmlns:p14="http://schemas.microsoft.com/office/powerpoint/2010/main" val="2741728920"/>
      </p:ext>
    </p:extLst>
  </p:cSld>
  <p:clrMapOvr>
    <a:masterClrMapping/>
  </p:clrMapOvr>
  <p:extLst mod="1">
    <p:ext uri="{DCECCB84-F9BA-43D5-87BE-67443E8EF086}">
      <p15:sldGuideLst xmlns="" xmlns:p15="http://schemas.microsoft.com/office/powerpoint/2012/main">
        <p15:guide id="4294967295" pos="5400">
          <p15:clr>
            <a:srgbClr val="FBAE40"/>
          </p15:clr>
        </p15:guide>
        <p15:guide id="4294967295" pos="405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365798" y="2239"/>
            <a:ext cx="8420415" cy="6855762"/>
          </a:xfrm>
          <a:custGeom>
            <a:avLst/>
            <a:gdLst/>
            <a:ahLst/>
            <a:cxnLst/>
            <a:rect l="0" t="0" r="r" b="b"/>
            <a:pathLst>
              <a:path w="2654" h="2160">
                <a:moveTo>
                  <a:pt x="483" y="15"/>
                </a:moveTo>
                <a:cubicBezTo>
                  <a:pt x="491" y="14"/>
                  <a:pt x="499" y="9"/>
                  <a:pt x="504" y="0"/>
                </a:cubicBezTo>
                <a:cubicBezTo>
                  <a:pt x="451" y="0"/>
                  <a:pt x="451" y="0"/>
                  <a:pt x="451" y="0"/>
                </a:cubicBezTo>
                <a:cubicBezTo>
                  <a:pt x="459" y="10"/>
                  <a:pt x="472" y="17"/>
                  <a:pt x="483" y="15"/>
                </a:cubicBezTo>
                <a:close/>
                <a:moveTo>
                  <a:pt x="376" y="126"/>
                </a:moveTo>
                <a:cubicBezTo>
                  <a:pt x="375" y="146"/>
                  <a:pt x="388" y="155"/>
                  <a:pt x="407" y="154"/>
                </a:cubicBezTo>
                <a:cubicBezTo>
                  <a:pt x="440" y="124"/>
                  <a:pt x="440" y="122"/>
                  <a:pt x="416" y="88"/>
                </a:cubicBezTo>
                <a:cubicBezTo>
                  <a:pt x="394" y="92"/>
                  <a:pt x="376" y="101"/>
                  <a:pt x="376" y="126"/>
                </a:cubicBezTo>
                <a:close/>
                <a:moveTo>
                  <a:pt x="381" y="226"/>
                </a:moveTo>
                <a:cubicBezTo>
                  <a:pt x="359" y="227"/>
                  <a:pt x="344" y="243"/>
                  <a:pt x="347" y="263"/>
                </a:cubicBezTo>
                <a:cubicBezTo>
                  <a:pt x="351" y="288"/>
                  <a:pt x="370" y="306"/>
                  <a:pt x="391" y="304"/>
                </a:cubicBezTo>
                <a:cubicBezTo>
                  <a:pt x="413" y="301"/>
                  <a:pt x="430" y="279"/>
                  <a:pt x="428" y="257"/>
                </a:cubicBezTo>
                <a:cubicBezTo>
                  <a:pt x="427" y="238"/>
                  <a:pt x="405" y="224"/>
                  <a:pt x="381" y="226"/>
                </a:cubicBezTo>
                <a:close/>
                <a:moveTo>
                  <a:pt x="548" y="95"/>
                </a:moveTo>
                <a:cubicBezTo>
                  <a:pt x="555" y="74"/>
                  <a:pt x="546" y="65"/>
                  <a:pt x="505" y="52"/>
                </a:cubicBezTo>
                <a:cubicBezTo>
                  <a:pt x="472" y="76"/>
                  <a:pt x="471" y="79"/>
                  <a:pt x="486" y="117"/>
                </a:cubicBezTo>
                <a:cubicBezTo>
                  <a:pt x="524" y="125"/>
                  <a:pt x="541" y="119"/>
                  <a:pt x="548" y="95"/>
                </a:cubicBezTo>
                <a:close/>
                <a:moveTo>
                  <a:pt x="715" y="94"/>
                </a:moveTo>
                <a:cubicBezTo>
                  <a:pt x="695" y="96"/>
                  <a:pt x="673" y="122"/>
                  <a:pt x="675" y="141"/>
                </a:cubicBezTo>
                <a:cubicBezTo>
                  <a:pt x="677" y="160"/>
                  <a:pt x="703" y="178"/>
                  <a:pt x="725" y="176"/>
                </a:cubicBezTo>
                <a:cubicBezTo>
                  <a:pt x="745" y="173"/>
                  <a:pt x="757" y="156"/>
                  <a:pt x="755" y="134"/>
                </a:cubicBezTo>
                <a:cubicBezTo>
                  <a:pt x="752" y="110"/>
                  <a:pt x="733" y="92"/>
                  <a:pt x="715" y="94"/>
                </a:cubicBezTo>
                <a:close/>
                <a:moveTo>
                  <a:pt x="250" y="87"/>
                </a:moveTo>
                <a:cubicBezTo>
                  <a:pt x="250" y="107"/>
                  <a:pt x="260" y="118"/>
                  <a:pt x="279" y="121"/>
                </a:cubicBezTo>
                <a:cubicBezTo>
                  <a:pt x="301" y="124"/>
                  <a:pt x="320" y="107"/>
                  <a:pt x="331" y="75"/>
                </a:cubicBezTo>
                <a:cubicBezTo>
                  <a:pt x="320" y="65"/>
                  <a:pt x="309" y="54"/>
                  <a:pt x="298" y="43"/>
                </a:cubicBezTo>
                <a:cubicBezTo>
                  <a:pt x="262" y="51"/>
                  <a:pt x="251" y="62"/>
                  <a:pt x="250" y="87"/>
                </a:cubicBezTo>
                <a:close/>
                <a:moveTo>
                  <a:pt x="587" y="178"/>
                </a:moveTo>
                <a:cubicBezTo>
                  <a:pt x="570" y="182"/>
                  <a:pt x="562" y="184"/>
                  <a:pt x="553" y="185"/>
                </a:cubicBezTo>
                <a:cubicBezTo>
                  <a:pt x="531" y="189"/>
                  <a:pt x="516" y="205"/>
                  <a:pt x="516" y="224"/>
                </a:cubicBezTo>
                <a:cubicBezTo>
                  <a:pt x="515" y="241"/>
                  <a:pt x="524" y="261"/>
                  <a:pt x="534" y="276"/>
                </a:cubicBezTo>
                <a:cubicBezTo>
                  <a:pt x="543" y="290"/>
                  <a:pt x="576" y="291"/>
                  <a:pt x="592" y="281"/>
                </a:cubicBezTo>
                <a:cubicBezTo>
                  <a:pt x="609" y="271"/>
                  <a:pt x="613" y="257"/>
                  <a:pt x="607" y="239"/>
                </a:cubicBezTo>
                <a:cubicBezTo>
                  <a:pt x="601" y="220"/>
                  <a:pt x="595" y="201"/>
                  <a:pt x="587" y="178"/>
                </a:cubicBezTo>
                <a:close/>
                <a:moveTo>
                  <a:pt x="609" y="2"/>
                </a:moveTo>
                <a:cubicBezTo>
                  <a:pt x="604" y="20"/>
                  <a:pt x="600" y="35"/>
                  <a:pt x="596" y="48"/>
                </a:cubicBezTo>
                <a:cubicBezTo>
                  <a:pt x="608" y="63"/>
                  <a:pt x="619" y="80"/>
                  <a:pt x="637" y="66"/>
                </a:cubicBezTo>
                <a:cubicBezTo>
                  <a:pt x="647" y="58"/>
                  <a:pt x="655" y="42"/>
                  <a:pt x="655" y="29"/>
                </a:cubicBezTo>
                <a:cubicBezTo>
                  <a:pt x="655" y="6"/>
                  <a:pt x="634" y="5"/>
                  <a:pt x="609" y="2"/>
                </a:cubicBezTo>
                <a:close/>
                <a:moveTo>
                  <a:pt x="2527" y="1919"/>
                </a:moveTo>
                <a:cubicBezTo>
                  <a:pt x="2532" y="1910"/>
                  <a:pt x="2536" y="1900"/>
                  <a:pt x="2540" y="1891"/>
                </a:cubicBezTo>
                <a:cubicBezTo>
                  <a:pt x="2529" y="1869"/>
                  <a:pt x="2520" y="1864"/>
                  <a:pt x="2504" y="1870"/>
                </a:cubicBezTo>
                <a:cubicBezTo>
                  <a:pt x="2490" y="1876"/>
                  <a:pt x="2482" y="1888"/>
                  <a:pt x="2486" y="1900"/>
                </a:cubicBezTo>
                <a:cubicBezTo>
                  <a:pt x="2492" y="1918"/>
                  <a:pt x="2501" y="1922"/>
                  <a:pt x="2527" y="1919"/>
                </a:cubicBezTo>
                <a:close/>
                <a:moveTo>
                  <a:pt x="2402" y="1873"/>
                </a:moveTo>
                <a:cubicBezTo>
                  <a:pt x="2408" y="1864"/>
                  <a:pt x="2416" y="1856"/>
                  <a:pt x="2420" y="1845"/>
                </a:cubicBezTo>
                <a:cubicBezTo>
                  <a:pt x="2426" y="1829"/>
                  <a:pt x="2414" y="1809"/>
                  <a:pt x="2398" y="1805"/>
                </a:cubicBezTo>
                <a:cubicBezTo>
                  <a:pt x="2384" y="1802"/>
                  <a:pt x="2368" y="1814"/>
                  <a:pt x="2364" y="1831"/>
                </a:cubicBezTo>
                <a:cubicBezTo>
                  <a:pt x="2361" y="1844"/>
                  <a:pt x="2362" y="1857"/>
                  <a:pt x="2372" y="1867"/>
                </a:cubicBezTo>
                <a:cubicBezTo>
                  <a:pt x="2381" y="1869"/>
                  <a:pt x="2390" y="1870"/>
                  <a:pt x="2402" y="1873"/>
                </a:cubicBezTo>
                <a:close/>
                <a:moveTo>
                  <a:pt x="2347" y="2029"/>
                </a:moveTo>
                <a:cubicBezTo>
                  <a:pt x="2347" y="2016"/>
                  <a:pt x="2351" y="2001"/>
                  <a:pt x="2333" y="1998"/>
                </a:cubicBezTo>
                <a:cubicBezTo>
                  <a:pt x="2327" y="1997"/>
                  <a:pt x="2316" y="2002"/>
                  <a:pt x="2315" y="2007"/>
                </a:cubicBezTo>
                <a:cubicBezTo>
                  <a:pt x="2312" y="2015"/>
                  <a:pt x="2312" y="2027"/>
                  <a:pt x="2316" y="2033"/>
                </a:cubicBezTo>
                <a:cubicBezTo>
                  <a:pt x="2325" y="2044"/>
                  <a:pt x="2335" y="2036"/>
                  <a:pt x="2347" y="2029"/>
                </a:cubicBezTo>
                <a:close/>
                <a:moveTo>
                  <a:pt x="2278" y="1846"/>
                </a:moveTo>
                <a:cubicBezTo>
                  <a:pt x="2296" y="1839"/>
                  <a:pt x="2299" y="1832"/>
                  <a:pt x="2295" y="1801"/>
                </a:cubicBezTo>
                <a:cubicBezTo>
                  <a:pt x="2272" y="1790"/>
                  <a:pt x="2264" y="1790"/>
                  <a:pt x="2253" y="1803"/>
                </a:cubicBezTo>
                <a:cubicBezTo>
                  <a:pt x="2243" y="1815"/>
                  <a:pt x="2240" y="1830"/>
                  <a:pt x="2247" y="1838"/>
                </a:cubicBezTo>
                <a:cubicBezTo>
                  <a:pt x="2255" y="1848"/>
                  <a:pt x="2265" y="1852"/>
                  <a:pt x="2278" y="1846"/>
                </a:cubicBezTo>
                <a:close/>
                <a:moveTo>
                  <a:pt x="827" y="34"/>
                </a:moveTo>
                <a:cubicBezTo>
                  <a:pt x="846" y="35"/>
                  <a:pt x="858" y="26"/>
                  <a:pt x="863" y="7"/>
                </a:cubicBezTo>
                <a:cubicBezTo>
                  <a:pt x="863" y="5"/>
                  <a:pt x="864" y="3"/>
                  <a:pt x="864" y="0"/>
                </a:cubicBezTo>
                <a:cubicBezTo>
                  <a:pt x="783" y="0"/>
                  <a:pt x="783" y="0"/>
                  <a:pt x="783" y="0"/>
                </a:cubicBezTo>
                <a:cubicBezTo>
                  <a:pt x="790" y="26"/>
                  <a:pt x="802" y="33"/>
                  <a:pt x="827" y="34"/>
                </a:cubicBezTo>
                <a:close/>
                <a:moveTo>
                  <a:pt x="2180" y="1864"/>
                </a:moveTo>
                <a:cubicBezTo>
                  <a:pt x="2182" y="1846"/>
                  <a:pt x="2173" y="1836"/>
                  <a:pt x="2157" y="1831"/>
                </a:cubicBezTo>
                <a:cubicBezTo>
                  <a:pt x="2138" y="1824"/>
                  <a:pt x="2127" y="1836"/>
                  <a:pt x="2111" y="1856"/>
                </a:cubicBezTo>
                <a:cubicBezTo>
                  <a:pt x="2113" y="1862"/>
                  <a:pt x="2117" y="1872"/>
                  <a:pt x="2119" y="1878"/>
                </a:cubicBezTo>
                <a:cubicBezTo>
                  <a:pt x="2150" y="1895"/>
                  <a:pt x="2167" y="1884"/>
                  <a:pt x="2180" y="1864"/>
                </a:cubicBezTo>
                <a:close/>
                <a:moveTo>
                  <a:pt x="206" y="23"/>
                </a:moveTo>
                <a:cubicBezTo>
                  <a:pt x="213" y="16"/>
                  <a:pt x="216" y="8"/>
                  <a:pt x="218" y="0"/>
                </a:cubicBezTo>
                <a:cubicBezTo>
                  <a:pt x="147" y="0"/>
                  <a:pt x="147" y="0"/>
                  <a:pt x="147" y="0"/>
                </a:cubicBezTo>
                <a:cubicBezTo>
                  <a:pt x="146" y="13"/>
                  <a:pt x="150" y="23"/>
                  <a:pt x="163" y="29"/>
                </a:cubicBezTo>
                <a:cubicBezTo>
                  <a:pt x="179" y="37"/>
                  <a:pt x="194" y="38"/>
                  <a:pt x="206" y="23"/>
                </a:cubicBezTo>
                <a:close/>
                <a:moveTo>
                  <a:pt x="2172" y="1933"/>
                </a:moveTo>
                <a:cubicBezTo>
                  <a:pt x="2165" y="1943"/>
                  <a:pt x="2170" y="1957"/>
                  <a:pt x="2185" y="1973"/>
                </a:cubicBezTo>
                <a:cubicBezTo>
                  <a:pt x="2212" y="1965"/>
                  <a:pt x="2223" y="1958"/>
                  <a:pt x="2219" y="1944"/>
                </a:cubicBezTo>
                <a:cubicBezTo>
                  <a:pt x="2217" y="1935"/>
                  <a:pt x="2208" y="1924"/>
                  <a:pt x="2199" y="1919"/>
                </a:cubicBezTo>
                <a:cubicBezTo>
                  <a:pt x="2187" y="1913"/>
                  <a:pt x="2179" y="1924"/>
                  <a:pt x="2172" y="1933"/>
                </a:cubicBezTo>
                <a:close/>
                <a:moveTo>
                  <a:pt x="54" y="71"/>
                </a:moveTo>
                <a:cubicBezTo>
                  <a:pt x="24" y="70"/>
                  <a:pt x="12" y="92"/>
                  <a:pt x="0" y="119"/>
                </a:cubicBezTo>
                <a:cubicBezTo>
                  <a:pt x="12" y="133"/>
                  <a:pt x="25" y="146"/>
                  <a:pt x="38" y="160"/>
                </a:cubicBezTo>
                <a:cubicBezTo>
                  <a:pt x="82" y="144"/>
                  <a:pt x="94" y="133"/>
                  <a:pt x="93" y="114"/>
                </a:cubicBezTo>
                <a:cubicBezTo>
                  <a:pt x="92" y="95"/>
                  <a:pt x="73" y="72"/>
                  <a:pt x="54" y="71"/>
                </a:cubicBezTo>
                <a:close/>
                <a:moveTo>
                  <a:pt x="199" y="184"/>
                </a:moveTo>
                <a:cubicBezTo>
                  <a:pt x="182" y="192"/>
                  <a:pt x="174" y="214"/>
                  <a:pt x="180" y="234"/>
                </a:cubicBezTo>
                <a:cubicBezTo>
                  <a:pt x="189" y="259"/>
                  <a:pt x="203" y="265"/>
                  <a:pt x="242" y="260"/>
                </a:cubicBezTo>
                <a:cubicBezTo>
                  <a:pt x="251" y="248"/>
                  <a:pt x="260" y="236"/>
                  <a:pt x="270" y="223"/>
                </a:cubicBezTo>
                <a:cubicBezTo>
                  <a:pt x="245" y="185"/>
                  <a:pt x="222" y="174"/>
                  <a:pt x="199" y="184"/>
                </a:cubicBezTo>
                <a:close/>
                <a:moveTo>
                  <a:pt x="1979" y="2053"/>
                </a:moveTo>
                <a:cubicBezTo>
                  <a:pt x="2004" y="2061"/>
                  <a:pt x="2011" y="2060"/>
                  <a:pt x="2020" y="2046"/>
                </a:cubicBezTo>
                <a:cubicBezTo>
                  <a:pt x="2030" y="2030"/>
                  <a:pt x="2028" y="2022"/>
                  <a:pt x="2007" y="2000"/>
                </a:cubicBezTo>
                <a:cubicBezTo>
                  <a:pt x="1967" y="2005"/>
                  <a:pt x="1961" y="2016"/>
                  <a:pt x="1979" y="2053"/>
                </a:cubicBezTo>
                <a:close/>
                <a:moveTo>
                  <a:pt x="2417" y="2059"/>
                </a:moveTo>
                <a:cubicBezTo>
                  <a:pt x="2402" y="2055"/>
                  <a:pt x="2394" y="2065"/>
                  <a:pt x="2389" y="2096"/>
                </a:cubicBezTo>
                <a:cubicBezTo>
                  <a:pt x="2402" y="2101"/>
                  <a:pt x="2413" y="2110"/>
                  <a:pt x="2425" y="2098"/>
                </a:cubicBezTo>
                <a:cubicBezTo>
                  <a:pt x="2432" y="2069"/>
                  <a:pt x="2430" y="2062"/>
                  <a:pt x="2417" y="2059"/>
                </a:cubicBezTo>
                <a:close/>
                <a:moveTo>
                  <a:pt x="2351" y="1903"/>
                </a:moveTo>
                <a:cubicBezTo>
                  <a:pt x="2332" y="1914"/>
                  <a:pt x="2335" y="1932"/>
                  <a:pt x="2338" y="1952"/>
                </a:cubicBezTo>
                <a:cubicBezTo>
                  <a:pt x="2355" y="1958"/>
                  <a:pt x="2370" y="1961"/>
                  <a:pt x="2380" y="1946"/>
                </a:cubicBezTo>
                <a:cubicBezTo>
                  <a:pt x="2386" y="1936"/>
                  <a:pt x="2389" y="1924"/>
                  <a:pt x="2378" y="1914"/>
                </a:cubicBezTo>
                <a:cubicBezTo>
                  <a:pt x="2371" y="1906"/>
                  <a:pt x="2362" y="1896"/>
                  <a:pt x="2351" y="1903"/>
                </a:cubicBezTo>
                <a:close/>
                <a:moveTo>
                  <a:pt x="1942" y="2148"/>
                </a:moveTo>
                <a:cubicBezTo>
                  <a:pt x="1942" y="2152"/>
                  <a:pt x="1943" y="2155"/>
                  <a:pt x="1943" y="2159"/>
                </a:cubicBezTo>
                <a:cubicBezTo>
                  <a:pt x="1997" y="2159"/>
                  <a:pt x="1997" y="2159"/>
                  <a:pt x="1997" y="2159"/>
                </a:cubicBezTo>
                <a:cubicBezTo>
                  <a:pt x="1996" y="2153"/>
                  <a:pt x="1994" y="2147"/>
                  <a:pt x="1990" y="2144"/>
                </a:cubicBezTo>
                <a:cubicBezTo>
                  <a:pt x="1974" y="2131"/>
                  <a:pt x="1959" y="2138"/>
                  <a:pt x="1942" y="2148"/>
                </a:cubicBezTo>
                <a:close/>
                <a:moveTo>
                  <a:pt x="2415" y="1974"/>
                </a:moveTo>
                <a:cubicBezTo>
                  <a:pt x="2411" y="1984"/>
                  <a:pt x="2416" y="1993"/>
                  <a:pt x="2425" y="1996"/>
                </a:cubicBezTo>
                <a:cubicBezTo>
                  <a:pt x="2433" y="1998"/>
                  <a:pt x="2445" y="2000"/>
                  <a:pt x="2450" y="1996"/>
                </a:cubicBezTo>
                <a:cubicBezTo>
                  <a:pt x="2463" y="1985"/>
                  <a:pt x="2460" y="1972"/>
                  <a:pt x="2450" y="1959"/>
                </a:cubicBezTo>
                <a:cubicBezTo>
                  <a:pt x="2435" y="1956"/>
                  <a:pt x="2422" y="1958"/>
                  <a:pt x="2415" y="1974"/>
                </a:cubicBezTo>
                <a:close/>
                <a:moveTo>
                  <a:pt x="2632" y="2105"/>
                </a:moveTo>
                <a:cubicBezTo>
                  <a:pt x="2619" y="2096"/>
                  <a:pt x="2608" y="2099"/>
                  <a:pt x="2600" y="2112"/>
                </a:cubicBezTo>
                <a:cubicBezTo>
                  <a:pt x="2592" y="2125"/>
                  <a:pt x="2595" y="2144"/>
                  <a:pt x="2606" y="2153"/>
                </a:cubicBezTo>
                <a:cubicBezTo>
                  <a:pt x="2616" y="2160"/>
                  <a:pt x="2636" y="2158"/>
                  <a:pt x="2644" y="2148"/>
                </a:cubicBezTo>
                <a:cubicBezTo>
                  <a:pt x="2654" y="2135"/>
                  <a:pt x="2649" y="2116"/>
                  <a:pt x="2632" y="2105"/>
                </a:cubicBezTo>
                <a:close/>
                <a:moveTo>
                  <a:pt x="2315" y="2071"/>
                </a:moveTo>
                <a:cubicBezTo>
                  <a:pt x="2309" y="2068"/>
                  <a:pt x="2301" y="2071"/>
                  <a:pt x="2289" y="2071"/>
                </a:cubicBezTo>
                <a:cubicBezTo>
                  <a:pt x="2293" y="2083"/>
                  <a:pt x="2293" y="2092"/>
                  <a:pt x="2297" y="2096"/>
                </a:cubicBezTo>
                <a:cubicBezTo>
                  <a:pt x="2305" y="2102"/>
                  <a:pt x="2314" y="2100"/>
                  <a:pt x="2320" y="2090"/>
                </a:cubicBezTo>
                <a:cubicBezTo>
                  <a:pt x="2324" y="2082"/>
                  <a:pt x="2324" y="2074"/>
                  <a:pt x="2315" y="2071"/>
                </a:cubicBezTo>
                <a:close/>
                <a:moveTo>
                  <a:pt x="2613" y="2018"/>
                </a:moveTo>
                <a:cubicBezTo>
                  <a:pt x="2623" y="2010"/>
                  <a:pt x="2625" y="1995"/>
                  <a:pt x="2618" y="1983"/>
                </a:cubicBezTo>
                <a:cubicBezTo>
                  <a:pt x="2610" y="1971"/>
                  <a:pt x="2600" y="1965"/>
                  <a:pt x="2585" y="1968"/>
                </a:cubicBezTo>
                <a:cubicBezTo>
                  <a:pt x="2568" y="1972"/>
                  <a:pt x="2564" y="1980"/>
                  <a:pt x="2564" y="2012"/>
                </a:cubicBezTo>
                <a:cubicBezTo>
                  <a:pt x="2587" y="2027"/>
                  <a:pt x="2601" y="2029"/>
                  <a:pt x="2613" y="2018"/>
                </a:cubicBezTo>
                <a:close/>
                <a:moveTo>
                  <a:pt x="2500" y="2017"/>
                </a:moveTo>
                <a:cubicBezTo>
                  <a:pt x="2490" y="2014"/>
                  <a:pt x="2481" y="2015"/>
                  <a:pt x="2475" y="2025"/>
                </a:cubicBezTo>
                <a:cubicBezTo>
                  <a:pt x="2468" y="2036"/>
                  <a:pt x="2469" y="2054"/>
                  <a:pt x="2478" y="2060"/>
                </a:cubicBezTo>
                <a:cubicBezTo>
                  <a:pt x="2492" y="2070"/>
                  <a:pt x="2505" y="2066"/>
                  <a:pt x="2517" y="2055"/>
                </a:cubicBezTo>
                <a:cubicBezTo>
                  <a:pt x="2520" y="2030"/>
                  <a:pt x="2516" y="2022"/>
                  <a:pt x="2500" y="2017"/>
                </a:cubicBezTo>
                <a:close/>
                <a:moveTo>
                  <a:pt x="2533" y="2109"/>
                </a:moveTo>
                <a:cubicBezTo>
                  <a:pt x="2524" y="2102"/>
                  <a:pt x="2509" y="2104"/>
                  <a:pt x="2503" y="2111"/>
                </a:cubicBezTo>
                <a:cubicBezTo>
                  <a:pt x="2495" y="2121"/>
                  <a:pt x="2498" y="2139"/>
                  <a:pt x="2508" y="2145"/>
                </a:cubicBezTo>
                <a:cubicBezTo>
                  <a:pt x="2518" y="2152"/>
                  <a:pt x="2533" y="2148"/>
                  <a:pt x="2539" y="2138"/>
                </a:cubicBezTo>
                <a:cubicBezTo>
                  <a:pt x="2544" y="2129"/>
                  <a:pt x="2541" y="2115"/>
                  <a:pt x="2533" y="2109"/>
                </a:cubicBezTo>
                <a:close/>
                <a:moveTo>
                  <a:pt x="2320" y="2159"/>
                </a:moveTo>
                <a:cubicBezTo>
                  <a:pt x="2351" y="2159"/>
                  <a:pt x="2351" y="2159"/>
                  <a:pt x="2351" y="2159"/>
                </a:cubicBezTo>
                <a:cubicBezTo>
                  <a:pt x="2351" y="2151"/>
                  <a:pt x="2352" y="2143"/>
                  <a:pt x="2352" y="2133"/>
                </a:cubicBezTo>
                <a:cubicBezTo>
                  <a:pt x="2339" y="2135"/>
                  <a:pt x="2329" y="2137"/>
                  <a:pt x="2319" y="2138"/>
                </a:cubicBezTo>
                <a:cubicBezTo>
                  <a:pt x="2319" y="2147"/>
                  <a:pt x="2319" y="2154"/>
                  <a:pt x="2320" y="2159"/>
                </a:cubicBezTo>
                <a:close/>
                <a:moveTo>
                  <a:pt x="2091" y="2037"/>
                </a:moveTo>
                <a:cubicBezTo>
                  <a:pt x="2083" y="2038"/>
                  <a:pt x="2072" y="2043"/>
                  <a:pt x="2067" y="2050"/>
                </a:cubicBezTo>
                <a:cubicBezTo>
                  <a:pt x="2059" y="2061"/>
                  <a:pt x="2069" y="2077"/>
                  <a:pt x="2094" y="2094"/>
                </a:cubicBezTo>
                <a:cubicBezTo>
                  <a:pt x="2118" y="2086"/>
                  <a:pt x="2124" y="2080"/>
                  <a:pt x="2122" y="2065"/>
                </a:cubicBezTo>
                <a:cubicBezTo>
                  <a:pt x="2121" y="2053"/>
                  <a:pt x="2105" y="2037"/>
                  <a:pt x="2091" y="2037"/>
                </a:cubicBezTo>
                <a:close/>
                <a:moveTo>
                  <a:pt x="2069" y="2140"/>
                </a:moveTo>
                <a:cubicBezTo>
                  <a:pt x="2063" y="2146"/>
                  <a:pt x="2061" y="2152"/>
                  <a:pt x="2062" y="2159"/>
                </a:cubicBezTo>
                <a:cubicBezTo>
                  <a:pt x="2112" y="2159"/>
                  <a:pt x="2112" y="2159"/>
                  <a:pt x="2112" y="2159"/>
                </a:cubicBezTo>
                <a:cubicBezTo>
                  <a:pt x="2112" y="2155"/>
                  <a:pt x="2113" y="2150"/>
                  <a:pt x="2112" y="2144"/>
                </a:cubicBezTo>
                <a:cubicBezTo>
                  <a:pt x="2090" y="2131"/>
                  <a:pt x="2080" y="2130"/>
                  <a:pt x="2069" y="2140"/>
                </a:cubicBezTo>
                <a:close/>
                <a:moveTo>
                  <a:pt x="2124" y="1967"/>
                </a:moveTo>
                <a:cubicBezTo>
                  <a:pt x="2111" y="1968"/>
                  <a:pt x="2106" y="1977"/>
                  <a:pt x="2103" y="1990"/>
                </a:cubicBezTo>
                <a:cubicBezTo>
                  <a:pt x="2110" y="2004"/>
                  <a:pt x="2120" y="2012"/>
                  <a:pt x="2134" y="2009"/>
                </a:cubicBezTo>
                <a:cubicBezTo>
                  <a:pt x="2147" y="2005"/>
                  <a:pt x="2151" y="1994"/>
                  <a:pt x="2152" y="1981"/>
                </a:cubicBezTo>
                <a:cubicBezTo>
                  <a:pt x="2147" y="1968"/>
                  <a:pt x="2137" y="1965"/>
                  <a:pt x="2124" y="1967"/>
                </a:cubicBezTo>
                <a:close/>
                <a:moveTo>
                  <a:pt x="2293" y="1905"/>
                </a:moveTo>
                <a:cubicBezTo>
                  <a:pt x="2285" y="1901"/>
                  <a:pt x="2274" y="1899"/>
                  <a:pt x="2266" y="1908"/>
                </a:cubicBezTo>
                <a:cubicBezTo>
                  <a:pt x="2257" y="1921"/>
                  <a:pt x="2260" y="1932"/>
                  <a:pt x="2272" y="1944"/>
                </a:cubicBezTo>
                <a:cubicBezTo>
                  <a:pt x="2279" y="1942"/>
                  <a:pt x="2288" y="1941"/>
                  <a:pt x="2297" y="1940"/>
                </a:cubicBezTo>
                <a:cubicBezTo>
                  <a:pt x="2299" y="1927"/>
                  <a:pt x="2309" y="1914"/>
                  <a:pt x="2293" y="1905"/>
                </a:cubicBezTo>
                <a:close/>
                <a:moveTo>
                  <a:pt x="2084" y="1943"/>
                </a:moveTo>
                <a:cubicBezTo>
                  <a:pt x="2090" y="1932"/>
                  <a:pt x="2086" y="1918"/>
                  <a:pt x="2072" y="1911"/>
                </a:cubicBezTo>
                <a:cubicBezTo>
                  <a:pt x="2057" y="1902"/>
                  <a:pt x="2043" y="1905"/>
                  <a:pt x="2037" y="1918"/>
                </a:cubicBezTo>
                <a:cubicBezTo>
                  <a:pt x="2031" y="1931"/>
                  <a:pt x="2035" y="1948"/>
                  <a:pt x="2046" y="1955"/>
                </a:cubicBezTo>
                <a:cubicBezTo>
                  <a:pt x="2058" y="1962"/>
                  <a:pt x="2076" y="1956"/>
                  <a:pt x="2084" y="1943"/>
                </a:cubicBezTo>
                <a:close/>
                <a:moveTo>
                  <a:pt x="2185" y="2065"/>
                </a:moveTo>
                <a:cubicBezTo>
                  <a:pt x="2175" y="2058"/>
                  <a:pt x="2156" y="2062"/>
                  <a:pt x="2150" y="2072"/>
                </a:cubicBezTo>
                <a:cubicBezTo>
                  <a:pt x="2144" y="2083"/>
                  <a:pt x="2150" y="2103"/>
                  <a:pt x="2163" y="2111"/>
                </a:cubicBezTo>
                <a:cubicBezTo>
                  <a:pt x="2174" y="2117"/>
                  <a:pt x="2182" y="2113"/>
                  <a:pt x="2191" y="2098"/>
                </a:cubicBezTo>
                <a:cubicBezTo>
                  <a:pt x="2199" y="2084"/>
                  <a:pt x="2197" y="2072"/>
                  <a:pt x="2185" y="2065"/>
                </a:cubicBezTo>
                <a:close/>
                <a:moveTo>
                  <a:pt x="2222" y="2010"/>
                </a:moveTo>
                <a:cubicBezTo>
                  <a:pt x="2210" y="2021"/>
                  <a:pt x="2212" y="2032"/>
                  <a:pt x="2227" y="2050"/>
                </a:cubicBezTo>
                <a:cubicBezTo>
                  <a:pt x="2246" y="2051"/>
                  <a:pt x="2256" y="2040"/>
                  <a:pt x="2261" y="2023"/>
                </a:cubicBezTo>
                <a:cubicBezTo>
                  <a:pt x="2241" y="2003"/>
                  <a:pt x="2232" y="2000"/>
                  <a:pt x="2222" y="2010"/>
                </a:cubicBezTo>
                <a:close/>
                <a:moveTo>
                  <a:pt x="2230" y="2092"/>
                </a:moveTo>
                <a:cubicBezTo>
                  <a:pt x="2219" y="2104"/>
                  <a:pt x="2211" y="2113"/>
                  <a:pt x="2220" y="2125"/>
                </a:cubicBezTo>
                <a:cubicBezTo>
                  <a:pt x="2223" y="2129"/>
                  <a:pt x="2232" y="2133"/>
                  <a:pt x="2237" y="2132"/>
                </a:cubicBezTo>
                <a:cubicBezTo>
                  <a:pt x="2253" y="2129"/>
                  <a:pt x="2254" y="2116"/>
                  <a:pt x="2254" y="2100"/>
                </a:cubicBezTo>
                <a:cubicBezTo>
                  <a:pt x="2246" y="2097"/>
                  <a:pt x="2237" y="2095"/>
                  <a:pt x="2230" y="2092"/>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6355080" y="1503907"/>
            <a:ext cx="2420786" cy="1687924"/>
          </a:xfrm>
        </p:spPr>
        <p:txBody>
          <a:bodyPr anchor="b">
            <a:normAutofit/>
          </a:bodyPr>
          <a:lstStyle>
            <a:lvl1pPr>
              <a:lnSpc>
                <a:spcPct val="104000"/>
              </a:lnSpc>
              <a:defRPr sz="2800"/>
            </a:lvl1pPr>
          </a:lstStyle>
          <a:p>
            <a:r>
              <a:rPr lang="en-US" smtClean="0"/>
              <a:t>Click to edit Master title style</a:t>
            </a:r>
            <a:endParaRPr lang="en-US" dirty="0"/>
          </a:p>
        </p:txBody>
      </p:sp>
      <p:sp>
        <p:nvSpPr>
          <p:cNvPr id="3" name="Content Placeholder 2"/>
          <p:cNvSpPr>
            <a:spLocks noGrp="1"/>
          </p:cNvSpPr>
          <p:nvPr>
            <p:ph idx="1"/>
          </p:nvPr>
        </p:nvSpPr>
        <p:spPr>
          <a:xfrm>
            <a:off x="365798" y="441414"/>
            <a:ext cx="5697780" cy="5654586"/>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355080" y="3223804"/>
            <a:ext cx="2420786" cy="2872197"/>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6357417" y="6286501"/>
            <a:ext cx="2420786" cy="365125"/>
          </a:xfrm>
        </p:spPr>
        <p:txBody>
          <a:bodyPr/>
          <a:lstStyle>
            <a:lvl1pPr algn="l">
              <a:defRPr/>
            </a:lvl1pPr>
          </a:lstStyle>
          <a:p>
            <a:pPr>
              <a:defRPr/>
            </a:pPr>
            <a:fld id="{AA9DF218-2C15-4BEB-AAED-DB6201552371}" type="datetimeFigureOut">
              <a:rPr lang="en-US" smtClean="0"/>
              <a:pPr>
                <a:defRPr/>
              </a:pPr>
              <a:t>10/23/2017</a:t>
            </a:fld>
            <a:endParaRPr lang="en-US"/>
          </a:p>
        </p:txBody>
      </p:sp>
      <p:sp>
        <p:nvSpPr>
          <p:cNvPr id="6" name="Footer Placeholder 5"/>
          <p:cNvSpPr>
            <a:spLocks noGrp="1"/>
          </p:cNvSpPr>
          <p:nvPr>
            <p:ph type="ftr" sz="quarter" idx="11"/>
          </p:nvPr>
        </p:nvSpPr>
        <p:spPr>
          <a:xfrm>
            <a:off x="365798" y="6286501"/>
            <a:ext cx="5697780" cy="365125"/>
          </a:xfrm>
        </p:spPr>
        <p:txBody>
          <a:bodyPr/>
          <a:lstStyle>
            <a:lvl1pPr algn="l">
              <a:defRPr/>
            </a:lvl1pPr>
          </a:lstStyle>
          <a:p>
            <a:pPr>
              <a:defRPr/>
            </a:pPr>
            <a:endParaRPr lang="en-US"/>
          </a:p>
        </p:txBody>
      </p:sp>
      <p:sp>
        <p:nvSpPr>
          <p:cNvPr id="7" name="Slide Number Placeholder 6"/>
          <p:cNvSpPr>
            <a:spLocks noGrp="1"/>
          </p:cNvSpPr>
          <p:nvPr>
            <p:ph type="sldNum" sz="quarter" idx="12"/>
          </p:nvPr>
        </p:nvSpPr>
        <p:spPr>
          <a:xfrm>
            <a:off x="6355080" y="373605"/>
            <a:ext cx="2420786" cy="816481"/>
          </a:xfrm>
        </p:spPr>
        <p:txBody>
          <a:bodyPr anchor="t"/>
          <a:lstStyle>
            <a:lvl1pPr algn="l">
              <a:defRPr sz="3800"/>
            </a:lvl1pPr>
          </a:lstStyle>
          <a:p>
            <a:pPr>
              <a:defRPr/>
            </a:pPr>
            <a:fld id="{FE132699-770F-4B71-8331-B00C05D26963}" type="slidenum">
              <a:rPr lang="en-US" smtClean="0"/>
              <a:pPr>
                <a:defRPr/>
              </a:pPr>
              <a:t>‹#›</a:t>
            </a:fld>
            <a:endParaRPr lang="en-US"/>
          </a:p>
        </p:txBody>
      </p:sp>
    </p:spTree>
    <p:extLst>
      <p:ext uri="{BB962C8B-B14F-4D97-AF65-F5344CB8AC3E}">
        <p14:creationId xmlns:p14="http://schemas.microsoft.com/office/powerpoint/2010/main" val="689703094"/>
      </p:ext>
    </p:extLst>
  </p:cSld>
  <p:clrMapOvr>
    <a:masterClrMapping/>
  </p:clrMapOvr>
  <p:extLst mod="1">
    <p:ext uri="{DCECCB84-F9BA-43D5-87BE-67443E8EF086}">
      <p15:sldGuideLst xmlns="" xmlns:p15="http://schemas.microsoft.com/office/powerpoint/2012/main">
        <p15:guide id="4294967295" pos="5400">
          <p15:clr>
            <a:srgbClr val="FBAE40"/>
          </p15:clr>
        </p15:guide>
        <p15:guide id="4294967295" pos="405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365798" y="2239"/>
            <a:ext cx="8420415" cy="6855762"/>
          </a:xfrm>
          <a:custGeom>
            <a:avLst/>
            <a:gdLst/>
            <a:ahLst/>
            <a:cxnLst/>
            <a:rect l="0" t="0" r="r" b="b"/>
            <a:pathLst>
              <a:path w="2654" h="2160">
                <a:moveTo>
                  <a:pt x="483" y="15"/>
                </a:moveTo>
                <a:cubicBezTo>
                  <a:pt x="491" y="14"/>
                  <a:pt x="499" y="9"/>
                  <a:pt x="504" y="0"/>
                </a:cubicBezTo>
                <a:cubicBezTo>
                  <a:pt x="451" y="0"/>
                  <a:pt x="451" y="0"/>
                  <a:pt x="451" y="0"/>
                </a:cubicBezTo>
                <a:cubicBezTo>
                  <a:pt x="459" y="10"/>
                  <a:pt x="472" y="17"/>
                  <a:pt x="483" y="15"/>
                </a:cubicBezTo>
                <a:close/>
                <a:moveTo>
                  <a:pt x="376" y="126"/>
                </a:moveTo>
                <a:cubicBezTo>
                  <a:pt x="375" y="146"/>
                  <a:pt x="388" y="155"/>
                  <a:pt x="407" y="154"/>
                </a:cubicBezTo>
                <a:cubicBezTo>
                  <a:pt x="440" y="124"/>
                  <a:pt x="440" y="122"/>
                  <a:pt x="416" y="88"/>
                </a:cubicBezTo>
                <a:cubicBezTo>
                  <a:pt x="394" y="92"/>
                  <a:pt x="376" y="101"/>
                  <a:pt x="376" y="126"/>
                </a:cubicBezTo>
                <a:close/>
                <a:moveTo>
                  <a:pt x="381" y="226"/>
                </a:moveTo>
                <a:cubicBezTo>
                  <a:pt x="359" y="227"/>
                  <a:pt x="344" y="243"/>
                  <a:pt x="347" y="263"/>
                </a:cubicBezTo>
                <a:cubicBezTo>
                  <a:pt x="351" y="288"/>
                  <a:pt x="370" y="306"/>
                  <a:pt x="391" y="304"/>
                </a:cubicBezTo>
                <a:cubicBezTo>
                  <a:pt x="413" y="301"/>
                  <a:pt x="430" y="279"/>
                  <a:pt x="428" y="257"/>
                </a:cubicBezTo>
                <a:cubicBezTo>
                  <a:pt x="427" y="238"/>
                  <a:pt x="405" y="224"/>
                  <a:pt x="381" y="226"/>
                </a:cubicBezTo>
                <a:close/>
                <a:moveTo>
                  <a:pt x="548" y="95"/>
                </a:moveTo>
                <a:cubicBezTo>
                  <a:pt x="555" y="74"/>
                  <a:pt x="546" y="65"/>
                  <a:pt x="505" y="52"/>
                </a:cubicBezTo>
                <a:cubicBezTo>
                  <a:pt x="472" y="76"/>
                  <a:pt x="471" y="79"/>
                  <a:pt x="486" y="117"/>
                </a:cubicBezTo>
                <a:cubicBezTo>
                  <a:pt x="524" y="125"/>
                  <a:pt x="541" y="119"/>
                  <a:pt x="548" y="95"/>
                </a:cubicBezTo>
                <a:close/>
                <a:moveTo>
                  <a:pt x="715" y="94"/>
                </a:moveTo>
                <a:cubicBezTo>
                  <a:pt x="695" y="96"/>
                  <a:pt x="673" y="122"/>
                  <a:pt x="675" y="141"/>
                </a:cubicBezTo>
                <a:cubicBezTo>
                  <a:pt x="677" y="160"/>
                  <a:pt x="703" y="178"/>
                  <a:pt x="725" y="176"/>
                </a:cubicBezTo>
                <a:cubicBezTo>
                  <a:pt x="745" y="173"/>
                  <a:pt x="757" y="156"/>
                  <a:pt x="755" y="134"/>
                </a:cubicBezTo>
                <a:cubicBezTo>
                  <a:pt x="752" y="110"/>
                  <a:pt x="733" y="92"/>
                  <a:pt x="715" y="94"/>
                </a:cubicBezTo>
                <a:close/>
                <a:moveTo>
                  <a:pt x="250" y="87"/>
                </a:moveTo>
                <a:cubicBezTo>
                  <a:pt x="250" y="107"/>
                  <a:pt x="260" y="118"/>
                  <a:pt x="279" y="121"/>
                </a:cubicBezTo>
                <a:cubicBezTo>
                  <a:pt x="301" y="124"/>
                  <a:pt x="320" y="107"/>
                  <a:pt x="331" y="75"/>
                </a:cubicBezTo>
                <a:cubicBezTo>
                  <a:pt x="320" y="65"/>
                  <a:pt x="309" y="54"/>
                  <a:pt x="298" y="43"/>
                </a:cubicBezTo>
                <a:cubicBezTo>
                  <a:pt x="262" y="51"/>
                  <a:pt x="251" y="62"/>
                  <a:pt x="250" y="87"/>
                </a:cubicBezTo>
                <a:close/>
                <a:moveTo>
                  <a:pt x="587" y="178"/>
                </a:moveTo>
                <a:cubicBezTo>
                  <a:pt x="570" y="182"/>
                  <a:pt x="562" y="184"/>
                  <a:pt x="553" y="185"/>
                </a:cubicBezTo>
                <a:cubicBezTo>
                  <a:pt x="531" y="189"/>
                  <a:pt x="516" y="205"/>
                  <a:pt x="516" y="224"/>
                </a:cubicBezTo>
                <a:cubicBezTo>
                  <a:pt x="515" y="241"/>
                  <a:pt x="524" y="261"/>
                  <a:pt x="534" y="276"/>
                </a:cubicBezTo>
                <a:cubicBezTo>
                  <a:pt x="543" y="290"/>
                  <a:pt x="576" y="291"/>
                  <a:pt x="592" y="281"/>
                </a:cubicBezTo>
                <a:cubicBezTo>
                  <a:pt x="609" y="271"/>
                  <a:pt x="613" y="257"/>
                  <a:pt x="607" y="239"/>
                </a:cubicBezTo>
                <a:cubicBezTo>
                  <a:pt x="601" y="220"/>
                  <a:pt x="595" y="201"/>
                  <a:pt x="587" y="178"/>
                </a:cubicBezTo>
                <a:close/>
                <a:moveTo>
                  <a:pt x="609" y="2"/>
                </a:moveTo>
                <a:cubicBezTo>
                  <a:pt x="604" y="20"/>
                  <a:pt x="600" y="35"/>
                  <a:pt x="596" y="48"/>
                </a:cubicBezTo>
                <a:cubicBezTo>
                  <a:pt x="608" y="63"/>
                  <a:pt x="619" y="80"/>
                  <a:pt x="637" y="66"/>
                </a:cubicBezTo>
                <a:cubicBezTo>
                  <a:pt x="647" y="58"/>
                  <a:pt x="655" y="42"/>
                  <a:pt x="655" y="29"/>
                </a:cubicBezTo>
                <a:cubicBezTo>
                  <a:pt x="655" y="6"/>
                  <a:pt x="634" y="5"/>
                  <a:pt x="609" y="2"/>
                </a:cubicBezTo>
                <a:close/>
                <a:moveTo>
                  <a:pt x="2527" y="1919"/>
                </a:moveTo>
                <a:cubicBezTo>
                  <a:pt x="2532" y="1910"/>
                  <a:pt x="2536" y="1900"/>
                  <a:pt x="2540" y="1891"/>
                </a:cubicBezTo>
                <a:cubicBezTo>
                  <a:pt x="2529" y="1869"/>
                  <a:pt x="2520" y="1864"/>
                  <a:pt x="2504" y="1870"/>
                </a:cubicBezTo>
                <a:cubicBezTo>
                  <a:pt x="2490" y="1876"/>
                  <a:pt x="2482" y="1888"/>
                  <a:pt x="2486" y="1900"/>
                </a:cubicBezTo>
                <a:cubicBezTo>
                  <a:pt x="2492" y="1918"/>
                  <a:pt x="2501" y="1922"/>
                  <a:pt x="2527" y="1919"/>
                </a:cubicBezTo>
                <a:close/>
                <a:moveTo>
                  <a:pt x="2402" y="1873"/>
                </a:moveTo>
                <a:cubicBezTo>
                  <a:pt x="2408" y="1864"/>
                  <a:pt x="2416" y="1856"/>
                  <a:pt x="2420" y="1845"/>
                </a:cubicBezTo>
                <a:cubicBezTo>
                  <a:pt x="2426" y="1829"/>
                  <a:pt x="2414" y="1809"/>
                  <a:pt x="2398" y="1805"/>
                </a:cubicBezTo>
                <a:cubicBezTo>
                  <a:pt x="2384" y="1802"/>
                  <a:pt x="2368" y="1814"/>
                  <a:pt x="2364" y="1831"/>
                </a:cubicBezTo>
                <a:cubicBezTo>
                  <a:pt x="2361" y="1844"/>
                  <a:pt x="2362" y="1857"/>
                  <a:pt x="2372" y="1867"/>
                </a:cubicBezTo>
                <a:cubicBezTo>
                  <a:pt x="2381" y="1869"/>
                  <a:pt x="2390" y="1870"/>
                  <a:pt x="2402" y="1873"/>
                </a:cubicBezTo>
                <a:close/>
                <a:moveTo>
                  <a:pt x="2347" y="2029"/>
                </a:moveTo>
                <a:cubicBezTo>
                  <a:pt x="2347" y="2016"/>
                  <a:pt x="2351" y="2001"/>
                  <a:pt x="2333" y="1998"/>
                </a:cubicBezTo>
                <a:cubicBezTo>
                  <a:pt x="2327" y="1997"/>
                  <a:pt x="2316" y="2002"/>
                  <a:pt x="2315" y="2007"/>
                </a:cubicBezTo>
                <a:cubicBezTo>
                  <a:pt x="2312" y="2015"/>
                  <a:pt x="2312" y="2027"/>
                  <a:pt x="2316" y="2033"/>
                </a:cubicBezTo>
                <a:cubicBezTo>
                  <a:pt x="2325" y="2044"/>
                  <a:pt x="2335" y="2036"/>
                  <a:pt x="2347" y="2029"/>
                </a:cubicBezTo>
                <a:close/>
                <a:moveTo>
                  <a:pt x="2278" y="1846"/>
                </a:moveTo>
                <a:cubicBezTo>
                  <a:pt x="2296" y="1839"/>
                  <a:pt x="2299" y="1832"/>
                  <a:pt x="2295" y="1801"/>
                </a:cubicBezTo>
                <a:cubicBezTo>
                  <a:pt x="2272" y="1790"/>
                  <a:pt x="2264" y="1790"/>
                  <a:pt x="2253" y="1803"/>
                </a:cubicBezTo>
                <a:cubicBezTo>
                  <a:pt x="2243" y="1815"/>
                  <a:pt x="2240" y="1830"/>
                  <a:pt x="2247" y="1838"/>
                </a:cubicBezTo>
                <a:cubicBezTo>
                  <a:pt x="2255" y="1848"/>
                  <a:pt x="2265" y="1852"/>
                  <a:pt x="2278" y="1846"/>
                </a:cubicBezTo>
                <a:close/>
                <a:moveTo>
                  <a:pt x="827" y="34"/>
                </a:moveTo>
                <a:cubicBezTo>
                  <a:pt x="846" y="35"/>
                  <a:pt x="858" y="26"/>
                  <a:pt x="863" y="7"/>
                </a:cubicBezTo>
                <a:cubicBezTo>
                  <a:pt x="863" y="5"/>
                  <a:pt x="864" y="3"/>
                  <a:pt x="864" y="0"/>
                </a:cubicBezTo>
                <a:cubicBezTo>
                  <a:pt x="783" y="0"/>
                  <a:pt x="783" y="0"/>
                  <a:pt x="783" y="0"/>
                </a:cubicBezTo>
                <a:cubicBezTo>
                  <a:pt x="790" y="26"/>
                  <a:pt x="802" y="33"/>
                  <a:pt x="827" y="34"/>
                </a:cubicBezTo>
                <a:close/>
                <a:moveTo>
                  <a:pt x="2180" y="1864"/>
                </a:moveTo>
                <a:cubicBezTo>
                  <a:pt x="2182" y="1846"/>
                  <a:pt x="2173" y="1836"/>
                  <a:pt x="2157" y="1831"/>
                </a:cubicBezTo>
                <a:cubicBezTo>
                  <a:pt x="2138" y="1824"/>
                  <a:pt x="2127" y="1836"/>
                  <a:pt x="2111" y="1856"/>
                </a:cubicBezTo>
                <a:cubicBezTo>
                  <a:pt x="2113" y="1862"/>
                  <a:pt x="2117" y="1872"/>
                  <a:pt x="2119" y="1878"/>
                </a:cubicBezTo>
                <a:cubicBezTo>
                  <a:pt x="2150" y="1895"/>
                  <a:pt x="2167" y="1884"/>
                  <a:pt x="2180" y="1864"/>
                </a:cubicBezTo>
                <a:close/>
                <a:moveTo>
                  <a:pt x="206" y="23"/>
                </a:moveTo>
                <a:cubicBezTo>
                  <a:pt x="213" y="16"/>
                  <a:pt x="216" y="8"/>
                  <a:pt x="218" y="0"/>
                </a:cubicBezTo>
                <a:cubicBezTo>
                  <a:pt x="147" y="0"/>
                  <a:pt x="147" y="0"/>
                  <a:pt x="147" y="0"/>
                </a:cubicBezTo>
                <a:cubicBezTo>
                  <a:pt x="146" y="13"/>
                  <a:pt x="150" y="23"/>
                  <a:pt x="163" y="29"/>
                </a:cubicBezTo>
                <a:cubicBezTo>
                  <a:pt x="179" y="37"/>
                  <a:pt x="194" y="38"/>
                  <a:pt x="206" y="23"/>
                </a:cubicBezTo>
                <a:close/>
                <a:moveTo>
                  <a:pt x="2172" y="1933"/>
                </a:moveTo>
                <a:cubicBezTo>
                  <a:pt x="2165" y="1943"/>
                  <a:pt x="2170" y="1957"/>
                  <a:pt x="2185" y="1973"/>
                </a:cubicBezTo>
                <a:cubicBezTo>
                  <a:pt x="2212" y="1965"/>
                  <a:pt x="2223" y="1958"/>
                  <a:pt x="2219" y="1944"/>
                </a:cubicBezTo>
                <a:cubicBezTo>
                  <a:pt x="2217" y="1935"/>
                  <a:pt x="2208" y="1924"/>
                  <a:pt x="2199" y="1919"/>
                </a:cubicBezTo>
                <a:cubicBezTo>
                  <a:pt x="2187" y="1913"/>
                  <a:pt x="2179" y="1924"/>
                  <a:pt x="2172" y="1933"/>
                </a:cubicBezTo>
                <a:close/>
                <a:moveTo>
                  <a:pt x="54" y="71"/>
                </a:moveTo>
                <a:cubicBezTo>
                  <a:pt x="24" y="70"/>
                  <a:pt x="12" y="92"/>
                  <a:pt x="0" y="119"/>
                </a:cubicBezTo>
                <a:cubicBezTo>
                  <a:pt x="12" y="133"/>
                  <a:pt x="25" y="146"/>
                  <a:pt x="38" y="160"/>
                </a:cubicBezTo>
                <a:cubicBezTo>
                  <a:pt x="82" y="144"/>
                  <a:pt x="94" y="133"/>
                  <a:pt x="93" y="114"/>
                </a:cubicBezTo>
                <a:cubicBezTo>
                  <a:pt x="92" y="95"/>
                  <a:pt x="73" y="72"/>
                  <a:pt x="54" y="71"/>
                </a:cubicBezTo>
                <a:close/>
                <a:moveTo>
                  <a:pt x="199" y="184"/>
                </a:moveTo>
                <a:cubicBezTo>
                  <a:pt x="182" y="192"/>
                  <a:pt x="174" y="214"/>
                  <a:pt x="180" y="234"/>
                </a:cubicBezTo>
                <a:cubicBezTo>
                  <a:pt x="189" y="259"/>
                  <a:pt x="203" y="265"/>
                  <a:pt x="242" y="260"/>
                </a:cubicBezTo>
                <a:cubicBezTo>
                  <a:pt x="251" y="248"/>
                  <a:pt x="260" y="236"/>
                  <a:pt x="270" y="223"/>
                </a:cubicBezTo>
                <a:cubicBezTo>
                  <a:pt x="245" y="185"/>
                  <a:pt x="222" y="174"/>
                  <a:pt x="199" y="184"/>
                </a:cubicBezTo>
                <a:close/>
                <a:moveTo>
                  <a:pt x="1979" y="2053"/>
                </a:moveTo>
                <a:cubicBezTo>
                  <a:pt x="2004" y="2061"/>
                  <a:pt x="2011" y="2060"/>
                  <a:pt x="2020" y="2046"/>
                </a:cubicBezTo>
                <a:cubicBezTo>
                  <a:pt x="2030" y="2030"/>
                  <a:pt x="2028" y="2022"/>
                  <a:pt x="2007" y="2000"/>
                </a:cubicBezTo>
                <a:cubicBezTo>
                  <a:pt x="1967" y="2005"/>
                  <a:pt x="1961" y="2016"/>
                  <a:pt x="1979" y="2053"/>
                </a:cubicBezTo>
                <a:close/>
                <a:moveTo>
                  <a:pt x="2417" y="2059"/>
                </a:moveTo>
                <a:cubicBezTo>
                  <a:pt x="2402" y="2055"/>
                  <a:pt x="2394" y="2065"/>
                  <a:pt x="2389" y="2096"/>
                </a:cubicBezTo>
                <a:cubicBezTo>
                  <a:pt x="2402" y="2101"/>
                  <a:pt x="2413" y="2110"/>
                  <a:pt x="2425" y="2098"/>
                </a:cubicBezTo>
                <a:cubicBezTo>
                  <a:pt x="2432" y="2069"/>
                  <a:pt x="2430" y="2062"/>
                  <a:pt x="2417" y="2059"/>
                </a:cubicBezTo>
                <a:close/>
                <a:moveTo>
                  <a:pt x="2351" y="1903"/>
                </a:moveTo>
                <a:cubicBezTo>
                  <a:pt x="2332" y="1914"/>
                  <a:pt x="2335" y="1932"/>
                  <a:pt x="2338" y="1952"/>
                </a:cubicBezTo>
                <a:cubicBezTo>
                  <a:pt x="2355" y="1958"/>
                  <a:pt x="2370" y="1961"/>
                  <a:pt x="2380" y="1946"/>
                </a:cubicBezTo>
                <a:cubicBezTo>
                  <a:pt x="2386" y="1936"/>
                  <a:pt x="2389" y="1924"/>
                  <a:pt x="2378" y="1914"/>
                </a:cubicBezTo>
                <a:cubicBezTo>
                  <a:pt x="2371" y="1906"/>
                  <a:pt x="2362" y="1896"/>
                  <a:pt x="2351" y="1903"/>
                </a:cubicBezTo>
                <a:close/>
                <a:moveTo>
                  <a:pt x="1942" y="2148"/>
                </a:moveTo>
                <a:cubicBezTo>
                  <a:pt x="1942" y="2152"/>
                  <a:pt x="1943" y="2155"/>
                  <a:pt x="1943" y="2159"/>
                </a:cubicBezTo>
                <a:cubicBezTo>
                  <a:pt x="1997" y="2159"/>
                  <a:pt x="1997" y="2159"/>
                  <a:pt x="1997" y="2159"/>
                </a:cubicBezTo>
                <a:cubicBezTo>
                  <a:pt x="1996" y="2153"/>
                  <a:pt x="1994" y="2147"/>
                  <a:pt x="1990" y="2144"/>
                </a:cubicBezTo>
                <a:cubicBezTo>
                  <a:pt x="1974" y="2131"/>
                  <a:pt x="1959" y="2138"/>
                  <a:pt x="1942" y="2148"/>
                </a:cubicBezTo>
                <a:close/>
                <a:moveTo>
                  <a:pt x="2415" y="1974"/>
                </a:moveTo>
                <a:cubicBezTo>
                  <a:pt x="2411" y="1984"/>
                  <a:pt x="2416" y="1993"/>
                  <a:pt x="2425" y="1996"/>
                </a:cubicBezTo>
                <a:cubicBezTo>
                  <a:pt x="2433" y="1998"/>
                  <a:pt x="2445" y="2000"/>
                  <a:pt x="2450" y="1996"/>
                </a:cubicBezTo>
                <a:cubicBezTo>
                  <a:pt x="2463" y="1985"/>
                  <a:pt x="2460" y="1972"/>
                  <a:pt x="2450" y="1959"/>
                </a:cubicBezTo>
                <a:cubicBezTo>
                  <a:pt x="2435" y="1956"/>
                  <a:pt x="2422" y="1958"/>
                  <a:pt x="2415" y="1974"/>
                </a:cubicBezTo>
                <a:close/>
                <a:moveTo>
                  <a:pt x="2632" y="2105"/>
                </a:moveTo>
                <a:cubicBezTo>
                  <a:pt x="2619" y="2096"/>
                  <a:pt x="2608" y="2099"/>
                  <a:pt x="2600" y="2112"/>
                </a:cubicBezTo>
                <a:cubicBezTo>
                  <a:pt x="2592" y="2125"/>
                  <a:pt x="2595" y="2144"/>
                  <a:pt x="2606" y="2153"/>
                </a:cubicBezTo>
                <a:cubicBezTo>
                  <a:pt x="2616" y="2160"/>
                  <a:pt x="2636" y="2158"/>
                  <a:pt x="2644" y="2148"/>
                </a:cubicBezTo>
                <a:cubicBezTo>
                  <a:pt x="2654" y="2135"/>
                  <a:pt x="2649" y="2116"/>
                  <a:pt x="2632" y="2105"/>
                </a:cubicBezTo>
                <a:close/>
                <a:moveTo>
                  <a:pt x="2315" y="2071"/>
                </a:moveTo>
                <a:cubicBezTo>
                  <a:pt x="2309" y="2068"/>
                  <a:pt x="2301" y="2071"/>
                  <a:pt x="2289" y="2071"/>
                </a:cubicBezTo>
                <a:cubicBezTo>
                  <a:pt x="2293" y="2083"/>
                  <a:pt x="2293" y="2092"/>
                  <a:pt x="2297" y="2096"/>
                </a:cubicBezTo>
                <a:cubicBezTo>
                  <a:pt x="2305" y="2102"/>
                  <a:pt x="2314" y="2100"/>
                  <a:pt x="2320" y="2090"/>
                </a:cubicBezTo>
                <a:cubicBezTo>
                  <a:pt x="2324" y="2082"/>
                  <a:pt x="2324" y="2074"/>
                  <a:pt x="2315" y="2071"/>
                </a:cubicBezTo>
                <a:close/>
                <a:moveTo>
                  <a:pt x="2613" y="2018"/>
                </a:moveTo>
                <a:cubicBezTo>
                  <a:pt x="2623" y="2010"/>
                  <a:pt x="2625" y="1995"/>
                  <a:pt x="2618" y="1983"/>
                </a:cubicBezTo>
                <a:cubicBezTo>
                  <a:pt x="2610" y="1971"/>
                  <a:pt x="2600" y="1965"/>
                  <a:pt x="2585" y="1968"/>
                </a:cubicBezTo>
                <a:cubicBezTo>
                  <a:pt x="2568" y="1972"/>
                  <a:pt x="2564" y="1980"/>
                  <a:pt x="2564" y="2012"/>
                </a:cubicBezTo>
                <a:cubicBezTo>
                  <a:pt x="2587" y="2027"/>
                  <a:pt x="2601" y="2029"/>
                  <a:pt x="2613" y="2018"/>
                </a:cubicBezTo>
                <a:close/>
                <a:moveTo>
                  <a:pt x="2500" y="2017"/>
                </a:moveTo>
                <a:cubicBezTo>
                  <a:pt x="2490" y="2014"/>
                  <a:pt x="2481" y="2015"/>
                  <a:pt x="2475" y="2025"/>
                </a:cubicBezTo>
                <a:cubicBezTo>
                  <a:pt x="2468" y="2036"/>
                  <a:pt x="2469" y="2054"/>
                  <a:pt x="2478" y="2060"/>
                </a:cubicBezTo>
                <a:cubicBezTo>
                  <a:pt x="2492" y="2070"/>
                  <a:pt x="2505" y="2066"/>
                  <a:pt x="2517" y="2055"/>
                </a:cubicBezTo>
                <a:cubicBezTo>
                  <a:pt x="2520" y="2030"/>
                  <a:pt x="2516" y="2022"/>
                  <a:pt x="2500" y="2017"/>
                </a:cubicBezTo>
                <a:close/>
                <a:moveTo>
                  <a:pt x="2533" y="2109"/>
                </a:moveTo>
                <a:cubicBezTo>
                  <a:pt x="2524" y="2102"/>
                  <a:pt x="2509" y="2104"/>
                  <a:pt x="2503" y="2111"/>
                </a:cubicBezTo>
                <a:cubicBezTo>
                  <a:pt x="2495" y="2121"/>
                  <a:pt x="2498" y="2139"/>
                  <a:pt x="2508" y="2145"/>
                </a:cubicBezTo>
                <a:cubicBezTo>
                  <a:pt x="2518" y="2152"/>
                  <a:pt x="2533" y="2148"/>
                  <a:pt x="2539" y="2138"/>
                </a:cubicBezTo>
                <a:cubicBezTo>
                  <a:pt x="2544" y="2129"/>
                  <a:pt x="2541" y="2115"/>
                  <a:pt x="2533" y="2109"/>
                </a:cubicBezTo>
                <a:close/>
                <a:moveTo>
                  <a:pt x="2320" y="2159"/>
                </a:moveTo>
                <a:cubicBezTo>
                  <a:pt x="2351" y="2159"/>
                  <a:pt x="2351" y="2159"/>
                  <a:pt x="2351" y="2159"/>
                </a:cubicBezTo>
                <a:cubicBezTo>
                  <a:pt x="2351" y="2151"/>
                  <a:pt x="2352" y="2143"/>
                  <a:pt x="2352" y="2133"/>
                </a:cubicBezTo>
                <a:cubicBezTo>
                  <a:pt x="2339" y="2135"/>
                  <a:pt x="2329" y="2137"/>
                  <a:pt x="2319" y="2138"/>
                </a:cubicBezTo>
                <a:cubicBezTo>
                  <a:pt x="2319" y="2147"/>
                  <a:pt x="2319" y="2154"/>
                  <a:pt x="2320" y="2159"/>
                </a:cubicBezTo>
                <a:close/>
                <a:moveTo>
                  <a:pt x="2091" y="2037"/>
                </a:moveTo>
                <a:cubicBezTo>
                  <a:pt x="2083" y="2038"/>
                  <a:pt x="2072" y="2043"/>
                  <a:pt x="2067" y="2050"/>
                </a:cubicBezTo>
                <a:cubicBezTo>
                  <a:pt x="2059" y="2061"/>
                  <a:pt x="2069" y="2077"/>
                  <a:pt x="2094" y="2094"/>
                </a:cubicBezTo>
                <a:cubicBezTo>
                  <a:pt x="2118" y="2086"/>
                  <a:pt x="2124" y="2080"/>
                  <a:pt x="2122" y="2065"/>
                </a:cubicBezTo>
                <a:cubicBezTo>
                  <a:pt x="2121" y="2053"/>
                  <a:pt x="2105" y="2037"/>
                  <a:pt x="2091" y="2037"/>
                </a:cubicBezTo>
                <a:close/>
                <a:moveTo>
                  <a:pt x="2069" y="2140"/>
                </a:moveTo>
                <a:cubicBezTo>
                  <a:pt x="2063" y="2146"/>
                  <a:pt x="2061" y="2152"/>
                  <a:pt x="2062" y="2159"/>
                </a:cubicBezTo>
                <a:cubicBezTo>
                  <a:pt x="2112" y="2159"/>
                  <a:pt x="2112" y="2159"/>
                  <a:pt x="2112" y="2159"/>
                </a:cubicBezTo>
                <a:cubicBezTo>
                  <a:pt x="2112" y="2155"/>
                  <a:pt x="2113" y="2150"/>
                  <a:pt x="2112" y="2144"/>
                </a:cubicBezTo>
                <a:cubicBezTo>
                  <a:pt x="2090" y="2131"/>
                  <a:pt x="2080" y="2130"/>
                  <a:pt x="2069" y="2140"/>
                </a:cubicBezTo>
                <a:close/>
                <a:moveTo>
                  <a:pt x="2124" y="1967"/>
                </a:moveTo>
                <a:cubicBezTo>
                  <a:pt x="2111" y="1968"/>
                  <a:pt x="2106" y="1977"/>
                  <a:pt x="2103" y="1990"/>
                </a:cubicBezTo>
                <a:cubicBezTo>
                  <a:pt x="2110" y="2004"/>
                  <a:pt x="2120" y="2012"/>
                  <a:pt x="2134" y="2009"/>
                </a:cubicBezTo>
                <a:cubicBezTo>
                  <a:pt x="2147" y="2005"/>
                  <a:pt x="2151" y="1994"/>
                  <a:pt x="2152" y="1981"/>
                </a:cubicBezTo>
                <a:cubicBezTo>
                  <a:pt x="2147" y="1968"/>
                  <a:pt x="2137" y="1965"/>
                  <a:pt x="2124" y="1967"/>
                </a:cubicBezTo>
                <a:close/>
                <a:moveTo>
                  <a:pt x="2293" y="1905"/>
                </a:moveTo>
                <a:cubicBezTo>
                  <a:pt x="2285" y="1901"/>
                  <a:pt x="2274" y="1899"/>
                  <a:pt x="2266" y="1908"/>
                </a:cubicBezTo>
                <a:cubicBezTo>
                  <a:pt x="2257" y="1921"/>
                  <a:pt x="2260" y="1932"/>
                  <a:pt x="2272" y="1944"/>
                </a:cubicBezTo>
                <a:cubicBezTo>
                  <a:pt x="2279" y="1942"/>
                  <a:pt x="2288" y="1941"/>
                  <a:pt x="2297" y="1940"/>
                </a:cubicBezTo>
                <a:cubicBezTo>
                  <a:pt x="2299" y="1927"/>
                  <a:pt x="2309" y="1914"/>
                  <a:pt x="2293" y="1905"/>
                </a:cubicBezTo>
                <a:close/>
                <a:moveTo>
                  <a:pt x="2084" y="1943"/>
                </a:moveTo>
                <a:cubicBezTo>
                  <a:pt x="2090" y="1932"/>
                  <a:pt x="2086" y="1918"/>
                  <a:pt x="2072" y="1911"/>
                </a:cubicBezTo>
                <a:cubicBezTo>
                  <a:pt x="2057" y="1902"/>
                  <a:pt x="2043" y="1905"/>
                  <a:pt x="2037" y="1918"/>
                </a:cubicBezTo>
                <a:cubicBezTo>
                  <a:pt x="2031" y="1931"/>
                  <a:pt x="2035" y="1948"/>
                  <a:pt x="2046" y="1955"/>
                </a:cubicBezTo>
                <a:cubicBezTo>
                  <a:pt x="2058" y="1962"/>
                  <a:pt x="2076" y="1956"/>
                  <a:pt x="2084" y="1943"/>
                </a:cubicBezTo>
                <a:close/>
                <a:moveTo>
                  <a:pt x="2185" y="2065"/>
                </a:moveTo>
                <a:cubicBezTo>
                  <a:pt x="2175" y="2058"/>
                  <a:pt x="2156" y="2062"/>
                  <a:pt x="2150" y="2072"/>
                </a:cubicBezTo>
                <a:cubicBezTo>
                  <a:pt x="2144" y="2083"/>
                  <a:pt x="2150" y="2103"/>
                  <a:pt x="2163" y="2111"/>
                </a:cubicBezTo>
                <a:cubicBezTo>
                  <a:pt x="2174" y="2117"/>
                  <a:pt x="2182" y="2113"/>
                  <a:pt x="2191" y="2098"/>
                </a:cubicBezTo>
                <a:cubicBezTo>
                  <a:pt x="2199" y="2084"/>
                  <a:pt x="2197" y="2072"/>
                  <a:pt x="2185" y="2065"/>
                </a:cubicBezTo>
                <a:close/>
                <a:moveTo>
                  <a:pt x="2222" y="2010"/>
                </a:moveTo>
                <a:cubicBezTo>
                  <a:pt x="2210" y="2021"/>
                  <a:pt x="2212" y="2032"/>
                  <a:pt x="2227" y="2050"/>
                </a:cubicBezTo>
                <a:cubicBezTo>
                  <a:pt x="2246" y="2051"/>
                  <a:pt x="2256" y="2040"/>
                  <a:pt x="2261" y="2023"/>
                </a:cubicBezTo>
                <a:cubicBezTo>
                  <a:pt x="2241" y="2003"/>
                  <a:pt x="2232" y="2000"/>
                  <a:pt x="2222" y="2010"/>
                </a:cubicBezTo>
                <a:close/>
                <a:moveTo>
                  <a:pt x="2230" y="2092"/>
                </a:moveTo>
                <a:cubicBezTo>
                  <a:pt x="2219" y="2104"/>
                  <a:pt x="2211" y="2113"/>
                  <a:pt x="2220" y="2125"/>
                </a:cubicBezTo>
                <a:cubicBezTo>
                  <a:pt x="2223" y="2129"/>
                  <a:pt x="2232" y="2133"/>
                  <a:pt x="2237" y="2132"/>
                </a:cubicBezTo>
                <a:cubicBezTo>
                  <a:pt x="2253" y="2129"/>
                  <a:pt x="2254" y="2116"/>
                  <a:pt x="2254" y="2100"/>
                </a:cubicBezTo>
                <a:cubicBezTo>
                  <a:pt x="2246" y="2097"/>
                  <a:pt x="2237" y="2095"/>
                  <a:pt x="2230" y="2092"/>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6355080" y="1503910"/>
            <a:ext cx="2423160" cy="1687924"/>
          </a:xfrm>
        </p:spPr>
        <p:txBody>
          <a:bodyPr anchor="b">
            <a:noAutofit/>
          </a:bodyPr>
          <a:lstStyle>
            <a:lvl1pPr>
              <a:lnSpc>
                <a:spcPct val="104000"/>
              </a:lnSpc>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 y="1"/>
            <a:ext cx="6076988"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355080" y="3223806"/>
            <a:ext cx="2423160" cy="2872194"/>
          </a:xfrm>
        </p:spPr>
        <p:txBody>
          <a:bodyPr>
            <a:normAutofit/>
          </a:bodyPr>
          <a:lstStyle>
            <a:lvl1pPr marL="0" indent="0">
              <a:spcBef>
                <a:spcPts val="1200"/>
              </a:spcBef>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6350194" y="6296616"/>
            <a:ext cx="2428010" cy="365125"/>
          </a:xfrm>
        </p:spPr>
        <p:txBody>
          <a:bodyPr/>
          <a:lstStyle>
            <a:lvl1pPr algn="l">
              <a:defRPr/>
            </a:lvl1pPr>
          </a:lstStyle>
          <a:p>
            <a:pPr>
              <a:defRPr/>
            </a:pPr>
            <a:fld id="{094A73A1-F13A-4159-A0FB-38180CD6975A}" type="datetimeFigureOut">
              <a:rPr lang="en-US" smtClean="0"/>
              <a:pPr>
                <a:defRPr/>
              </a:pPr>
              <a:t>10/23/2017</a:t>
            </a:fld>
            <a:endParaRPr lang="en-US"/>
          </a:p>
        </p:txBody>
      </p:sp>
      <p:sp>
        <p:nvSpPr>
          <p:cNvPr id="6" name="Footer Placeholder 5"/>
          <p:cNvSpPr>
            <a:spLocks noGrp="1"/>
          </p:cNvSpPr>
          <p:nvPr>
            <p:ph type="ftr" sz="quarter" idx="11"/>
          </p:nvPr>
        </p:nvSpPr>
        <p:spPr>
          <a:xfrm>
            <a:off x="365798" y="6296616"/>
            <a:ext cx="5711190" cy="365125"/>
          </a:xfrm>
        </p:spPr>
        <p:txBody>
          <a:bodyPr/>
          <a:lstStyle>
            <a:lvl1pPr algn="l">
              <a:defRPr/>
            </a:lvl1pPr>
          </a:lstStyle>
          <a:p>
            <a:pPr>
              <a:defRPr/>
            </a:pPr>
            <a:endParaRPr lang="en-US"/>
          </a:p>
        </p:txBody>
      </p:sp>
      <p:sp>
        <p:nvSpPr>
          <p:cNvPr id="7" name="Slide Number Placeholder 6"/>
          <p:cNvSpPr>
            <a:spLocks noGrp="1"/>
          </p:cNvSpPr>
          <p:nvPr>
            <p:ph type="sldNum" sz="quarter" idx="12"/>
          </p:nvPr>
        </p:nvSpPr>
        <p:spPr>
          <a:xfrm>
            <a:off x="6355080" y="373607"/>
            <a:ext cx="2423160" cy="816482"/>
          </a:xfrm>
        </p:spPr>
        <p:txBody>
          <a:bodyPr anchor="t"/>
          <a:lstStyle>
            <a:lvl1pPr algn="l">
              <a:defRPr sz="3800"/>
            </a:lvl1pPr>
          </a:lstStyle>
          <a:p>
            <a:pPr>
              <a:defRPr/>
            </a:pPr>
            <a:fld id="{18E97539-F337-41DF-A0CB-2332E652F627}" type="slidenum">
              <a:rPr lang="en-US" smtClean="0"/>
              <a:pPr>
                <a:defRPr/>
              </a:pPr>
              <a:t>‹#›</a:t>
            </a:fld>
            <a:endParaRPr lang="en-US"/>
          </a:p>
        </p:txBody>
      </p:sp>
    </p:spTree>
    <p:extLst>
      <p:ext uri="{BB962C8B-B14F-4D97-AF65-F5344CB8AC3E}">
        <p14:creationId xmlns:p14="http://schemas.microsoft.com/office/powerpoint/2010/main" val="2649630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724F4BDD-C46D-4B3F-9F3F-57CF2E60DC2C}" type="datetimeFigureOut">
              <a:rPr lang="en-US" smtClean="0"/>
              <a:pPr>
                <a:defRPr/>
              </a:pPr>
              <a:t>10/23/2017</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5B85483-5FD3-44F5-9C6B-ACEC158EA09A}" type="slidenum">
              <a:rPr lang="en-US" smtClean="0"/>
              <a:pPr>
                <a:defRPr/>
              </a:pPr>
              <a:t>‹#›</a:t>
            </a:fld>
            <a:endParaRPr lang="en-US"/>
          </a:p>
        </p:txBody>
      </p:sp>
    </p:spTree>
    <p:extLst>
      <p:ext uri="{BB962C8B-B14F-4D97-AF65-F5344CB8AC3E}">
        <p14:creationId xmlns:p14="http://schemas.microsoft.com/office/powerpoint/2010/main" val="1575606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Freeform 5"/>
          <p:cNvSpPr>
            <a:spLocks noEditPoints="1"/>
          </p:cNvSpPr>
          <p:nvPr/>
        </p:nvSpPr>
        <p:spPr bwMode="auto">
          <a:xfrm>
            <a:off x="0" y="1"/>
            <a:ext cx="8690740" cy="6858000"/>
          </a:xfrm>
          <a:custGeom>
            <a:avLst/>
            <a:gdLst/>
            <a:ahLst/>
            <a:cxnLst/>
            <a:rect l="0" t="0" r="r" b="b"/>
            <a:pathLst>
              <a:path w="2735" h="2158">
                <a:moveTo>
                  <a:pt x="708" y="118"/>
                </a:moveTo>
                <a:cubicBezTo>
                  <a:pt x="721" y="115"/>
                  <a:pt x="726" y="104"/>
                  <a:pt x="721" y="91"/>
                </a:cubicBezTo>
                <a:cubicBezTo>
                  <a:pt x="717" y="79"/>
                  <a:pt x="707" y="73"/>
                  <a:pt x="697" y="79"/>
                </a:cubicBezTo>
                <a:cubicBezTo>
                  <a:pt x="689" y="84"/>
                  <a:pt x="685" y="94"/>
                  <a:pt x="676" y="107"/>
                </a:cubicBezTo>
                <a:cubicBezTo>
                  <a:pt x="691" y="113"/>
                  <a:pt x="701" y="120"/>
                  <a:pt x="708" y="118"/>
                </a:cubicBezTo>
                <a:close/>
                <a:moveTo>
                  <a:pt x="659" y="47"/>
                </a:moveTo>
                <a:cubicBezTo>
                  <a:pt x="678" y="48"/>
                  <a:pt x="678" y="30"/>
                  <a:pt x="680" y="12"/>
                </a:cubicBezTo>
                <a:cubicBezTo>
                  <a:pt x="675" y="8"/>
                  <a:pt x="670" y="4"/>
                  <a:pt x="666" y="0"/>
                </a:cubicBezTo>
                <a:cubicBezTo>
                  <a:pt x="636" y="0"/>
                  <a:pt x="636" y="0"/>
                  <a:pt x="636" y="0"/>
                </a:cubicBezTo>
                <a:cubicBezTo>
                  <a:pt x="636" y="0"/>
                  <a:pt x="636" y="0"/>
                  <a:pt x="636" y="0"/>
                </a:cubicBezTo>
                <a:cubicBezTo>
                  <a:pt x="630" y="5"/>
                  <a:pt x="627" y="21"/>
                  <a:pt x="630" y="27"/>
                </a:cubicBezTo>
                <a:cubicBezTo>
                  <a:pt x="636" y="36"/>
                  <a:pt x="649" y="47"/>
                  <a:pt x="659" y="47"/>
                </a:cubicBezTo>
                <a:close/>
                <a:moveTo>
                  <a:pt x="584" y="210"/>
                </a:moveTo>
                <a:cubicBezTo>
                  <a:pt x="569" y="215"/>
                  <a:pt x="557" y="237"/>
                  <a:pt x="563" y="251"/>
                </a:cubicBezTo>
                <a:cubicBezTo>
                  <a:pt x="568" y="267"/>
                  <a:pt x="595" y="277"/>
                  <a:pt x="613" y="271"/>
                </a:cubicBezTo>
                <a:cubicBezTo>
                  <a:pt x="629" y="265"/>
                  <a:pt x="632" y="253"/>
                  <a:pt x="623" y="231"/>
                </a:cubicBezTo>
                <a:cubicBezTo>
                  <a:pt x="615" y="211"/>
                  <a:pt x="601" y="203"/>
                  <a:pt x="584" y="210"/>
                </a:cubicBezTo>
                <a:close/>
                <a:moveTo>
                  <a:pt x="603" y="153"/>
                </a:moveTo>
                <a:cubicBezTo>
                  <a:pt x="620" y="134"/>
                  <a:pt x="617" y="115"/>
                  <a:pt x="603" y="97"/>
                </a:cubicBezTo>
                <a:cubicBezTo>
                  <a:pt x="565" y="100"/>
                  <a:pt x="555" y="107"/>
                  <a:pt x="557" y="126"/>
                </a:cubicBezTo>
                <a:cubicBezTo>
                  <a:pt x="559" y="147"/>
                  <a:pt x="572" y="155"/>
                  <a:pt x="603" y="153"/>
                </a:cubicBezTo>
                <a:close/>
                <a:moveTo>
                  <a:pt x="650" y="587"/>
                </a:moveTo>
                <a:cubicBezTo>
                  <a:pt x="663" y="606"/>
                  <a:pt x="676" y="608"/>
                  <a:pt x="708" y="594"/>
                </a:cubicBezTo>
                <a:cubicBezTo>
                  <a:pt x="713" y="582"/>
                  <a:pt x="718" y="570"/>
                  <a:pt x="723" y="557"/>
                </a:cubicBezTo>
                <a:cubicBezTo>
                  <a:pt x="693" y="530"/>
                  <a:pt x="671" y="526"/>
                  <a:pt x="654" y="540"/>
                </a:cubicBezTo>
                <a:cubicBezTo>
                  <a:pt x="642" y="550"/>
                  <a:pt x="640" y="572"/>
                  <a:pt x="650" y="587"/>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696" y="211"/>
                </a:moveTo>
                <a:cubicBezTo>
                  <a:pt x="707" y="192"/>
                  <a:pt x="694" y="180"/>
                  <a:pt x="677" y="167"/>
                </a:cubicBezTo>
                <a:cubicBezTo>
                  <a:pt x="667" y="173"/>
                  <a:pt x="657" y="180"/>
                  <a:pt x="649" y="185"/>
                </a:cubicBezTo>
                <a:cubicBezTo>
                  <a:pt x="652" y="206"/>
                  <a:pt x="655" y="223"/>
                  <a:pt x="675" y="223"/>
                </a:cubicBezTo>
                <a:cubicBezTo>
                  <a:pt x="682" y="223"/>
                  <a:pt x="693" y="217"/>
                  <a:pt x="696" y="211"/>
                </a:cubicBezTo>
                <a:close/>
                <a:moveTo>
                  <a:pt x="454" y="836"/>
                </a:moveTo>
                <a:cubicBezTo>
                  <a:pt x="467" y="873"/>
                  <a:pt x="483" y="902"/>
                  <a:pt x="526" y="896"/>
                </a:cubicBezTo>
                <a:cubicBezTo>
                  <a:pt x="554" y="892"/>
                  <a:pt x="575" y="868"/>
                  <a:pt x="573" y="840"/>
                </a:cubicBezTo>
                <a:cubicBezTo>
                  <a:pt x="571" y="812"/>
                  <a:pt x="564" y="786"/>
                  <a:pt x="534" y="776"/>
                </a:cubicBezTo>
                <a:cubicBezTo>
                  <a:pt x="504" y="765"/>
                  <a:pt x="487" y="779"/>
                  <a:pt x="454" y="836"/>
                </a:cubicBezTo>
                <a:close/>
                <a:moveTo>
                  <a:pt x="701" y="296"/>
                </a:moveTo>
                <a:cubicBezTo>
                  <a:pt x="698" y="307"/>
                  <a:pt x="695" y="318"/>
                  <a:pt x="693" y="327"/>
                </a:cubicBezTo>
                <a:cubicBezTo>
                  <a:pt x="707" y="349"/>
                  <a:pt x="724" y="349"/>
                  <a:pt x="741" y="337"/>
                </a:cubicBezTo>
                <a:cubicBezTo>
                  <a:pt x="753" y="329"/>
                  <a:pt x="750" y="317"/>
                  <a:pt x="744" y="306"/>
                </a:cubicBezTo>
                <a:cubicBezTo>
                  <a:pt x="734" y="285"/>
                  <a:pt x="719" y="287"/>
                  <a:pt x="701" y="296"/>
                </a:cubicBezTo>
                <a:close/>
                <a:moveTo>
                  <a:pt x="675" y="446"/>
                </a:moveTo>
                <a:cubicBezTo>
                  <a:pt x="679" y="463"/>
                  <a:pt x="691" y="469"/>
                  <a:pt x="707" y="468"/>
                </a:cubicBezTo>
                <a:cubicBezTo>
                  <a:pt x="727" y="466"/>
                  <a:pt x="739" y="447"/>
                  <a:pt x="741" y="417"/>
                </a:cubicBezTo>
                <a:cubicBezTo>
                  <a:pt x="729" y="411"/>
                  <a:pt x="717" y="404"/>
                  <a:pt x="706" y="398"/>
                </a:cubicBezTo>
                <a:cubicBezTo>
                  <a:pt x="677" y="413"/>
                  <a:pt x="670" y="424"/>
                  <a:pt x="675" y="446"/>
                </a:cubicBezTo>
                <a:close/>
                <a:moveTo>
                  <a:pt x="331" y="200"/>
                </a:moveTo>
                <a:cubicBezTo>
                  <a:pt x="309" y="209"/>
                  <a:pt x="301" y="225"/>
                  <a:pt x="309" y="242"/>
                </a:cubicBezTo>
                <a:cubicBezTo>
                  <a:pt x="317" y="260"/>
                  <a:pt x="339" y="270"/>
                  <a:pt x="354" y="264"/>
                </a:cubicBezTo>
                <a:cubicBezTo>
                  <a:pt x="372" y="256"/>
                  <a:pt x="381" y="233"/>
                  <a:pt x="374" y="214"/>
                </a:cubicBezTo>
                <a:cubicBezTo>
                  <a:pt x="367" y="198"/>
                  <a:pt x="350" y="192"/>
                  <a:pt x="331" y="200"/>
                </a:cubicBezTo>
                <a:close/>
                <a:moveTo>
                  <a:pt x="568" y="1184"/>
                </a:moveTo>
                <a:cubicBezTo>
                  <a:pt x="590" y="1202"/>
                  <a:pt x="612" y="1204"/>
                  <a:pt x="634" y="1187"/>
                </a:cubicBezTo>
                <a:cubicBezTo>
                  <a:pt x="664" y="1164"/>
                  <a:pt x="666" y="1134"/>
                  <a:pt x="640" y="1085"/>
                </a:cubicBezTo>
                <a:cubicBezTo>
                  <a:pt x="620" y="1085"/>
                  <a:pt x="599" y="1085"/>
                  <a:pt x="575" y="1085"/>
                </a:cubicBezTo>
                <a:cubicBezTo>
                  <a:pt x="540" y="1146"/>
                  <a:pt x="540" y="1159"/>
                  <a:pt x="568" y="1184"/>
                </a:cubicBezTo>
                <a:close/>
                <a:moveTo>
                  <a:pt x="483" y="216"/>
                </a:moveTo>
                <a:cubicBezTo>
                  <a:pt x="490" y="200"/>
                  <a:pt x="482" y="186"/>
                  <a:pt x="470" y="175"/>
                </a:cubicBezTo>
                <a:cubicBezTo>
                  <a:pt x="452" y="169"/>
                  <a:pt x="440" y="178"/>
                  <a:pt x="431" y="192"/>
                </a:cubicBezTo>
                <a:cubicBezTo>
                  <a:pt x="422" y="207"/>
                  <a:pt x="428" y="219"/>
                  <a:pt x="439" y="233"/>
                </a:cubicBezTo>
                <a:cubicBezTo>
                  <a:pt x="459" y="237"/>
                  <a:pt x="475" y="234"/>
                  <a:pt x="483" y="216"/>
                </a:cubicBezTo>
                <a:close/>
                <a:moveTo>
                  <a:pt x="402" y="415"/>
                </a:moveTo>
                <a:cubicBezTo>
                  <a:pt x="431" y="395"/>
                  <a:pt x="435" y="387"/>
                  <a:pt x="428" y="366"/>
                </a:cubicBezTo>
                <a:cubicBezTo>
                  <a:pt x="420" y="341"/>
                  <a:pt x="410" y="337"/>
                  <a:pt x="369" y="342"/>
                </a:cubicBezTo>
                <a:cubicBezTo>
                  <a:pt x="342" y="387"/>
                  <a:pt x="349" y="402"/>
                  <a:pt x="402" y="415"/>
                </a:cubicBezTo>
                <a:close/>
                <a:moveTo>
                  <a:pt x="261" y="1622"/>
                </a:moveTo>
                <a:cubicBezTo>
                  <a:pt x="263" y="1642"/>
                  <a:pt x="266" y="1662"/>
                  <a:pt x="268" y="1679"/>
                </a:cubicBezTo>
                <a:cubicBezTo>
                  <a:pt x="301" y="1689"/>
                  <a:pt x="329" y="1699"/>
                  <a:pt x="345" y="1668"/>
                </a:cubicBezTo>
                <a:cubicBezTo>
                  <a:pt x="350" y="1657"/>
                  <a:pt x="350" y="1636"/>
                  <a:pt x="343" y="1626"/>
                </a:cubicBezTo>
                <a:cubicBezTo>
                  <a:pt x="322" y="1596"/>
                  <a:pt x="294" y="1606"/>
                  <a:pt x="261" y="1622"/>
                </a:cubicBezTo>
                <a:close/>
                <a:moveTo>
                  <a:pt x="532" y="275"/>
                </a:moveTo>
                <a:cubicBezTo>
                  <a:pt x="519" y="267"/>
                  <a:pt x="489" y="269"/>
                  <a:pt x="478" y="284"/>
                </a:cubicBezTo>
                <a:cubicBezTo>
                  <a:pt x="471" y="293"/>
                  <a:pt x="468" y="309"/>
                  <a:pt x="471" y="319"/>
                </a:cubicBezTo>
                <a:cubicBezTo>
                  <a:pt x="476" y="337"/>
                  <a:pt x="501" y="340"/>
                  <a:pt x="539" y="329"/>
                </a:cubicBezTo>
                <a:cubicBezTo>
                  <a:pt x="551" y="296"/>
                  <a:pt x="549" y="286"/>
                  <a:pt x="532" y="275"/>
                </a:cubicBezTo>
                <a:close/>
                <a:moveTo>
                  <a:pt x="505" y="478"/>
                </a:moveTo>
                <a:cubicBezTo>
                  <a:pt x="479" y="484"/>
                  <a:pt x="474" y="505"/>
                  <a:pt x="470" y="531"/>
                </a:cubicBezTo>
                <a:cubicBezTo>
                  <a:pt x="484" y="540"/>
                  <a:pt x="498" y="548"/>
                  <a:pt x="512" y="557"/>
                </a:cubicBezTo>
                <a:cubicBezTo>
                  <a:pt x="545" y="533"/>
                  <a:pt x="553" y="521"/>
                  <a:pt x="548" y="505"/>
                </a:cubicBezTo>
                <a:cubicBezTo>
                  <a:pt x="543" y="489"/>
                  <a:pt x="521" y="474"/>
                  <a:pt x="505" y="478"/>
                </a:cubicBezTo>
                <a:close/>
                <a:moveTo>
                  <a:pt x="428" y="1104"/>
                </a:moveTo>
                <a:cubicBezTo>
                  <a:pt x="495" y="1097"/>
                  <a:pt x="500" y="1090"/>
                  <a:pt x="479" y="1024"/>
                </a:cubicBezTo>
                <a:cubicBezTo>
                  <a:pt x="462" y="1021"/>
                  <a:pt x="443" y="1017"/>
                  <a:pt x="426" y="1014"/>
                </a:cubicBezTo>
                <a:cubicBezTo>
                  <a:pt x="403" y="1046"/>
                  <a:pt x="396" y="1073"/>
                  <a:pt x="428" y="1104"/>
                </a:cubicBezTo>
                <a:close/>
                <a:moveTo>
                  <a:pt x="488" y="133"/>
                </a:moveTo>
                <a:cubicBezTo>
                  <a:pt x="503" y="100"/>
                  <a:pt x="504" y="82"/>
                  <a:pt x="487" y="75"/>
                </a:cubicBezTo>
                <a:cubicBezTo>
                  <a:pt x="475" y="69"/>
                  <a:pt x="456" y="70"/>
                  <a:pt x="444" y="75"/>
                </a:cubicBezTo>
                <a:cubicBezTo>
                  <a:pt x="428" y="82"/>
                  <a:pt x="432" y="100"/>
                  <a:pt x="436" y="114"/>
                </a:cubicBezTo>
                <a:cubicBezTo>
                  <a:pt x="440" y="130"/>
                  <a:pt x="459" y="136"/>
                  <a:pt x="488" y="133"/>
                </a:cubicBezTo>
                <a:close/>
                <a:moveTo>
                  <a:pt x="529" y="20"/>
                </a:moveTo>
                <a:cubicBezTo>
                  <a:pt x="532" y="14"/>
                  <a:pt x="536" y="7"/>
                  <a:pt x="540" y="0"/>
                </a:cubicBezTo>
                <a:cubicBezTo>
                  <a:pt x="489" y="0"/>
                  <a:pt x="489" y="0"/>
                  <a:pt x="489" y="0"/>
                </a:cubicBezTo>
                <a:cubicBezTo>
                  <a:pt x="495" y="17"/>
                  <a:pt x="509" y="22"/>
                  <a:pt x="529" y="20"/>
                </a:cubicBezTo>
                <a:close/>
                <a:moveTo>
                  <a:pt x="992" y="117"/>
                </a:moveTo>
                <a:cubicBezTo>
                  <a:pt x="1013" y="151"/>
                  <a:pt x="1018" y="151"/>
                  <a:pt x="1047" y="123"/>
                </a:cubicBezTo>
                <a:cubicBezTo>
                  <a:pt x="1045" y="113"/>
                  <a:pt x="1041" y="102"/>
                  <a:pt x="1039" y="92"/>
                </a:cubicBezTo>
                <a:cubicBezTo>
                  <a:pt x="1016" y="89"/>
                  <a:pt x="1000" y="92"/>
                  <a:pt x="992" y="117"/>
                </a:cubicBezTo>
                <a:close/>
                <a:moveTo>
                  <a:pt x="660" y="936"/>
                </a:moveTo>
                <a:cubicBezTo>
                  <a:pt x="640" y="960"/>
                  <a:pt x="645" y="978"/>
                  <a:pt x="687" y="1031"/>
                </a:cubicBezTo>
                <a:cubicBezTo>
                  <a:pt x="751" y="1033"/>
                  <a:pt x="769" y="1021"/>
                  <a:pt x="780" y="976"/>
                </a:cubicBezTo>
                <a:cubicBezTo>
                  <a:pt x="787" y="948"/>
                  <a:pt x="777" y="928"/>
                  <a:pt x="752" y="915"/>
                </a:cubicBezTo>
                <a:cubicBezTo>
                  <a:pt x="725" y="901"/>
                  <a:pt x="680" y="911"/>
                  <a:pt x="660" y="936"/>
                </a:cubicBezTo>
                <a:close/>
                <a:moveTo>
                  <a:pt x="932" y="500"/>
                </a:moveTo>
                <a:cubicBezTo>
                  <a:pt x="936" y="515"/>
                  <a:pt x="948" y="530"/>
                  <a:pt x="960" y="541"/>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326" y="1192"/>
                </a:moveTo>
                <a:cubicBezTo>
                  <a:pt x="299" y="1168"/>
                  <a:pt x="269" y="1174"/>
                  <a:pt x="239" y="1201"/>
                </a:cubicBezTo>
                <a:cubicBezTo>
                  <a:pt x="238" y="1241"/>
                  <a:pt x="245" y="1274"/>
                  <a:pt x="286" y="1280"/>
                </a:cubicBezTo>
                <a:cubicBezTo>
                  <a:pt x="301" y="1283"/>
                  <a:pt x="324" y="1270"/>
                  <a:pt x="335" y="1258"/>
                </a:cubicBezTo>
                <a:cubicBezTo>
                  <a:pt x="355" y="1236"/>
                  <a:pt x="343" y="1208"/>
                  <a:pt x="326" y="1192"/>
                </a:cubicBezTo>
                <a:close/>
                <a:moveTo>
                  <a:pt x="800" y="1502"/>
                </a:moveTo>
                <a:cubicBezTo>
                  <a:pt x="822" y="1449"/>
                  <a:pt x="818" y="1422"/>
                  <a:pt x="785" y="1404"/>
                </a:cubicBezTo>
                <a:cubicBezTo>
                  <a:pt x="756" y="1388"/>
                  <a:pt x="740" y="1399"/>
                  <a:pt x="710" y="1454"/>
                </a:cubicBezTo>
                <a:cubicBezTo>
                  <a:pt x="735" y="1510"/>
                  <a:pt x="740" y="1512"/>
                  <a:pt x="800" y="1502"/>
                </a:cubicBezTo>
                <a:close/>
                <a:moveTo>
                  <a:pt x="824" y="466"/>
                </a:moveTo>
                <a:cubicBezTo>
                  <a:pt x="845" y="433"/>
                  <a:pt x="844" y="431"/>
                  <a:pt x="816" y="409"/>
                </a:cubicBezTo>
                <a:cubicBezTo>
                  <a:pt x="798" y="417"/>
                  <a:pt x="785" y="429"/>
                  <a:pt x="791" y="450"/>
                </a:cubicBezTo>
                <a:cubicBezTo>
                  <a:pt x="795" y="467"/>
                  <a:pt x="808" y="472"/>
                  <a:pt x="824" y="466"/>
                </a:cubicBezTo>
                <a:close/>
                <a:moveTo>
                  <a:pt x="770" y="1265"/>
                </a:moveTo>
                <a:cubicBezTo>
                  <a:pt x="761" y="1248"/>
                  <a:pt x="740" y="1231"/>
                  <a:pt x="721" y="1227"/>
                </a:cubicBezTo>
                <a:cubicBezTo>
                  <a:pt x="687" y="1221"/>
                  <a:pt x="679" y="1250"/>
                  <a:pt x="668" y="1286"/>
                </a:cubicBezTo>
                <a:cubicBezTo>
                  <a:pt x="692" y="1299"/>
                  <a:pt x="712" y="1310"/>
                  <a:pt x="731" y="1320"/>
                </a:cubicBezTo>
                <a:cubicBezTo>
                  <a:pt x="757" y="1307"/>
                  <a:pt x="786" y="1296"/>
                  <a:pt x="770" y="1265"/>
                </a:cubicBezTo>
                <a:close/>
                <a:moveTo>
                  <a:pt x="2389" y="1989"/>
                </a:moveTo>
                <a:cubicBezTo>
                  <a:pt x="2406" y="1981"/>
                  <a:pt x="2409" y="1974"/>
                  <a:pt x="2405" y="1944"/>
                </a:cubicBezTo>
                <a:cubicBezTo>
                  <a:pt x="2383" y="1932"/>
                  <a:pt x="2374" y="1932"/>
                  <a:pt x="2363" y="1946"/>
                </a:cubicBezTo>
                <a:cubicBezTo>
                  <a:pt x="2353" y="1957"/>
                  <a:pt x="2350" y="1972"/>
                  <a:pt x="2357" y="1981"/>
                </a:cubicBezTo>
                <a:cubicBezTo>
                  <a:pt x="2365" y="1990"/>
                  <a:pt x="2376" y="1994"/>
                  <a:pt x="2389" y="1989"/>
                </a:cubicBezTo>
                <a:close/>
                <a:moveTo>
                  <a:pt x="2290" y="2006"/>
                </a:moveTo>
                <a:cubicBezTo>
                  <a:pt x="2292" y="1989"/>
                  <a:pt x="2283" y="1978"/>
                  <a:pt x="2268" y="1973"/>
                </a:cubicBezTo>
                <a:cubicBezTo>
                  <a:pt x="2248" y="1966"/>
                  <a:pt x="2237" y="1978"/>
                  <a:pt x="2222" y="1998"/>
                </a:cubicBezTo>
                <a:cubicBezTo>
                  <a:pt x="2224" y="2004"/>
                  <a:pt x="2227" y="2014"/>
                  <a:pt x="2229" y="2020"/>
                </a:cubicBezTo>
                <a:cubicBezTo>
                  <a:pt x="2260" y="2037"/>
                  <a:pt x="2277" y="2027"/>
                  <a:pt x="2290" y="2006"/>
                </a:cubicBezTo>
                <a:close/>
                <a:moveTo>
                  <a:pt x="1058" y="223"/>
                </a:moveTo>
                <a:cubicBezTo>
                  <a:pt x="1053" y="213"/>
                  <a:pt x="1047" y="201"/>
                  <a:pt x="1041" y="189"/>
                </a:cubicBezTo>
                <a:cubicBezTo>
                  <a:pt x="1000" y="187"/>
                  <a:pt x="993" y="190"/>
                  <a:pt x="988" y="211"/>
                </a:cubicBezTo>
                <a:cubicBezTo>
                  <a:pt x="984" y="228"/>
                  <a:pt x="988" y="240"/>
                  <a:pt x="1003" y="247"/>
                </a:cubicBezTo>
                <a:cubicBezTo>
                  <a:pt x="1023" y="256"/>
                  <a:pt x="1040" y="249"/>
                  <a:pt x="1058" y="223"/>
                </a:cubicBezTo>
                <a:close/>
                <a:moveTo>
                  <a:pt x="960" y="291"/>
                </a:moveTo>
                <a:cubicBezTo>
                  <a:pt x="960" y="307"/>
                  <a:pt x="960" y="320"/>
                  <a:pt x="959" y="333"/>
                </a:cubicBezTo>
                <a:cubicBezTo>
                  <a:pt x="973" y="343"/>
                  <a:pt x="986" y="355"/>
                  <a:pt x="998" y="339"/>
                </a:cubicBezTo>
                <a:cubicBezTo>
                  <a:pt x="1005" y="329"/>
                  <a:pt x="1008" y="314"/>
                  <a:pt x="1005" y="303"/>
                </a:cubicBezTo>
                <a:cubicBezTo>
                  <a:pt x="1000" y="284"/>
                  <a:pt x="982" y="287"/>
                  <a:pt x="960" y="291"/>
                </a:cubicBezTo>
                <a:close/>
                <a:moveTo>
                  <a:pt x="1013" y="51"/>
                </a:moveTo>
                <a:cubicBezTo>
                  <a:pt x="1029" y="44"/>
                  <a:pt x="1036" y="21"/>
                  <a:pt x="1029" y="4"/>
                </a:cubicBezTo>
                <a:cubicBezTo>
                  <a:pt x="1028" y="2"/>
                  <a:pt x="1028" y="1"/>
                  <a:pt x="1027" y="0"/>
                </a:cubicBezTo>
                <a:cubicBezTo>
                  <a:pt x="962" y="0"/>
                  <a:pt x="962" y="0"/>
                  <a:pt x="962" y="0"/>
                </a:cubicBezTo>
                <a:cubicBezTo>
                  <a:pt x="956" y="10"/>
                  <a:pt x="955" y="21"/>
                  <a:pt x="960" y="32"/>
                </a:cubicBezTo>
                <a:cubicBezTo>
                  <a:pt x="967" y="50"/>
                  <a:pt x="995" y="60"/>
                  <a:pt x="1013" y="51"/>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816" y="315"/>
                </a:moveTo>
                <a:cubicBezTo>
                  <a:pt x="822" y="328"/>
                  <a:pt x="843" y="336"/>
                  <a:pt x="856" y="331"/>
                </a:cubicBezTo>
                <a:cubicBezTo>
                  <a:pt x="869" y="326"/>
                  <a:pt x="875" y="308"/>
                  <a:pt x="869" y="291"/>
                </a:cubicBezTo>
                <a:cubicBezTo>
                  <a:pt x="864" y="275"/>
                  <a:pt x="847" y="269"/>
                  <a:pt x="831" y="275"/>
                </a:cubicBezTo>
                <a:cubicBezTo>
                  <a:pt x="816" y="281"/>
                  <a:pt x="809" y="300"/>
                  <a:pt x="816" y="315"/>
                </a:cubicBezTo>
                <a:close/>
                <a:moveTo>
                  <a:pt x="771" y="130"/>
                </a:moveTo>
                <a:cubicBezTo>
                  <a:pt x="805" y="158"/>
                  <a:pt x="811" y="157"/>
                  <a:pt x="825" y="121"/>
                </a:cubicBezTo>
                <a:cubicBezTo>
                  <a:pt x="816" y="113"/>
                  <a:pt x="805" y="103"/>
                  <a:pt x="792" y="92"/>
                </a:cubicBezTo>
                <a:cubicBezTo>
                  <a:pt x="784" y="107"/>
                  <a:pt x="777" y="119"/>
                  <a:pt x="771" y="130"/>
                </a:cubicBezTo>
                <a:close/>
                <a:moveTo>
                  <a:pt x="774" y="237"/>
                </a:moveTo>
                <a:cubicBezTo>
                  <a:pt x="783" y="238"/>
                  <a:pt x="796" y="229"/>
                  <a:pt x="800" y="221"/>
                </a:cubicBezTo>
                <a:cubicBezTo>
                  <a:pt x="807" y="208"/>
                  <a:pt x="795" y="199"/>
                  <a:pt x="767" y="193"/>
                </a:cubicBezTo>
                <a:cubicBezTo>
                  <a:pt x="756" y="218"/>
                  <a:pt x="759" y="236"/>
                  <a:pt x="774" y="237"/>
                </a:cubicBezTo>
                <a:close/>
                <a:moveTo>
                  <a:pt x="815" y="0"/>
                </a:moveTo>
                <a:cubicBezTo>
                  <a:pt x="766" y="0"/>
                  <a:pt x="766" y="0"/>
                  <a:pt x="766" y="0"/>
                </a:cubicBezTo>
                <a:cubicBezTo>
                  <a:pt x="770" y="7"/>
                  <a:pt x="776" y="15"/>
                  <a:pt x="784" y="24"/>
                </a:cubicBezTo>
                <a:cubicBezTo>
                  <a:pt x="796" y="16"/>
                  <a:pt x="810" y="12"/>
                  <a:pt x="815" y="0"/>
                </a:cubicBezTo>
                <a:close/>
                <a:moveTo>
                  <a:pt x="892" y="1232"/>
                </a:moveTo>
                <a:cubicBezTo>
                  <a:pt x="921" y="1235"/>
                  <a:pt x="955" y="1202"/>
                  <a:pt x="958" y="1169"/>
                </a:cubicBezTo>
                <a:cubicBezTo>
                  <a:pt x="960" y="1138"/>
                  <a:pt x="938" y="1115"/>
                  <a:pt x="905" y="1112"/>
                </a:cubicBezTo>
                <a:cubicBezTo>
                  <a:pt x="870" y="1110"/>
                  <a:pt x="837" y="1131"/>
                  <a:pt x="835" y="1159"/>
                </a:cubicBezTo>
                <a:cubicBezTo>
                  <a:pt x="832" y="1189"/>
                  <a:pt x="863" y="1229"/>
                  <a:pt x="892" y="1232"/>
                </a:cubicBezTo>
                <a:close/>
                <a:moveTo>
                  <a:pt x="930" y="383"/>
                </a:moveTo>
                <a:cubicBezTo>
                  <a:pt x="931" y="364"/>
                  <a:pt x="921" y="358"/>
                  <a:pt x="884" y="357"/>
                </a:cubicBezTo>
                <a:cubicBezTo>
                  <a:pt x="861" y="385"/>
                  <a:pt x="861" y="388"/>
                  <a:pt x="883" y="417"/>
                </a:cubicBezTo>
                <a:cubicBezTo>
                  <a:pt x="916" y="415"/>
                  <a:pt x="929" y="405"/>
                  <a:pt x="930" y="383"/>
                </a:cubicBezTo>
                <a:close/>
                <a:moveTo>
                  <a:pt x="887" y="109"/>
                </a:moveTo>
                <a:cubicBezTo>
                  <a:pt x="904" y="114"/>
                  <a:pt x="915" y="100"/>
                  <a:pt x="919" y="87"/>
                </a:cubicBezTo>
                <a:cubicBezTo>
                  <a:pt x="925" y="67"/>
                  <a:pt x="913" y="52"/>
                  <a:pt x="892" y="44"/>
                </a:cubicBezTo>
                <a:cubicBezTo>
                  <a:pt x="870" y="54"/>
                  <a:pt x="855" y="66"/>
                  <a:pt x="862" y="89"/>
                </a:cubicBezTo>
                <a:cubicBezTo>
                  <a:pt x="865" y="98"/>
                  <a:pt x="878" y="107"/>
                  <a:pt x="887" y="109"/>
                </a:cubicBezTo>
                <a:close/>
                <a:moveTo>
                  <a:pt x="918" y="230"/>
                </a:moveTo>
                <a:cubicBezTo>
                  <a:pt x="933" y="236"/>
                  <a:pt x="944" y="229"/>
                  <a:pt x="950" y="216"/>
                </a:cubicBezTo>
                <a:cubicBezTo>
                  <a:pt x="958" y="199"/>
                  <a:pt x="945" y="184"/>
                  <a:pt x="915" y="175"/>
                </a:cubicBezTo>
                <a:cubicBezTo>
                  <a:pt x="899" y="209"/>
                  <a:pt x="900" y="223"/>
                  <a:pt x="918" y="230"/>
                </a:cubicBezTo>
                <a:close/>
                <a:moveTo>
                  <a:pt x="2403" y="2047"/>
                </a:moveTo>
                <a:cubicBezTo>
                  <a:pt x="2395" y="2043"/>
                  <a:pt x="2384" y="2041"/>
                  <a:pt x="2377" y="2051"/>
                </a:cubicBezTo>
                <a:cubicBezTo>
                  <a:pt x="2367" y="2063"/>
                  <a:pt x="2370" y="2074"/>
                  <a:pt x="2382" y="2086"/>
                </a:cubicBezTo>
                <a:cubicBezTo>
                  <a:pt x="2389" y="2085"/>
                  <a:pt x="2398" y="2083"/>
                  <a:pt x="2407" y="2082"/>
                </a:cubicBezTo>
                <a:cubicBezTo>
                  <a:pt x="2410" y="2069"/>
                  <a:pt x="2419" y="2056"/>
                  <a:pt x="2403" y="2047"/>
                </a:cubicBezTo>
                <a:close/>
                <a:moveTo>
                  <a:pt x="1071" y="344"/>
                </a:moveTo>
                <a:cubicBezTo>
                  <a:pt x="1055" y="351"/>
                  <a:pt x="1042" y="378"/>
                  <a:pt x="1048" y="393"/>
                </a:cubicBezTo>
                <a:cubicBezTo>
                  <a:pt x="1054" y="409"/>
                  <a:pt x="1081" y="419"/>
                  <a:pt x="1099" y="411"/>
                </a:cubicBezTo>
                <a:cubicBezTo>
                  <a:pt x="1115" y="405"/>
                  <a:pt x="1122" y="387"/>
                  <a:pt x="1114" y="369"/>
                </a:cubicBezTo>
                <a:cubicBezTo>
                  <a:pt x="1106" y="350"/>
                  <a:pt x="1086" y="338"/>
                  <a:pt x="1071" y="344"/>
                </a:cubicBezTo>
                <a:close/>
                <a:moveTo>
                  <a:pt x="1015" y="1361"/>
                </a:moveTo>
                <a:cubicBezTo>
                  <a:pt x="985" y="1365"/>
                  <a:pt x="955" y="1368"/>
                  <a:pt x="919" y="1372"/>
                </a:cubicBezTo>
                <a:cubicBezTo>
                  <a:pt x="920" y="1398"/>
                  <a:pt x="921" y="1411"/>
                  <a:pt x="920" y="1424"/>
                </a:cubicBezTo>
                <a:cubicBezTo>
                  <a:pt x="919" y="1458"/>
                  <a:pt x="937" y="1484"/>
                  <a:pt x="965" y="1490"/>
                </a:cubicBezTo>
                <a:cubicBezTo>
                  <a:pt x="991" y="1496"/>
                  <a:pt x="1022" y="1490"/>
                  <a:pt x="1048" y="1480"/>
                </a:cubicBezTo>
                <a:cubicBezTo>
                  <a:pt x="1071" y="1471"/>
                  <a:pt x="1082" y="1422"/>
                  <a:pt x="1072" y="1395"/>
                </a:cubicBezTo>
                <a:cubicBezTo>
                  <a:pt x="1063" y="1368"/>
                  <a:pt x="1044" y="1357"/>
                  <a:pt x="1015" y="1361"/>
                </a:cubicBezTo>
                <a:close/>
                <a:moveTo>
                  <a:pt x="1142" y="194"/>
                </a:moveTo>
                <a:cubicBezTo>
                  <a:pt x="1123" y="190"/>
                  <a:pt x="1115" y="197"/>
                  <a:pt x="1099" y="233"/>
                </a:cubicBezTo>
                <a:cubicBezTo>
                  <a:pt x="1115" y="267"/>
                  <a:pt x="1126" y="274"/>
                  <a:pt x="1152" y="267"/>
                </a:cubicBezTo>
                <a:cubicBezTo>
                  <a:pt x="1169" y="263"/>
                  <a:pt x="1177" y="253"/>
                  <a:pt x="1177" y="236"/>
                </a:cubicBezTo>
                <a:cubicBezTo>
                  <a:pt x="1177" y="219"/>
                  <a:pt x="1160" y="198"/>
                  <a:pt x="1142" y="194"/>
                </a:cubicBezTo>
                <a:close/>
                <a:moveTo>
                  <a:pt x="2081" y="2158"/>
                </a:moveTo>
                <a:cubicBezTo>
                  <a:pt x="2131" y="2158"/>
                  <a:pt x="2131" y="2158"/>
                  <a:pt x="2131" y="2158"/>
                </a:cubicBezTo>
                <a:cubicBezTo>
                  <a:pt x="2128" y="2154"/>
                  <a:pt x="2123" y="2149"/>
                  <a:pt x="2117" y="2142"/>
                </a:cubicBezTo>
                <a:cubicBezTo>
                  <a:pt x="2096" y="2145"/>
                  <a:pt x="2084" y="2149"/>
                  <a:pt x="2081" y="2158"/>
                </a:cubicBezTo>
                <a:close/>
                <a:moveTo>
                  <a:pt x="2183" y="2053"/>
                </a:moveTo>
                <a:cubicBezTo>
                  <a:pt x="2167" y="2044"/>
                  <a:pt x="2154" y="2047"/>
                  <a:pt x="2147" y="2060"/>
                </a:cubicBezTo>
                <a:cubicBezTo>
                  <a:pt x="2141" y="2073"/>
                  <a:pt x="2145" y="2091"/>
                  <a:pt x="2156" y="2097"/>
                </a:cubicBezTo>
                <a:cubicBezTo>
                  <a:pt x="2168" y="2104"/>
                  <a:pt x="2187" y="2098"/>
                  <a:pt x="2194" y="2085"/>
                </a:cubicBezTo>
                <a:cubicBezTo>
                  <a:pt x="2201" y="2074"/>
                  <a:pt x="2196" y="2061"/>
                  <a:pt x="2183" y="2053"/>
                </a:cubicBezTo>
                <a:close/>
                <a:moveTo>
                  <a:pt x="1139" y="60"/>
                </a:moveTo>
                <a:cubicBezTo>
                  <a:pt x="1123" y="76"/>
                  <a:pt x="1112" y="92"/>
                  <a:pt x="1127" y="113"/>
                </a:cubicBezTo>
                <a:cubicBezTo>
                  <a:pt x="1136" y="127"/>
                  <a:pt x="1155" y="131"/>
                  <a:pt x="1168" y="123"/>
                </a:cubicBezTo>
                <a:cubicBezTo>
                  <a:pt x="1183" y="115"/>
                  <a:pt x="1194" y="104"/>
                  <a:pt x="1192" y="85"/>
                </a:cubicBezTo>
                <a:cubicBezTo>
                  <a:pt x="1189" y="67"/>
                  <a:pt x="1178" y="62"/>
                  <a:pt x="1139" y="60"/>
                </a:cubicBezTo>
                <a:close/>
                <a:moveTo>
                  <a:pt x="987" y="1629"/>
                </a:moveTo>
                <a:cubicBezTo>
                  <a:pt x="960" y="1626"/>
                  <a:pt x="933" y="1654"/>
                  <a:pt x="927" y="1690"/>
                </a:cubicBezTo>
                <a:cubicBezTo>
                  <a:pt x="923" y="1722"/>
                  <a:pt x="942" y="1748"/>
                  <a:pt x="973" y="1750"/>
                </a:cubicBezTo>
                <a:cubicBezTo>
                  <a:pt x="1011" y="1753"/>
                  <a:pt x="1043" y="1730"/>
                  <a:pt x="1045" y="1698"/>
                </a:cubicBezTo>
                <a:cubicBezTo>
                  <a:pt x="1048" y="1665"/>
                  <a:pt x="1021" y="1633"/>
                  <a:pt x="987" y="1629"/>
                </a:cubicBezTo>
                <a:close/>
                <a:moveTo>
                  <a:pt x="830" y="1629"/>
                </a:moveTo>
                <a:cubicBezTo>
                  <a:pt x="795" y="1572"/>
                  <a:pt x="792" y="1571"/>
                  <a:pt x="736" y="1597"/>
                </a:cubicBezTo>
                <a:cubicBezTo>
                  <a:pt x="735" y="1630"/>
                  <a:pt x="743" y="1659"/>
                  <a:pt x="780" y="1667"/>
                </a:cubicBezTo>
                <a:cubicBezTo>
                  <a:pt x="808" y="1674"/>
                  <a:pt x="826" y="1658"/>
                  <a:pt x="830" y="1629"/>
                </a:cubicBezTo>
                <a:close/>
                <a:moveTo>
                  <a:pt x="691" y="1718"/>
                </a:moveTo>
                <a:cubicBezTo>
                  <a:pt x="673" y="1730"/>
                  <a:pt x="653" y="1744"/>
                  <a:pt x="634" y="1756"/>
                </a:cubicBezTo>
                <a:cubicBezTo>
                  <a:pt x="635" y="1812"/>
                  <a:pt x="647" y="1831"/>
                  <a:pt x="684" y="1840"/>
                </a:cubicBezTo>
                <a:cubicBezTo>
                  <a:pt x="713" y="1847"/>
                  <a:pt x="732" y="1834"/>
                  <a:pt x="742" y="1808"/>
                </a:cubicBezTo>
                <a:cubicBezTo>
                  <a:pt x="754" y="1777"/>
                  <a:pt x="735" y="1743"/>
                  <a:pt x="691" y="1718"/>
                </a:cubicBezTo>
                <a:close/>
                <a:moveTo>
                  <a:pt x="811" y="1944"/>
                </a:moveTo>
                <a:cubicBezTo>
                  <a:pt x="818" y="1971"/>
                  <a:pt x="849" y="1991"/>
                  <a:pt x="879" y="1987"/>
                </a:cubicBezTo>
                <a:cubicBezTo>
                  <a:pt x="919" y="1982"/>
                  <a:pt x="931" y="1964"/>
                  <a:pt x="935" y="1904"/>
                </a:cubicBezTo>
                <a:cubicBezTo>
                  <a:pt x="921" y="1888"/>
                  <a:pt x="906" y="1871"/>
                  <a:pt x="890" y="1852"/>
                </a:cubicBezTo>
                <a:cubicBezTo>
                  <a:pt x="826" y="1878"/>
                  <a:pt x="803" y="1907"/>
                  <a:pt x="811" y="1944"/>
                </a:cubicBezTo>
                <a:close/>
                <a:moveTo>
                  <a:pt x="2332" y="2152"/>
                </a:moveTo>
                <a:cubicBezTo>
                  <a:pt x="2330" y="2154"/>
                  <a:pt x="2328" y="2156"/>
                  <a:pt x="2327" y="2158"/>
                </a:cubicBezTo>
                <a:cubicBezTo>
                  <a:pt x="2364" y="2158"/>
                  <a:pt x="2364" y="2158"/>
                  <a:pt x="2364" y="2158"/>
                </a:cubicBezTo>
                <a:cubicBezTo>
                  <a:pt x="2349" y="2144"/>
                  <a:pt x="2341" y="2143"/>
                  <a:pt x="2332" y="2152"/>
                </a:cubicBezTo>
                <a:close/>
                <a:moveTo>
                  <a:pt x="2526" y="2116"/>
                </a:moveTo>
                <a:cubicBezTo>
                  <a:pt x="2522" y="2126"/>
                  <a:pt x="2526" y="2135"/>
                  <a:pt x="2536" y="2138"/>
                </a:cubicBezTo>
                <a:cubicBezTo>
                  <a:pt x="2543" y="2140"/>
                  <a:pt x="2555" y="2142"/>
                  <a:pt x="2560" y="2138"/>
                </a:cubicBezTo>
                <a:cubicBezTo>
                  <a:pt x="2573" y="2127"/>
                  <a:pt x="2570" y="2114"/>
                  <a:pt x="2560" y="2101"/>
                </a:cubicBezTo>
                <a:cubicBezTo>
                  <a:pt x="2545" y="2098"/>
                  <a:pt x="2532" y="2100"/>
                  <a:pt x="2526" y="2116"/>
                </a:cubicBezTo>
                <a:close/>
                <a:moveTo>
                  <a:pt x="2508" y="1948"/>
                </a:moveTo>
                <a:cubicBezTo>
                  <a:pt x="2494" y="1944"/>
                  <a:pt x="2478" y="1956"/>
                  <a:pt x="2474" y="1973"/>
                </a:cubicBezTo>
                <a:cubicBezTo>
                  <a:pt x="2471" y="1987"/>
                  <a:pt x="2472" y="1999"/>
                  <a:pt x="2482" y="2009"/>
                </a:cubicBezTo>
                <a:cubicBezTo>
                  <a:pt x="2491" y="2011"/>
                  <a:pt x="2500" y="2013"/>
                  <a:pt x="2512" y="2015"/>
                </a:cubicBezTo>
                <a:cubicBezTo>
                  <a:pt x="2518" y="2006"/>
                  <a:pt x="2527" y="1998"/>
                  <a:pt x="2530" y="1987"/>
                </a:cubicBezTo>
                <a:cubicBezTo>
                  <a:pt x="2536" y="1971"/>
                  <a:pt x="2524" y="1952"/>
                  <a:pt x="2508" y="1948"/>
                </a:cubicBezTo>
                <a:close/>
                <a:moveTo>
                  <a:pt x="2614" y="2012"/>
                </a:moveTo>
                <a:cubicBezTo>
                  <a:pt x="2600" y="2018"/>
                  <a:pt x="2593" y="2030"/>
                  <a:pt x="2597" y="2042"/>
                </a:cubicBezTo>
                <a:cubicBezTo>
                  <a:pt x="2602" y="2060"/>
                  <a:pt x="2611" y="2065"/>
                  <a:pt x="2638" y="2061"/>
                </a:cubicBezTo>
                <a:cubicBezTo>
                  <a:pt x="2642" y="2052"/>
                  <a:pt x="2646" y="2042"/>
                  <a:pt x="2651" y="2034"/>
                </a:cubicBezTo>
                <a:cubicBezTo>
                  <a:pt x="2639" y="2011"/>
                  <a:pt x="2630" y="2006"/>
                  <a:pt x="2614" y="2012"/>
                </a:cubicBezTo>
                <a:close/>
                <a:moveTo>
                  <a:pt x="335" y="125"/>
                </a:moveTo>
                <a:cubicBezTo>
                  <a:pt x="378" y="105"/>
                  <a:pt x="381" y="80"/>
                  <a:pt x="371" y="49"/>
                </a:cubicBezTo>
                <a:cubicBezTo>
                  <a:pt x="354" y="33"/>
                  <a:pt x="336" y="34"/>
                  <a:pt x="318" y="45"/>
                </a:cubicBezTo>
                <a:cubicBezTo>
                  <a:pt x="295" y="60"/>
                  <a:pt x="297" y="82"/>
                  <a:pt x="306" y="114"/>
                </a:cubicBezTo>
                <a:cubicBezTo>
                  <a:pt x="314" y="117"/>
                  <a:pt x="327" y="122"/>
                  <a:pt x="335" y="125"/>
                </a:cubicBezTo>
                <a:close/>
                <a:moveTo>
                  <a:pt x="2330" y="2087"/>
                </a:moveTo>
                <a:cubicBezTo>
                  <a:pt x="2327" y="2077"/>
                  <a:pt x="2318" y="2066"/>
                  <a:pt x="2309" y="2061"/>
                </a:cubicBezTo>
                <a:cubicBezTo>
                  <a:pt x="2298" y="2055"/>
                  <a:pt x="2289" y="2066"/>
                  <a:pt x="2283" y="2075"/>
                </a:cubicBezTo>
                <a:cubicBezTo>
                  <a:pt x="2275" y="2085"/>
                  <a:pt x="2280" y="2099"/>
                  <a:pt x="2295" y="2115"/>
                </a:cubicBezTo>
                <a:cubicBezTo>
                  <a:pt x="2322" y="2107"/>
                  <a:pt x="2333" y="2100"/>
                  <a:pt x="2330" y="2087"/>
                </a:cubicBezTo>
                <a:close/>
                <a:moveTo>
                  <a:pt x="676" y="2079"/>
                </a:moveTo>
                <a:cubicBezTo>
                  <a:pt x="648" y="2074"/>
                  <a:pt x="609" y="2096"/>
                  <a:pt x="602" y="2123"/>
                </a:cubicBezTo>
                <a:cubicBezTo>
                  <a:pt x="599" y="2137"/>
                  <a:pt x="599" y="2148"/>
                  <a:pt x="602" y="2158"/>
                </a:cubicBezTo>
                <a:cubicBezTo>
                  <a:pt x="725" y="2158"/>
                  <a:pt x="725" y="2158"/>
                  <a:pt x="725" y="2158"/>
                </a:cubicBezTo>
                <a:cubicBezTo>
                  <a:pt x="715" y="2102"/>
                  <a:pt x="702" y="2084"/>
                  <a:pt x="676" y="2079"/>
                </a:cubicBezTo>
                <a:close/>
                <a:moveTo>
                  <a:pt x="2234" y="2109"/>
                </a:moveTo>
                <a:cubicBezTo>
                  <a:pt x="2221" y="2110"/>
                  <a:pt x="2216" y="2119"/>
                  <a:pt x="2213" y="2132"/>
                </a:cubicBezTo>
                <a:cubicBezTo>
                  <a:pt x="2220" y="2146"/>
                  <a:pt x="2230" y="2154"/>
                  <a:pt x="2244" y="2151"/>
                </a:cubicBezTo>
                <a:cubicBezTo>
                  <a:pt x="2257" y="2147"/>
                  <a:pt x="2261" y="2136"/>
                  <a:pt x="2262" y="2124"/>
                </a:cubicBezTo>
                <a:cubicBezTo>
                  <a:pt x="2257" y="2110"/>
                  <a:pt x="2247" y="2107"/>
                  <a:pt x="2234" y="2109"/>
                </a:cubicBezTo>
                <a:close/>
                <a:moveTo>
                  <a:pt x="2443" y="2140"/>
                </a:moveTo>
                <a:cubicBezTo>
                  <a:pt x="2438" y="2139"/>
                  <a:pt x="2427" y="2144"/>
                  <a:pt x="2425" y="2149"/>
                </a:cubicBezTo>
                <a:cubicBezTo>
                  <a:pt x="2424" y="2152"/>
                  <a:pt x="2424" y="2155"/>
                  <a:pt x="2423" y="2158"/>
                </a:cubicBezTo>
                <a:cubicBezTo>
                  <a:pt x="2457" y="2158"/>
                  <a:pt x="2457" y="2158"/>
                  <a:pt x="2457" y="2158"/>
                </a:cubicBezTo>
                <a:cubicBezTo>
                  <a:pt x="2457" y="2150"/>
                  <a:pt x="2455" y="2142"/>
                  <a:pt x="2443" y="2140"/>
                </a:cubicBezTo>
                <a:close/>
                <a:moveTo>
                  <a:pt x="2461" y="2045"/>
                </a:moveTo>
                <a:cubicBezTo>
                  <a:pt x="2442" y="2056"/>
                  <a:pt x="2445" y="2074"/>
                  <a:pt x="2449" y="2094"/>
                </a:cubicBezTo>
                <a:cubicBezTo>
                  <a:pt x="2466" y="2100"/>
                  <a:pt x="2480" y="2104"/>
                  <a:pt x="2490" y="2088"/>
                </a:cubicBezTo>
                <a:cubicBezTo>
                  <a:pt x="2497" y="2078"/>
                  <a:pt x="2499" y="2066"/>
                  <a:pt x="2489" y="2056"/>
                </a:cubicBezTo>
                <a:cubicBezTo>
                  <a:pt x="2481" y="2048"/>
                  <a:pt x="2473" y="2039"/>
                  <a:pt x="2461" y="2045"/>
                </a:cubicBezTo>
                <a:close/>
                <a:moveTo>
                  <a:pt x="2728" y="2125"/>
                </a:moveTo>
                <a:cubicBezTo>
                  <a:pt x="2721" y="2113"/>
                  <a:pt x="2710" y="2107"/>
                  <a:pt x="2696" y="2110"/>
                </a:cubicBezTo>
                <a:cubicBezTo>
                  <a:pt x="2679" y="2114"/>
                  <a:pt x="2674" y="2123"/>
                  <a:pt x="2674" y="2154"/>
                </a:cubicBezTo>
                <a:cubicBezTo>
                  <a:pt x="2676" y="2156"/>
                  <a:pt x="2679" y="2157"/>
                  <a:pt x="2681" y="2158"/>
                </a:cubicBezTo>
                <a:cubicBezTo>
                  <a:pt x="2725" y="2158"/>
                  <a:pt x="2725" y="2158"/>
                  <a:pt x="2725" y="2158"/>
                </a:cubicBezTo>
                <a:cubicBezTo>
                  <a:pt x="2733" y="2150"/>
                  <a:pt x="2735" y="2136"/>
                  <a:pt x="2728" y="2125"/>
                </a:cubicBezTo>
                <a:close/>
                <a:moveTo>
                  <a:pt x="0" y="1832"/>
                </a:moveTo>
                <a:cubicBezTo>
                  <a:pt x="0" y="1949"/>
                  <a:pt x="0" y="1949"/>
                  <a:pt x="0" y="1949"/>
                </a:cubicBezTo>
                <a:cubicBezTo>
                  <a:pt x="26" y="1950"/>
                  <a:pt x="48" y="1927"/>
                  <a:pt x="64" y="1884"/>
                </a:cubicBezTo>
                <a:cubicBezTo>
                  <a:pt x="38" y="1853"/>
                  <a:pt x="18" y="1835"/>
                  <a:pt x="0" y="1832"/>
                </a:cubicBezTo>
                <a:close/>
                <a:moveTo>
                  <a:pt x="65" y="1557"/>
                </a:moveTo>
                <a:cubicBezTo>
                  <a:pt x="80" y="1529"/>
                  <a:pt x="52" y="1515"/>
                  <a:pt x="27" y="1499"/>
                </a:cubicBezTo>
                <a:cubicBezTo>
                  <a:pt x="18" y="1503"/>
                  <a:pt x="9" y="1506"/>
                  <a:pt x="0" y="1510"/>
                </a:cubicBezTo>
                <a:cubicBezTo>
                  <a:pt x="0" y="1582"/>
                  <a:pt x="0" y="1582"/>
                  <a:pt x="0" y="1582"/>
                </a:cubicBezTo>
                <a:cubicBezTo>
                  <a:pt x="4" y="1584"/>
                  <a:pt x="8" y="1585"/>
                  <a:pt x="12" y="1585"/>
                </a:cubicBezTo>
                <a:cubicBezTo>
                  <a:pt x="31" y="1583"/>
                  <a:pt x="56" y="1572"/>
                  <a:pt x="65" y="1557"/>
                </a:cubicBezTo>
                <a:close/>
                <a:moveTo>
                  <a:pt x="36" y="848"/>
                </a:moveTo>
                <a:cubicBezTo>
                  <a:pt x="41" y="823"/>
                  <a:pt x="23" y="790"/>
                  <a:pt x="0" y="778"/>
                </a:cubicBezTo>
                <a:cubicBezTo>
                  <a:pt x="0" y="891"/>
                  <a:pt x="0" y="891"/>
                  <a:pt x="0" y="891"/>
                </a:cubicBezTo>
                <a:cubicBezTo>
                  <a:pt x="18" y="882"/>
                  <a:pt x="32" y="866"/>
                  <a:pt x="36" y="848"/>
                </a:cubicBezTo>
                <a:close/>
                <a:moveTo>
                  <a:pt x="114" y="1944"/>
                </a:moveTo>
                <a:cubicBezTo>
                  <a:pt x="91" y="1967"/>
                  <a:pt x="95" y="1991"/>
                  <a:pt x="110" y="2016"/>
                </a:cubicBezTo>
                <a:cubicBezTo>
                  <a:pt x="126" y="2041"/>
                  <a:pt x="149" y="2042"/>
                  <a:pt x="178" y="2036"/>
                </a:cubicBezTo>
                <a:cubicBezTo>
                  <a:pt x="200" y="2009"/>
                  <a:pt x="208" y="1981"/>
                  <a:pt x="186" y="1955"/>
                </a:cubicBezTo>
                <a:cubicBezTo>
                  <a:pt x="168" y="1932"/>
                  <a:pt x="140" y="1934"/>
                  <a:pt x="114" y="1944"/>
                </a:cubicBezTo>
                <a:close/>
                <a:moveTo>
                  <a:pt x="100" y="2120"/>
                </a:moveTo>
                <a:cubicBezTo>
                  <a:pt x="75" y="2118"/>
                  <a:pt x="55" y="2133"/>
                  <a:pt x="47" y="2158"/>
                </a:cubicBezTo>
                <a:cubicBezTo>
                  <a:pt x="154" y="2158"/>
                  <a:pt x="154" y="2158"/>
                  <a:pt x="154" y="2158"/>
                </a:cubicBezTo>
                <a:cubicBezTo>
                  <a:pt x="144" y="2138"/>
                  <a:pt x="123" y="2122"/>
                  <a:pt x="100" y="2120"/>
                </a:cubicBezTo>
                <a:close/>
                <a:moveTo>
                  <a:pt x="15" y="1041"/>
                </a:moveTo>
                <a:cubicBezTo>
                  <a:pt x="10" y="1065"/>
                  <a:pt x="27" y="1095"/>
                  <a:pt x="48" y="1099"/>
                </a:cubicBezTo>
                <a:cubicBezTo>
                  <a:pt x="76" y="1106"/>
                  <a:pt x="109" y="1084"/>
                  <a:pt x="114" y="1056"/>
                </a:cubicBezTo>
                <a:cubicBezTo>
                  <a:pt x="118" y="1031"/>
                  <a:pt x="94" y="1002"/>
                  <a:pt x="68" y="1000"/>
                </a:cubicBezTo>
                <a:cubicBezTo>
                  <a:pt x="45" y="998"/>
                  <a:pt x="19" y="1017"/>
                  <a:pt x="15" y="1041"/>
                </a:cubicBezTo>
                <a:close/>
                <a:moveTo>
                  <a:pt x="96" y="1272"/>
                </a:moveTo>
                <a:cubicBezTo>
                  <a:pt x="29" y="1286"/>
                  <a:pt x="15" y="1296"/>
                  <a:pt x="21" y="1326"/>
                </a:cubicBezTo>
                <a:cubicBezTo>
                  <a:pt x="28" y="1361"/>
                  <a:pt x="56" y="1368"/>
                  <a:pt x="126" y="1348"/>
                </a:cubicBezTo>
                <a:cubicBezTo>
                  <a:pt x="123" y="1317"/>
                  <a:pt x="131" y="1286"/>
                  <a:pt x="96" y="1272"/>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9"/>
                  <a:pt x="179" y="1496"/>
                </a:cubicBezTo>
                <a:close/>
                <a:moveTo>
                  <a:pt x="268" y="853"/>
                </a:moveTo>
                <a:cubicBezTo>
                  <a:pt x="301" y="856"/>
                  <a:pt x="338" y="821"/>
                  <a:pt x="343" y="782"/>
                </a:cubicBezTo>
                <a:cubicBezTo>
                  <a:pt x="348" y="745"/>
                  <a:pt x="315" y="710"/>
                  <a:pt x="269" y="704"/>
                </a:cubicBezTo>
                <a:cubicBezTo>
                  <a:pt x="234" y="700"/>
                  <a:pt x="191" y="734"/>
                  <a:pt x="187" y="769"/>
                </a:cubicBezTo>
                <a:cubicBezTo>
                  <a:pt x="184" y="801"/>
                  <a:pt x="230" y="849"/>
                  <a:pt x="268" y="853"/>
                </a:cubicBezTo>
                <a:close/>
                <a:moveTo>
                  <a:pt x="106" y="1774"/>
                </a:moveTo>
                <a:cubicBezTo>
                  <a:pt x="139" y="1787"/>
                  <a:pt x="162" y="1773"/>
                  <a:pt x="183" y="1724"/>
                </a:cubicBezTo>
                <a:cubicBezTo>
                  <a:pt x="167" y="1684"/>
                  <a:pt x="136" y="1674"/>
                  <a:pt x="97" y="1681"/>
                </a:cubicBezTo>
                <a:cubicBezTo>
                  <a:pt x="73" y="1741"/>
                  <a:pt x="75" y="1762"/>
                  <a:pt x="106" y="1774"/>
                </a:cubicBezTo>
                <a:close/>
                <a:moveTo>
                  <a:pt x="487" y="1872"/>
                </a:moveTo>
                <a:cubicBezTo>
                  <a:pt x="479" y="1929"/>
                  <a:pt x="487" y="1951"/>
                  <a:pt x="519" y="1964"/>
                </a:cubicBezTo>
                <a:cubicBezTo>
                  <a:pt x="540" y="1972"/>
                  <a:pt x="558" y="1970"/>
                  <a:pt x="572" y="1951"/>
                </a:cubicBezTo>
                <a:cubicBezTo>
                  <a:pt x="589" y="1930"/>
                  <a:pt x="595" y="1908"/>
                  <a:pt x="577" y="1885"/>
                </a:cubicBezTo>
                <a:cubicBezTo>
                  <a:pt x="553" y="1855"/>
                  <a:pt x="523" y="1848"/>
                  <a:pt x="487" y="1872"/>
                </a:cubicBezTo>
                <a:close/>
                <a:moveTo>
                  <a:pt x="543" y="1304"/>
                </a:moveTo>
                <a:cubicBezTo>
                  <a:pt x="564" y="1285"/>
                  <a:pt x="561" y="1264"/>
                  <a:pt x="546" y="1245"/>
                </a:cubicBezTo>
                <a:cubicBezTo>
                  <a:pt x="527" y="1219"/>
                  <a:pt x="493" y="1227"/>
                  <a:pt x="457" y="1266"/>
                </a:cubicBezTo>
                <a:cubicBezTo>
                  <a:pt x="497" y="1317"/>
                  <a:pt x="519" y="1326"/>
                  <a:pt x="543" y="1304"/>
                </a:cubicBezTo>
                <a:close/>
                <a:moveTo>
                  <a:pt x="370" y="1504"/>
                </a:moveTo>
                <a:cubicBezTo>
                  <a:pt x="400" y="1542"/>
                  <a:pt x="430" y="1552"/>
                  <a:pt x="443" y="1528"/>
                </a:cubicBezTo>
                <a:cubicBezTo>
                  <a:pt x="450" y="1515"/>
                  <a:pt x="448" y="1489"/>
                  <a:pt x="439" y="1476"/>
                </a:cubicBezTo>
                <a:cubicBezTo>
                  <a:pt x="424" y="1456"/>
                  <a:pt x="400" y="1467"/>
                  <a:pt x="370" y="1504"/>
                </a:cubicBezTo>
                <a:close/>
                <a:moveTo>
                  <a:pt x="570" y="1656"/>
                </a:moveTo>
                <a:cubicBezTo>
                  <a:pt x="567" y="1632"/>
                  <a:pt x="546" y="1627"/>
                  <a:pt x="524" y="1626"/>
                </a:cubicBezTo>
                <a:cubicBezTo>
                  <a:pt x="485" y="1626"/>
                  <a:pt x="476" y="1650"/>
                  <a:pt x="476" y="1685"/>
                </a:cubicBezTo>
                <a:cubicBezTo>
                  <a:pt x="490" y="1698"/>
                  <a:pt x="505" y="1711"/>
                  <a:pt x="517" y="1722"/>
                </a:cubicBezTo>
                <a:cubicBezTo>
                  <a:pt x="561" y="1717"/>
                  <a:pt x="575" y="1691"/>
                  <a:pt x="570" y="1656"/>
                </a:cubicBezTo>
                <a:close/>
                <a:moveTo>
                  <a:pt x="649" y="1477"/>
                </a:moveTo>
                <a:cubicBezTo>
                  <a:pt x="651" y="1452"/>
                  <a:pt x="628" y="1429"/>
                  <a:pt x="598" y="1425"/>
                </a:cubicBezTo>
                <a:cubicBezTo>
                  <a:pt x="570" y="1421"/>
                  <a:pt x="547" y="1441"/>
                  <a:pt x="544" y="1472"/>
                </a:cubicBezTo>
                <a:cubicBezTo>
                  <a:pt x="541" y="1497"/>
                  <a:pt x="565" y="1523"/>
                  <a:pt x="593" y="1524"/>
                </a:cubicBezTo>
                <a:cubicBezTo>
                  <a:pt x="617" y="1526"/>
                  <a:pt x="647" y="1500"/>
                  <a:pt x="649" y="1477"/>
                </a:cubicBezTo>
                <a:close/>
                <a:moveTo>
                  <a:pt x="305" y="1361"/>
                </a:moveTo>
                <a:cubicBezTo>
                  <a:pt x="285" y="1369"/>
                  <a:pt x="263" y="1378"/>
                  <a:pt x="235" y="1389"/>
                </a:cubicBezTo>
                <a:cubicBezTo>
                  <a:pt x="252" y="1414"/>
                  <a:pt x="265" y="1433"/>
                  <a:pt x="278" y="1451"/>
                </a:cubicBezTo>
                <a:cubicBezTo>
                  <a:pt x="347" y="1421"/>
                  <a:pt x="350" y="1411"/>
                  <a:pt x="305" y="1361"/>
                </a:cubicBezTo>
                <a:close/>
                <a:moveTo>
                  <a:pt x="344" y="1021"/>
                </a:moveTo>
                <a:cubicBezTo>
                  <a:pt x="345" y="992"/>
                  <a:pt x="316" y="963"/>
                  <a:pt x="284" y="960"/>
                </a:cubicBezTo>
                <a:cubicBezTo>
                  <a:pt x="248" y="958"/>
                  <a:pt x="218" y="983"/>
                  <a:pt x="215" y="1019"/>
                </a:cubicBezTo>
                <a:cubicBezTo>
                  <a:pt x="212" y="1053"/>
                  <a:pt x="239" y="1086"/>
                  <a:pt x="273" y="1088"/>
                </a:cubicBezTo>
                <a:cubicBezTo>
                  <a:pt x="307" y="1090"/>
                  <a:pt x="343" y="1056"/>
                  <a:pt x="344" y="1021"/>
                </a:cubicBezTo>
                <a:close/>
                <a:moveTo>
                  <a:pt x="370" y="1800"/>
                </a:moveTo>
                <a:cubicBezTo>
                  <a:pt x="372" y="1771"/>
                  <a:pt x="357" y="1757"/>
                  <a:pt x="317" y="1754"/>
                </a:cubicBezTo>
                <a:cubicBezTo>
                  <a:pt x="280" y="1751"/>
                  <a:pt x="258" y="1766"/>
                  <a:pt x="254" y="1797"/>
                </a:cubicBezTo>
                <a:cubicBezTo>
                  <a:pt x="250" y="1824"/>
                  <a:pt x="276" y="1858"/>
                  <a:pt x="301" y="1861"/>
                </a:cubicBezTo>
                <a:cubicBezTo>
                  <a:pt x="330" y="1865"/>
                  <a:pt x="366" y="1832"/>
                  <a:pt x="370" y="1800"/>
                </a:cubicBezTo>
                <a:close/>
                <a:moveTo>
                  <a:pt x="330" y="2158"/>
                </a:moveTo>
                <a:cubicBezTo>
                  <a:pt x="390" y="2158"/>
                  <a:pt x="390" y="2158"/>
                  <a:pt x="390" y="2158"/>
                </a:cubicBezTo>
                <a:cubicBezTo>
                  <a:pt x="384" y="2157"/>
                  <a:pt x="379" y="2155"/>
                  <a:pt x="372" y="2154"/>
                </a:cubicBezTo>
                <a:cubicBezTo>
                  <a:pt x="354" y="2152"/>
                  <a:pt x="341" y="2152"/>
                  <a:pt x="330" y="2158"/>
                </a:cubicBezTo>
                <a:close/>
                <a:moveTo>
                  <a:pt x="314" y="1926"/>
                </a:moveTo>
                <a:cubicBezTo>
                  <a:pt x="291" y="1940"/>
                  <a:pt x="272" y="1988"/>
                  <a:pt x="286" y="2016"/>
                </a:cubicBezTo>
                <a:cubicBezTo>
                  <a:pt x="294" y="2032"/>
                  <a:pt x="316" y="2049"/>
                  <a:pt x="334" y="2053"/>
                </a:cubicBezTo>
                <a:cubicBezTo>
                  <a:pt x="366" y="2059"/>
                  <a:pt x="389" y="2023"/>
                  <a:pt x="401" y="1957"/>
                </a:cubicBezTo>
                <a:cubicBezTo>
                  <a:pt x="361" y="1914"/>
                  <a:pt x="344" y="1909"/>
                  <a:pt x="314" y="1926"/>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6573835" y="507037"/>
            <a:ext cx="1563624"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00275" y="524373"/>
            <a:ext cx="4087379"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958474" y="6296616"/>
            <a:ext cx="1879497" cy="365125"/>
          </a:xfrm>
        </p:spPr>
        <p:txBody>
          <a:bodyPr/>
          <a:lstStyle/>
          <a:p>
            <a:pPr>
              <a:defRPr/>
            </a:pPr>
            <a:fld id="{EE4CCBCA-69D5-4051-B2E2-CAFD8F1D294C}" type="datetimeFigureOut">
              <a:rPr lang="en-US" smtClean="0"/>
              <a:pPr>
                <a:defRPr/>
              </a:pPr>
              <a:t>10/23/2017</a:t>
            </a:fld>
            <a:endParaRPr lang="en-US"/>
          </a:p>
        </p:txBody>
      </p:sp>
      <p:sp>
        <p:nvSpPr>
          <p:cNvPr id="5" name="Footer Placeholder 4"/>
          <p:cNvSpPr>
            <a:spLocks noGrp="1"/>
          </p:cNvSpPr>
          <p:nvPr>
            <p:ph type="ftr" sz="quarter" idx="11"/>
          </p:nvPr>
        </p:nvSpPr>
        <p:spPr>
          <a:xfrm>
            <a:off x="2200275" y="6296616"/>
            <a:ext cx="4469683" cy="365125"/>
          </a:xfrm>
        </p:spPr>
        <p:txBody>
          <a:bodyPr/>
          <a:lstStyle/>
          <a:p>
            <a:pPr>
              <a:defRPr/>
            </a:pPr>
            <a:endParaRPr lang="en-US"/>
          </a:p>
        </p:txBody>
      </p:sp>
      <p:sp>
        <p:nvSpPr>
          <p:cNvPr id="6" name="Slide Number Placeholder 5"/>
          <p:cNvSpPr>
            <a:spLocks noGrp="1"/>
          </p:cNvSpPr>
          <p:nvPr>
            <p:ph type="sldNum" sz="quarter" idx="12"/>
          </p:nvPr>
        </p:nvSpPr>
        <p:spPr>
          <a:xfrm rot="5400000">
            <a:off x="5878074" y="2928735"/>
            <a:ext cx="5383267" cy="453202"/>
          </a:xfrm>
        </p:spPr>
        <p:txBody>
          <a:bodyPr/>
          <a:lstStyle>
            <a:lvl1pPr algn="l">
              <a:defRPr/>
            </a:lvl1pPr>
          </a:lstStyle>
          <a:p>
            <a:pPr>
              <a:defRPr/>
            </a:pPr>
            <a:fld id="{DCC0361A-C01D-4D31-A46D-33264EAE9E4E}" type="slidenum">
              <a:rPr lang="en-US" smtClean="0"/>
              <a:pPr>
                <a:defRPr/>
              </a:pPr>
              <a:t>‹#›</a:t>
            </a:fld>
            <a:endParaRPr lang="en-US"/>
          </a:p>
        </p:txBody>
      </p:sp>
      <p:cxnSp>
        <p:nvCxnSpPr>
          <p:cNvPr id="12" name="Straight Connector 11" title="Rule Line"/>
          <p:cNvCxnSpPr/>
          <p:nvPr/>
        </p:nvCxnSpPr>
        <p:spPr>
          <a:xfrm>
            <a:off x="6476240"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6460703"/>
      </p:ext>
    </p:extLst>
  </p:cSld>
  <p:clrMapOvr>
    <a:masterClrMapping/>
  </p:clrMapOvr>
  <p:extLst mod="1">
    <p:ext uri="{DCECCB84-F9BA-43D5-87BE-67443E8EF086}">
      <p15:sldGuideLst xmlns=""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0" y="1"/>
            <a:ext cx="8690740" cy="6858000"/>
          </a:xfrm>
          <a:custGeom>
            <a:avLst/>
            <a:gdLst/>
            <a:ahLst/>
            <a:cxnLst/>
            <a:rect l="0" t="0" r="r" b="b"/>
            <a:pathLst>
              <a:path w="2735" h="2158">
                <a:moveTo>
                  <a:pt x="708" y="118"/>
                </a:moveTo>
                <a:cubicBezTo>
                  <a:pt x="721" y="115"/>
                  <a:pt x="726" y="104"/>
                  <a:pt x="721" y="91"/>
                </a:cubicBezTo>
                <a:cubicBezTo>
                  <a:pt x="717" y="79"/>
                  <a:pt x="707" y="73"/>
                  <a:pt x="697" y="79"/>
                </a:cubicBezTo>
                <a:cubicBezTo>
                  <a:pt x="689" y="84"/>
                  <a:pt x="685" y="94"/>
                  <a:pt x="676" y="107"/>
                </a:cubicBezTo>
                <a:cubicBezTo>
                  <a:pt x="691" y="113"/>
                  <a:pt x="701" y="120"/>
                  <a:pt x="708" y="118"/>
                </a:cubicBezTo>
                <a:close/>
                <a:moveTo>
                  <a:pt x="659" y="47"/>
                </a:moveTo>
                <a:cubicBezTo>
                  <a:pt x="678" y="48"/>
                  <a:pt x="678" y="30"/>
                  <a:pt x="680" y="12"/>
                </a:cubicBezTo>
                <a:cubicBezTo>
                  <a:pt x="675" y="8"/>
                  <a:pt x="670" y="4"/>
                  <a:pt x="666" y="0"/>
                </a:cubicBezTo>
                <a:cubicBezTo>
                  <a:pt x="636" y="0"/>
                  <a:pt x="636" y="0"/>
                  <a:pt x="636" y="0"/>
                </a:cubicBezTo>
                <a:cubicBezTo>
                  <a:pt x="636" y="0"/>
                  <a:pt x="636" y="0"/>
                  <a:pt x="636" y="0"/>
                </a:cubicBezTo>
                <a:cubicBezTo>
                  <a:pt x="630" y="5"/>
                  <a:pt x="627" y="21"/>
                  <a:pt x="630" y="27"/>
                </a:cubicBezTo>
                <a:cubicBezTo>
                  <a:pt x="636" y="36"/>
                  <a:pt x="649" y="47"/>
                  <a:pt x="659" y="47"/>
                </a:cubicBezTo>
                <a:close/>
                <a:moveTo>
                  <a:pt x="584" y="210"/>
                </a:moveTo>
                <a:cubicBezTo>
                  <a:pt x="569" y="215"/>
                  <a:pt x="557" y="237"/>
                  <a:pt x="563" y="251"/>
                </a:cubicBezTo>
                <a:cubicBezTo>
                  <a:pt x="568" y="267"/>
                  <a:pt x="595" y="277"/>
                  <a:pt x="613" y="271"/>
                </a:cubicBezTo>
                <a:cubicBezTo>
                  <a:pt x="629" y="265"/>
                  <a:pt x="632" y="253"/>
                  <a:pt x="623" y="231"/>
                </a:cubicBezTo>
                <a:cubicBezTo>
                  <a:pt x="615" y="211"/>
                  <a:pt x="601" y="203"/>
                  <a:pt x="584" y="210"/>
                </a:cubicBezTo>
                <a:close/>
                <a:moveTo>
                  <a:pt x="603" y="153"/>
                </a:moveTo>
                <a:cubicBezTo>
                  <a:pt x="620" y="134"/>
                  <a:pt x="617" y="115"/>
                  <a:pt x="603" y="97"/>
                </a:cubicBezTo>
                <a:cubicBezTo>
                  <a:pt x="565" y="100"/>
                  <a:pt x="555" y="107"/>
                  <a:pt x="557" y="126"/>
                </a:cubicBezTo>
                <a:cubicBezTo>
                  <a:pt x="559" y="147"/>
                  <a:pt x="572" y="155"/>
                  <a:pt x="603" y="153"/>
                </a:cubicBezTo>
                <a:close/>
                <a:moveTo>
                  <a:pt x="650" y="587"/>
                </a:moveTo>
                <a:cubicBezTo>
                  <a:pt x="663" y="606"/>
                  <a:pt x="676" y="608"/>
                  <a:pt x="708" y="594"/>
                </a:cubicBezTo>
                <a:cubicBezTo>
                  <a:pt x="713" y="582"/>
                  <a:pt x="718" y="570"/>
                  <a:pt x="723" y="557"/>
                </a:cubicBezTo>
                <a:cubicBezTo>
                  <a:pt x="693" y="530"/>
                  <a:pt x="671" y="526"/>
                  <a:pt x="654" y="540"/>
                </a:cubicBezTo>
                <a:cubicBezTo>
                  <a:pt x="642" y="550"/>
                  <a:pt x="640" y="572"/>
                  <a:pt x="650" y="587"/>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696" y="211"/>
                </a:moveTo>
                <a:cubicBezTo>
                  <a:pt x="707" y="192"/>
                  <a:pt x="694" y="180"/>
                  <a:pt x="677" y="167"/>
                </a:cubicBezTo>
                <a:cubicBezTo>
                  <a:pt x="667" y="173"/>
                  <a:pt x="657" y="180"/>
                  <a:pt x="649" y="185"/>
                </a:cubicBezTo>
                <a:cubicBezTo>
                  <a:pt x="652" y="206"/>
                  <a:pt x="655" y="223"/>
                  <a:pt x="675" y="223"/>
                </a:cubicBezTo>
                <a:cubicBezTo>
                  <a:pt x="682" y="223"/>
                  <a:pt x="693" y="217"/>
                  <a:pt x="696" y="211"/>
                </a:cubicBezTo>
                <a:close/>
                <a:moveTo>
                  <a:pt x="454" y="836"/>
                </a:moveTo>
                <a:cubicBezTo>
                  <a:pt x="467" y="873"/>
                  <a:pt x="483" y="902"/>
                  <a:pt x="526" y="896"/>
                </a:cubicBezTo>
                <a:cubicBezTo>
                  <a:pt x="554" y="892"/>
                  <a:pt x="575" y="868"/>
                  <a:pt x="573" y="840"/>
                </a:cubicBezTo>
                <a:cubicBezTo>
                  <a:pt x="571" y="812"/>
                  <a:pt x="564" y="786"/>
                  <a:pt x="534" y="776"/>
                </a:cubicBezTo>
                <a:cubicBezTo>
                  <a:pt x="504" y="765"/>
                  <a:pt x="487" y="779"/>
                  <a:pt x="454" y="836"/>
                </a:cubicBezTo>
                <a:close/>
                <a:moveTo>
                  <a:pt x="701" y="296"/>
                </a:moveTo>
                <a:cubicBezTo>
                  <a:pt x="698" y="307"/>
                  <a:pt x="695" y="318"/>
                  <a:pt x="693" y="327"/>
                </a:cubicBezTo>
                <a:cubicBezTo>
                  <a:pt x="707" y="349"/>
                  <a:pt x="724" y="349"/>
                  <a:pt x="741" y="337"/>
                </a:cubicBezTo>
                <a:cubicBezTo>
                  <a:pt x="753" y="329"/>
                  <a:pt x="750" y="317"/>
                  <a:pt x="744" y="306"/>
                </a:cubicBezTo>
                <a:cubicBezTo>
                  <a:pt x="734" y="285"/>
                  <a:pt x="719" y="287"/>
                  <a:pt x="701" y="296"/>
                </a:cubicBezTo>
                <a:close/>
                <a:moveTo>
                  <a:pt x="675" y="446"/>
                </a:moveTo>
                <a:cubicBezTo>
                  <a:pt x="679" y="463"/>
                  <a:pt x="691" y="469"/>
                  <a:pt x="707" y="468"/>
                </a:cubicBezTo>
                <a:cubicBezTo>
                  <a:pt x="727" y="466"/>
                  <a:pt x="739" y="447"/>
                  <a:pt x="741" y="417"/>
                </a:cubicBezTo>
                <a:cubicBezTo>
                  <a:pt x="729" y="411"/>
                  <a:pt x="717" y="404"/>
                  <a:pt x="706" y="398"/>
                </a:cubicBezTo>
                <a:cubicBezTo>
                  <a:pt x="677" y="413"/>
                  <a:pt x="670" y="424"/>
                  <a:pt x="675" y="446"/>
                </a:cubicBezTo>
                <a:close/>
                <a:moveTo>
                  <a:pt x="331" y="200"/>
                </a:moveTo>
                <a:cubicBezTo>
                  <a:pt x="309" y="209"/>
                  <a:pt x="301" y="225"/>
                  <a:pt x="309" y="242"/>
                </a:cubicBezTo>
                <a:cubicBezTo>
                  <a:pt x="317" y="260"/>
                  <a:pt x="339" y="270"/>
                  <a:pt x="354" y="264"/>
                </a:cubicBezTo>
                <a:cubicBezTo>
                  <a:pt x="372" y="256"/>
                  <a:pt x="381" y="233"/>
                  <a:pt x="374" y="214"/>
                </a:cubicBezTo>
                <a:cubicBezTo>
                  <a:pt x="367" y="198"/>
                  <a:pt x="350" y="192"/>
                  <a:pt x="331" y="200"/>
                </a:cubicBezTo>
                <a:close/>
                <a:moveTo>
                  <a:pt x="568" y="1184"/>
                </a:moveTo>
                <a:cubicBezTo>
                  <a:pt x="590" y="1202"/>
                  <a:pt x="612" y="1204"/>
                  <a:pt x="634" y="1187"/>
                </a:cubicBezTo>
                <a:cubicBezTo>
                  <a:pt x="664" y="1164"/>
                  <a:pt x="666" y="1134"/>
                  <a:pt x="640" y="1085"/>
                </a:cubicBezTo>
                <a:cubicBezTo>
                  <a:pt x="620" y="1085"/>
                  <a:pt x="599" y="1085"/>
                  <a:pt x="575" y="1085"/>
                </a:cubicBezTo>
                <a:cubicBezTo>
                  <a:pt x="540" y="1146"/>
                  <a:pt x="540" y="1159"/>
                  <a:pt x="568" y="1184"/>
                </a:cubicBezTo>
                <a:close/>
                <a:moveTo>
                  <a:pt x="483" y="216"/>
                </a:moveTo>
                <a:cubicBezTo>
                  <a:pt x="490" y="200"/>
                  <a:pt x="482" y="186"/>
                  <a:pt x="470" y="175"/>
                </a:cubicBezTo>
                <a:cubicBezTo>
                  <a:pt x="452" y="169"/>
                  <a:pt x="440" y="178"/>
                  <a:pt x="431" y="192"/>
                </a:cubicBezTo>
                <a:cubicBezTo>
                  <a:pt x="422" y="207"/>
                  <a:pt x="428" y="219"/>
                  <a:pt x="439" y="233"/>
                </a:cubicBezTo>
                <a:cubicBezTo>
                  <a:pt x="459" y="237"/>
                  <a:pt x="475" y="234"/>
                  <a:pt x="483" y="216"/>
                </a:cubicBezTo>
                <a:close/>
                <a:moveTo>
                  <a:pt x="402" y="415"/>
                </a:moveTo>
                <a:cubicBezTo>
                  <a:pt x="431" y="395"/>
                  <a:pt x="435" y="387"/>
                  <a:pt x="428" y="366"/>
                </a:cubicBezTo>
                <a:cubicBezTo>
                  <a:pt x="420" y="341"/>
                  <a:pt x="410" y="337"/>
                  <a:pt x="369" y="342"/>
                </a:cubicBezTo>
                <a:cubicBezTo>
                  <a:pt x="342" y="387"/>
                  <a:pt x="349" y="402"/>
                  <a:pt x="402" y="415"/>
                </a:cubicBezTo>
                <a:close/>
                <a:moveTo>
                  <a:pt x="261" y="1622"/>
                </a:moveTo>
                <a:cubicBezTo>
                  <a:pt x="263" y="1642"/>
                  <a:pt x="266" y="1662"/>
                  <a:pt x="268" y="1679"/>
                </a:cubicBezTo>
                <a:cubicBezTo>
                  <a:pt x="301" y="1689"/>
                  <a:pt x="329" y="1699"/>
                  <a:pt x="345" y="1668"/>
                </a:cubicBezTo>
                <a:cubicBezTo>
                  <a:pt x="350" y="1657"/>
                  <a:pt x="350" y="1636"/>
                  <a:pt x="343" y="1626"/>
                </a:cubicBezTo>
                <a:cubicBezTo>
                  <a:pt x="322" y="1596"/>
                  <a:pt x="294" y="1606"/>
                  <a:pt x="261" y="1622"/>
                </a:cubicBezTo>
                <a:close/>
                <a:moveTo>
                  <a:pt x="532" y="275"/>
                </a:moveTo>
                <a:cubicBezTo>
                  <a:pt x="519" y="267"/>
                  <a:pt x="489" y="269"/>
                  <a:pt x="478" y="284"/>
                </a:cubicBezTo>
                <a:cubicBezTo>
                  <a:pt x="471" y="293"/>
                  <a:pt x="468" y="309"/>
                  <a:pt x="471" y="319"/>
                </a:cubicBezTo>
                <a:cubicBezTo>
                  <a:pt x="476" y="337"/>
                  <a:pt x="501" y="340"/>
                  <a:pt x="539" y="329"/>
                </a:cubicBezTo>
                <a:cubicBezTo>
                  <a:pt x="551" y="296"/>
                  <a:pt x="549" y="286"/>
                  <a:pt x="532" y="275"/>
                </a:cubicBezTo>
                <a:close/>
                <a:moveTo>
                  <a:pt x="505" y="478"/>
                </a:moveTo>
                <a:cubicBezTo>
                  <a:pt x="479" y="484"/>
                  <a:pt x="474" y="505"/>
                  <a:pt x="470" y="531"/>
                </a:cubicBezTo>
                <a:cubicBezTo>
                  <a:pt x="484" y="540"/>
                  <a:pt x="498" y="548"/>
                  <a:pt x="512" y="557"/>
                </a:cubicBezTo>
                <a:cubicBezTo>
                  <a:pt x="545" y="533"/>
                  <a:pt x="553" y="521"/>
                  <a:pt x="548" y="505"/>
                </a:cubicBezTo>
                <a:cubicBezTo>
                  <a:pt x="543" y="489"/>
                  <a:pt x="521" y="474"/>
                  <a:pt x="505" y="478"/>
                </a:cubicBezTo>
                <a:close/>
                <a:moveTo>
                  <a:pt x="428" y="1104"/>
                </a:moveTo>
                <a:cubicBezTo>
                  <a:pt x="495" y="1097"/>
                  <a:pt x="500" y="1090"/>
                  <a:pt x="479" y="1024"/>
                </a:cubicBezTo>
                <a:cubicBezTo>
                  <a:pt x="462" y="1021"/>
                  <a:pt x="443" y="1017"/>
                  <a:pt x="426" y="1014"/>
                </a:cubicBezTo>
                <a:cubicBezTo>
                  <a:pt x="403" y="1046"/>
                  <a:pt x="396" y="1073"/>
                  <a:pt x="428" y="1104"/>
                </a:cubicBezTo>
                <a:close/>
                <a:moveTo>
                  <a:pt x="488" y="133"/>
                </a:moveTo>
                <a:cubicBezTo>
                  <a:pt x="503" y="100"/>
                  <a:pt x="504" y="82"/>
                  <a:pt x="487" y="75"/>
                </a:cubicBezTo>
                <a:cubicBezTo>
                  <a:pt x="475" y="69"/>
                  <a:pt x="456" y="70"/>
                  <a:pt x="444" y="75"/>
                </a:cubicBezTo>
                <a:cubicBezTo>
                  <a:pt x="428" y="82"/>
                  <a:pt x="432" y="100"/>
                  <a:pt x="436" y="114"/>
                </a:cubicBezTo>
                <a:cubicBezTo>
                  <a:pt x="440" y="130"/>
                  <a:pt x="459" y="136"/>
                  <a:pt x="488" y="133"/>
                </a:cubicBezTo>
                <a:close/>
                <a:moveTo>
                  <a:pt x="529" y="20"/>
                </a:moveTo>
                <a:cubicBezTo>
                  <a:pt x="532" y="14"/>
                  <a:pt x="536" y="7"/>
                  <a:pt x="540" y="0"/>
                </a:cubicBezTo>
                <a:cubicBezTo>
                  <a:pt x="489" y="0"/>
                  <a:pt x="489" y="0"/>
                  <a:pt x="489" y="0"/>
                </a:cubicBezTo>
                <a:cubicBezTo>
                  <a:pt x="495" y="17"/>
                  <a:pt x="509" y="22"/>
                  <a:pt x="529" y="20"/>
                </a:cubicBezTo>
                <a:close/>
                <a:moveTo>
                  <a:pt x="992" y="117"/>
                </a:moveTo>
                <a:cubicBezTo>
                  <a:pt x="1013" y="151"/>
                  <a:pt x="1018" y="151"/>
                  <a:pt x="1047" y="123"/>
                </a:cubicBezTo>
                <a:cubicBezTo>
                  <a:pt x="1045" y="113"/>
                  <a:pt x="1041" y="102"/>
                  <a:pt x="1039" y="92"/>
                </a:cubicBezTo>
                <a:cubicBezTo>
                  <a:pt x="1016" y="89"/>
                  <a:pt x="1000" y="92"/>
                  <a:pt x="992" y="117"/>
                </a:cubicBezTo>
                <a:close/>
                <a:moveTo>
                  <a:pt x="660" y="936"/>
                </a:moveTo>
                <a:cubicBezTo>
                  <a:pt x="640" y="960"/>
                  <a:pt x="645" y="978"/>
                  <a:pt x="687" y="1031"/>
                </a:cubicBezTo>
                <a:cubicBezTo>
                  <a:pt x="751" y="1033"/>
                  <a:pt x="769" y="1021"/>
                  <a:pt x="780" y="976"/>
                </a:cubicBezTo>
                <a:cubicBezTo>
                  <a:pt x="787" y="948"/>
                  <a:pt x="777" y="928"/>
                  <a:pt x="752" y="915"/>
                </a:cubicBezTo>
                <a:cubicBezTo>
                  <a:pt x="725" y="901"/>
                  <a:pt x="680" y="911"/>
                  <a:pt x="660" y="936"/>
                </a:cubicBezTo>
                <a:close/>
                <a:moveTo>
                  <a:pt x="932" y="500"/>
                </a:moveTo>
                <a:cubicBezTo>
                  <a:pt x="936" y="515"/>
                  <a:pt x="948" y="530"/>
                  <a:pt x="960" y="541"/>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326" y="1192"/>
                </a:moveTo>
                <a:cubicBezTo>
                  <a:pt x="299" y="1168"/>
                  <a:pt x="269" y="1174"/>
                  <a:pt x="239" y="1201"/>
                </a:cubicBezTo>
                <a:cubicBezTo>
                  <a:pt x="238" y="1241"/>
                  <a:pt x="245" y="1274"/>
                  <a:pt x="286" y="1280"/>
                </a:cubicBezTo>
                <a:cubicBezTo>
                  <a:pt x="301" y="1283"/>
                  <a:pt x="324" y="1270"/>
                  <a:pt x="335" y="1258"/>
                </a:cubicBezTo>
                <a:cubicBezTo>
                  <a:pt x="355" y="1236"/>
                  <a:pt x="343" y="1208"/>
                  <a:pt x="326" y="1192"/>
                </a:cubicBezTo>
                <a:close/>
                <a:moveTo>
                  <a:pt x="800" y="1502"/>
                </a:moveTo>
                <a:cubicBezTo>
                  <a:pt x="822" y="1449"/>
                  <a:pt x="818" y="1422"/>
                  <a:pt x="785" y="1404"/>
                </a:cubicBezTo>
                <a:cubicBezTo>
                  <a:pt x="756" y="1388"/>
                  <a:pt x="740" y="1399"/>
                  <a:pt x="710" y="1454"/>
                </a:cubicBezTo>
                <a:cubicBezTo>
                  <a:pt x="735" y="1510"/>
                  <a:pt x="740" y="1512"/>
                  <a:pt x="800" y="1502"/>
                </a:cubicBezTo>
                <a:close/>
                <a:moveTo>
                  <a:pt x="824" y="466"/>
                </a:moveTo>
                <a:cubicBezTo>
                  <a:pt x="845" y="433"/>
                  <a:pt x="844" y="431"/>
                  <a:pt x="816" y="409"/>
                </a:cubicBezTo>
                <a:cubicBezTo>
                  <a:pt x="798" y="417"/>
                  <a:pt x="785" y="429"/>
                  <a:pt x="791" y="450"/>
                </a:cubicBezTo>
                <a:cubicBezTo>
                  <a:pt x="795" y="467"/>
                  <a:pt x="808" y="472"/>
                  <a:pt x="824" y="466"/>
                </a:cubicBezTo>
                <a:close/>
                <a:moveTo>
                  <a:pt x="770" y="1265"/>
                </a:moveTo>
                <a:cubicBezTo>
                  <a:pt x="761" y="1248"/>
                  <a:pt x="740" y="1231"/>
                  <a:pt x="721" y="1227"/>
                </a:cubicBezTo>
                <a:cubicBezTo>
                  <a:pt x="687" y="1221"/>
                  <a:pt x="679" y="1250"/>
                  <a:pt x="668" y="1286"/>
                </a:cubicBezTo>
                <a:cubicBezTo>
                  <a:pt x="692" y="1299"/>
                  <a:pt x="712" y="1310"/>
                  <a:pt x="731" y="1320"/>
                </a:cubicBezTo>
                <a:cubicBezTo>
                  <a:pt x="757" y="1307"/>
                  <a:pt x="786" y="1296"/>
                  <a:pt x="770" y="1265"/>
                </a:cubicBezTo>
                <a:close/>
                <a:moveTo>
                  <a:pt x="2389" y="1989"/>
                </a:moveTo>
                <a:cubicBezTo>
                  <a:pt x="2406" y="1981"/>
                  <a:pt x="2409" y="1974"/>
                  <a:pt x="2405" y="1944"/>
                </a:cubicBezTo>
                <a:cubicBezTo>
                  <a:pt x="2383" y="1932"/>
                  <a:pt x="2374" y="1932"/>
                  <a:pt x="2363" y="1946"/>
                </a:cubicBezTo>
                <a:cubicBezTo>
                  <a:pt x="2353" y="1957"/>
                  <a:pt x="2350" y="1972"/>
                  <a:pt x="2357" y="1981"/>
                </a:cubicBezTo>
                <a:cubicBezTo>
                  <a:pt x="2365" y="1990"/>
                  <a:pt x="2376" y="1994"/>
                  <a:pt x="2389" y="1989"/>
                </a:cubicBezTo>
                <a:close/>
                <a:moveTo>
                  <a:pt x="2290" y="2006"/>
                </a:moveTo>
                <a:cubicBezTo>
                  <a:pt x="2292" y="1989"/>
                  <a:pt x="2283" y="1978"/>
                  <a:pt x="2268" y="1973"/>
                </a:cubicBezTo>
                <a:cubicBezTo>
                  <a:pt x="2248" y="1966"/>
                  <a:pt x="2237" y="1978"/>
                  <a:pt x="2222" y="1998"/>
                </a:cubicBezTo>
                <a:cubicBezTo>
                  <a:pt x="2224" y="2004"/>
                  <a:pt x="2227" y="2014"/>
                  <a:pt x="2229" y="2020"/>
                </a:cubicBezTo>
                <a:cubicBezTo>
                  <a:pt x="2260" y="2037"/>
                  <a:pt x="2277" y="2027"/>
                  <a:pt x="2290" y="2006"/>
                </a:cubicBezTo>
                <a:close/>
                <a:moveTo>
                  <a:pt x="1058" y="223"/>
                </a:moveTo>
                <a:cubicBezTo>
                  <a:pt x="1053" y="213"/>
                  <a:pt x="1047" y="201"/>
                  <a:pt x="1041" y="189"/>
                </a:cubicBezTo>
                <a:cubicBezTo>
                  <a:pt x="1000" y="187"/>
                  <a:pt x="993" y="190"/>
                  <a:pt x="988" y="211"/>
                </a:cubicBezTo>
                <a:cubicBezTo>
                  <a:pt x="984" y="228"/>
                  <a:pt x="988" y="240"/>
                  <a:pt x="1003" y="247"/>
                </a:cubicBezTo>
                <a:cubicBezTo>
                  <a:pt x="1023" y="256"/>
                  <a:pt x="1040" y="249"/>
                  <a:pt x="1058" y="223"/>
                </a:cubicBezTo>
                <a:close/>
                <a:moveTo>
                  <a:pt x="960" y="291"/>
                </a:moveTo>
                <a:cubicBezTo>
                  <a:pt x="960" y="307"/>
                  <a:pt x="960" y="320"/>
                  <a:pt x="959" y="333"/>
                </a:cubicBezTo>
                <a:cubicBezTo>
                  <a:pt x="973" y="343"/>
                  <a:pt x="986" y="355"/>
                  <a:pt x="998" y="339"/>
                </a:cubicBezTo>
                <a:cubicBezTo>
                  <a:pt x="1005" y="329"/>
                  <a:pt x="1008" y="314"/>
                  <a:pt x="1005" y="303"/>
                </a:cubicBezTo>
                <a:cubicBezTo>
                  <a:pt x="1000" y="284"/>
                  <a:pt x="982" y="287"/>
                  <a:pt x="960" y="291"/>
                </a:cubicBezTo>
                <a:close/>
                <a:moveTo>
                  <a:pt x="1013" y="51"/>
                </a:moveTo>
                <a:cubicBezTo>
                  <a:pt x="1029" y="44"/>
                  <a:pt x="1036" y="21"/>
                  <a:pt x="1029" y="4"/>
                </a:cubicBezTo>
                <a:cubicBezTo>
                  <a:pt x="1028" y="2"/>
                  <a:pt x="1028" y="1"/>
                  <a:pt x="1027" y="0"/>
                </a:cubicBezTo>
                <a:cubicBezTo>
                  <a:pt x="962" y="0"/>
                  <a:pt x="962" y="0"/>
                  <a:pt x="962" y="0"/>
                </a:cubicBezTo>
                <a:cubicBezTo>
                  <a:pt x="956" y="10"/>
                  <a:pt x="955" y="21"/>
                  <a:pt x="960" y="32"/>
                </a:cubicBezTo>
                <a:cubicBezTo>
                  <a:pt x="967" y="50"/>
                  <a:pt x="995" y="60"/>
                  <a:pt x="1013" y="51"/>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816" y="315"/>
                </a:moveTo>
                <a:cubicBezTo>
                  <a:pt x="822" y="328"/>
                  <a:pt x="843" y="336"/>
                  <a:pt x="856" y="331"/>
                </a:cubicBezTo>
                <a:cubicBezTo>
                  <a:pt x="869" y="326"/>
                  <a:pt x="875" y="308"/>
                  <a:pt x="869" y="291"/>
                </a:cubicBezTo>
                <a:cubicBezTo>
                  <a:pt x="864" y="275"/>
                  <a:pt x="847" y="269"/>
                  <a:pt x="831" y="275"/>
                </a:cubicBezTo>
                <a:cubicBezTo>
                  <a:pt x="816" y="281"/>
                  <a:pt x="809" y="300"/>
                  <a:pt x="816" y="315"/>
                </a:cubicBezTo>
                <a:close/>
                <a:moveTo>
                  <a:pt x="771" y="130"/>
                </a:moveTo>
                <a:cubicBezTo>
                  <a:pt x="805" y="158"/>
                  <a:pt x="811" y="157"/>
                  <a:pt x="825" y="121"/>
                </a:cubicBezTo>
                <a:cubicBezTo>
                  <a:pt x="816" y="113"/>
                  <a:pt x="805" y="103"/>
                  <a:pt x="792" y="92"/>
                </a:cubicBezTo>
                <a:cubicBezTo>
                  <a:pt x="784" y="107"/>
                  <a:pt x="777" y="119"/>
                  <a:pt x="771" y="130"/>
                </a:cubicBezTo>
                <a:close/>
                <a:moveTo>
                  <a:pt x="774" y="237"/>
                </a:moveTo>
                <a:cubicBezTo>
                  <a:pt x="783" y="238"/>
                  <a:pt x="796" y="229"/>
                  <a:pt x="800" y="221"/>
                </a:cubicBezTo>
                <a:cubicBezTo>
                  <a:pt x="807" y="208"/>
                  <a:pt x="795" y="199"/>
                  <a:pt x="767" y="193"/>
                </a:cubicBezTo>
                <a:cubicBezTo>
                  <a:pt x="756" y="218"/>
                  <a:pt x="759" y="236"/>
                  <a:pt x="774" y="237"/>
                </a:cubicBezTo>
                <a:close/>
                <a:moveTo>
                  <a:pt x="815" y="0"/>
                </a:moveTo>
                <a:cubicBezTo>
                  <a:pt x="766" y="0"/>
                  <a:pt x="766" y="0"/>
                  <a:pt x="766" y="0"/>
                </a:cubicBezTo>
                <a:cubicBezTo>
                  <a:pt x="770" y="7"/>
                  <a:pt x="776" y="15"/>
                  <a:pt x="784" y="24"/>
                </a:cubicBezTo>
                <a:cubicBezTo>
                  <a:pt x="796" y="16"/>
                  <a:pt x="810" y="12"/>
                  <a:pt x="815" y="0"/>
                </a:cubicBezTo>
                <a:close/>
                <a:moveTo>
                  <a:pt x="892" y="1232"/>
                </a:moveTo>
                <a:cubicBezTo>
                  <a:pt x="921" y="1235"/>
                  <a:pt x="955" y="1202"/>
                  <a:pt x="958" y="1169"/>
                </a:cubicBezTo>
                <a:cubicBezTo>
                  <a:pt x="960" y="1138"/>
                  <a:pt x="938" y="1115"/>
                  <a:pt x="905" y="1112"/>
                </a:cubicBezTo>
                <a:cubicBezTo>
                  <a:pt x="870" y="1110"/>
                  <a:pt x="837" y="1131"/>
                  <a:pt x="835" y="1159"/>
                </a:cubicBezTo>
                <a:cubicBezTo>
                  <a:pt x="832" y="1189"/>
                  <a:pt x="863" y="1229"/>
                  <a:pt x="892" y="1232"/>
                </a:cubicBezTo>
                <a:close/>
                <a:moveTo>
                  <a:pt x="930" y="383"/>
                </a:moveTo>
                <a:cubicBezTo>
                  <a:pt x="931" y="364"/>
                  <a:pt x="921" y="358"/>
                  <a:pt x="884" y="357"/>
                </a:cubicBezTo>
                <a:cubicBezTo>
                  <a:pt x="861" y="385"/>
                  <a:pt x="861" y="388"/>
                  <a:pt x="883" y="417"/>
                </a:cubicBezTo>
                <a:cubicBezTo>
                  <a:pt x="916" y="415"/>
                  <a:pt x="929" y="405"/>
                  <a:pt x="930" y="383"/>
                </a:cubicBezTo>
                <a:close/>
                <a:moveTo>
                  <a:pt x="887" y="109"/>
                </a:moveTo>
                <a:cubicBezTo>
                  <a:pt x="904" y="114"/>
                  <a:pt x="915" y="100"/>
                  <a:pt x="919" y="87"/>
                </a:cubicBezTo>
                <a:cubicBezTo>
                  <a:pt x="925" y="67"/>
                  <a:pt x="913" y="52"/>
                  <a:pt x="892" y="44"/>
                </a:cubicBezTo>
                <a:cubicBezTo>
                  <a:pt x="870" y="54"/>
                  <a:pt x="855" y="66"/>
                  <a:pt x="862" y="89"/>
                </a:cubicBezTo>
                <a:cubicBezTo>
                  <a:pt x="865" y="98"/>
                  <a:pt x="878" y="107"/>
                  <a:pt x="887" y="109"/>
                </a:cubicBezTo>
                <a:close/>
                <a:moveTo>
                  <a:pt x="918" y="230"/>
                </a:moveTo>
                <a:cubicBezTo>
                  <a:pt x="933" y="236"/>
                  <a:pt x="944" y="229"/>
                  <a:pt x="950" y="216"/>
                </a:cubicBezTo>
                <a:cubicBezTo>
                  <a:pt x="958" y="199"/>
                  <a:pt x="945" y="184"/>
                  <a:pt x="915" y="175"/>
                </a:cubicBezTo>
                <a:cubicBezTo>
                  <a:pt x="899" y="209"/>
                  <a:pt x="900" y="223"/>
                  <a:pt x="918" y="230"/>
                </a:cubicBezTo>
                <a:close/>
                <a:moveTo>
                  <a:pt x="2403" y="2047"/>
                </a:moveTo>
                <a:cubicBezTo>
                  <a:pt x="2395" y="2043"/>
                  <a:pt x="2384" y="2041"/>
                  <a:pt x="2377" y="2051"/>
                </a:cubicBezTo>
                <a:cubicBezTo>
                  <a:pt x="2367" y="2063"/>
                  <a:pt x="2370" y="2074"/>
                  <a:pt x="2382" y="2086"/>
                </a:cubicBezTo>
                <a:cubicBezTo>
                  <a:pt x="2389" y="2085"/>
                  <a:pt x="2398" y="2083"/>
                  <a:pt x="2407" y="2082"/>
                </a:cubicBezTo>
                <a:cubicBezTo>
                  <a:pt x="2410" y="2069"/>
                  <a:pt x="2419" y="2056"/>
                  <a:pt x="2403" y="2047"/>
                </a:cubicBezTo>
                <a:close/>
                <a:moveTo>
                  <a:pt x="1071" y="344"/>
                </a:moveTo>
                <a:cubicBezTo>
                  <a:pt x="1055" y="351"/>
                  <a:pt x="1042" y="378"/>
                  <a:pt x="1048" y="393"/>
                </a:cubicBezTo>
                <a:cubicBezTo>
                  <a:pt x="1054" y="409"/>
                  <a:pt x="1081" y="419"/>
                  <a:pt x="1099" y="411"/>
                </a:cubicBezTo>
                <a:cubicBezTo>
                  <a:pt x="1115" y="405"/>
                  <a:pt x="1122" y="387"/>
                  <a:pt x="1114" y="369"/>
                </a:cubicBezTo>
                <a:cubicBezTo>
                  <a:pt x="1106" y="350"/>
                  <a:pt x="1086" y="338"/>
                  <a:pt x="1071" y="344"/>
                </a:cubicBezTo>
                <a:close/>
                <a:moveTo>
                  <a:pt x="1015" y="1361"/>
                </a:moveTo>
                <a:cubicBezTo>
                  <a:pt x="985" y="1365"/>
                  <a:pt x="955" y="1368"/>
                  <a:pt x="919" y="1372"/>
                </a:cubicBezTo>
                <a:cubicBezTo>
                  <a:pt x="920" y="1398"/>
                  <a:pt x="921" y="1411"/>
                  <a:pt x="920" y="1424"/>
                </a:cubicBezTo>
                <a:cubicBezTo>
                  <a:pt x="919" y="1458"/>
                  <a:pt x="937" y="1484"/>
                  <a:pt x="965" y="1490"/>
                </a:cubicBezTo>
                <a:cubicBezTo>
                  <a:pt x="991" y="1496"/>
                  <a:pt x="1022" y="1490"/>
                  <a:pt x="1048" y="1480"/>
                </a:cubicBezTo>
                <a:cubicBezTo>
                  <a:pt x="1071" y="1471"/>
                  <a:pt x="1082" y="1422"/>
                  <a:pt x="1072" y="1395"/>
                </a:cubicBezTo>
                <a:cubicBezTo>
                  <a:pt x="1063" y="1368"/>
                  <a:pt x="1044" y="1357"/>
                  <a:pt x="1015" y="1361"/>
                </a:cubicBezTo>
                <a:close/>
                <a:moveTo>
                  <a:pt x="1142" y="194"/>
                </a:moveTo>
                <a:cubicBezTo>
                  <a:pt x="1123" y="190"/>
                  <a:pt x="1115" y="197"/>
                  <a:pt x="1099" y="233"/>
                </a:cubicBezTo>
                <a:cubicBezTo>
                  <a:pt x="1115" y="267"/>
                  <a:pt x="1126" y="274"/>
                  <a:pt x="1152" y="267"/>
                </a:cubicBezTo>
                <a:cubicBezTo>
                  <a:pt x="1169" y="263"/>
                  <a:pt x="1177" y="253"/>
                  <a:pt x="1177" y="236"/>
                </a:cubicBezTo>
                <a:cubicBezTo>
                  <a:pt x="1177" y="219"/>
                  <a:pt x="1160" y="198"/>
                  <a:pt x="1142" y="194"/>
                </a:cubicBezTo>
                <a:close/>
                <a:moveTo>
                  <a:pt x="2081" y="2158"/>
                </a:moveTo>
                <a:cubicBezTo>
                  <a:pt x="2131" y="2158"/>
                  <a:pt x="2131" y="2158"/>
                  <a:pt x="2131" y="2158"/>
                </a:cubicBezTo>
                <a:cubicBezTo>
                  <a:pt x="2128" y="2154"/>
                  <a:pt x="2123" y="2149"/>
                  <a:pt x="2117" y="2142"/>
                </a:cubicBezTo>
                <a:cubicBezTo>
                  <a:pt x="2096" y="2145"/>
                  <a:pt x="2084" y="2149"/>
                  <a:pt x="2081" y="2158"/>
                </a:cubicBezTo>
                <a:close/>
                <a:moveTo>
                  <a:pt x="2183" y="2053"/>
                </a:moveTo>
                <a:cubicBezTo>
                  <a:pt x="2167" y="2044"/>
                  <a:pt x="2154" y="2047"/>
                  <a:pt x="2147" y="2060"/>
                </a:cubicBezTo>
                <a:cubicBezTo>
                  <a:pt x="2141" y="2073"/>
                  <a:pt x="2145" y="2091"/>
                  <a:pt x="2156" y="2097"/>
                </a:cubicBezTo>
                <a:cubicBezTo>
                  <a:pt x="2168" y="2104"/>
                  <a:pt x="2187" y="2098"/>
                  <a:pt x="2194" y="2085"/>
                </a:cubicBezTo>
                <a:cubicBezTo>
                  <a:pt x="2201" y="2074"/>
                  <a:pt x="2196" y="2061"/>
                  <a:pt x="2183" y="2053"/>
                </a:cubicBezTo>
                <a:close/>
                <a:moveTo>
                  <a:pt x="1139" y="60"/>
                </a:moveTo>
                <a:cubicBezTo>
                  <a:pt x="1123" y="76"/>
                  <a:pt x="1112" y="92"/>
                  <a:pt x="1127" y="113"/>
                </a:cubicBezTo>
                <a:cubicBezTo>
                  <a:pt x="1136" y="127"/>
                  <a:pt x="1155" y="131"/>
                  <a:pt x="1168" y="123"/>
                </a:cubicBezTo>
                <a:cubicBezTo>
                  <a:pt x="1183" y="115"/>
                  <a:pt x="1194" y="104"/>
                  <a:pt x="1192" y="85"/>
                </a:cubicBezTo>
                <a:cubicBezTo>
                  <a:pt x="1189" y="67"/>
                  <a:pt x="1178" y="62"/>
                  <a:pt x="1139" y="60"/>
                </a:cubicBezTo>
                <a:close/>
                <a:moveTo>
                  <a:pt x="987" y="1629"/>
                </a:moveTo>
                <a:cubicBezTo>
                  <a:pt x="960" y="1626"/>
                  <a:pt x="933" y="1654"/>
                  <a:pt x="927" y="1690"/>
                </a:cubicBezTo>
                <a:cubicBezTo>
                  <a:pt x="923" y="1722"/>
                  <a:pt x="942" y="1748"/>
                  <a:pt x="973" y="1750"/>
                </a:cubicBezTo>
                <a:cubicBezTo>
                  <a:pt x="1011" y="1753"/>
                  <a:pt x="1043" y="1730"/>
                  <a:pt x="1045" y="1698"/>
                </a:cubicBezTo>
                <a:cubicBezTo>
                  <a:pt x="1048" y="1665"/>
                  <a:pt x="1021" y="1633"/>
                  <a:pt x="987" y="1629"/>
                </a:cubicBezTo>
                <a:close/>
                <a:moveTo>
                  <a:pt x="830" y="1629"/>
                </a:moveTo>
                <a:cubicBezTo>
                  <a:pt x="795" y="1572"/>
                  <a:pt x="792" y="1571"/>
                  <a:pt x="736" y="1597"/>
                </a:cubicBezTo>
                <a:cubicBezTo>
                  <a:pt x="735" y="1630"/>
                  <a:pt x="743" y="1659"/>
                  <a:pt x="780" y="1667"/>
                </a:cubicBezTo>
                <a:cubicBezTo>
                  <a:pt x="808" y="1674"/>
                  <a:pt x="826" y="1658"/>
                  <a:pt x="830" y="1629"/>
                </a:cubicBezTo>
                <a:close/>
                <a:moveTo>
                  <a:pt x="691" y="1718"/>
                </a:moveTo>
                <a:cubicBezTo>
                  <a:pt x="673" y="1730"/>
                  <a:pt x="653" y="1744"/>
                  <a:pt x="634" y="1756"/>
                </a:cubicBezTo>
                <a:cubicBezTo>
                  <a:pt x="635" y="1812"/>
                  <a:pt x="647" y="1831"/>
                  <a:pt x="684" y="1840"/>
                </a:cubicBezTo>
                <a:cubicBezTo>
                  <a:pt x="713" y="1847"/>
                  <a:pt x="732" y="1834"/>
                  <a:pt x="742" y="1808"/>
                </a:cubicBezTo>
                <a:cubicBezTo>
                  <a:pt x="754" y="1777"/>
                  <a:pt x="735" y="1743"/>
                  <a:pt x="691" y="1718"/>
                </a:cubicBezTo>
                <a:close/>
                <a:moveTo>
                  <a:pt x="811" y="1944"/>
                </a:moveTo>
                <a:cubicBezTo>
                  <a:pt x="818" y="1971"/>
                  <a:pt x="849" y="1991"/>
                  <a:pt x="879" y="1987"/>
                </a:cubicBezTo>
                <a:cubicBezTo>
                  <a:pt x="919" y="1982"/>
                  <a:pt x="931" y="1964"/>
                  <a:pt x="935" y="1904"/>
                </a:cubicBezTo>
                <a:cubicBezTo>
                  <a:pt x="921" y="1888"/>
                  <a:pt x="906" y="1871"/>
                  <a:pt x="890" y="1852"/>
                </a:cubicBezTo>
                <a:cubicBezTo>
                  <a:pt x="826" y="1878"/>
                  <a:pt x="803" y="1907"/>
                  <a:pt x="811" y="1944"/>
                </a:cubicBezTo>
                <a:close/>
                <a:moveTo>
                  <a:pt x="2332" y="2152"/>
                </a:moveTo>
                <a:cubicBezTo>
                  <a:pt x="2330" y="2154"/>
                  <a:pt x="2328" y="2156"/>
                  <a:pt x="2327" y="2158"/>
                </a:cubicBezTo>
                <a:cubicBezTo>
                  <a:pt x="2364" y="2158"/>
                  <a:pt x="2364" y="2158"/>
                  <a:pt x="2364" y="2158"/>
                </a:cubicBezTo>
                <a:cubicBezTo>
                  <a:pt x="2349" y="2144"/>
                  <a:pt x="2341" y="2143"/>
                  <a:pt x="2332" y="2152"/>
                </a:cubicBezTo>
                <a:close/>
                <a:moveTo>
                  <a:pt x="2526" y="2116"/>
                </a:moveTo>
                <a:cubicBezTo>
                  <a:pt x="2522" y="2126"/>
                  <a:pt x="2526" y="2135"/>
                  <a:pt x="2536" y="2138"/>
                </a:cubicBezTo>
                <a:cubicBezTo>
                  <a:pt x="2543" y="2140"/>
                  <a:pt x="2555" y="2142"/>
                  <a:pt x="2560" y="2138"/>
                </a:cubicBezTo>
                <a:cubicBezTo>
                  <a:pt x="2573" y="2127"/>
                  <a:pt x="2570" y="2114"/>
                  <a:pt x="2560" y="2101"/>
                </a:cubicBezTo>
                <a:cubicBezTo>
                  <a:pt x="2545" y="2098"/>
                  <a:pt x="2532" y="2100"/>
                  <a:pt x="2526" y="2116"/>
                </a:cubicBezTo>
                <a:close/>
                <a:moveTo>
                  <a:pt x="2508" y="1948"/>
                </a:moveTo>
                <a:cubicBezTo>
                  <a:pt x="2494" y="1944"/>
                  <a:pt x="2478" y="1956"/>
                  <a:pt x="2474" y="1973"/>
                </a:cubicBezTo>
                <a:cubicBezTo>
                  <a:pt x="2471" y="1987"/>
                  <a:pt x="2472" y="1999"/>
                  <a:pt x="2482" y="2009"/>
                </a:cubicBezTo>
                <a:cubicBezTo>
                  <a:pt x="2491" y="2011"/>
                  <a:pt x="2500" y="2013"/>
                  <a:pt x="2512" y="2015"/>
                </a:cubicBezTo>
                <a:cubicBezTo>
                  <a:pt x="2518" y="2006"/>
                  <a:pt x="2527" y="1998"/>
                  <a:pt x="2530" y="1987"/>
                </a:cubicBezTo>
                <a:cubicBezTo>
                  <a:pt x="2536" y="1971"/>
                  <a:pt x="2524" y="1952"/>
                  <a:pt x="2508" y="1948"/>
                </a:cubicBezTo>
                <a:close/>
                <a:moveTo>
                  <a:pt x="2614" y="2012"/>
                </a:moveTo>
                <a:cubicBezTo>
                  <a:pt x="2600" y="2018"/>
                  <a:pt x="2593" y="2030"/>
                  <a:pt x="2597" y="2042"/>
                </a:cubicBezTo>
                <a:cubicBezTo>
                  <a:pt x="2602" y="2060"/>
                  <a:pt x="2611" y="2065"/>
                  <a:pt x="2638" y="2061"/>
                </a:cubicBezTo>
                <a:cubicBezTo>
                  <a:pt x="2642" y="2052"/>
                  <a:pt x="2646" y="2042"/>
                  <a:pt x="2651" y="2034"/>
                </a:cubicBezTo>
                <a:cubicBezTo>
                  <a:pt x="2639" y="2011"/>
                  <a:pt x="2630" y="2006"/>
                  <a:pt x="2614" y="2012"/>
                </a:cubicBezTo>
                <a:close/>
                <a:moveTo>
                  <a:pt x="335" y="125"/>
                </a:moveTo>
                <a:cubicBezTo>
                  <a:pt x="378" y="105"/>
                  <a:pt x="381" y="80"/>
                  <a:pt x="371" y="49"/>
                </a:cubicBezTo>
                <a:cubicBezTo>
                  <a:pt x="354" y="33"/>
                  <a:pt x="336" y="34"/>
                  <a:pt x="318" y="45"/>
                </a:cubicBezTo>
                <a:cubicBezTo>
                  <a:pt x="295" y="60"/>
                  <a:pt x="297" y="82"/>
                  <a:pt x="306" y="114"/>
                </a:cubicBezTo>
                <a:cubicBezTo>
                  <a:pt x="314" y="117"/>
                  <a:pt x="327" y="122"/>
                  <a:pt x="335" y="125"/>
                </a:cubicBezTo>
                <a:close/>
                <a:moveTo>
                  <a:pt x="2330" y="2087"/>
                </a:moveTo>
                <a:cubicBezTo>
                  <a:pt x="2327" y="2077"/>
                  <a:pt x="2318" y="2066"/>
                  <a:pt x="2309" y="2061"/>
                </a:cubicBezTo>
                <a:cubicBezTo>
                  <a:pt x="2298" y="2055"/>
                  <a:pt x="2289" y="2066"/>
                  <a:pt x="2283" y="2075"/>
                </a:cubicBezTo>
                <a:cubicBezTo>
                  <a:pt x="2275" y="2085"/>
                  <a:pt x="2280" y="2099"/>
                  <a:pt x="2295" y="2115"/>
                </a:cubicBezTo>
                <a:cubicBezTo>
                  <a:pt x="2322" y="2107"/>
                  <a:pt x="2333" y="2100"/>
                  <a:pt x="2330" y="2087"/>
                </a:cubicBezTo>
                <a:close/>
                <a:moveTo>
                  <a:pt x="676" y="2079"/>
                </a:moveTo>
                <a:cubicBezTo>
                  <a:pt x="648" y="2074"/>
                  <a:pt x="609" y="2096"/>
                  <a:pt x="602" y="2123"/>
                </a:cubicBezTo>
                <a:cubicBezTo>
                  <a:pt x="599" y="2137"/>
                  <a:pt x="599" y="2148"/>
                  <a:pt x="602" y="2158"/>
                </a:cubicBezTo>
                <a:cubicBezTo>
                  <a:pt x="725" y="2158"/>
                  <a:pt x="725" y="2158"/>
                  <a:pt x="725" y="2158"/>
                </a:cubicBezTo>
                <a:cubicBezTo>
                  <a:pt x="715" y="2102"/>
                  <a:pt x="702" y="2084"/>
                  <a:pt x="676" y="2079"/>
                </a:cubicBezTo>
                <a:close/>
                <a:moveTo>
                  <a:pt x="2234" y="2109"/>
                </a:moveTo>
                <a:cubicBezTo>
                  <a:pt x="2221" y="2110"/>
                  <a:pt x="2216" y="2119"/>
                  <a:pt x="2213" y="2132"/>
                </a:cubicBezTo>
                <a:cubicBezTo>
                  <a:pt x="2220" y="2146"/>
                  <a:pt x="2230" y="2154"/>
                  <a:pt x="2244" y="2151"/>
                </a:cubicBezTo>
                <a:cubicBezTo>
                  <a:pt x="2257" y="2147"/>
                  <a:pt x="2261" y="2136"/>
                  <a:pt x="2262" y="2124"/>
                </a:cubicBezTo>
                <a:cubicBezTo>
                  <a:pt x="2257" y="2110"/>
                  <a:pt x="2247" y="2107"/>
                  <a:pt x="2234" y="2109"/>
                </a:cubicBezTo>
                <a:close/>
                <a:moveTo>
                  <a:pt x="2443" y="2140"/>
                </a:moveTo>
                <a:cubicBezTo>
                  <a:pt x="2438" y="2139"/>
                  <a:pt x="2427" y="2144"/>
                  <a:pt x="2425" y="2149"/>
                </a:cubicBezTo>
                <a:cubicBezTo>
                  <a:pt x="2424" y="2152"/>
                  <a:pt x="2424" y="2155"/>
                  <a:pt x="2423" y="2158"/>
                </a:cubicBezTo>
                <a:cubicBezTo>
                  <a:pt x="2457" y="2158"/>
                  <a:pt x="2457" y="2158"/>
                  <a:pt x="2457" y="2158"/>
                </a:cubicBezTo>
                <a:cubicBezTo>
                  <a:pt x="2457" y="2150"/>
                  <a:pt x="2455" y="2142"/>
                  <a:pt x="2443" y="2140"/>
                </a:cubicBezTo>
                <a:close/>
                <a:moveTo>
                  <a:pt x="2461" y="2045"/>
                </a:moveTo>
                <a:cubicBezTo>
                  <a:pt x="2442" y="2056"/>
                  <a:pt x="2445" y="2074"/>
                  <a:pt x="2449" y="2094"/>
                </a:cubicBezTo>
                <a:cubicBezTo>
                  <a:pt x="2466" y="2100"/>
                  <a:pt x="2480" y="2104"/>
                  <a:pt x="2490" y="2088"/>
                </a:cubicBezTo>
                <a:cubicBezTo>
                  <a:pt x="2497" y="2078"/>
                  <a:pt x="2499" y="2066"/>
                  <a:pt x="2489" y="2056"/>
                </a:cubicBezTo>
                <a:cubicBezTo>
                  <a:pt x="2481" y="2048"/>
                  <a:pt x="2473" y="2039"/>
                  <a:pt x="2461" y="2045"/>
                </a:cubicBezTo>
                <a:close/>
                <a:moveTo>
                  <a:pt x="2728" y="2125"/>
                </a:moveTo>
                <a:cubicBezTo>
                  <a:pt x="2721" y="2113"/>
                  <a:pt x="2710" y="2107"/>
                  <a:pt x="2696" y="2110"/>
                </a:cubicBezTo>
                <a:cubicBezTo>
                  <a:pt x="2679" y="2114"/>
                  <a:pt x="2674" y="2123"/>
                  <a:pt x="2674" y="2154"/>
                </a:cubicBezTo>
                <a:cubicBezTo>
                  <a:pt x="2676" y="2156"/>
                  <a:pt x="2679" y="2157"/>
                  <a:pt x="2681" y="2158"/>
                </a:cubicBezTo>
                <a:cubicBezTo>
                  <a:pt x="2725" y="2158"/>
                  <a:pt x="2725" y="2158"/>
                  <a:pt x="2725" y="2158"/>
                </a:cubicBezTo>
                <a:cubicBezTo>
                  <a:pt x="2733" y="2150"/>
                  <a:pt x="2735" y="2136"/>
                  <a:pt x="2728" y="2125"/>
                </a:cubicBezTo>
                <a:close/>
                <a:moveTo>
                  <a:pt x="0" y="1832"/>
                </a:moveTo>
                <a:cubicBezTo>
                  <a:pt x="0" y="1949"/>
                  <a:pt x="0" y="1949"/>
                  <a:pt x="0" y="1949"/>
                </a:cubicBezTo>
                <a:cubicBezTo>
                  <a:pt x="26" y="1950"/>
                  <a:pt x="48" y="1927"/>
                  <a:pt x="64" y="1884"/>
                </a:cubicBezTo>
                <a:cubicBezTo>
                  <a:pt x="38" y="1853"/>
                  <a:pt x="18" y="1835"/>
                  <a:pt x="0" y="1832"/>
                </a:cubicBezTo>
                <a:close/>
                <a:moveTo>
                  <a:pt x="65" y="1557"/>
                </a:moveTo>
                <a:cubicBezTo>
                  <a:pt x="80" y="1529"/>
                  <a:pt x="52" y="1515"/>
                  <a:pt x="27" y="1499"/>
                </a:cubicBezTo>
                <a:cubicBezTo>
                  <a:pt x="18" y="1503"/>
                  <a:pt x="9" y="1506"/>
                  <a:pt x="0" y="1510"/>
                </a:cubicBezTo>
                <a:cubicBezTo>
                  <a:pt x="0" y="1582"/>
                  <a:pt x="0" y="1582"/>
                  <a:pt x="0" y="1582"/>
                </a:cubicBezTo>
                <a:cubicBezTo>
                  <a:pt x="4" y="1584"/>
                  <a:pt x="8" y="1585"/>
                  <a:pt x="12" y="1585"/>
                </a:cubicBezTo>
                <a:cubicBezTo>
                  <a:pt x="31" y="1583"/>
                  <a:pt x="56" y="1572"/>
                  <a:pt x="65" y="1557"/>
                </a:cubicBezTo>
                <a:close/>
                <a:moveTo>
                  <a:pt x="36" y="848"/>
                </a:moveTo>
                <a:cubicBezTo>
                  <a:pt x="41" y="823"/>
                  <a:pt x="23" y="790"/>
                  <a:pt x="0" y="778"/>
                </a:cubicBezTo>
                <a:cubicBezTo>
                  <a:pt x="0" y="891"/>
                  <a:pt x="0" y="891"/>
                  <a:pt x="0" y="891"/>
                </a:cubicBezTo>
                <a:cubicBezTo>
                  <a:pt x="18" y="882"/>
                  <a:pt x="32" y="866"/>
                  <a:pt x="36" y="848"/>
                </a:cubicBezTo>
                <a:close/>
                <a:moveTo>
                  <a:pt x="114" y="1944"/>
                </a:moveTo>
                <a:cubicBezTo>
                  <a:pt x="91" y="1967"/>
                  <a:pt x="95" y="1991"/>
                  <a:pt x="110" y="2016"/>
                </a:cubicBezTo>
                <a:cubicBezTo>
                  <a:pt x="126" y="2041"/>
                  <a:pt x="149" y="2042"/>
                  <a:pt x="178" y="2036"/>
                </a:cubicBezTo>
                <a:cubicBezTo>
                  <a:pt x="200" y="2009"/>
                  <a:pt x="208" y="1981"/>
                  <a:pt x="186" y="1955"/>
                </a:cubicBezTo>
                <a:cubicBezTo>
                  <a:pt x="168" y="1932"/>
                  <a:pt x="140" y="1934"/>
                  <a:pt x="114" y="1944"/>
                </a:cubicBezTo>
                <a:close/>
                <a:moveTo>
                  <a:pt x="100" y="2120"/>
                </a:moveTo>
                <a:cubicBezTo>
                  <a:pt x="75" y="2118"/>
                  <a:pt x="55" y="2133"/>
                  <a:pt x="47" y="2158"/>
                </a:cubicBezTo>
                <a:cubicBezTo>
                  <a:pt x="154" y="2158"/>
                  <a:pt x="154" y="2158"/>
                  <a:pt x="154" y="2158"/>
                </a:cubicBezTo>
                <a:cubicBezTo>
                  <a:pt x="144" y="2138"/>
                  <a:pt x="123" y="2122"/>
                  <a:pt x="100" y="2120"/>
                </a:cubicBezTo>
                <a:close/>
                <a:moveTo>
                  <a:pt x="15" y="1041"/>
                </a:moveTo>
                <a:cubicBezTo>
                  <a:pt x="10" y="1065"/>
                  <a:pt x="27" y="1095"/>
                  <a:pt x="48" y="1099"/>
                </a:cubicBezTo>
                <a:cubicBezTo>
                  <a:pt x="76" y="1106"/>
                  <a:pt x="109" y="1084"/>
                  <a:pt x="114" y="1056"/>
                </a:cubicBezTo>
                <a:cubicBezTo>
                  <a:pt x="118" y="1031"/>
                  <a:pt x="94" y="1002"/>
                  <a:pt x="68" y="1000"/>
                </a:cubicBezTo>
                <a:cubicBezTo>
                  <a:pt x="45" y="998"/>
                  <a:pt x="19" y="1017"/>
                  <a:pt x="15" y="1041"/>
                </a:cubicBezTo>
                <a:close/>
                <a:moveTo>
                  <a:pt x="96" y="1272"/>
                </a:moveTo>
                <a:cubicBezTo>
                  <a:pt x="29" y="1286"/>
                  <a:pt x="15" y="1296"/>
                  <a:pt x="21" y="1326"/>
                </a:cubicBezTo>
                <a:cubicBezTo>
                  <a:pt x="28" y="1361"/>
                  <a:pt x="56" y="1368"/>
                  <a:pt x="126" y="1348"/>
                </a:cubicBezTo>
                <a:cubicBezTo>
                  <a:pt x="123" y="1317"/>
                  <a:pt x="131" y="1286"/>
                  <a:pt x="96" y="1272"/>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9"/>
                  <a:pt x="179" y="1496"/>
                </a:cubicBezTo>
                <a:close/>
                <a:moveTo>
                  <a:pt x="268" y="853"/>
                </a:moveTo>
                <a:cubicBezTo>
                  <a:pt x="301" y="856"/>
                  <a:pt x="338" y="821"/>
                  <a:pt x="343" y="782"/>
                </a:cubicBezTo>
                <a:cubicBezTo>
                  <a:pt x="348" y="745"/>
                  <a:pt x="315" y="710"/>
                  <a:pt x="269" y="704"/>
                </a:cubicBezTo>
                <a:cubicBezTo>
                  <a:pt x="234" y="700"/>
                  <a:pt x="191" y="734"/>
                  <a:pt x="187" y="769"/>
                </a:cubicBezTo>
                <a:cubicBezTo>
                  <a:pt x="184" y="801"/>
                  <a:pt x="230" y="849"/>
                  <a:pt x="268" y="853"/>
                </a:cubicBezTo>
                <a:close/>
                <a:moveTo>
                  <a:pt x="106" y="1774"/>
                </a:moveTo>
                <a:cubicBezTo>
                  <a:pt x="139" y="1787"/>
                  <a:pt x="162" y="1773"/>
                  <a:pt x="183" y="1724"/>
                </a:cubicBezTo>
                <a:cubicBezTo>
                  <a:pt x="167" y="1684"/>
                  <a:pt x="136" y="1674"/>
                  <a:pt x="97" y="1681"/>
                </a:cubicBezTo>
                <a:cubicBezTo>
                  <a:pt x="73" y="1741"/>
                  <a:pt x="75" y="1762"/>
                  <a:pt x="106" y="1774"/>
                </a:cubicBezTo>
                <a:close/>
                <a:moveTo>
                  <a:pt x="487" y="1872"/>
                </a:moveTo>
                <a:cubicBezTo>
                  <a:pt x="479" y="1929"/>
                  <a:pt x="487" y="1951"/>
                  <a:pt x="519" y="1964"/>
                </a:cubicBezTo>
                <a:cubicBezTo>
                  <a:pt x="540" y="1972"/>
                  <a:pt x="558" y="1970"/>
                  <a:pt x="572" y="1951"/>
                </a:cubicBezTo>
                <a:cubicBezTo>
                  <a:pt x="589" y="1930"/>
                  <a:pt x="595" y="1908"/>
                  <a:pt x="577" y="1885"/>
                </a:cubicBezTo>
                <a:cubicBezTo>
                  <a:pt x="553" y="1855"/>
                  <a:pt x="523" y="1848"/>
                  <a:pt x="487" y="1872"/>
                </a:cubicBezTo>
                <a:close/>
                <a:moveTo>
                  <a:pt x="543" y="1304"/>
                </a:moveTo>
                <a:cubicBezTo>
                  <a:pt x="564" y="1285"/>
                  <a:pt x="561" y="1264"/>
                  <a:pt x="546" y="1245"/>
                </a:cubicBezTo>
                <a:cubicBezTo>
                  <a:pt x="527" y="1219"/>
                  <a:pt x="493" y="1227"/>
                  <a:pt x="457" y="1266"/>
                </a:cubicBezTo>
                <a:cubicBezTo>
                  <a:pt x="497" y="1317"/>
                  <a:pt x="519" y="1326"/>
                  <a:pt x="543" y="1304"/>
                </a:cubicBezTo>
                <a:close/>
                <a:moveTo>
                  <a:pt x="370" y="1504"/>
                </a:moveTo>
                <a:cubicBezTo>
                  <a:pt x="400" y="1542"/>
                  <a:pt x="430" y="1552"/>
                  <a:pt x="443" y="1528"/>
                </a:cubicBezTo>
                <a:cubicBezTo>
                  <a:pt x="450" y="1515"/>
                  <a:pt x="448" y="1489"/>
                  <a:pt x="439" y="1476"/>
                </a:cubicBezTo>
                <a:cubicBezTo>
                  <a:pt x="424" y="1456"/>
                  <a:pt x="400" y="1467"/>
                  <a:pt x="370" y="1504"/>
                </a:cubicBezTo>
                <a:close/>
                <a:moveTo>
                  <a:pt x="570" y="1656"/>
                </a:moveTo>
                <a:cubicBezTo>
                  <a:pt x="567" y="1632"/>
                  <a:pt x="546" y="1627"/>
                  <a:pt x="524" y="1626"/>
                </a:cubicBezTo>
                <a:cubicBezTo>
                  <a:pt x="485" y="1626"/>
                  <a:pt x="476" y="1650"/>
                  <a:pt x="476" y="1685"/>
                </a:cubicBezTo>
                <a:cubicBezTo>
                  <a:pt x="490" y="1698"/>
                  <a:pt x="505" y="1711"/>
                  <a:pt x="517" y="1722"/>
                </a:cubicBezTo>
                <a:cubicBezTo>
                  <a:pt x="561" y="1717"/>
                  <a:pt x="575" y="1691"/>
                  <a:pt x="570" y="1656"/>
                </a:cubicBezTo>
                <a:close/>
                <a:moveTo>
                  <a:pt x="649" y="1477"/>
                </a:moveTo>
                <a:cubicBezTo>
                  <a:pt x="651" y="1452"/>
                  <a:pt x="628" y="1429"/>
                  <a:pt x="598" y="1425"/>
                </a:cubicBezTo>
                <a:cubicBezTo>
                  <a:pt x="570" y="1421"/>
                  <a:pt x="547" y="1441"/>
                  <a:pt x="544" y="1472"/>
                </a:cubicBezTo>
                <a:cubicBezTo>
                  <a:pt x="541" y="1497"/>
                  <a:pt x="565" y="1523"/>
                  <a:pt x="593" y="1524"/>
                </a:cubicBezTo>
                <a:cubicBezTo>
                  <a:pt x="617" y="1526"/>
                  <a:pt x="647" y="1500"/>
                  <a:pt x="649" y="1477"/>
                </a:cubicBezTo>
                <a:close/>
                <a:moveTo>
                  <a:pt x="305" y="1361"/>
                </a:moveTo>
                <a:cubicBezTo>
                  <a:pt x="285" y="1369"/>
                  <a:pt x="263" y="1378"/>
                  <a:pt x="235" y="1389"/>
                </a:cubicBezTo>
                <a:cubicBezTo>
                  <a:pt x="252" y="1414"/>
                  <a:pt x="265" y="1433"/>
                  <a:pt x="278" y="1451"/>
                </a:cubicBezTo>
                <a:cubicBezTo>
                  <a:pt x="347" y="1421"/>
                  <a:pt x="350" y="1411"/>
                  <a:pt x="305" y="1361"/>
                </a:cubicBezTo>
                <a:close/>
                <a:moveTo>
                  <a:pt x="344" y="1021"/>
                </a:moveTo>
                <a:cubicBezTo>
                  <a:pt x="345" y="992"/>
                  <a:pt x="316" y="963"/>
                  <a:pt x="284" y="960"/>
                </a:cubicBezTo>
                <a:cubicBezTo>
                  <a:pt x="248" y="958"/>
                  <a:pt x="218" y="983"/>
                  <a:pt x="215" y="1019"/>
                </a:cubicBezTo>
                <a:cubicBezTo>
                  <a:pt x="212" y="1053"/>
                  <a:pt x="239" y="1086"/>
                  <a:pt x="273" y="1088"/>
                </a:cubicBezTo>
                <a:cubicBezTo>
                  <a:pt x="307" y="1090"/>
                  <a:pt x="343" y="1056"/>
                  <a:pt x="344" y="1021"/>
                </a:cubicBezTo>
                <a:close/>
                <a:moveTo>
                  <a:pt x="370" y="1800"/>
                </a:moveTo>
                <a:cubicBezTo>
                  <a:pt x="372" y="1771"/>
                  <a:pt x="357" y="1757"/>
                  <a:pt x="317" y="1754"/>
                </a:cubicBezTo>
                <a:cubicBezTo>
                  <a:pt x="280" y="1751"/>
                  <a:pt x="258" y="1766"/>
                  <a:pt x="254" y="1797"/>
                </a:cubicBezTo>
                <a:cubicBezTo>
                  <a:pt x="250" y="1824"/>
                  <a:pt x="276" y="1858"/>
                  <a:pt x="301" y="1861"/>
                </a:cubicBezTo>
                <a:cubicBezTo>
                  <a:pt x="330" y="1865"/>
                  <a:pt x="366" y="1832"/>
                  <a:pt x="370" y="1800"/>
                </a:cubicBezTo>
                <a:close/>
                <a:moveTo>
                  <a:pt x="330" y="2158"/>
                </a:moveTo>
                <a:cubicBezTo>
                  <a:pt x="390" y="2158"/>
                  <a:pt x="390" y="2158"/>
                  <a:pt x="390" y="2158"/>
                </a:cubicBezTo>
                <a:cubicBezTo>
                  <a:pt x="384" y="2157"/>
                  <a:pt x="379" y="2155"/>
                  <a:pt x="372" y="2154"/>
                </a:cubicBezTo>
                <a:cubicBezTo>
                  <a:pt x="354" y="2152"/>
                  <a:pt x="341" y="2152"/>
                  <a:pt x="330" y="2158"/>
                </a:cubicBezTo>
                <a:close/>
                <a:moveTo>
                  <a:pt x="314" y="1926"/>
                </a:moveTo>
                <a:cubicBezTo>
                  <a:pt x="291" y="1940"/>
                  <a:pt x="272" y="1988"/>
                  <a:pt x="286" y="2016"/>
                </a:cubicBezTo>
                <a:cubicBezTo>
                  <a:pt x="294" y="2032"/>
                  <a:pt x="316" y="2049"/>
                  <a:pt x="334" y="2053"/>
                </a:cubicBezTo>
                <a:cubicBezTo>
                  <a:pt x="366" y="2059"/>
                  <a:pt x="389" y="2023"/>
                  <a:pt x="401" y="1957"/>
                </a:cubicBezTo>
                <a:cubicBezTo>
                  <a:pt x="361" y="1914"/>
                  <a:pt x="344" y="1909"/>
                  <a:pt x="314" y="1926"/>
                </a:cubicBezTo>
                <a:close/>
              </a:path>
            </a:pathLst>
          </a:custGeom>
          <a:solidFill>
            <a:schemeClr val="accent3">
              <a:lumMod val="60000"/>
              <a:lumOff val="40000"/>
              <a:alpha val="40000"/>
            </a:schemeClr>
          </a:solidFill>
          <a:ln>
            <a:noFill/>
          </a:ln>
        </p:spPr>
      </p:sp>
      <p:sp>
        <p:nvSpPr>
          <p:cNvPr id="2" name="Title Placeholder 1"/>
          <p:cNvSpPr>
            <a:spLocks noGrp="1"/>
          </p:cNvSpPr>
          <p:nvPr>
            <p:ph type="title"/>
          </p:nvPr>
        </p:nvSpPr>
        <p:spPr>
          <a:xfrm>
            <a:off x="2105030" y="568345"/>
            <a:ext cx="6673174"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00276" y="2438400"/>
            <a:ext cx="6577928"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720803" y="6296616"/>
            <a:ext cx="2057400" cy="365125"/>
          </a:xfrm>
          <a:prstGeom prst="rect">
            <a:avLst/>
          </a:prstGeom>
        </p:spPr>
        <p:txBody>
          <a:bodyPr vert="horz" lIns="91440" tIns="45720" rIns="91440" bIns="45720" rtlCol="0" anchor="ctr"/>
          <a:lstStyle>
            <a:lvl1pPr algn="r">
              <a:defRPr sz="1000" baseline="0">
                <a:solidFill>
                  <a:schemeClr val="tx2">
                    <a:lumMod val="75000"/>
                    <a:lumOff val="25000"/>
                  </a:schemeClr>
                </a:solidFill>
                <a:latin typeface="+mj-lt"/>
              </a:defRPr>
            </a:lvl1pPr>
          </a:lstStyle>
          <a:p>
            <a:pPr>
              <a:defRPr/>
            </a:pPr>
            <a:fld id="{E0794C5E-BCA0-440C-B38E-7C16FED00EA6}" type="datetimeFigureOut">
              <a:rPr lang="en-US" smtClean="0"/>
              <a:pPr>
                <a:defRPr/>
              </a:pPr>
              <a:t>10/23/2017</a:t>
            </a:fld>
            <a:endParaRPr lang="en-US"/>
          </a:p>
        </p:txBody>
      </p:sp>
      <p:sp>
        <p:nvSpPr>
          <p:cNvPr id="5" name="Footer Placeholder 4"/>
          <p:cNvSpPr>
            <a:spLocks noGrp="1"/>
          </p:cNvSpPr>
          <p:nvPr>
            <p:ph type="ftr" sz="quarter" idx="3"/>
          </p:nvPr>
        </p:nvSpPr>
        <p:spPr>
          <a:xfrm>
            <a:off x="2200276" y="6296616"/>
            <a:ext cx="4250530" cy="365125"/>
          </a:xfrm>
          <a:prstGeom prst="rect">
            <a:avLst/>
          </a:prstGeom>
        </p:spPr>
        <p:txBody>
          <a:bodyPr vert="horz" lIns="91440" tIns="45720" rIns="91440" bIns="45720" rtlCol="0" anchor="ctr"/>
          <a:lstStyle>
            <a:lvl1pPr algn="l">
              <a:defRPr sz="1000" baseline="0">
                <a:solidFill>
                  <a:schemeClr val="tx2">
                    <a:lumMod val="75000"/>
                    <a:lumOff val="25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285750" y="627886"/>
            <a:ext cx="1413261" cy="604269"/>
          </a:xfrm>
          <a:prstGeom prst="rect">
            <a:avLst/>
          </a:prstGeom>
        </p:spPr>
        <p:txBody>
          <a:bodyPr vert="horz" lIns="91440" tIns="45720" rIns="91440" bIns="45720" rtlCol="0" anchor="b"/>
          <a:lstStyle>
            <a:lvl1pPr algn="r">
              <a:defRPr sz="3800" baseline="0">
                <a:solidFill>
                  <a:schemeClr val="tx2">
                    <a:lumMod val="75000"/>
                    <a:lumOff val="25000"/>
                  </a:schemeClr>
                </a:solidFill>
                <a:latin typeface="+mj-lt"/>
              </a:defRPr>
            </a:lvl1pPr>
          </a:lstStyle>
          <a:p>
            <a:pPr>
              <a:defRPr/>
            </a:pPr>
            <a:fld id="{B8F4FD6F-8914-495B-BC0C-F0A9FB8390B1}" type="slidenum">
              <a:rPr lang="en-US" smtClean="0"/>
              <a:pPr>
                <a:defRPr/>
              </a:pPr>
              <a:t>‹#›</a:t>
            </a:fld>
            <a:endParaRPr lang="en-US"/>
          </a:p>
        </p:txBody>
      </p:sp>
      <p:cxnSp>
        <p:nvCxnSpPr>
          <p:cNvPr id="9" name="Straight Connector 8"/>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Rule Line"/>
          <p:cNvCxnSpPr/>
          <p:nvPr/>
        </p:nvCxnSpPr>
        <p:spPr>
          <a:xfrm>
            <a:off x="2200276" y="2176009"/>
            <a:ext cx="657792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4673342"/>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defTabSz="685800" rtl="0" eaLnBrk="1" latinLnBrk="0" hangingPunct="1">
        <a:lnSpc>
          <a:spcPct val="99000"/>
        </a:lnSpc>
        <a:spcBef>
          <a:spcPct val="0"/>
        </a:spcBef>
        <a:buNone/>
        <a:defRPr sz="3800" kern="1200">
          <a:solidFill>
            <a:schemeClr val="tx2">
              <a:lumMod val="75000"/>
              <a:lumOff val="25000"/>
            </a:schemeClr>
          </a:solidFill>
          <a:latin typeface="+mj-lt"/>
          <a:ea typeface="+mj-ea"/>
          <a:cs typeface="+mj-cs"/>
        </a:defRPr>
      </a:lvl1pPr>
    </p:titleStyle>
    <p:bodyStyle>
      <a:lvl1pPr marL="240030" indent="-240030" algn="l" defTabSz="6858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480060" indent="-240030" algn="l" defTabSz="6858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720090" indent="-240030" algn="l" defTabSz="6858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960120" indent="-240030" algn="l" defTabSz="6858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200150" indent="-240030" algn="l" defTabSz="6858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440180" indent="-240030" algn="l" defTabSz="6858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1680210" indent="-240030" algn="l" defTabSz="6858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1920240" indent="-240030" algn="l" defTabSz="685800" rtl="0" eaLnBrk="1" latinLnBrk="0" hangingPunct="1">
        <a:lnSpc>
          <a:spcPct val="111000"/>
        </a:lnSpc>
        <a:spcBef>
          <a:spcPts val="930"/>
        </a:spcBef>
        <a:buFont typeface="Corbel" panose="020B0503020204020204" pitchFamily="34" charset="0"/>
        <a:buChar char="–"/>
        <a:defRPr sz="1400" kern="1200" baseline="0">
          <a:solidFill>
            <a:schemeClr val="accent1">
              <a:lumMod val="75000"/>
            </a:schemeClr>
          </a:solidFill>
          <a:latin typeface="+mn-lt"/>
          <a:ea typeface="+mn-ea"/>
          <a:cs typeface="+mn-cs"/>
        </a:defRPr>
      </a:lvl8pPr>
      <a:lvl9pPr marL="2160270" indent="-240030" algn="l" defTabSz="685800" rtl="0" eaLnBrk="1" latinLnBrk="0" hangingPunct="1">
        <a:lnSpc>
          <a:spcPct val="111000"/>
        </a:lnSpc>
        <a:spcBef>
          <a:spcPts val="930"/>
        </a:spcBef>
        <a:buFont typeface="Corbel" panose="020B0503020204020204" pitchFamily="34" charset="0"/>
        <a:buChar char="–"/>
        <a:defRPr sz="1400" i="1" kern="1200" baseline="0">
          <a:solidFill>
            <a:schemeClr val="accent1">
              <a:lumMod val="7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4294967295" pos="1848">
          <p15:clr>
            <a:srgbClr val="F26B43"/>
          </p15:clr>
        </p15:guide>
        <p15:guide id="4294967295" pos="4416">
          <p15:clr>
            <a:srgbClr val="F26B43"/>
          </p15:clr>
        </p15:guide>
        <p15:guide id="4294967295" pos="4800">
          <p15:clr>
            <a:srgbClr val="F26B43"/>
          </p15:clr>
        </p15:guide>
        <p15:guide id="4294967295" pos="7368">
          <p15:clr>
            <a:srgbClr val="F26B43"/>
          </p15:clr>
        </p15:guide>
        <p15:guide id="4294967295" pos="240">
          <p15:clr>
            <a:srgbClr val="F26B43"/>
          </p15:clr>
        </p15:guide>
        <p15:guide id="4294967295" pos="1386">
          <p15:clr>
            <a:srgbClr val="F26B43"/>
          </p15:clr>
        </p15:guide>
        <p15:guide id="4294967295" orient="horz" pos="3960">
          <p15:clr>
            <a:srgbClr val="F26B43"/>
          </p15:clr>
        </p15:guide>
        <p15:guide id="4294967295" orient="horz" pos="3840">
          <p15:clr>
            <a:srgbClr val="F26B43"/>
          </p15:clr>
        </p15:guide>
        <p15:guide id="4294967295" pos="3312">
          <p15:clr>
            <a:srgbClr val="F26B43"/>
          </p15:clr>
        </p15:guide>
        <p15:guide id="4294967295" pos="3600">
          <p15:clr>
            <a:srgbClr val="F26B43"/>
          </p15:clr>
        </p15:guide>
        <p15:guide id="4294967295" orient="horz" pos="360">
          <p15:clr>
            <a:srgbClr val="F26B43"/>
          </p15:clr>
        </p15:guide>
        <p15:guide id="4294967295" pos="5526">
          <p15:clr>
            <a:srgbClr val="F26B43"/>
          </p15:clr>
        </p15:guide>
        <p15:guide id="4294967295" pos="180">
          <p15:clr>
            <a:srgbClr val="F26B43"/>
          </p15:clr>
        </p15:guide>
        <p15:guide id="4294967295"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8Coui65pO2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youtube.com/watch?v=gTDhgR3p12w"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youtube.com/watch?v=mzPll63y2b0"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4.xml"/><Relationship Id="rId1" Type="http://schemas.openxmlformats.org/officeDocument/2006/relationships/vmlDrawing" Target="../drawings/vmlDrawing1.vml"/><Relationship Id="rId5" Type="http://schemas.openxmlformats.org/officeDocument/2006/relationships/image" Target="../media/image20.emf"/><Relationship Id="rId4" Type="http://schemas.openxmlformats.org/officeDocument/2006/relationships/oleObject" Target="../embeddings/Microsoft_Excel_97-2003_Worksheet1.xls"/></Relationships>
</file>

<file path=ppt/slides/_rels/slide5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youtube.com/watch?v=mzPll63y2b0"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youtube.com/watch?v=mzPll63y2b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Lecture 4: Juries and the Court -  Jury decision making.</a:t>
            </a:r>
            <a:endParaRPr lang="en-GB" dirty="0"/>
          </a:p>
        </p:txBody>
      </p:sp>
      <p:sp>
        <p:nvSpPr>
          <p:cNvPr id="3" name="Subtitle 2"/>
          <p:cNvSpPr>
            <a:spLocks noGrp="1"/>
          </p:cNvSpPr>
          <p:nvPr>
            <p:ph type="subTitle" idx="1"/>
          </p:nvPr>
        </p:nvSpPr>
        <p:spPr/>
        <p:txBody>
          <a:bodyPr/>
          <a:lstStyle/>
          <a:p>
            <a:r>
              <a:rPr lang="en-GB" dirty="0" smtClean="0"/>
              <a:t>Tuesday 24</a:t>
            </a:r>
            <a:r>
              <a:rPr lang="en-GB" baseline="30000" dirty="0" smtClean="0"/>
              <a:t>th</a:t>
            </a:r>
            <a:r>
              <a:rPr lang="en-GB" dirty="0" smtClean="0"/>
              <a:t> October 2017.</a:t>
            </a:r>
            <a:endParaRPr lang="en-GB" dirty="0"/>
          </a:p>
        </p:txBody>
      </p:sp>
    </p:spTree>
    <p:extLst>
      <p:ext uri="{BB962C8B-B14F-4D97-AF65-F5344CB8AC3E}">
        <p14:creationId xmlns:p14="http://schemas.microsoft.com/office/powerpoint/2010/main" val="655981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Aims of the lecture:</a:t>
            </a:r>
            <a:endParaRPr lang="en-GB" dirty="0"/>
          </a:p>
        </p:txBody>
      </p:sp>
      <p:sp>
        <p:nvSpPr>
          <p:cNvPr id="3" name="Content Placeholder 2"/>
          <p:cNvSpPr>
            <a:spLocks noGrp="1"/>
          </p:cNvSpPr>
          <p:nvPr>
            <p:ph idx="1"/>
          </p:nvPr>
        </p:nvSpPr>
        <p:spPr>
          <a:solidFill>
            <a:schemeClr val="accent3">
              <a:lumMod val="20000"/>
              <a:lumOff val="80000"/>
            </a:schemeClr>
          </a:solidFill>
          <a:ln>
            <a:solidFill>
              <a:schemeClr val="accent1"/>
            </a:solidFill>
          </a:ln>
        </p:spPr>
        <p:txBody>
          <a:bodyPr>
            <a:normAutofit/>
          </a:bodyPr>
          <a:lstStyle/>
          <a:p>
            <a:r>
              <a:rPr lang="en-GB" sz="2400" dirty="0">
                <a:latin typeface="+mj-lt"/>
              </a:rPr>
              <a:t>To consider factors which may affect jury decision making including:</a:t>
            </a:r>
          </a:p>
          <a:p>
            <a:endParaRPr lang="en-GB" sz="2400" dirty="0">
              <a:latin typeface="+mj-lt"/>
            </a:endParaRPr>
          </a:p>
          <a:p>
            <a:r>
              <a:rPr lang="en-GB" sz="2400" dirty="0">
                <a:latin typeface="+mj-lt"/>
              </a:rPr>
              <a:t>Social influence &amp; conformity.</a:t>
            </a:r>
          </a:p>
          <a:p>
            <a:r>
              <a:rPr lang="en-GB" sz="2400" dirty="0">
                <a:latin typeface="+mj-lt"/>
              </a:rPr>
              <a:t>Size of the jury &amp; consensus required.</a:t>
            </a:r>
          </a:p>
          <a:p>
            <a:r>
              <a:rPr lang="en-GB" sz="2400" dirty="0">
                <a:latin typeface="+mj-lt"/>
              </a:rPr>
              <a:t>Individual factors and characteristics of jurors, victims, experts, defendants and all! </a:t>
            </a:r>
          </a:p>
          <a:p>
            <a:pPr marL="0" indent="0">
              <a:buNone/>
            </a:pPr>
            <a:endParaRPr lang="en-GB" sz="2400" dirty="0">
              <a:latin typeface="+mj-lt"/>
            </a:endParaRPr>
          </a:p>
        </p:txBody>
      </p:sp>
    </p:spTree>
    <p:extLst>
      <p:ext uri="{BB962C8B-B14F-4D97-AF65-F5344CB8AC3E}">
        <p14:creationId xmlns:p14="http://schemas.microsoft.com/office/powerpoint/2010/main" val="3173687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3"/>
          <p:cNvSpPr>
            <a:spLocks noGrp="1"/>
          </p:cNvSpPr>
          <p:nvPr>
            <p:ph type="title" idx="4294967295"/>
          </p:nvPr>
        </p:nvSpPr>
        <p:spPr>
          <a:xfrm>
            <a:off x="0" y="277813"/>
            <a:ext cx="8229600" cy="1143000"/>
          </a:xfrm>
        </p:spPr>
        <p:txBody>
          <a:bodyPr/>
          <a:lstStyle/>
          <a:p>
            <a:pPr eaLnBrk="1" hangingPunct="1">
              <a:defRPr/>
            </a:pPr>
            <a:r>
              <a:rPr lang="en-GB" dirty="0" smtClean="0"/>
              <a:t>                          Juries</a:t>
            </a:r>
          </a:p>
        </p:txBody>
      </p:sp>
      <p:sp>
        <p:nvSpPr>
          <p:cNvPr id="13314" name="Content Placeholder 4"/>
          <p:cNvSpPr>
            <a:spLocks noGrp="1"/>
          </p:cNvSpPr>
          <p:nvPr>
            <p:ph idx="4294967295"/>
          </p:nvPr>
        </p:nvSpPr>
        <p:spPr>
          <a:xfrm>
            <a:off x="838200" y="1388156"/>
            <a:ext cx="7391400" cy="4759325"/>
          </a:xfrm>
          <a:solidFill>
            <a:schemeClr val="accent3">
              <a:lumMod val="20000"/>
              <a:lumOff val="80000"/>
            </a:schemeClr>
          </a:solidFill>
          <a:ln>
            <a:solidFill>
              <a:schemeClr val="accent1"/>
            </a:solidFill>
          </a:ln>
        </p:spPr>
        <p:txBody>
          <a:bodyPr>
            <a:normAutofit/>
          </a:bodyPr>
          <a:lstStyle/>
          <a:p>
            <a:pPr eaLnBrk="1" hangingPunct="1">
              <a:defRPr/>
            </a:pPr>
            <a:r>
              <a:rPr lang="en-GB" sz="2400" dirty="0" smtClean="0">
                <a:latin typeface="+mj-lt"/>
              </a:rPr>
              <a:t>Juries have long been used to assist with the fair application of the law.</a:t>
            </a:r>
          </a:p>
          <a:p>
            <a:pPr eaLnBrk="1" hangingPunct="1">
              <a:defRPr/>
            </a:pPr>
            <a:r>
              <a:rPr lang="en-GB" sz="2400" dirty="0" smtClean="0">
                <a:latin typeface="+mj-lt"/>
              </a:rPr>
              <a:t>The system is generally regarded as democratic, held in high regard and frequently used by many countries who view themselves as a democracy.</a:t>
            </a:r>
          </a:p>
          <a:p>
            <a:pPr eaLnBrk="1" hangingPunct="1">
              <a:defRPr/>
            </a:pPr>
            <a:r>
              <a:rPr lang="en-GB" sz="2400" dirty="0" smtClean="0">
                <a:latin typeface="+mj-lt"/>
              </a:rPr>
              <a:t>Examples: England, Wales, Austria, New Zealand, Russia. </a:t>
            </a:r>
          </a:p>
          <a:p>
            <a:pPr eaLnBrk="1" hangingPunct="1">
              <a:defRPr/>
            </a:pPr>
            <a:r>
              <a:rPr lang="en-GB" sz="2400" dirty="0" smtClean="0">
                <a:latin typeface="+mj-lt"/>
              </a:rPr>
              <a:t>Singapore, South Africa, India- no jury.</a:t>
            </a:r>
          </a:p>
          <a:p>
            <a:pPr eaLnBrk="1" hangingPunct="1">
              <a:defRPr/>
            </a:pPr>
            <a:r>
              <a:rPr lang="en-GB" sz="2400" dirty="0" smtClean="0">
                <a:latin typeface="+mj-lt"/>
              </a:rPr>
              <a:t>France, Norway are more complex.</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idx="4294967295"/>
          </p:nvPr>
        </p:nvSpPr>
        <p:spPr>
          <a:xfrm>
            <a:off x="0" y="381000"/>
            <a:ext cx="8229600" cy="609600"/>
          </a:xfrm>
        </p:spPr>
        <p:txBody>
          <a:bodyPr>
            <a:normAutofit fontScale="90000"/>
          </a:bodyPr>
          <a:lstStyle/>
          <a:p>
            <a:pPr eaLnBrk="1" hangingPunct="1">
              <a:defRPr/>
            </a:pPr>
            <a:r>
              <a:rPr lang="en-GB" sz="4000" dirty="0" smtClean="0"/>
              <a:t>             Juries – decision making</a:t>
            </a:r>
          </a:p>
        </p:txBody>
      </p:sp>
      <p:sp>
        <p:nvSpPr>
          <p:cNvPr id="3" name="Content Placeholder 2"/>
          <p:cNvSpPr>
            <a:spLocks noGrp="1"/>
          </p:cNvSpPr>
          <p:nvPr>
            <p:ph idx="4294967295"/>
          </p:nvPr>
        </p:nvSpPr>
        <p:spPr>
          <a:xfrm>
            <a:off x="838200" y="1600201"/>
            <a:ext cx="7391400" cy="3505200"/>
          </a:xfrm>
          <a:solidFill>
            <a:schemeClr val="accent3">
              <a:lumMod val="20000"/>
              <a:lumOff val="80000"/>
            </a:schemeClr>
          </a:solidFill>
          <a:ln>
            <a:solidFill>
              <a:schemeClr val="accent1"/>
            </a:solidFill>
          </a:ln>
        </p:spPr>
        <p:txBody>
          <a:bodyPr>
            <a:normAutofit/>
          </a:bodyPr>
          <a:lstStyle/>
          <a:p>
            <a:pPr eaLnBrk="1" hangingPunct="1">
              <a:lnSpc>
                <a:spcPct val="90000"/>
              </a:lnSpc>
              <a:defRPr/>
            </a:pPr>
            <a:endParaRPr lang="en-GB" dirty="0" smtClean="0"/>
          </a:p>
          <a:p>
            <a:pPr eaLnBrk="1" hangingPunct="1">
              <a:lnSpc>
                <a:spcPct val="90000"/>
              </a:lnSpc>
              <a:defRPr/>
            </a:pPr>
            <a:r>
              <a:rPr lang="en-GB" dirty="0" smtClean="0">
                <a:latin typeface="+mj-lt"/>
              </a:rPr>
              <a:t>Because of their importance in implementing justice, they are widely studied by social psychologists.</a:t>
            </a:r>
          </a:p>
          <a:p>
            <a:pPr eaLnBrk="1" hangingPunct="1">
              <a:lnSpc>
                <a:spcPct val="90000"/>
              </a:lnSpc>
              <a:defRPr/>
            </a:pPr>
            <a:r>
              <a:rPr lang="en-GB" dirty="0" smtClean="0">
                <a:latin typeface="+mj-lt"/>
              </a:rPr>
              <a:t>Factors affecting the decisions they make and the processes by which they reach decisions are of paramount importance in operating a fair system of justice. </a:t>
            </a:r>
          </a:p>
          <a:p>
            <a:pPr marL="0" indent="0" eaLnBrk="1" hangingPunct="1">
              <a:lnSpc>
                <a:spcPct val="90000"/>
              </a:lnSpc>
              <a:buNone/>
              <a:defRPr/>
            </a:pPr>
            <a:endParaRPr lang="en-GB" dirty="0" smtClean="0">
              <a:latin typeface="+mj-lt"/>
            </a:endParaRPr>
          </a:p>
          <a:p>
            <a:pPr eaLnBrk="1" hangingPunct="1">
              <a:lnSpc>
                <a:spcPct val="90000"/>
              </a:lnSpc>
              <a:defRPr/>
            </a:pPr>
            <a:r>
              <a:rPr lang="en-GB" u="sng" dirty="0" smtClean="0">
                <a:latin typeface="+mj-lt"/>
              </a:rPr>
              <a:t>What factors other than the evidence presented in court might influence them?</a:t>
            </a:r>
          </a:p>
          <a:p>
            <a:pPr eaLnBrk="1" hangingPunct="1">
              <a:lnSpc>
                <a:spcPct val="90000"/>
              </a:lnSpc>
              <a:defRPr/>
            </a:pPr>
            <a:endParaRPr lang="en-GB" dirty="0" smtClean="0"/>
          </a:p>
        </p:txBody>
      </p:sp>
      <p:pic>
        <p:nvPicPr>
          <p:cNvPr id="2" name="Picture 1"/>
          <p:cNvPicPr>
            <a:picLocks noChangeAspect="1"/>
          </p:cNvPicPr>
          <p:nvPr/>
        </p:nvPicPr>
        <p:blipFill>
          <a:blip r:embed="rId2"/>
          <a:stretch>
            <a:fillRect/>
          </a:stretch>
        </p:blipFill>
        <p:spPr>
          <a:xfrm>
            <a:off x="2986087" y="4786314"/>
            <a:ext cx="3095625" cy="1857375"/>
          </a:xfrm>
          <a:prstGeom prst="rect">
            <a:avLst/>
          </a:prstGeom>
          <a:ln>
            <a:solidFill>
              <a:schemeClr val="accent1"/>
            </a:solid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idx="4294967295"/>
          </p:nvPr>
        </p:nvSpPr>
        <p:spPr>
          <a:xfrm>
            <a:off x="0" y="277813"/>
            <a:ext cx="8229600" cy="788987"/>
          </a:xfrm>
        </p:spPr>
        <p:txBody>
          <a:bodyPr/>
          <a:lstStyle/>
          <a:p>
            <a:pPr eaLnBrk="1" hangingPunct="1">
              <a:defRPr/>
            </a:pPr>
            <a:r>
              <a:rPr lang="en-GB" dirty="0" smtClean="0"/>
              <a:t>                  Researching juries</a:t>
            </a:r>
          </a:p>
        </p:txBody>
      </p:sp>
      <p:sp>
        <p:nvSpPr>
          <p:cNvPr id="3" name="Content Placeholder 2"/>
          <p:cNvSpPr>
            <a:spLocks noGrp="1"/>
          </p:cNvSpPr>
          <p:nvPr>
            <p:ph idx="4294967295"/>
          </p:nvPr>
        </p:nvSpPr>
        <p:spPr>
          <a:xfrm>
            <a:off x="914400" y="1600200"/>
            <a:ext cx="7239000" cy="4876800"/>
          </a:xfrm>
          <a:solidFill>
            <a:schemeClr val="accent3">
              <a:lumMod val="20000"/>
              <a:lumOff val="80000"/>
            </a:schemeClr>
          </a:solidFill>
          <a:ln>
            <a:solidFill>
              <a:schemeClr val="accent1"/>
            </a:solidFill>
          </a:ln>
        </p:spPr>
        <p:txBody>
          <a:bodyPr>
            <a:normAutofit lnSpcReduction="10000"/>
          </a:bodyPr>
          <a:lstStyle/>
          <a:p>
            <a:pPr eaLnBrk="1" hangingPunct="1">
              <a:lnSpc>
                <a:spcPct val="90000"/>
              </a:lnSpc>
              <a:defRPr/>
            </a:pPr>
            <a:endParaRPr lang="en-GB" dirty="0" smtClean="0">
              <a:latin typeface="+mj-lt"/>
            </a:endParaRPr>
          </a:p>
          <a:p>
            <a:pPr eaLnBrk="1" hangingPunct="1">
              <a:lnSpc>
                <a:spcPct val="90000"/>
              </a:lnSpc>
              <a:defRPr/>
            </a:pPr>
            <a:r>
              <a:rPr lang="en-GB" dirty="0" smtClean="0">
                <a:latin typeface="+mj-lt"/>
              </a:rPr>
              <a:t>The study of real jury deliberation is prohibited in the UK particularly.</a:t>
            </a:r>
          </a:p>
          <a:p>
            <a:pPr eaLnBrk="1" hangingPunct="1">
              <a:lnSpc>
                <a:spcPct val="90000"/>
              </a:lnSpc>
              <a:defRPr/>
            </a:pPr>
            <a:r>
              <a:rPr lang="en-GB" dirty="0" smtClean="0">
                <a:latin typeface="+mj-lt"/>
              </a:rPr>
              <a:t>2 methods of studying them are used:</a:t>
            </a:r>
          </a:p>
          <a:p>
            <a:pPr eaLnBrk="1" hangingPunct="1">
              <a:lnSpc>
                <a:spcPct val="90000"/>
              </a:lnSpc>
              <a:defRPr/>
            </a:pPr>
            <a:endParaRPr lang="en-GB" dirty="0" smtClean="0">
              <a:latin typeface="+mj-lt"/>
            </a:endParaRPr>
          </a:p>
          <a:p>
            <a:pPr eaLnBrk="1" hangingPunct="1">
              <a:lnSpc>
                <a:spcPct val="90000"/>
              </a:lnSpc>
              <a:buFont typeface="Wingdings" pitchFamily="2" charset="2"/>
              <a:buNone/>
              <a:defRPr/>
            </a:pPr>
            <a:r>
              <a:rPr lang="en-GB" u="sng" dirty="0" smtClean="0">
                <a:latin typeface="+mj-lt"/>
              </a:rPr>
              <a:t>Mock jury: </a:t>
            </a:r>
            <a:r>
              <a:rPr lang="en-GB" dirty="0" smtClean="0">
                <a:latin typeface="+mj-lt"/>
              </a:rPr>
              <a:t>A group of PP’s asked to consider a scenario and offer a verdict.</a:t>
            </a:r>
          </a:p>
          <a:p>
            <a:pPr eaLnBrk="1" hangingPunct="1">
              <a:lnSpc>
                <a:spcPct val="90000"/>
              </a:lnSpc>
              <a:buFont typeface="Wingdings" pitchFamily="2" charset="2"/>
              <a:buNone/>
              <a:defRPr/>
            </a:pPr>
            <a:r>
              <a:rPr lang="en-GB" u="sng" dirty="0" smtClean="0">
                <a:latin typeface="+mj-lt"/>
              </a:rPr>
              <a:t>Shadow jury</a:t>
            </a:r>
            <a:r>
              <a:rPr lang="en-GB" dirty="0" smtClean="0">
                <a:latin typeface="+mj-lt"/>
              </a:rPr>
              <a:t>: Selecting a group of pp’s who would be eligible for jury service &amp; asking them to sit in the public gallery to hear all evidence &amp; deliberate. </a:t>
            </a:r>
          </a:p>
          <a:p>
            <a:pPr eaLnBrk="1" hangingPunct="1">
              <a:lnSpc>
                <a:spcPct val="90000"/>
              </a:lnSpc>
              <a:buFont typeface="Wingdings" pitchFamily="2" charset="2"/>
              <a:buNone/>
              <a:defRPr/>
            </a:pPr>
            <a:r>
              <a:rPr lang="en-GB" u="sng" dirty="0" smtClean="0">
                <a:latin typeface="+mj-lt"/>
              </a:rPr>
              <a:t>Problems?</a:t>
            </a:r>
          </a:p>
          <a:p>
            <a:pPr>
              <a:lnSpc>
                <a:spcPct val="90000"/>
              </a:lnSpc>
              <a:defRPr/>
            </a:pPr>
            <a:r>
              <a:rPr lang="en-GB" dirty="0" smtClean="0">
                <a:latin typeface="+mj-lt"/>
              </a:rPr>
              <a:t>Use of students…</a:t>
            </a:r>
          </a:p>
          <a:p>
            <a:pPr>
              <a:lnSpc>
                <a:spcPct val="90000"/>
              </a:lnSpc>
              <a:defRPr/>
            </a:pPr>
            <a:r>
              <a:rPr lang="en-GB" dirty="0" smtClean="0">
                <a:latin typeface="+mj-lt"/>
              </a:rPr>
              <a:t>Unrealistic scenario? (No, it is not: Bornstein, 1999).</a:t>
            </a:r>
          </a:p>
          <a:p>
            <a:pPr>
              <a:lnSpc>
                <a:spcPct val="90000"/>
              </a:lnSpc>
              <a:defRPr/>
            </a:pPr>
            <a:r>
              <a:rPr lang="en-GB" dirty="0" smtClean="0">
                <a:latin typeface="+mj-lt"/>
              </a:rPr>
              <a:t>Ecologically valid? (Yes… </a:t>
            </a:r>
            <a:r>
              <a:rPr lang="en-GB" dirty="0" err="1" smtClean="0">
                <a:latin typeface="+mj-lt"/>
              </a:rPr>
              <a:t>Avilia</a:t>
            </a:r>
            <a:r>
              <a:rPr lang="en-GB" dirty="0" smtClean="0">
                <a:latin typeface="+mj-lt"/>
              </a:rPr>
              <a:t>-Mora &amp; Sperry, 2010).</a:t>
            </a:r>
          </a:p>
          <a:p>
            <a:pPr>
              <a:lnSpc>
                <a:spcPct val="90000"/>
              </a:lnSpc>
              <a:defRPr/>
            </a:pPr>
            <a:endParaRPr lang="en-GB" dirty="0" smtClean="0">
              <a:latin typeface="+mj-lt"/>
            </a:endParaRPr>
          </a:p>
          <a:p>
            <a:pPr eaLnBrk="1" hangingPunct="1">
              <a:lnSpc>
                <a:spcPct val="90000"/>
              </a:lnSpc>
              <a:buFont typeface="Wingdings" pitchFamily="2" charset="2"/>
              <a:buNone/>
              <a:defRPr/>
            </a:pPr>
            <a:endParaRPr lang="en-GB" dirty="0" smtClean="0">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a:xfrm>
            <a:off x="457200" y="914400"/>
            <a:ext cx="8229600" cy="685800"/>
          </a:xfrm>
        </p:spPr>
        <p:txBody>
          <a:bodyPr/>
          <a:lstStyle/>
          <a:p>
            <a:pPr eaLnBrk="1" hangingPunct="1">
              <a:defRPr/>
            </a:pPr>
            <a:r>
              <a:rPr lang="en-GB" dirty="0" smtClean="0"/>
              <a:t>             Selecting jurors</a:t>
            </a:r>
          </a:p>
        </p:txBody>
      </p:sp>
      <p:sp>
        <p:nvSpPr>
          <p:cNvPr id="17412" name="Rectangle 4"/>
          <p:cNvSpPr>
            <a:spLocks noGrp="1" noChangeArrowheads="1"/>
          </p:cNvSpPr>
          <p:nvPr>
            <p:ph idx="1"/>
          </p:nvPr>
        </p:nvSpPr>
        <p:spPr>
          <a:xfrm>
            <a:off x="152400" y="2362200"/>
            <a:ext cx="8686800" cy="4038600"/>
          </a:xfrm>
          <a:solidFill>
            <a:schemeClr val="accent3">
              <a:lumMod val="20000"/>
              <a:lumOff val="80000"/>
            </a:schemeClr>
          </a:solidFill>
          <a:ln>
            <a:solidFill>
              <a:schemeClr val="accent1"/>
            </a:solidFill>
          </a:ln>
        </p:spPr>
        <p:txBody>
          <a:bodyPr>
            <a:normAutofit fontScale="92500" lnSpcReduction="20000"/>
          </a:bodyPr>
          <a:lstStyle/>
          <a:p>
            <a:pPr eaLnBrk="1" hangingPunct="1">
              <a:defRPr/>
            </a:pPr>
            <a:r>
              <a:rPr lang="en-GB" sz="2400" dirty="0" smtClean="0">
                <a:latin typeface="+mj-lt"/>
              </a:rPr>
              <a:t>Those called for  jury service are not automatically chosen to serve on the jury.</a:t>
            </a:r>
          </a:p>
          <a:p>
            <a:pPr eaLnBrk="1" hangingPunct="1">
              <a:defRPr/>
            </a:pPr>
            <a:r>
              <a:rPr lang="en-GB" sz="2400" dirty="0" smtClean="0">
                <a:latin typeface="+mj-lt"/>
              </a:rPr>
              <a:t>Challenging &amp; vetting of jurors is now commonplace in many countries including the USA.</a:t>
            </a:r>
          </a:p>
          <a:p>
            <a:pPr eaLnBrk="1" hangingPunct="1">
              <a:defRPr/>
            </a:pPr>
            <a:r>
              <a:rPr lang="en-GB" sz="2400" dirty="0" smtClean="0">
                <a:latin typeface="+mj-lt"/>
              </a:rPr>
              <a:t>The degree to which prospective jurors are challenged in the UK is much less than in America.</a:t>
            </a:r>
          </a:p>
          <a:p>
            <a:pPr marL="0" indent="0" eaLnBrk="1" hangingPunct="1">
              <a:buNone/>
              <a:defRPr/>
            </a:pPr>
            <a:endParaRPr lang="en-GB" sz="2400" dirty="0" smtClean="0">
              <a:latin typeface="+mj-lt"/>
            </a:endParaRPr>
          </a:p>
          <a:p>
            <a:pPr eaLnBrk="1" hangingPunct="1">
              <a:buFont typeface="Wingdings" pitchFamily="2" charset="2"/>
              <a:buNone/>
              <a:defRPr/>
            </a:pPr>
            <a:r>
              <a:rPr lang="en-GB" sz="2400" dirty="0" smtClean="0">
                <a:latin typeface="+mj-lt"/>
              </a:rPr>
              <a:t>    Goleman (1994) once remarked that the difference between jury trials in England and America is that in England the trial begins when the jury is chosen, whilst in America it is over once the jury has been selected…</a:t>
            </a:r>
          </a:p>
          <a:p>
            <a:pPr eaLnBrk="1" hangingPunct="1">
              <a:defRPr/>
            </a:pPr>
            <a:endParaRPr lang="en-US"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457200" y="1295400"/>
            <a:ext cx="8229600" cy="609600"/>
          </a:xfrm>
        </p:spPr>
        <p:txBody>
          <a:bodyPr>
            <a:normAutofit fontScale="90000"/>
          </a:bodyPr>
          <a:lstStyle/>
          <a:p>
            <a:pPr eaLnBrk="1" hangingPunct="1">
              <a:defRPr/>
            </a:pPr>
            <a:r>
              <a:rPr lang="en-GB" sz="3600" dirty="0" smtClean="0"/>
              <a:t>               Selecting jurors</a:t>
            </a:r>
          </a:p>
        </p:txBody>
      </p:sp>
      <p:sp>
        <p:nvSpPr>
          <p:cNvPr id="30723" name="Rectangle 3"/>
          <p:cNvSpPr>
            <a:spLocks noGrp="1" noChangeArrowheads="1"/>
          </p:cNvSpPr>
          <p:nvPr>
            <p:ph idx="1"/>
          </p:nvPr>
        </p:nvSpPr>
        <p:spPr>
          <a:xfrm>
            <a:off x="266700" y="2362200"/>
            <a:ext cx="8610600" cy="4267200"/>
          </a:xfrm>
          <a:solidFill>
            <a:schemeClr val="accent3">
              <a:lumMod val="40000"/>
              <a:lumOff val="60000"/>
            </a:schemeClr>
          </a:solidFill>
          <a:ln>
            <a:solidFill>
              <a:schemeClr val="accent1"/>
            </a:solidFill>
          </a:ln>
        </p:spPr>
        <p:txBody>
          <a:bodyPr>
            <a:normAutofit fontScale="92500" lnSpcReduction="20000"/>
          </a:bodyPr>
          <a:lstStyle/>
          <a:p>
            <a:pPr eaLnBrk="1" hangingPunct="1">
              <a:defRPr/>
            </a:pPr>
            <a:r>
              <a:rPr lang="en-GB" sz="2000" dirty="0" smtClean="0"/>
              <a:t> </a:t>
            </a:r>
            <a:r>
              <a:rPr lang="en-GB" sz="2400" dirty="0" smtClean="0">
                <a:latin typeface="+mj-lt"/>
              </a:rPr>
              <a:t>Goleman`s quote summarises the concern regarding the extent to which jury choice should be permitted.</a:t>
            </a:r>
          </a:p>
          <a:p>
            <a:pPr eaLnBrk="1" hangingPunct="1">
              <a:defRPr/>
            </a:pPr>
            <a:r>
              <a:rPr lang="en-GB" sz="2400" dirty="0" smtClean="0">
                <a:latin typeface="+mj-lt"/>
              </a:rPr>
              <a:t>The famous Rodney King case sparked riots when four white L.A. P.O`s were accused of beating the black motorist.</a:t>
            </a:r>
          </a:p>
          <a:p>
            <a:pPr>
              <a:defRPr/>
            </a:pPr>
            <a:r>
              <a:rPr lang="en-GB" sz="2400" dirty="0" smtClean="0">
                <a:latin typeface="+mj-lt"/>
                <a:hlinkClick r:id="rId2"/>
              </a:rPr>
              <a:t>The Rodney King beating</a:t>
            </a:r>
            <a:endParaRPr lang="en-GB" sz="2400" dirty="0" smtClean="0">
              <a:latin typeface="+mj-lt"/>
            </a:endParaRPr>
          </a:p>
          <a:p>
            <a:pPr eaLnBrk="1" hangingPunct="1">
              <a:defRPr/>
            </a:pPr>
            <a:r>
              <a:rPr lang="en-GB" sz="2400" dirty="0" smtClean="0">
                <a:latin typeface="+mj-lt"/>
              </a:rPr>
              <a:t>Due to pre-trial publicity, the trial was moved from urban Los Angeles to Ventura county.</a:t>
            </a:r>
          </a:p>
          <a:p>
            <a:pPr eaLnBrk="1" hangingPunct="1">
              <a:defRPr/>
            </a:pPr>
            <a:r>
              <a:rPr lang="en-GB" sz="2400" dirty="0" smtClean="0">
                <a:latin typeface="+mj-lt"/>
              </a:rPr>
              <a:t>The demographics of the jury pool here were greatly in favour of acquittal. One expert: “I think the case was lost when the change of venue was granted”.  A year later, in a civil court case, two black jurors were on the jury. This time two of the four police officers were convicted.</a:t>
            </a:r>
          </a:p>
          <a:p>
            <a:pPr marL="0" indent="0" eaLnBrk="1" hangingPunct="1">
              <a:buNone/>
              <a:defRPr/>
            </a:pPr>
            <a:endParaRPr lang="en-US" sz="2400"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a:xfrm>
            <a:off x="457200" y="277813"/>
            <a:ext cx="8229600" cy="788987"/>
          </a:xfrm>
        </p:spPr>
        <p:txBody>
          <a:bodyPr>
            <a:normAutofit fontScale="90000"/>
          </a:bodyPr>
          <a:lstStyle/>
          <a:p>
            <a:pPr eaLnBrk="1" hangingPunct="1">
              <a:defRPr/>
            </a:pPr>
            <a:r>
              <a:rPr lang="en-GB" sz="4000" dirty="0" smtClean="0"/>
              <a:t/>
            </a:r>
            <a:br>
              <a:rPr lang="en-GB" sz="4000" dirty="0" smtClean="0"/>
            </a:br>
            <a:r>
              <a:rPr lang="en-GB" sz="4000" dirty="0"/>
              <a:t/>
            </a:r>
            <a:br>
              <a:rPr lang="en-GB" sz="4000" dirty="0"/>
            </a:br>
            <a:r>
              <a:rPr lang="en-GB" sz="4000" dirty="0" smtClean="0"/>
              <a:t>             Size of the jury</a:t>
            </a:r>
          </a:p>
        </p:txBody>
      </p:sp>
      <p:sp>
        <p:nvSpPr>
          <p:cNvPr id="18436" name="Rectangle 4"/>
          <p:cNvSpPr>
            <a:spLocks noGrp="1" noChangeArrowheads="1"/>
          </p:cNvSpPr>
          <p:nvPr>
            <p:ph idx="1"/>
          </p:nvPr>
        </p:nvSpPr>
        <p:spPr>
          <a:xfrm>
            <a:off x="457200" y="2514601"/>
            <a:ext cx="8229600" cy="2971800"/>
          </a:xfrm>
          <a:solidFill>
            <a:schemeClr val="accent3">
              <a:lumMod val="40000"/>
              <a:lumOff val="60000"/>
            </a:schemeClr>
          </a:solidFill>
          <a:ln>
            <a:solidFill>
              <a:schemeClr val="accent1"/>
            </a:solidFill>
          </a:ln>
        </p:spPr>
        <p:txBody>
          <a:bodyPr/>
          <a:lstStyle/>
          <a:p>
            <a:pPr eaLnBrk="1" hangingPunct="1">
              <a:defRPr/>
            </a:pPr>
            <a:endParaRPr lang="en-GB" dirty="0" smtClean="0">
              <a:latin typeface="+mj-lt"/>
            </a:endParaRPr>
          </a:p>
          <a:p>
            <a:pPr eaLnBrk="1" hangingPunct="1">
              <a:defRPr/>
            </a:pPr>
            <a:r>
              <a:rPr lang="en-GB" dirty="0" smtClean="0">
                <a:latin typeface="+mj-lt"/>
              </a:rPr>
              <a:t>In Britain a jury is comprised of 12 people.</a:t>
            </a:r>
          </a:p>
          <a:p>
            <a:pPr eaLnBrk="1" hangingPunct="1">
              <a:defRPr/>
            </a:pPr>
            <a:r>
              <a:rPr lang="en-GB" dirty="0" smtClean="0">
                <a:latin typeface="+mj-lt"/>
              </a:rPr>
              <a:t>In America jury sizes tend to vary more in number. </a:t>
            </a:r>
          </a:p>
          <a:p>
            <a:pPr eaLnBrk="1" hangingPunct="1">
              <a:defRPr/>
            </a:pPr>
            <a:r>
              <a:rPr lang="en-GB" dirty="0" smtClean="0">
                <a:latin typeface="+mj-lt"/>
              </a:rPr>
              <a:t>6 people juries can be used except in cases where the death penalty is a possible outcome. </a:t>
            </a:r>
          </a:p>
          <a:p>
            <a:pPr eaLnBrk="1" hangingPunct="1">
              <a:defRPr/>
            </a:pPr>
            <a:r>
              <a:rPr lang="en-GB" dirty="0" smtClean="0">
                <a:latin typeface="+mj-lt"/>
              </a:rPr>
              <a:t>There are however many variations (See article by Hans, 2008).</a:t>
            </a:r>
            <a:endParaRPr lang="en-US" dirty="0" smtClean="0">
              <a:latin typeface="+mj-lt"/>
            </a:endParaRPr>
          </a:p>
        </p:txBody>
      </p:sp>
      <p:pic>
        <p:nvPicPr>
          <p:cNvPr id="3" name="Picture 2"/>
          <p:cNvPicPr>
            <a:picLocks noChangeAspect="1"/>
          </p:cNvPicPr>
          <p:nvPr/>
        </p:nvPicPr>
        <p:blipFill>
          <a:blip r:embed="rId2"/>
          <a:stretch>
            <a:fillRect/>
          </a:stretch>
        </p:blipFill>
        <p:spPr>
          <a:xfrm>
            <a:off x="3143250" y="5181600"/>
            <a:ext cx="2857500" cy="1600200"/>
          </a:xfrm>
          <a:prstGeom prst="rect">
            <a:avLst/>
          </a:prstGeom>
          <a:ln>
            <a:solidFill>
              <a:schemeClr val="accent1"/>
            </a:solidFill>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2133600" y="1295400"/>
            <a:ext cx="6553200" cy="685800"/>
          </a:xfrm>
        </p:spPr>
        <p:txBody>
          <a:bodyPr>
            <a:normAutofit fontScale="90000"/>
          </a:bodyPr>
          <a:lstStyle/>
          <a:p>
            <a:pPr eaLnBrk="1" hangingPunct="1">
              <a:defRPr/>
            </a:pPr>
            <a:r>
              <a:rPr lang="en-GB" sz="4000" dirty="0" smtClean="0"/>
              <a:t>Size of the jury</a:t>
            </a:r>
            <a:endParaRPr lang="en-US" sz="4000" dirty="0" smtClean="0"/>
          </a:p>
        </p:txBody>
      </p:sp>
      <p:sp>
        <p:nvSpPr>
          <p:cNvPr id="44035" name="Rectangle 3"/>
          <p:cNvSpPr>
            <a:spLocks noGrp="1" noChangeArrowheads="1"/>
          </p:cNvSpPr>
          <p:nvPr>
            <p:ph idx="1"/>
          </p:nvPr>
        </p:nvSpPr>
        <p:spPr>
          <a:xfrm>
            <a:off x="152400" y="2362200"/>
            <a:ext cx="8839200" cy="4191000"/>
          </a:xfrm>
          <a:solidFill>
            <a:schemeClr val="accent3">
              <a:lumMod val="20000"/>
              <a:lumOff val="80000"/>
            </a:schemeClr>
          </a:solidFill>
          <a:ln>
            <a:solidFill>
              <a:schemeClr val="accent1"/>
            </a:solidFill>
          </a:ln>
        </p:spPr>
        <p:txBody>
          <a:bodyPr>
            <a:normAutofit fontScale="77500" lnSpcReduction="20000"/>
          </a:bodyPr>
          <a:lstStyle/>
          <a:p>
            <a:pPr eaLnBrk="1" hangingPunct="1">
              <a:buFont typeface="Wingdings" panose="05000000000000000000" pitchFamily="2" charset="2"/>
              <a:buChar char="v"/>
              <a:defRPr/>
            </a:pPr>
            <a:r>
              <a:rPr lang="en-GB" sz="2400" dirty="0">
                <a:latin typeface="+mj-lt"/>
              </a:rPr>
              <a:t>P</a:t>
            </a:r>
            <a:r>
              <a:rPr lang="en-GB" sz="2400" dirty="0" smtClean="0">
                <a:latin typeface="+mj-lt"/>
              </a:rPr>
              <a:t>sychological research shows much difference in the way smaller and larger juries operate (Saks &amp; Marti, 1997).</a:t>
            </a:r>
          </a:p>
          <a:p>
            <a:pPr eaLnBrk="1" hangingPunct="1">
              <a:buFont typeface="Wingdings" panose="05000000000000000000" pitchFamily="2" charset="2"/>
              <a:buChar char="v"/>
              <a:defRPr/>
            </a:pPr>
            <a:r>
              <a:rPr lang="en-GB" sz="2400" dirty="0" smtClean="0">
                <a:latin typeface="+mj-lt"/>
              </a:rPr>
              <a:t>Most research has found larger juries to be preferable because they tend to:</a:t>
            </a:r>
          </a:p>
          <a:p>
            <a:pPr lvl="1" eaLnBrk="1" hangingPunct="1">
              <a:buFont typeface="Wingdings" pitchFamily="2" charset="2"/>
              <a:buChar char="v"/>
              <a:defRPr/>
            </a:pPr>
            <a:r>
              <a:rPr lang="en-GB" sz="1900" dirty="0" smtClean="0">
                <a:latin typeface="+mj-lt"/>
              </a:rPr>
              <a:t>Be fairer</a:t>
            </a:r>
          </a:p>
          <a:p>
            <a:pPr lvl="1" eaLnBrk="1" hangingPunct="1">
              <a:buFont typeface="Wingdings" pitchFamily="2" charset="2"/>
              <a:buChar char="v"/>
              <a:defRPr/>
            </a:pPr>
            <a:r>
              <a:rPr lang="en-GB" sz="1900" dirty="0" smtClean="0">
                <a:latin typeface="+mj-lt"/>
              </a:rPr>
              <a:t>Spend more time in deliberation</a:t>
            </a:r>
          </a:p>
          <a:p>
            <a:pPr lvl="1" eaLnBrk="1" hangingPunct="1">
              <a:buFont typeface="Wingdings" pitchFamily="2" charset="2"/>
              <a:buChar char="v"/>
              <a:defRPr/>
            </a:pPr>
            <a:r>
              <a:rPr lang="en-GB" sz="1900" dirty="0" smtClean="0">
                <a:latin typeface="+mj-lt"/>
              </a:rPr>
              <a:t>Show more accurate recall</a:t>
            </a:r>
          </a:p>
          <a:p>
            <a:pPr lvl="1" eaLnBrk="1" hangingPunct="1">
              <a:buFont typeface="Wingdings" pitchFamily="2" charset="2"/>
              <a:buChar char="v"/>
              <a:defRPr/>
            </a:pPr>
            <a:r>
              <a:rPr lang="en-GB" sz="1900" dirty="0">
                <a:latin typeface="+mj-lt"/>
              </a:rPr>
              <a:t>P</a:t>
            </a:r>
            <a:r>
              <a:rPr lang="en-GB" sz="1900" dirty="0" smtClean="0">
                <a:latin typeface="+mj-lt"/>
              </a:rPr>
              <a:t>roduce more consistent verdicts</a:t>
            </a:r>
          </a:p>
          <a:p>
            <a:pPr lvl="1" eaLnBrk="1" hangingPunct="1">
              <a:buFont typeface="Wingdings" pitchFamily="2" charset="2"/>
              <a:buChar char="v"/>
              <a:defRPr/>
            </a:pPr>
            <a:r>
              <a:rPr lang="en-GB" sz="1900" dirty="0" smtClean="0">
                <a:latin typeface="+mj-lt"/>
              </a:rPr>
              <a:t>Have a greater chance of being representative </a:t>
            </a:r>
          </a:p>
          <a:p>
            <a:pPr lvl="1">
              <a:buFont typeface="Wingdings" pitchFamily="2" charset="2"/>
              <a:buChar char="v"/>
              <a:defRPr/>
            </a:pPr>
            <a:r>
              <a:rPr lang="en-GB" sz="1900" dirty="0" smtClean="0">
                <a:latin typeface="+mj-lt"/>
              </a:rPr>
              <a:t>Are more likely to contain more than one person in the minority view (social support means less pressure to conform).</a:t>
            </a:r>
          </a:p>
          <a:p>
            <a:pPr>
              <a:buFont typeface="Wingdings" pitchFamily="2" charset="2"/>
              <a:buChar char="v"/>
              <a:defRPr/>
            </a:pPr>
            <a:r>
              <a:rPr lang="en-GB" sz="2400" dirty="0" smtClean="0">
                <a:latin typeface="+mj-lt"/>
              </a:rPr>
              <a:t>However, according to Zeisel (1971) a larger jury is more likely to result in a hung jury.</a:t>
            </a:r>
          </a:p>
          <a:p>
            <a:pPr marL="0" indent="0" eaLnBrk="1" hangingPunct="1">
              <a:buNone/>
              <a:defRPr/>
            </a:pPr>
            <a:endParaRPr lang="en-GB" sz="2400" dirty="0" smtClean="0">
              <a:latin typeface="+mj-lt"/>
            </a:endParaRPr>
          </a:p>
          <a:p>
            <a:pPr eaLnBrk="1" hangingPunct="1">
              <a:defRPr/>
            </a:pPr>
            <a:endParaRPr lang="en-US" sz="2800"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More on the jury </a:t>
            </a:r>
            <a:r>
              <a:rPr lang="en-GB" sz="2200" dirty="0" smtClean="0"/>
              <a:t>(Saks &amp; Marti, 1997)</a:t>
            </a:r>
            <a:endParaRPr lang="en-GB" sz="2200" dirty="0"/>
          </a:p>
        </p:txBody>
      </p:sp>
      <p:sp>
        <p:nvSpPr>
          <p:cNvPr id="3" name="Content Placeholder 2"/>
          <p:cNvSpPr>
            <a:spLocks noGrp="1"/>
          </p:cNvSpPr>
          <p:nvPr>
            <p:ph idx="1"/>
          </p:nvPr>
        </p:nvSpPr>
        <p:spPr>
          <a:solidFill>
            <a:schemeClr val="accent3">
              <a:lumMod val="20000"/>
              <a:lumOff val="80000"/>
            </a:schemeClr>
          </a:solidFill>
          <a:ln>
            <a:solidFill>
              <a:schemeClr val="accent5">
                <a:lumMod val="50000"/>
              </a:schemeClr>
            </a:solidFill>
          </a:ln>
        </p:spPr>
        <p:txBody>
          <a:bodyPr>
            <a:normAutofit fontScale="92500" lnSpcReduction="20000"/>
          </a:bodyPr>
          <a:lstStyle/>
          <a:p>
            <a:r>
              <a:rPr lang="en-GB" dirty="0" smtClean="0">
                <a:latin typeface="Century Schoolbook" panose="02040604050505020304" pitchFamily="18" charset="0"/>
              </a:rPr>
              <a:t>The larger the jury the longer the deliberation.</a:t>
            </a:r>
          </a:p>
          <a:p>
            <a:r>
              <a:rPr lang="en-GB" dirty="0" smtClean="0">
                <a:latin typeface="Century Schoolbook" panose="02040604050505020304" pitchFamily="18" charset="0"/>
              </a:rPr>
              <a:t>Guilty verdicts are </a:t>
            </a:r>
            <a:r>
              <a:rPr lang="en-GB" b="1" dirty="0" smtClean="0">
                <a:latin typeface="Century Schoolbook" panose="02040604050505020304" pitchFamily="18" charset="0"/>
              </a:rPr>
              <a:t>not </a:t>
            </a:r>
            <a:r>
              <a:rPr lang="en-GB" dirty="0" smtClean="0">
                <a:latin typeface="Century Schoolbook" panose="02040604050505020304" pitchFamily="18" charset="0"/>
              </a:rPr>
              <a:t>more common in larger juries.</a:t>
            </a:r>
          </a:p>
          <a:p>
            <a:r>
              <a:rPr lang="en-GB" dirty="0" smtClean="0">
                <a:latin typeface="Century Schoolbook" panose="02040604050505020304" pitchFamily="18" charset="0"/>
              </a:rPr>
              <a:t>Hung juries focus less on the trial evidence.</a:t>
            </a:r>
          </a:p>
          <a:p>
            <a:r>
              <a:rPr lang="en-GB" dirty="0" smtClean="0">
                <a:latin typeface="Century Schoolbook" panose="02040604050505020304" pitchFamily="18" charset="0"/>
              </a:rPr>
              <a:t>The type of jury is also important: a majority jury tends to begin with a vote to establish a baseline overview of attitudes, compared with a unanimous jury, which tends to be evidence focused from the outset. Both jury types approach the case from a different starting point.</a:t>
            </a:r>
          </a:p>
          <a:p>
            <a:r>
              <a:rPr lang="en-GB" dirty="0" smtClean="0">
                <a:latin typeface="Century Schoolbook" panose="02040604050505020304" pitchFamily="18" charset="0"/>
              </a:rPr>
              <a:t>Six person juries are more likely to result in extreme verdicts compared to 12 (Horowitz &amp; </a:t>
            </a:r>
            <a:r>
              <a:rPr lang="en-GB" dirty="0" err="1" smtClean="0">
                <a:latin typeface="Century Schoolbook" panose="02040604050505020304" pitchFamily="18" charset="0"/>
              </a:rPr>
              <a:t>Bordens</a:t>
            </a:r>
            <a:r>
              <a:rPr lang="en-GB" dirty="0" smtClean="0">
                <a:latin typeface="Century Schoolbook" panose="02040604050505020304" pitchFamily="18" charset="0"/>
              </a:rPr>
              <a:t> 2002).</a:t>
            </a:r>
          </a:p>
          <a:p>
            <a:endParaRPr lang="en-GB" dirty="0">
              <a:latin typeface="Century Schoolbook" panose="02040604050505020304" pitchFamily="18" charset="0"/>
            </a:endParaRPr>
          </a:p>
        </p:txBody>
      </p:sp>
    </p:spTree>
    <p:extLst>
      <p:ext uri="{BB962C8B-B14F-4D97-AF65-F5344CB8AC3E}">
        <p14:creationId xmlns:p14="http://schemas.microsoft.com/office/powerpoint/2010/main" val="937383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err="1" smtClean="0"/>
              <a:t>Voir</a:t>
            </a:r>
            <a:r>
              <a:rPr lang="en-GB" dirty="0" smtClean="0"/>
              <a:t> Dire &amp; </a:t>
            </a:r>
            <a:br>
              <a:rPr lang="en-GB" dirty="0" smtClean="0"/>
            </a:br>
            <a:r>
              <a:rPr lang="en-GB" dirty="0" smtClean="0"/>
              <a:t>Scientific jury by selection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17863259"/>
              </p:ext>
            </p:extLst>
          </p:nvPr>
        </p:nvGraphicFramePr>
        <p:xfrm>
          <a:off x="2152317" y="2441575"/>
          <a:ext cx="6578600"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Arrow Connector 5"/>
          <p:cNvCxnSpPr/>
          <p:nvPr/>
        </p:nvCxnSpPr>
        <p:spPr>
          <a:xfrm>
            <a:off x="5257800" y="3276600"/>
            <a:ext cx="381000"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6781800" y="4114800"/>
            <a:ext cx="0" cy="30480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5251117" y="5334000"/>
            <a:ext cx="381000"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228600" y="2441575"/>
            <a:ext cx="2362200" cy="3970318"/>
          </a:xfrm>
          <a:prstGeom prst="rect">
            <a:avLst/>
          </a:prstGeom>
          <a:noFill/>
        </p:spPr>
        <p:txBody>
          <a:bodyPr wrap="square" rtlCol="0">
            <a:spAutoFit/>
          </a:bodyPr>
          <a:lstStyle/>
          <a:p>
            <a:r>
              <a:rPr lang="en-GB" dirty="0" smtClean="0">
                <a:latin typeface="Century Schoolbook" panose="02040604050505020304" pitchFamily="18" charset="0"/>
              </a:rPr>
              <a:t>Not everyone invited to the jury will be selected. Careful choice of representative jurors will occur via the `</a:t>
            </a:r>
            <a:r>
              <a:rPr lang="en-GB" dirty="0" err="1" smtClean="0">
                <a:latin typeface="Century Schoolbook" panose="02040604050505020304" pitchFamily="18" charset="0"/>
              </a:rPr>
              <a:t>voir</a:t>
            </a:r>
            <a:r>
              <a:rPr lang="en-GB" dirty="0" smtClean="0">
                <a:latin typeface="Century Schoolbook" panose="02040604050505020304" pitchFamily="18" charset="0"/>
              </a:rPr>
              <a:t> dire` process. However, attempts have been made to scientifically select jurors as deemed best suited to the defence case.</a:t>
            </a:r>
            <a:endParaRPr lang="en-GB" dirty="0">
              <a:latin typeface="Century Schoolbook" panose="02040604050505020304" pitchFamily="18" charset="0"/>
            </a:endParaRPr>
          </a:p>
        </p:txBody>
      </p:sp>
    </p:spTree>
    <p:extLst>
      <p:ext uri="{BB962C8B-B14F-4D97-AF65-F5344CB8AC3E}">
        <p14:creationId xmlns:p14="http://schemas.microsoft.com/office/powerpoint/2010/main" val="641740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Scientific jury selection</a:t>
            </a:r>
            <a:endParaRPr lang="en-GB" dirty="0"/>
          </a:p>
        </p:txBody>
      </p:sp>
      <p:sp>
        <p:nvSpPr>
          <p:cNvPr id="3" name="Content Placeholder 2"/>
          <p:cNvSpPr>
            <a:spLocks noGrp="1"/>
          </p:cNvSpPr>
          <p:nvPr>
            <p:ph idx="1"/>
          </p:nvPr>
        </p:nvSpPr>
        <p:spPr>
          <a:xfrm>
            <a:off x="2200276" y="2438400"/>
            <a:ext cx="6577928" cy="4191000"/>
          </a:xfrm>
          <a:solidFill>
            <a:schemeClr val="accent3">
              <a:lumMod val="40000"/>
              <a:lumOff val="60000"/>
            </a:schemeClr>
          </a:solidFill>
          <a:ln>
            <a:solidFill>
              <a:schemeClr val="accent5">
                <a:lumMod val="50000"/>
              </a:schemeClr>
            </a:solidFill>
          </a:ln>
        </p:spPr>
        <p:txBody>
          <a:bodyPr>
            <a:normAutofit fontScale="77500" lnSpcReduction="20000"/>
          </a:bodyPr>
          <a:lstStyle/>
          <a:p>
            <a:r>
              <a:rPr lang="en-GB" dirty="0" smtClean="0">
                <a:latin typeface="+mj-lt"/>
              </a:rPr>
              <a:t>According to Lieberman &amp; Sales, most lawyers place great importance on the </a:t>
            </a:r>
            <a:r>
              <a:rPr lang="en-GB" dirty="0" err="1" smtClean="0">
                <a:latin typeface="+mj-lt"/>
              </a:rPr>
              <a:t>voir</a:t>
            </a:r>
            <a:r>
              <a:rPr lang="en-GB" dirty="0" smtClean="0">
                <a:latin typeface="+mj-lt"/>
              </a:rPr>
              <a:t> dire. Trial consultants are sometimes used to select appropriate members based on scientific selection.</a:t>
            </a:r>
          </a:p>
          <a:p>
            <a:r>
              <a:rPr lang="en-GB" dirty="0" smtClean="0">
                <a:latin typeface="+mj-lt"/>
              </a:rPr>
              <a:t>One study (Schulman et al., 1973) explored several factors related to jury selection; trust in Government, ages and activities of jurors` children, political, religions and organisational affiliations and spare time activities. </a:t>
            </a:r>
          </a:p>
          <a:p>
            <a:r>
              <a:rPr lang="en-GB" dirty="0" smtClean="0">
                <a:latin typeface="+mj-lt"/>
              </a:rPr>
              <a:t>They concluded that the best jurors` were female, with no set religion, democratic, white collar or blue collar skilled, sympathetic to the defendants` cause and tolerant of Government policies. </a:t>
            </a:r>
          </a:p>
          <a:p>
            <a:r>
              <a:rPr lang="en-GB" dirty="0" smtClean="0">
                <a:latin typeface="+mj-lt"/>
              </a:rPr>
              <a:t>However, Saks (1987) argues that the use of scientific selection is problematic, because the defendant is least likely to afford this service, `experts` are not really any better at choosing/judging jurors and in many instances, scientific selection is not permitted.</a:t>
            </a:r>
            <a:endParaRPr lang="en-GB" dirty="0">
              <a:latin typeface="+mj-lt"/>
            </a:endParaRPr>
          </a:p>
        </p:txBody>
      </p:sp>
    </p:spTree>
    <p:extLst>
      <p:ext uri="{BB962C8B-B14F-4D97-AF65-F5344CB8AC3E}">
        <p14:creationId xmlns:p14="http://schemas.microsoft.com/office/powerpoint/2010/main" val="1641776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Some… factors influencing decision making processes</a:t>
            </a:r>
            <a:endParaRPr lang="en-GB" sz="3600" dirty="0"/>
          </a:p>
        </p:txBody>
      </p:sp>
      <p:sp>
        <p:nvSpPr>
          <p:cNvPr id="3" name="Content Placeholder 2"/>
          <p:cNvSpPr>
            <a:spLocks noGrp="1"/>
          </p:cNvSpPr>
          <p:nvPr>
            <p:ph idx="1"/>
          </p:nvPr>
        </p:nvSpPr>
        <p:spPr>
          <a:xfrm>
            <a:off x="1905000" y="2438400"/>
            <a:ext cx="6873204" cy="3651504"/>
          </a:xfrm>
          <a:solidFill>
            <a:schemeClr val="accent3">
              <a:lumMod val="20000"/>
              <a:lumOff val="80000"/>
            </a:schemeClr>
          </a:solidFill>
          <a:ln>
            <a:solidFill>
              <a:schemeClr val="accent1"/>
            </a:solidFill>
          </a:ln>
        </p:spPr>
        <p:txBody>
          <a:bodyPr>
            <a:normAutofit fontScale="70000" lnSpcReduction="20000"/>
          </a:bodyPr>
          <a:lstStyle/>
          <a:p>
            <a:r>
              <a:rPr lang="en-GB" sz="2800" dirty="0" smtClean="0">
                <a:solidFill>
                  <a:sysClr val="windowText" lastClr="000000"/>
                </a:solidFill>
                <a:latin typeface="+mj-lt"/>
              </a:rPr>
              <a:t>Witness confidence</a:t>
            </a:r>
          </a:p>
          <a:p>
            <a:r>
              <a:rPr lang="en-GB" sz="2800" dirty="0" smtClean="0">
                <a:solidFill>
                  <a:sysClr val="windowText" lastClr="000000"/>
                </a:solidFill>
                <a:latin typeface="+mj-lt"/>
              </a:rPr>
              <a:t>Expert witness</a:t>
            </a:r>
          </a:p>
          <a:p>
            <a:r>
              <a:rPr lang="en-GB" sz="2800" dirty="0" smtClean="0">
                <a:solidFill>
                  <a:sysClr val="windowText" lastClr="000000"/>
                </a:solidFill>
                <a:latin typeface="+mj-lt"/>
              </a:rPr>
              <a:t>Order of presentation</a:t>
            </a:r>
            <a:endParaRPr lang="en-GB" sz="2800" dirty="0">
              <a:solidFill>
                <a:sysClr val="windowText" lastClr="000000"/>
              </a:solidFill>
              <a:latin typeface="+mj-lt"/>
            </a:endParaRPr>
          </a:p>
          <a:p>
            <a:r>
              <a:rPr lang="en-GB" sz="2800" dirty="0" smtClean="0">
                <a:solidFill>
                  <a:sysClr val="windowText" lastClr="000000"/>
                </a:solidFill>
                <a:latin typeface="+mj-lt"/>
              </a:rPr>
              <a:t>Characteristics of Defendant</a:t>
            </a:r>
            <a:endParaRPr lang="en-GB" sz="2800" dirty="0">
              <a:solidFill>
                <a:sysClr val="windowText" lastClr="000000"/>
              </a:solidFill>
              <a:latin typeface="+mj-lt"/>
            </a:endParaRPr>
          </a:p>
          <a:p>
            <a:r>
              <a:rPr lang="en-GB" sz="2800" dirty="0" smtClean="0">
                <a:solidFill>
                  <a:sysClr val="windowText" lastClr="000000"/>
                </a:solidFill>
                <a:latin typeface="+mj-lt"/>
              </a:rPr>
              <a:t>Ethnicity/Race</a:t>
            </a:r>
          </a:p>
          <a:p>
            <a:r>
              <a:rPr lang="en-GB" sz="2800" dirty="0" smtClean="0">
                <a:solidFill>
                  <a:sysClr val="windowText" lastClr="000000"/>
                </a:solidFill>
                <a:latin typeface="+mj-lt"/>
              </a:rPr>
              <a:t>Juror characteristics- attitudes, knowledge etc. </a:t>
            </a:r>
          </a:p>
          <a:p>
            <a:r>
              <a:rPr lang="en-GB" sz="2800" dirty="0" smtClean="0">
                <a:solidFill>
                  <a:sysClr val="windowText" lastClr="000000"/>
                </a:solidFill>
                <a:latin typeface="+mj-lt"/>
              </a:rPr>
              <a:t>Social pressure/Group think</a:t>
            </a:r>
          </a:p>
          <a:p>
            <a:r>
              <a:rPr lang="en-GB" sz="2800" dirty="0" smtClean="0">
                <a:solidFill>
                  <a:sysClr val="windowText" lastClr="000000"/>
                </a:solidFill>
                <a:latin typeface="+mj-lt"/>
              </a:rPr>
              <a:t>Role of the Foreperson</a:t>
            </a:r>
          </a:p>
          <a:p>
            <a:r>
              <a:rPr lang="en-GB" u="sng" dirty="0" smtClean="0">
                <a:solidFill>
                  <a:sysClr val="windowText" lastClr="000000"/>
                </a:solidFill>
                <a:latin typeface="+mj-lt"/>
                <a:hlinkClick r:id="rId3"/>
              </a:rPr>
              <a:t>A fair Juror?</a:t>
            </a:r>
            <a:endParaRPr lang="en-GB" u="sng" dirty="0">
              <a:solidFill>
                <a:sysClr val="windowText" lastClr="000000"/>
              </a:solidFill>
              <a:latin typeface="+mj-lt"/>
            </a:endParaRPr>
          </a:p>
          <a:p>
            <a:pPr marL="0" indent="0">
              <a:buNone/>
            </a:pPr>
            <a:endParaRPr lang="en-GB" dirty="0" smtClean="0"/>
          </a:p>
          <a:p>
            <a:endParaRPr lang="en-GB" dirty="0"/>
          </a:p>
        </p:txBody>
      </p:sp>
      <p:pic>
        <p:nvPicPr>
          <p:cNvPr id="4" name="Picture 3" descr="imagesCA6IS3NO.jpg"/>
          <p:cNvPicPr>
            <a:picLocks noChangeAspect="1"/>
          </p:cNvPicPr>
          <p:nvPr/>
        </p:nvPicPr>
        <p:blipFill>
          <a:blip r:embed="rId4" cstate="print"/>
          <a:stretch>
            <a:fillRect/>
          </a:stretch>
        </p:blipFill>
        <p:spPr>
          <a:xfrm>
            <a:off x="6172200" y="4800600"/>
            <a:ext cx="2314522" cy="1948461"/>
          </a:xfrm>
          <a:prstGeom prst="rect">
            <a:avLst/>
          </a:prstGeom>
          <a:ln>
            <a:solidFill>
              <a:schemeClr val="accent1"/>
            </a:solidFill>
          </a:ln>
        </p:spPr>
      </p:pic>
    </p:spTree>
    <p:extLst>
      <p:ext uri="{BB962C8B-B14F-4D97-AF65-F5344CB8AC3E}">
        <p14:creationId xmlns:p14="http://schemas.microsoft.com/office/powerpoint/2010/main" val="36066658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990600"/>
            <a:ext cx="7144518" cy="1066800"/>
          </a:xfrm>
        </p:spPr>
        <p:txBody>
          <a:bodyPr>
            <a:noAutofit/>
          </a:bodyPr>
          <a:lstStyle/>
          <a:p>
            <a:r>
              <a:rPr lang="en-GB" sz="3600" dirty="0" smtClean="0"/>
              <a:t>Juror characteristics- commonly held beliefs. </a:t>
            </a:r>
            <a:r>
              <a:rPr lang="en-GB" sz="1800" dirty="0" smtClean="0"/>
              <a:t>True or not? </a:t>
            </a:r>
            <a:r>
              <a:rPr lang="en-GB" sz="1800" dirty="0" err="1" smtClean="0"/>
              <a:t>Fulero</a:t>
            </a:r>
            <a:r>
              <a:rPr lang="en-GB" sz="1800" dirty="0" smtClean="0"/>
              <a:t> &amp; Penrod,1990)</a:t>
            </a:r>
            <a:br>
              <a:rPr lang="en-GB" sz="1800" dirty="0" smtClean="0"/>
            </a:br>
            <a:endParaRPr lang="en-GB" sz="1800" dirty="0"/>
          </a:p>
        </p:txBody>
      </p:sp>
      <p:sp>
        <p:nvSpPr>
          <p:cNvPr id="3" name="Content Placeholder 2"/>
          <p:cNvSpPr>
            <a:spLocks noGrp="1"/>
          </p:cNvSpPr>
          <p:nvPr>
            <p:ph idx="1"/>
          </p:nvPr>
        </p:nvSpPr>
        <p:spPr>
          <a:xfrm>
            <a:off x="1981200" y="2362200"/>
            <a:ext cx="6858000" cy="3657600"/>
          </a:xfrm>
          <a:solidFill>
            <a:schemeClr val="accent3">
              <a:lumMod val="20000"/>
              <a:lumOff val="80000"/>
            </a:schemeClr>
          </a:solidFill>
          <a:ln>
            <a:solidFill>
              <a:schemeClr val="accent1"/>
            </a:solidFill>
          </a:ln>
        </p:spPr>
        <p:txBody>
          <a:bodyPr>
            <a:normAutofit fontScale="77500" lnSpcReduction="20000"/>
          </a:bodyPr>
          <a:lstStyle/>
          <a:p>
            <a:r>
              <a:rPr lang="en-GB" sz="2400" b="1" dirty="0" smtClean="0">
                <a:effectLst/>
                <a:latin typeface="+mj-lt"/>
              </a:rPr>
              <a:t>Previous jury experience: </a:t>
            </a:r>
            <a:r>
              <a:rPr lang="en-GB" sz="2400" dirty="0" smtClean="0">
                <a:effectLst/>
                <a:latin typeface="+mj-lt"/>
              </a:rPr>
              <a:t>is more likely to result in a conviction.</a:t>
            </a:r>
          </a:p>
          <a:p>
            <a:r>
              <a:rPr lang="en-GB" sz="2400" b="1" dirty="0" smtClean="0">
                <a:effectLst/>
                <a:latin typeface="+mj-lt"/>
              </a:rPr>
              <a:t>Young jurors are less likely to convict. </a:t>
            </a:r>
          </a:p>
          <a:p>
            <a:r>
              <a:rPr lang="en-GB" sz="2400" b="1" dirty="0" smtClean="0">
                <a:effectLst/>
                <a:latin typeface="+mj-lt"/>
              </a:rPr>
              <a:t>Females more likely to convict rapists, </a:t>
            </a:r>
            <a:r>
              <a:rPr lang="en-GB" sz="2400" dirty="0" smtClean="0">
                <a:effectLst/>
                <a:latin typeface="+mj-lt"/>
              </a:rPr>
              <a:t>and</a:t>
            </a:r>
          </a:p>
          <a:p>
            <a:r>
              <a:rPr lang="en-GB" sz="2400" b="1" dirty="0" smtClean="0">
                <a:effectLst/>
                <a:latin typeface="+mj-lt"/>
              </a:rPr>
              <a:t>Women are unpredictable </a:t>
            </a:r>
            <a:r>
              <a:rPr lang="en-GB" sz="2400" dirty="0" smtClean="0">
                <a:effectLst/>
                <a:latin typeface="+mj-lt"/>
              </a:rPr>
              <a:t>or will be influenced by their husbands.</a:t>
            </a:r>
          </a:p>
          <a:p>
            <a:r>
              <a:rPr lang="en-GB" sz="2400" b="1" dirty="0" smtClean="0">
                <a:latin typeface="+mj-lt"/>
              </a:rPr>
              <a:t>Women are least sympathetic </a:t>
            </a:r>
            <a:r>
              <a:rPr lang="en-GB" sz="2400" dirty="0" smtClean="0">
                <a:latin typeface="+mj-lt"/>
              </a:rPr>
              <a:t>and should be avoided.</a:t>
            </a:r>
          </a:p>
          <a:p>
            <a:r>
              <a:rPr lang="en-GB" sz="2400" b="1" dirty="0" smtClean="0">
                <a:effectLst/>
                <a:latin typeface="+mj-lt"/>
              </a:rPr>
              <a:t>Women`s libbers` </a:t>
            </a:r>
            <a:r>
              <a:rPr lang="en-GB" sz="2400" dirty="0" smtClean="0">
                <a:effectLst/>
                <a:latin typeface="+mj-lt"/>
              </a:rPr>
              <a:t>are antagonistic to male defendants.</a:t>
            </a:r>
          </a:p>
          <a:p>
            <a:r>
              <a:rPr lang="en-GB" sz="2400" b="1" dirty="0" smtClean="0">
                <a:effectLst/>
                <a:latin typeface="+mj-lt"/>
              </a:rPr>
              <a:t>Authoritarian personalities </a:t>
            </a:r>
            <a:r>
              <a:rPr lang="en-GB" sz="2400" dirty="0" smtClean="0">
                <a:effectLst/>
                <a:latin typeface="+mj-lt"/>
              </a:rPr>
              <a:t>are more likely to convict than non authoritarian personalities.</a:t>
            </a:r>
          </a:p>
          <a:p>
            <a:pPr>
              <a:buNone/>
            </a:pPr>
            <a:endParaRPr lang="en-GB" sz="2800" dirty="0" smtClean="0">
              <a:effectLst/>
              <a:latin typeface="+mj-lt"/>
            </a:endParaRPr>
          </a:p>
          <a:p>
            <a:pPr>
              <a:buNone/>
            </a:pPr>
            <a:endParaRPr lang="en-GB" sz="2800" dirty="0" smtClean="0">
              <a:effectLst/>
            </a:endParaRPr>
          </a:p>
          <a:p>
            <a:endParaRPr lang="en-GB" dirty="0"/>
          </a:p>
        </p:txBody>
      </p:sp>
    </p:spTree>
    <p:extLst>
      <p:ext uri="{BB962C8B-B14F-4D97-AF65-F5344CB8AC3E}">
        <p14:creationId xmlns:p14="http://schemas.microsoft.com/office/powerpoint/2010/main" val="33137006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a:t>
            </a:r>
            <a:endParaRPr lang="en-GB" dirty="0"/>
          </a:p>
        </p:txBody>
      </p:sp>
      <p:sp>
        <p:nvSpPr>
          <p:cNvPr id="3" name="Content Placeholder 2"/>
          <p:cNvSpPr>
            <a:spLocks noGrp="1"/>
          </p:cNvSpPr>
          <p:nvPr>
            <p:ph idx="1"/>
          </p:nvPr>
        </p:nvSpPr>
        <p:spPr>
          <a:solidFill>
            <a:schemeClr val="accent3">
              <a:lumMod val="40000"/>
              <a:lumOff val="60000"/>
            </a:schemeClr>
          </a:solidFill>
          <a:ln>
            <a:solidFill>
              <a:schemeClr val="accent1"/>
            </a:solidFill>
          </a:ln>
        </p:spPr>
        <p:txBody>
          <a:bodyPr/>
          <a:lstStyle/>
          <a:p>
            <a:r>
              <a:rPr lang="en-GB" dirty="0">
                <a:latin typeface="+mj-lt"/>
              </a:rPr>
              <a:t>Most Jurors have </a:t>
            </a:r>
            <a:r>
              <a:rPr lang="en-GB" dirty="0" smtClean="0">
                <a:latin typeface="+mj-lt"/>
              </a:rPr>
              <a:t>decided on their verdict </a:t>
            </a:r>
            <a:r>
              <a:rPr lang="en-GB" dirty="0">
                <a:latin typeface="+mj-lt"/>
              </a:rPr>
              <a:t>before deliberation.</a:t>
            </a:r>
          </a:p>
          <a:p>
            <a:r>
              <a:rPr lang="en-GB" dirty="0">
                <a:latin typeface="+mj-lt"/>
              </a:rPr>
              <a:t>The pre-deliberation of individual jurors verdict preferences are the best indicator of the final jury verdict. </a:t>
            </a:r>
            <a:endParaRPr lang="en-GB" dirty="0" smtClean="0">
              <a:latin typeface="+mj-lt"/>
            </a:endParaRPr>
          </a:p>
          <a:p>
            <a:endParaRPr lang="en-GB" dirty="0">
              <a:latin typeface="+mj-lt"/>
            </a:endParaRPr>
          </a:p>
          <a:p>
            <a:r>
              <a:rPr lang="en-GB" dirty="0" smtClean="0">
                <a:solidFill>
                  <a:schemeClr val="tx2">
                    <a:lumMod val="90000"/>
                  </a:schemeClr>
                </a:solidFill>
                <a:latin typeface="+mj-lt"/>
              </a:rPr>
              <a:t>What does this imply?</a:t>
            </a:r>
            <a:endParaRPr lang="en-GB" dirty="0">
              <a:solidFill>
                <a:schemeClr val="tx2">
                  <a:lumMod val="90000"/>
                </a:schemeClr>
              </a:solidFill>
              <a:latin typeface="+mj-lt"/>
            </a:endParaRPr>
          </a:p>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2200" y="4038600"/>
            <a:ext cx="2476500" cy="196547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06270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2129" y="1066800"/>
            <a:ext cx="8229600" cy="941387"/>
          </a:xfrm>
        </p:spPr>
        <p:txBody>
          <a:bodyPr>
            <a:normAutofit fontScale="90000"/>
          </a:bodyPr>
          <a:lstStyle/>
          <a:p>
            <a:pPr eaLnBrk="1" fontAlgn="auto" hangingPunct="1">
              <a:spcAft>
                <a:spcPts val="0"/>
              </a:spcAft>
              <a:defRPr/>
            </a:pPr>
            <a:r>
              <a:rPr lang="en-GB" sz="4000" dirty="0" smtClean="0"/>
              <a:t>Pre-trial publicity and juror attitudes</a:t>
            </a:r>
            <a:endParaRPr lang="en-GB" sz="4000" dirty="0"/>
          </a:p>
        </p:txBody>
      </p:sp>
      <p:sp>
        <p:nvSpPr>
          <p:cNvPr id="3" name="Content Placeholder 2"/>
          <p:cNvSpPr>
            <a:spLocks noGrp="1"/>
          </p:cNvSpPr>
          <p:nvPr>
            <p:ph idx="1"/>
          </p:nvPr>
        </p:nvSpPr>
        <p:spPr>
          <a:xfrm>
            <a:off x="2209800" y="2438400"/>
            <a:ext cx="6705600" cy="4038600"/>
          </a:xfrm>
          <a:solidFill>
            <a:schemeClr val="accent3">
              <a:lumMod val="20000"/>
              <a:lumOff val="80000"/>
            </a:schemeClr>
          </a:solidFill>
          <a:ln>
            <a:solidFill>
              <a:schemeClr val="accent5">
                <a:lumMod val="50000"/>
              </a:schemeClr>
            </a:solidFill>
          </a:ln>
        </p:spPr>
        <p:txBody>
          <a:bodyPr>
            <a:normAutofit fontScale="92500"/>
          </a:bodyPr>
          <a:lstStyle/>
          <a:p>
            <a:pPr marL="868680" lvl="1" indent="-283464" eaLnBrk="1" fontAlgn="auto" hangingPunct="1">
              <a:spcAft>
                <a:spcPts val="0"/>
              </a:spcAft>
              <a:buFont typeface="Wingdings 2"/>
              <a:buChar char=""/>
              <a:defRPr/>
            </a:pPr>
            <a:r>
              <a:rPr lang="en-GB" sz="2000" dirty="0" smtClean="0">
                <a:latin typeface="Century Schoolbook" panose="02040604050505020304" pitchFamily="18" charset="0"/>
              </a:rPr>
              <a:t>Schemas may affect subsequent perception of defendant.</a:t>
            </a:r>
          </a:p>
          <a:p>
            <a:pPr marL="868680" lvl="1" indent="-283464" eaLnBrk="1" fontAlgn="auto" hangingPunct="1">
              <a:spcAft>
                <a:spcPts val="0"/>
              </a:spcAft>
              <a:buFont typeface="Wingdings 2"/>
              <a:buChar char=""/>
              <a:defRPr/>
            </a:pPr>
            <a:r>
              <a:rPr lang="en-GB" sz="2000" dirty="0" err="1" smtClean="0">
                <a:latin typeface="Century Schoolbook" panose="02040604050505020304" pitchFamily="18" charset="0"/>
              </a:rPr>
              <a:t>Steblay</a:t>
            </a:r>
            <a:r>
              <a:rPr lang="en-GB" sz="2000" dirty="0" smtClean="0">
                <a:latin typeface="Century Schoolbook" panose="02040604050505020304" pitchFamily="18" charset="0"/>
              </a:rPr>
              <a:t> et al., (1999). Meta analysis of 44 studies.</a:t>
            </a:r>
          </a:p>
          <a:p>
            <a:pPr marL="868680" lvl="1" indent="-283464" eaLnBrk="1" fontAlgn="auto" hangingPunct="1">
              <a:spcAft>
                <a:spcPts val="0"/>
              </a:spcAft>
              <a:buFont typeface="Wingdings 2"/>
              <a:buChar char=""/>
              <a:defRPr/>
            </a:pPr>
            <a:r>
              <a:rPr lang="en-GB" sz="2000" dirty="0" smtClean="0">
                <a:latin typeface="Century Schoolbook" panose="02040604050505020304" pitchFamily="18" charset="0"/>
              </a:rPr>
              <a:t>E.g. OJ Simpson </a:t>
            </a:r>
            <a:r>
              <a:rPr lang="en-GB" sz="2000" dirty="0" smtClean="0">
                <a:latin typeface="Century Schoolbook" panose="02040604050505020304" pitchFamily="18" charset="0"/>
                <a:sym typeface="Wingdings"/>
              </a:rPr>
              <a:t></a:t>
            </a:r>
            <a:r>
              <a:rPr lang="en-GB" sz="2000" dirty="0" smtClean="0">
                <a:latin typeface="Century Schoolbook" panose="02040604050505020304" pitchFamily="18" charset="0"/>
              </a:rPr>
              <a:t> perceived as a ‘good guy’ (high profile personality).</a:t>
            </a:r>
          </a:p>
          <a:p>
            <a:pPr marL="868680" lvl="1" indent="-283464">
              <a:buFont typeface="Wingdings 2"/>
              <a:buChar char=""/>
              <a:defRPr/>
            </a:pPr>
            <a:r>
              <a:rPr lang="en-GB" sz="2000" dirty="0" smtClean="0">
                <a:latin typeface="Century Schoolbook" panose="02040604050505020304" pitchFamily="18" charset="0"/>
              </a:rPr>
              <a:t>Prospective jurors had to respond to a 61 page questionnaire with 294 questions. (JBS).</a:t>
            </a:r>
          </a:p>
          <a:p>
            <a:pPr marL="868680" lvl="1" indent="-283464">
              <a:buFont typeface="Wingdings 2"/>
              <a:buChar char=""/>
              <a:defRPr/>
            </a:pPr>
            <a:r>
              <a:rPr lang="en-GB" sz="2000" dirty="0" smtClean="0">
                <a:latin typeface="Century Schoolbook" panose="02040604050505020304" pitchFamily="18" charset="0"/>
              </a:rPr>
              <a:t>More commonly: the PJAQ (</a:t>
            </a:r>
            <a:r>
              <a:rPr lang="en-GB" sz="2000" dirty="0" err="1" smtClean="0">
                <a:latin typeface="Century Schoolbook" panose="02040604050505020304" pitchFamily="18" charset="0"/>
              </a:rPr>
              <a:t>Lecci</a:t>
            </a:r>
            <a:r>
              <a:rPr lang="en-GB" sz="2000" dirty="0">
                <a:latin typeface="Century Schoolbook" panose="02040604050505020304" pitchFamily="18" charset="0"/>
              </a:rPr>
              <a:t> </a:t>
            </a:r>
            <a:r>
              <a:rPr lang="en-GB" sz="2000" dirty="0" smtClean="0">
                <a:latin typeface="Century Schoolbook" panose="02040604050505020304" pitchFamily="18" charset="0"/>
              </a:rPr>
              <a:t>and Myers, 2008).</a:t>
            </a:r>
          </a:p>
          <a:p>
            <a:pPr marL="868680" lvl="1" indent="-283464">
              <a:buFont typeface="Wingdings 2"/>
              <a:buChar char=""/>
              <a:defRPr/>
            </a:pPr>
            <a:r>
              <a:rPr lang="en-GB" sz="2000" dirty="0" smtClean="0">
                <a:latin typeface="Century Schoolbook" panose="02040604050505020304" pitchFamily="18" charset="0"/>
              </a:rPr>
              <a:t>These presume that jurors give honest answers…</a:t>
            </a:r>
          </a:p>
          <a:p>
            <a:pPr marL="585216" lvl="1" indent="0">
              <a:buNone/>
              <a:defRPr/>
            </a:pPr>
            <a:endParaRPr lang="en-GB" sz="2000" dirty="0" smtClean="0">
              <a:solidFill>
                <a:schemeClr val="accent6">
                  <a:lumMod val="50000"/>
                </a:schemeClr>
              </a:solidFill>
              <a:latin typeface="Century Schoolbook" panose="02040604050505020304" pitchFamily="18" charset="0"/>
            </a:endParaRPr>
          </a:p>
          <a:p>
            <a:pPr marL="548640" indent="-411480" eaLnBrk="1" fontAlgn="auto" hangingPunct="1">
              <a:spcAft>
                <a:spcPts val="0"/>
              </a:spcAft>
              <a:buClr>
                <a:schemeClr val="tx1">
                  <a:shade val="95000"/>
                </a:schemeClr>
              </a:buClr>
              <a:buFont typeface="Wingdings 2"/>
              <a:buChar char=""/>
              <a:defRPr/>
            </a:pPr>
            <a:endParaRPr lang="en-GB" dirty="0">
              <a:solidFill>
                <a:schemeClr val="accent6">
                  <a:lumMod val="50000"/>
                </a:schemeClr>
              </a:solidFill>
            </a:endParaRPr>
          </a:p>
        </p:txBody>
      </p:sp>
    </p:spTree>
    <p:extLst>
      <p:ext uri="{BB962C8B-B14F-4D97-AF65-F5344CB8AC3E}">
        <p14:creationId xmlns:p14="http://schemas.microsoft.com/office/powerpoint/2010/main" val="266372687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Pre trial publicity…</a:t>
            </a:r>
            <a:endParaRPr lang="en-GB" dirty="0"/>
          </a:p>
        </p:txBody>
      </p:sp>
      <p:sp>
        <p:nvSpPr>
          <p:cNvPr id="3" name="Content Placeholder 2"/>
          <p:cNvSpPr>
            <a:spLocks noGrp="1"/>
          </p:cNvSpPr>
          <p:nvPr>
            <p:ph idx="1"/>
          </p:nvPr>
        </p:nvSpPr>
        <p:spPr>
          <a:solidFill>
            <a:schemeClr val="accent3">
              <a:lumMod val="20000"/>
              <a:lumOff val="80000"/>
            </a:schemeClr>
          </a:solidFill>
          <a:ln>
            <a:solidFill>
              <a:schemeClr val="accent5">
                <a:lumMod val="50000"/>
              </a:schemeClr>
            </a:solidFill>
          </a:ln>
        </p:spPr>
        <p:txBody>
          <a:bodyPr/>
          <a:lstStyle/>
          <a:p>
            <a:r>
              <a:rPr lang="en-GB" dirty="0" smtClean="0">
                <a:latin typeface="Century Schoolbook" panose="02040604050505020304" pitchFamily="18" charset="0"/>
              </a:rPr>
              <a:t>Studebaker et al., (2000) investigated a `hearing` associated with the Oklahoma City bombing.</a:t>
            </a:r>
          </a:p>
          <a:p>
            <a:r>
              <a:rPr lang="en-GB" dirty="0" smtClean="0">
                <a:latin typeface="Century Schoolbook" panose="02040604050505020304" pitchFamily="18" charset="0"/>
              </a:rPr>
              <a:t>Firstly they performed content analyses of various local newspaper, followed by questionnaires administered to the general population of the surrounding areas. They reported a correlation between the attitudes of the general public and the version of the City bombings contained within the publication of their choice. </a:t>
            </a:r>
            <a:endParaRPr lang="en-GB" dirty="0">
              <a:latin typeface="Century Schoolbook" panose="02040604050505020304" pitchFamily="18" charset="0"/>
            </a:endParaRPr>
          </a:p>
        </p:txBody>
      </p:sp>
    </p:spTree>
    <p:extLst>
      <p:ext uri="{BB962C8B-B14F-4D97-AF65-F5344CB8AC3E}">
        <p14:creationId xmlns:p14="http://schemas.microsoft.com/office/powerpoint/2010/main" val="1460074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1219200"/>
            <a:ext cx="6553200" cy="762000"/>
          </a:xfrm>
        </p:spPr>
        <p:txBody>
          <a:bodyPr>
            <a:normAutofit/>
          </a:bodyPr>
          <a:lstStyle/>
          <a:p>
            <a:r>
              <a:rPr lang="en-GB" dirty="0" smtClean="0"/>
              <a:t>But...</a:t>
            </a:r>
            <a:endParaRPr lang="en-GB" dirty="0"/>
          </a:p>
        </p:txBody>
      </p:sp>
      <p:sp>
        <p:nvSpPr>
          <p:cNvPr id="3" name="Content Placeholder 2"/>
          <p:cNvSpPr>
            <a:spLocks noGrp="1"/>
          </p:cNvSpPr>
          <p:nvPr>
            <p:ph idx="1"/>
          </p:nvPr>
        </p:nvSpPr>
        <p:spPr>
          <a:xfrm>
            <a:off x="2209800" y="2362200"/>
            <a:ext cx="6781800" cy="4114800"/>
          </a:xfrm>
          <a:solidFill>
            <a:schemeClr val="accent3">
              <a:lumMod val="20000"/>
              <a:lumOff val="80000"/>
            </a:schemeClr>
          </a:solidFill>
          <a:ln>
            <a:solidFill>
              <a:schemeClr val="accent5">
                <a:lumMod val="50000"/>
              </a:schemeClr>
            </a:solidFill>
          </a:ln>
        </p:spPr>
        <p:txBody>
          <a:bodyPr>
            <a:normAutofit fontScale="85000" lnSpcReduction="20000"/>
          </a:bodyPr>
          <a:lstStyle/>
          <a:p>
            <a:r>
              <a:rPr lang="en-GB" sz="2800" dirty="0" smtClean="0">
                <a:effectLst/>
                <a:latin typeface="Century Schoolbook" panose="02040604050505020304" pitchFamily="18" charset="0"/>
              </a:rPr>
              <a:t>Seltzer et al., (1991) surveyed real jurors and found that 25-30% admitted concealing information about themselves.</a:t>
            </a:r>
          </a:p>
          <a:p>
            <a:r>
              <a:rPr lang="en-GB" sz="2800" dirty="0" smtClean="0">
                <a:effectLst/>
                <a:latin typeface="Century Schoolbook" panose="02040604050505020304" pitchFamily="18" charset="0"/>
              </a:rPr>
              <a:t>Are they then representative of their community?</a:t>
            </a:r>
          </a:p>
          <a:p>
            <a:r>
              <a:rPr lang="en-GB" sz="2800" dirty="0" smtClean="0">
                <a:effectLst/>
                <a:latin typeface="Century Schoolbook" panose="02040604050505020304" pitchFamily="18" charset="0"/>
              </a:rPr>
              <a:t>Each case is unique regarding the defendant, victim, barristers and their skills, strength and type of evidence, the composition of the Jury!</a:t>
            </a:r>
          </a:p>
          <a:p>
            <a:r>
              <a:rPr lang="en-GB" sz="2800" dirty="0" smtClean="0">
                <a:effectLst/>
                <a:latin typeface="Century Schoolbook" panose="02040604050505020304" pitchFamily="18" charset="0"/>
              </a:rPr>
              <a:t>Also- key to these variables, is the way in which the arguments are framed.</a:t>
            </a:r>
            <a:endParaRPr lang="en-GB" sz="2800" dirty="0">
              <a:effectLst/>
              <a:latin typeface="Century Schoolbook" panose="02040604050505020304" pitchFamily="18" charset="0"/>
            </a:endParaRPr>
          </a:p>
        </p:txBody>
      </p:sp>
    </p:spTree>
    <p:extLst>
      <p:ext uri="{BB962C8B-B14F-4D97-AF65-F5344CB8AC3E}">
        <p14:creationId xmlns:p14="http://schemas.microsoft.com/office/powerpoint/2010/main" val="34392544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6064" y="1143000"/>
            <a:ext cx="6553200" cy="941387"/>
          </a:xfrm>
        </p:spPr>
        <p:txBody>
          <a:bodyPr/>
          <a:lstStyle/>
          <a:p>
            <a:pPr eaLnBrk="1" fontAlgn="auto" hangingPunct="1">
              <a:spcAft>
                <a:spcPts val="0"/>
              </a:spcAft>
              <a:defRPr/>
            </a:pPr>
            <a:r>
              <a:rPr lang="en-GB" sz="4000" dirty="0" smtClean="0"/>
              <a:t>Juror attitudes</a:t>
            </a:r>
            <a:endParaRPr lang="en-GB" sz="4000" dirty="0"/>
          </a:p>
        </p:txBody>
      </p:sp>
      <p:sp>
        <p:nvSpPr>
          <p:cNvPr id="3" name="Content Placeholder 2"/>
          <p:cNvSpPr>
            <a:spLocks noGrp="1"/>
          </p:cNvSpPr>
          <p:nvPr>
            <p:ph idx="1"/>
          </p:nvPr>
        </p:nvSpPr>
        <p:spPr>
          <a:xfrm>
            <a:off x="2209800" y="2438400"/>
            <a:ext cx="6705600" cy="4086944"/>
          </a:xfrm>
          <a:solidFill>
            <a:schemeClr val="accent3">
              <a:lumMod val="20000"/>
              <a:lumOff val="80000"/>
            </a:schemeClr>
          </a:solidFill>
          <a:ln>
            <a:solidFill>
              <a:schemeClr val="accent5">
                <a:lumMod val="50000"/>
              </a:schemeClr>
            </a:solidFill>
            <a:miter lim="800000"/>
            <a:headEnd/>
            <a:tailEnd/>
          </a:ln>
          <a:extLst/>
        </p:spPr>
        <p:txBody>
          <a:bodyPr>
            <a:normAutofit lnSpcReduction="10000"/>
          </a:bodyPr>
          <a:lstStyle/>
          <a:p>
            <a:pPr marL="868680" lvl="1" indent="-283464" eaLnBrk="1" fontAlgn="auto" hangingPunct="1">
              <a:spcAft>
                <a:spcPts val="0"/>
              </a:spcAft>
              <a:buFont typeface="Wingdings 2"/>
              <a:buChar char=""/>
              <a:defRPr/>
            </a:pPr>
            <a:r>
              <a:rPr lang="en-GB" dirty="0" smtClean="0">
                <a:effectLst/>
                <a:latin typeface="Century Schoolbook" panose="02040604050505020304" pitchFamily="18" charset="0"/>
              </a:rPr>
              <a:t>Beliefs that jurors hold before a trial can and do influence their decision.</a:t>
            </a:r>
          </a:p>
          <a:p>
            <a:pPr marL="868680" lvl="1" indent="-283464" eaLnBrk="1" fontAlgn="auto" hangingPunct="1">
              <a:spcAft>
                <a:spcPts val="0"/>
              </a:spcAft>
              <a:buFont typeface="Wingdings 2"/>
              <a:buChar char=""/>
              <a:defRPr/>
            </a:pPr>
            <a:r>
              <a:rPr lang="en-GB" dirty="0" smtClean="0">
                <a:effectLst/>
                <a:latin typeface="Century Schoolbook" panose="02040604050505020304" pitchFamily="18" charset="0"/>
              </a:rPr>
              <a:t>Therefore we need jurors with similar characteristics and backgrounds as the defendant.</a:t>
            </a:r>
          </a:p>
          <a:p>
            <a:pPr marL="868680" lvl="1" indent="-283464" eaLnBrk="1" fontAlgn="auto" hangingPunct="1">
              <a:spcAft>
                <a:spcPts val="0"/>
              </a:spcAft>
              <a:buFont typeface="Wingdings 2"/>
              <a:buChar char=""/>
              <a:defRPr/>
            </a:pPr>
            <a:r>
              <a:rPr lang="en-GB" dirty="0">
                <a:effectLst/>
                <a:latin typeface="Century Schoolbook" panose="02040604050505020304" pitchFamily="18" charset="0"/>
              </a:rPr>
              <a:t>W</a:t>
            </a:r>
            <a:r>
              <a:rPr lang="en-GB" dirty="0" smtClean="0">
                <a:effectLst/>
                <a:latin typeface="Century Schoolbook" panose="02040604050505020304" pitchFamily="18" charset="0"/>
              </a:rPr>
              <a:t>ill they be less sympathetic if not?</a:t>
            </a:r>
          </a:p>
          <a:p>
            <a:pPr marL="868680" lvl="1" indent="-283464" eaLnBrk="1" fontAlgn="auto" hangingPunct="1">
              <a:spcAft>
                <a:spcPts val="0"/>
              </a:spcAft>
              <a:buFont typeface="Wingdings 2"/>
              <a:buChar char=""/>
              <a:defRPr/>
            </a:pPr>
            <a:r>
              <a:rPr lang="en-GB" dirty="0" smtClean="0">
                <a:effectLst/>
                <a:latin typeface="Century Schoolbook" panose="02040604050505020304" pitchFamily="18" charset="0"/>
              </a:rPr>
              <a:t>Gender also plays a role.</a:t>
            </a:r>
          </a:p>
          <a:p>
            <a:pPr marL="868680" lvl="1" indent="-283464" eaLnBrk="1" fontAlgn="auto" hangingPunct="1">
              <a:spcAft>
                <a:spcPts val="0"/>
              </a:spcAft>
              <a:buFont typeface="Wingdings 2"/>
              <a:buChar char=""/>
              <a:defRPr/>
            </a:pPr>
            <a:r>
              <a:rPr lang="en-GB" dirty="0" smtClean="0">
                <a:effectLst/>
                <a:latin typeface="Century Schoolbook" panose="02040604050505020304" pitchFamily="18" charset="0"/>
              </a:rPr>
              <a:t>Jurors who do not agree with the death penalty are discharged from trials in America.</a:t>
            </a:r>
          </a:p>
          <a:p>
            <a:pPr marL="1545590" lvl="4" indent="-411480" eaLnBrk="1" fontAlgn="auto" hangingPunct="1">
              <a:spcAft>
                <a:spcPts val="0"/>
              </a:spcAft>
              <a:buClr>
                <a:schemeClr val="tx1">
                  <a:shade val="95000"/>
                </a:schemeClr>
              </a:buClr>
              <a:buNone/>
              <a:defRPr/>
            </a:pPr>
            <a:r>
              <a:rPr lang="en-GB" sz="2600" b="1" dirty="0" smtClean="0">
                <a:solidFill>
                  <a:schemeClr val="tx2">
                    <a:lumMod val="90000"/>
                  </a:schemeClr>
                </a:solidFill>
                <a:latin typeface="Century Schoolbook" panose="02040604050505020304" pitchFamily="18" charset="0"/>
              </a:rPr>
              <a:t>Barristers should check jurors for signs of prejudiced attitudes- possible or not?</a:t>
            </a:r>
            <a:endParaRPr lang="en-GB" sz="2600" b="1" dirty="0">
              <a:solidFill>
                <a:schemeClr val="tx2">
                  <a:lumMod val="90000"/>
                </a:schemeClr>
              </a:solidFill>
              <a:latin typeface="Century Schoolbook" panose="02040604050505020304" pitchFamily="18" charset="0"/>
            </a:endParaRPr>
          </a:p>
        </p:txBody>
      </p:sp>
      <p:pic>
        <p:nvPicPr>
          <p:cNvPr id="7172" name="Picture 3" descr="chair.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600" y="4724400"/>
            <a:ext cx="1476961" cy="1882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26102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9274" y="1482470"/>
            <a:ext cx="8229600" cy="685801"/>
          </a:xfrm>
        </p:spPr>
        <p:txBody>
          <a:bodyPr>
            <a:normAutofit fontScale="90000"/>
          </a:bodyPr>
          <a:lstStyle/>
          <a:p>
            <a:pPr eaLnBrk="1" fontAlgn="auto" hangingPunct="1">
              <a:spcAft>
                <a:spcPts val="0"/>
              </a:spcAft>
              <a:defRPr/>
            </a:pPr>
            <a:r>
              <a:rPr lang="en-GB" sz="4000" dirty="0" smtClean="0"/>
              <a:t>Previous convictions</a:t>
            </a:r>
            <a:endParaRPr lang="en-GB" sz="4000" dirty="0"/>
          </a:p>
        </p:txBody>
      </p:sp>
      <p:sp>
        <p:nvSpPr>
          <p:cNvPr id="3" name="Content Placeholder 2"/>
          <p:cNvSpPr>
            <a:spLocks noGrp="1"/>
          </p:cNvSpPr>
          <p:nvPr>
            <p:ph idx="1"/>
          </p:nvPr>
        </p:nvSpPr>
        <p:spPr>
          <a:xfrm>
            <a:off x="990600" y="2438400"/>
            <a:ext cx="7787604" cy="3651504"/>
          </a:xfrm>
        </p:spPr>
        <p:txBody>
          <a:bodyPr>
            <a:normAutofit/>
          </a:bodyPr>
          <a:lstStyle/>
          <a:p>
            <a:pPr marL="422910" lvl="1" indent="-285750" eaLnBrk="1" fontAlgn="auto" hangingPunct="1">
              <a:spcAft>
                <a:spcPts val="0"/>
              </a:spcAft>
              <a:buClr>
                <a:schemeClr val="tx1">
                  <a:shade val="95000"/>
                </a:schemeClr>
              </a:buClr>
              <a:buSzPct val="65000"/>
              <a:buFont typeface="Wingdings" panose="05000000000000000000" pitchFamily="2" charset="2"/>
              <a:buChar char="v"/>
              <a:defRPr/>
            </a:pPr>
            <a:r>
              <a:rPr lang="en-GB" dirty="0" smtClean="0">
                <a:latin typeface="Century Schoolbook" panose="02040604050505020304" pitchFamily="18" charset="0"/>
              </a:rPr>
              <a:t>These are not allowed to be taken into account in a trial in the UK.</a:t>
            </a:r>
          </a:p>
          <a:p>
            <a:pPr marL="548640" indent="-411480" eaLnBrk="1" fontAlgn="auto" hangingPunct="1">
              <a:spcAft>
                <a:spcPts val="0"/>
              </a:spcAft>
              <a:buClr>
                <a:schemeClr val="tx1">
                  <a:shade val="95000"/>
                </a:schemeClr>
              </a:buClr>
              <a:buFont typeface="Wingdings 2"/>
              <a:buChar char=""/>
              <a:defRPr/>
            </a:pPr>
            <a:endParaRPr lang="en-GB" dirty="0"/>
          </a:p>
        </p:txBody>
      </p:sp>
      <p:pic>
        <p:nvPicPr>
          <p:cNvPr id="8196" name="Picture 3" descr="record.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4261" y="4499201"/>
            <a:ext cx="3210027" cy="19874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8197" name="Picture 4" descr="hollie.jp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4150" y="2971800"/>
            <a:ext cx="2061391" cy="28479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8198" name="Picture 5" descr="huntley.jp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67200" y="3643312"/>
            <a:ext cx="1824038" cy="262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19242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277813"/>
            <a:ext cx="8229600" cy="1017587"/>
          </a:xfrm>
        </p:spPr>
        <p:txBody>
          <a:bodyPr/>
          <a:lstStyle/>
          <a:p>
            <a:pPr eaLnBrk="1" hangingPunct="1">
              <a:defRPr/>
            </a:pPr>
            <a:r>
              <a:rPr lang="en-GB" sz="4000" dirty="0" smtClean="0"/>
              <a:t>Stages in the jury process</a:t>
            </a:r>
            <a:endParaRPr lang="en-US" sz="4000" dirty="0" smtClean="0"/>
          </a:p>
        </p:txBody>
      </p:sp>
      <p:sp>
        <p:nvSpPr>
          <p:cNvPr id="34819" name="Rectangle 3"/>
          <p:cNvSpPr>
            <a:spLocks noGrp="1" noChangeArrowheads="1"/>
          </p:cNvSpPr>
          <p:nvPr>
            <p:ph idx="1"/>
          </p:nvPr>
        </p:nvSpPr>
        <p:spPr>
          <a:xfrm>
            <a:off x="1981200" y="2438400"/>
            <a:ext cx="7010400" cy="4267200"/>
          </a:xfrm>
          <a:solidFill>
            <a:schemeClr val="accent3">
              <a:lumMod val="40000"/>
              <a:lumOff val="60000"/>
            </a:schemeClr>
          </a:solidFill>
          <a:ln>
            <a:solidFill>
              <a:schemeClr val="accent5">
                <a:lumMod val="50000"/>
              </a:schemeClr>
            </a:solidFill>
          </a:ln>
        </p:spPr>
        <p:txBody>
          <a:bodyPr>
            <a:normAutofit fontScale="77500" lnSpcReduction="20000"/>
          </a:bodyPr>
          <a:lstStyle/>
          <a:p>
            <a:pPr eaLnBrk="1" hangingPunct="1">
              <a:lnSpc>
                <a:spcPct val="90000"/>
              </a:lnSpc>
              <a:buNone/>
              <a:defRPr/>
            </a:pPr>
            <a:endParaRPr lang="en-GB" sz="2400" dirty="0">
              <a:latin typeface="Century Schoolbook" panose="02040604050505020304" pitchFamily="18" charset="0"/>
            </a:endParaRPr>
          </a:p>
          <a:p>
            <a:pPr eaLnBrk="1" hangingPunct="1">
              <a:lnSpc>
                <a:spcPct val="90000"/>
              </a:lnSpc>
              <a:buNone/>
              <a:defRPr/>
            </a:pPr>
            <a:r>
              <a:rPr lang="en-GB" sz="2400" dirty="0" smtClean="0">
                <a:effectLst/>
                <a:latin typeface="Century Schoolbook" panose="02040604050505020304" pitchFamily="18" charset="0"/>
              </a:rPr>
              <a:t>    From CA of videotapes of mock jury deliberations, conclusions were reached about the Stages in Jury Decision making (Hastie et al., </a:t>
            </a:r>
            <a:r>
              <a:rPr lang="en-GB" sz="2400" dirty="0">
                <a:effectLst/>
                <a:latin typeface="Century Schoolbook" panose="02040604050505020304" pitchFamily="18" charset="0"/>
              </a:rPr>
              <a:t>1983</a:t>
            </a:r>
            <a:r>
              <a:rPr lang="en-GB" sz="2400" dirty="0" smtClean="0">
                <a:effectLst/>
                <a:latin typeface="Century Schoolbook" panose="02040604050505020304" pitchFamily="18" charset="0"/>
              </a:rPr>
              <a:t>). </a:t>
            </a:r>
          </a:p>
          <a:p>
            <a:pPr eaLnBrk="1" hangingPunct="1">
              <a:lnSpc>
                <a:spcPct val="90000"/>
              </a:lnSpc>
              <a:defRPr/>
            </a:pPr>
            <a:r>
              <a:rPr lang="en-GB" sz="2400" b="1" dirty="0" smtClean="0">
                <a:effectLst/>
                <a:latin typeface="Century Schoolbook" panose="02040604050505020304" pitchFamily="18" charset="0"/>
              </a:rPr>
              <a:t>Orientation period</a:t>
            </a:r>
          </a:p>
          <a:p>
            <a:pPr lvl="1" eaLnBrk="1" hangingPunct="1">
              <a:lnSpc>
                <a:spcPct val="90000"/>
              </a:lnSpc>
              <a:defRPr/>
            </a:pPr>
            <a:r>
              <a:rPr lang="en-GB" sz="2000" dirty="0">
                <a:effectLst/>
                <a:latin typeface="Century Schoolbook" panose="02040604050505020304" pitchFamily="18" charset="0"/>
              </a:rPr>
              <a:t>Relaxed and open </a:t>
            </a:r>
            <a:r>
              <a:rPr lang="en-GB" sz="2000" dirty="0" smtClean="0">
                <a:effectLst/>
                <a:latin typeface="Century Schoolbook" panose="02040604050505020304" pitchFamily="18" charset="0"/>
              </a:rPr>
              <a:t>discussion, setting </a:t>
            </a:r>
            <a:r>
              <a:rPr lang="en-GB" sz="2000" dirty="0">
                <a:effectLst/>
                <a:latin typeface="Century Schoolbook" panose="02040604050505020304" pitchFamily="18" charset="0"/>
              </a:rPr>
              <a:t>the </a:t>
            </a:r>
            <a:r>
              <a:rPr lang="en-GB" sz="2000" dirty="0" smtClean="0">
                <a:effectLst/>
                <a:latin typeface="Century Schoolbook" panose="02040604050505020304" pitchFamily="18" charset="0"/>
              </a:rPr>
              <a:t>agenda, raising questions, explore facts, differing </a:t>
            </a:r>
            <a:r>
              <a:rPr lang="en-GB" sz="2000" dirty="0">
                <a:effectLst/>
                <a:latin typeface="Century Schoolbook" panose="02040604050505020304" pitchFamily="18" charset="0"/>
              </a:rPr>
              <a:t>opinions </a:t>
            </a:r>
            <a:r>
              <a:rPr lang="en-GB" sz="2000" dirty="0" smtClean="0">
                <a:effectLst/>
                <a:latin typeface="Century Schoolbook" panose="02040604050505020304" pitchFamily="18" charset="0"/>
              </a:rPr>
              <a:t>arise. </a:t>
            </a:r>
            <a:r>
              <a:rPr lang="en-GB" sz="2400" dirty="0" smtClean="0">
                <a:effectLst/>
                <a:latin typeface="Century Schoolbook" panose="02040604050505020304" pitchFamily="18" charset="0"/>
              </a:rPr>
              <a:t>	</a:t>
            </a:r>
          </a:p>
          <a:p>
            <a:pPr eaLnBrk="1" hangingPunct="1">
              <a:lnSpc>
                <a:spcPct val="90000"/>
              </a:lnSpc>
              <a:defRPr/>
            </a:pPr>
            <a:r>
              <a:rPr lang="en-GB" sz="2400" b="1" dirty="0" smtClean="0">
                <a:effectLst/>
                <a:latin typeface="Century Schoolbook" panose="02040604050505020304" pitchFamily="18" charset="0"/>
              </a:rPr>
              <a:t>Open Confrontation</a:t>
            </a:r>
          </a:p>
          <a:p>
            <a:pPr lvl="1" eaLnBrk="1" hangingPunct="1">
              <a:lnSpc>
                <a:spcPct val="90000"/>
              </a:lnSpc>
              <a:defRPr/>
            </a:pPr>
            <a:r>
              <a:rPr lang="en-GB" sz="2000" dirty="0">
                <a:effectLst/>
                <a:latin typeface="Century Schoolbook" panose="02040604050505020304" pitchFamily="18" charset="0"/>
              </a:rPr>
              <a:t>Fierce </a:t>
            </a:r>
            <a:r>
              <a:rPr lang="en-GB" sz="2000" dirty="0" smtClean="0">
                <a:effectLst/>
                <a:latin typeface="Century Schoolbook" panose="02040604050505020304" pitchFamily="18" charset="0"/>
              </a:rPr>
              <a:t>debate, with focus </a:t>
            </a:r>
            <a:r>
              <a:rPr lang="en-GB" sz="2000" dirty="0">
                <a:effectLst/>
                <a:latin typeface="Century Schoolbook" panose="02040604050505020304" pitchFamily="18" charset="0"/>
              </a:rPr>
              <a:t>on </a:t>
            </a:r>
            <a:r>
              <a:rPr lang="en-GB" sz="2000" dirty="0" smtClean="0">
                <a:effectLst/>
                <a:latin typeface="Century Schoolbook" panose="02040604050505020304" pitchFamily="18" charset="0"/>
              </a:rPr>
              <a:t>detail, exploring </a:t>
            </a:r>
            <a:r>
              <a:rPr lang="en-GB" sz="2000" dirty="0">
                <a:effectLst/>
                <a:latin typeface="Century Schoolbook" panose="02040604050505020304" pitchFamily="18" charset="0"/>
              </a:rPr>
              <a:t>different </a:t>
            </a:r>
            <a:r>
              <a:rPr lang="en-GB" sz="2000" dirty="0" smtClean="0">
                <a:effectLst/>
                <a:latin typeface="Century Schoolbook" panose="02040604050505020304" pitchFamily="18" charset="0"/>
              </a:rPr>
              <a:t>interpretations and pressure </a:t>
            </a:r>
            <a:r>
              <a:rPr lang="en-GB" sz="2000" dirty="0">
                <a:effectLst/>
                <a:latin typeface="Century Schoolbook" panose="02040604050505020304" pitchFamily="18" charset="0"/>
              </a:rPr>
              <a:t>on the minority to </a:t>
            </a:r>
            <a:r>
              <a:rPr lang="en-GB" sz="2000" dirty="0" smtClean="0">
                <a:effectLst/>
                <a:latin typeface="Century Schoolbook" panose="02040604050505020304" pitchFamily="18" charset="0"/>
              </a:rPr>
              <a:t>conform.</a:t>
            </a:r>
            <a:r>
              <a:rPr lang="en-GB" sz="2400" dirty="0" smtClean="0">
                <a:effectLst/>
                <a:latin typeface="Century Schoolbook" panose="02040604050505020304" pitchFamily="18" charset="0"/>
              </a:rPr>
              <a:t>	</a:t>
            </a:r>
            <a:endParaRPr lang="en-GB" sz="2400" b="1" dirty="0" smtClean="0">
              <a:effectLst/>
              <a:latin typeface="Century Schoolbook" panose="02040604050505020304" pitchFamily="18" charset="0"/>
            </a:endParaRPr>
          </a:p>
          <a:p>
            <a:pPr eaLnBrk="1" hangingPunct="1">
              <a:lnSpc>
                <a:spcPct val="90000"/>
              </a:lnSpc>
              <a:defRPr/>
            </a:pPr>
            <a:r>
              <a:rPr lang="en-GB" sz="2400" b="1" dirty="0" smtClean="0">
                <a:effectLst/>
                <a:latin typeface="Century Schoolbook" panose="02040604050505020304" pitchFamily="18" charset="0"/>
              </a:rPr>
              <a:t>Reconciliation</a:t>
            </a:r>
          </a:p>
          <a:p>
            <a:pPr lvl="1" eaLnBrk="1" hangingPunct="1">
              <a:lnSpc>
                <a:spcPct val="90000"/>
              </a:lnSpc>
              <a:defRPr/>
            </a:pPr>
            <a:r>
              <a:rPr lang="en-GB" sz="2000" dirty="0">
                <a:effectLst/>
                <a:latin typeface="Century Schoolbook" panose="02040604050505020304" pitchFamily="18" charset="0"/>
              </a:rPr>
              <a:t>Attempts to smooth over </a:t>
            </a:r>
            <a:r>
              <a:rPr lang="en-GB" sz="2000" dirty="0" smtClean="0">
                <a:effectLst/>
                <a:latin typeface="Century Schoolbook" panose="02040604050505020304" pitchFamily="18" charset="0"/>
              </a:rPr>
              <a:t>conflicts with tensions </a:t>
            </a:r>
            <a:r>
              <a:rPr lang="en-GB" sz="2000" dirty="0">
                <a:effectLst/>
                <a:latin typeface="Century Schoolbook" panose="02040604050505020304" pitchFamily="18" charset="0"/>
              </a:rPr>
              <a:t>released through </a:t>
            </a:r>
            <a:r>
              <a:rPr lang="en-GB" sz="2000" dirty="0" smtClean="0">
                <a:effectLst/>
                <a:latin typeface="Century Schoolbook" panose="02040604050505020304" pitchFamily="18" charset="0"/>
              </a:rPr>
              <a:t>humour</a:t>
            </a:r>
            <a:endParaRPr lang="en-GB" sz="2400" b="1" dirty="0" smtClean="0">
              <a:effectLst/>
              <a:latin typeface="Century Schoolbook" panose="02040604050505020304" pitchFamily="18" charset="0"/>
            </a:endParaRPr>
          </a:p>
          <a:p>
            <a:pPr eaLnBrk="1" hangingPunct="1">
              <a:lnSpc>
                <a:spcPct val="90000"/>
              </a:lnSpc>
              <a:defRPr/>
            </a:pPr>
            <a:r>
              <a:rPr lang="en-GB" sz="2400" b="1" dirty="0" smtClean="0">
                <a:effectLst/>
                <a:latin typeface="Century Schoolbook" panose="02040604050505020304" pitchFamily="18" charset="0"/>
              </a:rPr>
              <a:t>The jury will be either </a:t>
            </a:r>
            <a:r>
              <a:rPr lang="en-GB" sz="2400" b="1" dirty="0" smtClean="0">
                <a:solidFill>
                  <a:schemeClr val="tx2">
                    <a:lumMod val="90000"/>
                  </a:schemeClr>
                </a:solidFill>
                <a:effectLst/>
                <a:latin typeface="Century Schoolbook" panose="02040604050505020304" pitchFamily="18" charset="0"/>
              </a:rPr>
              <a:t>evidence</a:t>
            </a:r>
            <a:r>
              <a:rPr lang="en-GB" sz="2400" b="1" dirty="0" smtClean="0">
                <a:effectLst/>
                <a:latin typeface="Century Schoolbook" panose="02040604050505020304" pitchFamily="18" charset="0"/>
              </a:rPr>
              <a:t> or </a:t>
            </a:r>
            <a:r>
              <a:rPr lang="en-GB" sz="2400" b="1" dirty="0" smtClean="0">
                <a:solidFill>
                  <a:schemeClr val="tx2">
                    <a:lumMod val="90000"/>
                  </a:schemeClr>
                </a:solidFill>
                <a:effectLst/>
                <a:latin typeface="Century Schoolbook" panose="02040604050505020304" pitchFamily="18" charset="0"/>
              </a:rPr>
              <a:t>verdict</a:t>
            </a:r>
            <a:r>
              <a:rPr lang="en-GB" sz="2400" b="1" dirty="0" smtClean="0">
                <a:solidFill>
                  <a:srgbClr val="FF0000"/>
                </a:solidFill>
                <a:effectLst/>
                <a:latin typeface="Century Schoolbook" panose="02040604050505020304" pitchFamily="18" charset="0"/>
              </a:rPr>
              <a:t> </a:t>
            </a:r>
            <a:r>
              <a:rPr lang="en-GB" sz="2400" b="1" dirty="0" smtClean="0">
                <a:effectLst/>
                <a:latin typeface="Century Schoolbook" panose="02040604050505020304" pitchFamily="18" charset="0"/>
              </a:rPr>
              <a:t>focused and this depends on the type of jury situation you have.</a:t>
            </a:r>
          </a:p>
          <a:p>
            <a:pPr eaLnBrk="1" hangingPunct="1">
              <a:lnSpc>
                <a:spcPct val="90000"/>
              </a:lnSpc>
              <a:defRPr/>
            </a:pPr>
            <a:endParaRPr lang="en-GB" sz="2400" b="1" dirty="0" smtClean="0">
              <a:effectLst/>
            </a:endParaRPr>
          </a:p>
          <a:p>
            <a:pPr marL="0" indent="0" eaLnBrk="1" hangingPunct="1">
              <a:lnSpc>
                <a:spcPct val="90000"/>
              </a:lnSpc>
              <a:buNone/>
              <a:defRPr/>
            </a:pPr>
            <a:endParaRPr lang="en-GB" sz="2000" b="1"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71480"/>
            <a:ext cx="8229600" cy="846158"/>
          </a:xfrm>
        </p:spPr>
        <p:txBody>
          <a:bodyPr>
            <a:normAutofit fontScale="90000"/>
          </a:bodyPr>
          <a:lstStyle/>
          <a:p>
            <a:r>
              <a:rPr lang="en-GB" sz="4000" dirty="0" smtClean="0"/>
              <a:t>Order of presentation</a:t>
            </a:r>
            <a:r>
              <a:rPr lang="en-GB" dirty="0" smtClean="0"/>
              <a:t/>
            </a:r>
            <a:br>
              <a:rPr lang="en-GB" dirty="0" smtClean="0"/>
            </a:br>
            <a:endParaRPr lang="en-GB" dirty="0"/>
          </a:p>
        </p:txBody>
      </p:sp>
      <p:sp>
        <p:nvSpPr>
          <p:cNvPr id="3" name="Content Placeholder 2"/>
          <p:cNvSpPr>
            <a:spLocks noGrp="1"/>
          </p:cNvSpPr>
          <p:nvPr>
            <p:ph idx="1"/>
          </p:nvPr>
        </p:nvSpPr>
        <p:spPr>
          <a:xfrm>
            <a:off x="1905000" y="2362200"/>
            <a:ext cx="7010400" cy="4343400"/>
          </a:xfrm>
          <a:solidFill>
            <a:schemeClr val="accent3">
              <a:lumMod val="40000"/>
              <a:lumOff val="60000"/>
            </a:schemeClr>
          </a:solidFill>
          <a:ln>
            <a:solidFill>
              <a:schemeClr val="accent5">
                <a:lumMod val="50000"/>
              </a:schemeClr>
            </a:solidFill>
          </a:ln>
        </p:spPr>
        <p:txBody>
          <a:bodyPr>
            <a:normAutofit fontScale="77500" lnSpcReduction="20000"/>
          </a:bodyPr>
          <a:lstStyle/>
          <a:p>
            <a:r>
              <a:rPr lang="en-GB" dirty="0" smtClean="0">
                <a:effectLst/>
                <a:latin typeface="Century Schoolbook" panose="02040604050505020304" pitchFamily="18" charset="0"/>
              </a:rPr>
              <a:t>Pennington and Hastie also found that from </a:t>
            </a:r>
            <a:r>
              <a:rPr lang="en-GB" dirty="0">
                <a:effectLst/>
                <a:latin typeface="Century Schoolbook" panose="02040604050505020304" pitchFamily="18" charset="0"/>
              </a:rPr>
              <a:t>interviews with 26 </a:t>
            </a:r>
            <a:r>
              <a:rPr lang="en-GB" dirty="0" smtClean="0">
                <a:effectLst/>
                <a:latin typeface="Century Schoolbook" panose="02040604050505020304" pitchFamily="18" charset="0"/>
              </a:rPr>
              <a:t>pp`s, that </a:t>
            </a:r>
            <a:r>
              <a:rPr lang="en-GB" dirty="0">
                <a:effectLst/>
                <a:latin typeface="Century Schoolbook" panose="02040604050505020304" pitchFamily="18" charset="0"/>
              </a:rPr>
              <a:t>individual jurors told very different ‘stories’ of the evidence. </a:t>
            </a:r>
            <a:endParaRPr lang="en-GB" dirty="0" smtClean="0">
              <a:effectLst/>
              <a:latin typeface="Century Schoolbook" panose="02040604050505020304" pitchFamily="18" charset="0"/>
            </a:endParaRPr>
          </a:p>
          <a:p>
            <a:r>
              <a:rPr lang="en-GB" dirty="0" smtClean="0">
                <a:effectLst/>
                <a:latin typeface="Century Schoolbook" panose="02040604050505020304" pitchFamily="18" charset="0"/>
              </a:rPr>
              <a:t>How jurors make sense of the information given to them influences their decision: </a:t>
            </a:r>
          </a:p>
          <a:p>
            <a:r>
              <a:rPr lang="en-GB" dirty="0" smtClean="0">
                <a:effectLst/>
                <a:latin typeface="Century Schoolbook" panose="02040604050505020304" pitchFamily="18" charset="0"/>
              </a:rPr>
              <a:t>Their </a:t>
            </a:r>
            <a:r>
              <a:rPr lang="en-GB" b="1" dirty="0" smtClean="0">
                <a:effectLst/>
                <a:latin typeface="Century Schoolbook" panose="02040604050505020304" pitchFamily="18" charset="0"/>
              </a:rPr>
              <a:t>`story telling model`</a:t>
            </a:r>
            <a:r>
              <a:rPr lang="en-GB" dirty="0" smtClean="0">
                <a:effectLst/>
                <a:latin typeface="Century Schoolbook" panose="02040604050505020304" pitchFamily="18" charset="0"/>
              </a:rPr>
              <a:t> shows that jurors construct plausible stories of what happened, and use their preferred story to interpret the evidence</a:t>
            </a:r>
            <a:r>
              <a:rPr lang="en-GB" dirty="0">
                <a:effectLst/>
                <a:latin typeface="Century Schoolbook" panose="02040604050505020304" pitchFamily="18" charset="0"/>
              </a:rPr>
              <a:t> </a:t>
            </a:r>
            <a:r>
              <a:rPr lang="en-GB" dirty="0" smtClean="0">
                <a:effectLst/>
                <a:latin typeface="Century Schoolbook" panose="02040604050505020304" pitchFamily="18" charset="0"/>
              </a:rPr>
              <a:t>in light of this.</a:t>
            </a:r>
          </a:p>
          <a:p>
            <a:r>
              <a:rPr lang="en-GB" dirty="0" smtClean="0">
                <a:effectLst/>
                <a:latin typeface="Century Schoolbook" panose="02040604050505020304" pitchFamily="18" charset="0"/>
              </a:rPr>
              <a:t>Information presented logically and in order is most influential.</a:t>
            </a:r>
          </a:p>
          <a:p>
            <a:r>
              <a:rPr lang="en-GB" dirty="0" smtClean="0">
                <a:effectLst/>
                <a:latin typeface="Century Schoolbook" panose="02040604050505020304" pitchFamily="18" charset="0"/>
              </a:rPr>
              <a:t>Devine &amp; </a:t>
            </a:r>
            <a:r>
              <a:rPr lang="en-GB" dirty="0" err="1" smtClean="0">
                <a:effectLst/>
                <a:latin typeface="Century Schoolbook" panose="02040604050505020304" pitchFamily="18" charset="0"/>
              </a:rPr>
              <a:t>Ostrom</a:t>
            </a:r>
            <a:r>
              <a:rPr lang="en-GB" dirty="0" smtClean="0">
                <a:effectLst/>
                <a:latin typeface="Century Schoolbook" panose="02040604050505020304" pitchFamily="18" charset="0"/>
              </a:rPr>
              <a:t> (1985) unorganised stories have the least impact on jurors. </a:t>
            </a:r>
          </a:p>
          <a:p>
            <a:r>
              <a:rPr lang="en-GB" dirty="0" smtClean="0">
                <a:effectLst/>
                <a:latin typeface="Century Schoolbook" panose="02040604050505020304" pitchFamily="18" charset="0"/>
              </a:rPr>
              <a:t>Pennington &amp; Hastie (1998) varied the order of presentation of events: The easier to follow stories dominated the decision process. </a:t>
            </a:r>
          </a:p>
          <a:p>
            <a:r>
              <a:rPr lang="en-GB" dirty="0" smtClean="0">
                <a:effectLst/>
                <a:latin typeface="Century Schoolbook" panose="02040604050505020304" pitchFamily="18" charset="0"/>
              </a:rPr>
              <a:t>They also found that more decisions were made in favour of evidence organised by story rather than by legal issues. </a:t>
            </a:r>
          </a:p>
          <a:p>
            <a:endParaRPr lang="en-GB" dirty="0"/>
          </a:p>
        </p:txBody>
      </p:sp>
    </p:spTree>
    <p:extLst>
      <p:ext uri="{BB962C8B-B14F-4D97-AF65-F5344CB8AC3E}">
        <p14:creationId xmlns:p14="http://schemas.microsoft.com/office/powerpoint/2010/main" val="23585900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Therefore- Judicial instructions</a:t>
            </a:r>
            <a:endParaRPr lang="en-GB" dirty="0"/>
          </a:p>
        </p:txBody>
      </p:sp>
      <p:sp>
        <p:nvSpPr>
          <p:cNvPr id="3" name="Content Placeholder 2"/>
          <p:cNvSpPr>
            <a:spLocks noGrp="1"/>
          </p:cNvSpPr>
          <p:nvPr>
            <p:ph idx="1"/>
          </p:nvPr>
        </p:nvSpPr>
        <p:spPr>
          <a:xfrm>
            <a:off x="1905000" y="2286000"/>
            <a:ext cx="7010400" cy="4419600"/>
          </a:xfrm>
          <a:solidFill>
            <a:schemeClr val="accent3">
              <a:lumMod val="20000"/>
              <a:lumOff val="80000"/>
            </a:schemeClr>
          </a:solidFill>
          <a:ln>
            <a:solidFill>
              <a:schemeClr val="accent5">
                <a:lumMod val="50000"/>
              </a:schemeClr>
            </a:solidFill>
          </a:ln>
        </p:spPr>
        <p:txBody>
          <a:bodyPr>
            <a:normAutofit fontScale="92500" lnSpcReduction="20000"/>
          </a:bodyPr>
          <a:lstStyle/>
          <a:p>
            <a:r>
              <a:rPr lang="en-GB" sz="2400" dirty="0" smtClean="0">
                <a:latin typeface="Century Schoolbook" panose="02040604050505020304" pitchFamily="18" charset="0"/>
              </a:rPr>
              <a:t>The Judges` instructions (Jury Charge) have to be clear and with the emphasis on `Law` in mind.</a:t>
            </a:r>
          </a:p>
          <a:p>
            <a:r>
              <a:rPr lang="en-GB" sz="2400" dirty="0" smtClean="0">
                <a:solidFill>
                  <a:schemeClr val="tx2">
                    <a:lumMod val="90000"/>
                  </a:schemeClr>
                </a:solidFill>
                <a:latin typeface="Century Schoolbook" panose="02040604050505020304" pitchFamily="18" charset="0"/>
              </a:rPr>
              <a:t>Do Jurors understand the Judges` instructions?</a:t>
            </a:r>
            <a:endParaRPr lang="en-GB" sz="2400" dirty="0" smtClean="0">
              <a:latin typeface="Century Schoolbook" panose="02040604050505020304" pitchFamily="18" charset="0"/>
            </a:endParaRPr>
          </a:p>
          <a:p>
            <a:r>
              <a:rPr lang="en-GB" sz="2400" dirty="0" err="1" smtClean="0">
                <a:latin typeface="Century Schoolbook" panose="02040604050505020304" pitchFamily="18" charset="0"/>
              </a:rPr>
              <a:t>Ogloff</a:t>
            </a:r>
            <a:r>
              <a:rPr lang="en-GB" sz="2400" dirty="0" smtClean="0">
                <a:latin typeface="Century Schoolbook" panose="02040604050505020304" pitchFamily="18" charset="0"/>
              </a:rPr>
              <a:t> and Rose (2005) propose that they think they do, but the reality is that they probably don`t!</a:t>
            </a:r>
          </a:p>
          <a:p>
            <a:r>
              <a:rPr lang="en-GB" sz="2400" dirty="0" err="1" smtClean="0">
                <a:latin typeface="Century Schoolbook" panose="02040604050505020304" pitchFamily="18" charset="0"/>
              </a:rPr>
              <a:t>Daftary-Kapur</a:t>
            </a:r>
            <a:r>
              <a:rPr lang="en-GB" sz="2400" dirty="0" smtClean="0">
                <a:latin typeface="Century Schoolbook" panose="02040604050505020304" pitchFamily="18" charset="0"/>
              </a:rPr>
              <a:t>, Dumas and Penrod (2010) suggest that jurors should be able to make notes and be provided with clear written instructions and also that inadmissible evidence is difficult to ignore- therefore they should be </a:t>
            </a:r>
            <a:r>
              <a:rPr lang="en-GB" sz="2400" dirty="0">
                <a:latin typeface="Century Schoolbook" panose="02040604050505020304" pitchFamily="18" charset="0"/>
              </a:rPr>
              <a:t>provided with decision trees </a:t>
            </a:r>
            <a:r>
              <a:rPr lang="en-GB" sz="2400" dirty="0" smtClean="0">
                <a:latin typeface="Century Schoolbook" panose="02040604050505020304" pitchFamily="18" charset="0"/>
              </a:rPr>
              <a:t>to for-see the consequences of certain decisions.</a:t>
            </a:r>
            <a:endParaRPr lang="en-GB" sz="2400" dirty="0">
              <a:latin typeface="Century Schoolbook" panose="02040604050505020304" pitchFamily="18" charset="0"/>
            </a:endParaRPr>
          </a:p>
        </p:txBody>
      </p:sp>
    </p:spTree>
    <p:extLst>
      <p:ext uri="{BB962C8B-B14F-4D97-AF65-F5344CB8AC3E}">
        <p14:creationId xmlns:p14="http://schemas.microsoft.com/office/powerpoint/2010/main" val="9777533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
            </a:r>
            <a:br>
              <a:rPr lang="en-GB" sz="4000" dirty="0" smtClean="0"/>
            </a:br>
            <a:r>
              <a:rPr lang="en-GB" sz="4000" dirty="0" smtClean="0"/>
              <a:t>Eye Witness confidence</a:t>
            </a:r>
            <a:r>
              <a:rPr lang="en-GB" dirty="0" smtClean="0"/>
              <a:t/>
            </a:r>
            <a:br>
              <a:rPr lang="en-GB" dirty="0" smtClean="0"/>
            </a:br>
            <a:endParaRPr lang="en-GB" dirty="0"/>
          </a:p>
        </p:txBody>
      </p:sp>
      <p:sp>
        <p:nvSpPr>
          <p:cNvPr id="3" name="Content Placeholder 2"/>
          <p:cNvSpPr>
            <a:spLocks noGrp="1"/>
          </p:cNvSpPr>
          <p:nvPr>
            <p:ph idx="1"/>
          </p:nvPr>
        </p:nvSpPr>
        <p:spPr>
          <a:xfrm>
            <a:off x="152400" y="2362200"/>
            <a:ext cx="8763000" cy="3995758"/>
          </a:xfrm>
          <a:solidFill>
            <a:schemeClr val="accent3">
              <a:lumMod val="60000"/>
              <a:lumOff val="40000"/>
            </a:schemeClr>
          </a:solidFill>
          <a:ln>
            <a:solidFill>
              <a:schemeClr val="accent1"/>
            </a:solidFill>
          </a:ln>
        </p:spPr>
        <p:txBody>
          <a:bodyPr>
            <a:noAutofit/>
          </a:bodyPr>
          <a:lstStyle/>
          <a:p>
            <a:r>
              <a:rPr lang="en-GB" sz="1800" dirty="0">
                <a:effectLst/>
                <a:latin typeface="+mj-lt"/>
              </a:rPr>
              <a:t>Wells et </a:t>
            </a:r>
            <a:r>
              <a:rPr lang="en-GB" sz="1800" dirty="0" smtClean="0">
                <a:effectLst/>
                <a:latin typeface="+mj-lt"/>
              </a:rPr>
              <a:t>al., </a:t>
            </a:r>
            <a:r>
              <a:rPr lang="en-GB" sz="1800" dirty="0">
                <a:effectLst/>
                <a:latin typeface="+mj-lt"/>
              </a:rPr>
              <a:t>(</a:t>
            </a:r>
            <a:r>
              <a:rPr lang="en-GB" sz="1800" dirty="0" smtClean="0">
                <a:effectLst/>
                <a:latin typeface="+mj-lt"/>
              </a:rPr>
              <a:t>1979) </a:t>
            </a:r>
            <a:r>
              <a:rPr lang="en-GB" sz="1800" dirty="0">
                <a:effectLst/>
                <a:latin typeface="+mj-lt"/>
              </a:rPr>
              <a:t>witness confidence accounted for half of the juror belief in the witness itself. </a:t>
            </a:r>
            <a:endParaRPr lang="en-GB" sz="1800" dirty="0" smtClean="0">
              <a:effectLst/>
              <a:latin typeface="+mj-lt"/>
            </a:endParaRPr>
          </a:p>
          <a:p>
            <a:r>
              <a:rPr lang="en-GB" sz="1800" dirty="0" smtClean="0">
                <a:effectLst/>
                <a:latin typeface="+mj-lt"/>
              </a:rPr>
              <a:t>Penrod &amp; Cutler (1987) jurors are most strongly influenced by more confident witnesses. </a:t>
            </a:r>
          </a:p>
          <a:p>
            <a:r>
              <a:rPr lang="en-GB" sz="1800" dirty="0">
                <a:effectLst/>
                <a:latin typeface="+mj-lt"/>
              </a:rPr>
              <a:t>Cutler et </a:t>
            </a:r>
            <a:r>
              <a:rPr lang="en-GB" sz="1800" dirty="0" smtClean="0">
                <a:effectLst/>
                <a:latin typeface="+mj-lt"/>
              </a:rPr>
              <a:t>al., </a:t>
            </a:r>
            <a:r>
              <a:rPr lang="en-GB" sz="1800" dirty="0">
                <a:effectLst/>
                <a:latin typeface="+mj-lt"/>
              </a:rPr>
              <a:t>(1989) manipulated 10 </a:t>
            </a:r>
            <a:r>
              <a:rPr lang="en-GB" sz="1800" dirty="0" smtClean="0">
                <a:effectLst/>
                <a:latin typeface="+mj-lt"/>
              </a:rPr>
              <a:t>witness factors; </a:t>
            </a:r>
            <a:r>
              <a:rPr lang="en-GB" sz="1800" dirty="0">
                <a:effectLst/>
                <a:latin typeface="+mj-lt"/>
              </a:rPr>
              <a:t>witness confidence was the most significant factor in influencing juries. </a:t>
            </a:r>
            <a:endParaRPr lang="en-GB" sz="1800" dirty="0" smtClean="0">
              <a:effectLst/>
              <a:latin typeface="+mj-lt"/>
            </a:endParaRPr>
          </a:p>
          <a:p>
            <a:r>
              <a:rPr lang="en-GB" sz="1800" dirty="0" err="1" smtClean="0">
                <a:effectLst/>
                <a:latin typeface="+mj-lt"/>
              </a:rPr>
              <a:t>Deffenbachen</a:t>
            </a:r>
            <a:r>
              <a:rPr lang="en-GB" sz="1800" dirty="0" smtClean="0">
                <a:effectLst/>
                <a:latin typeface="+mj-lt"/>
              </a:rPr>
              <a:t> (1986) meta analysis of 35 tests of EWT confidence and found their accuracy to be significant at 0.25. Whilst low, this is significant. </a:t>
            </a:r>
            <a:r>
              <a:rPr lang="en-GB" sz="1800" dirty="0" smtClean="0">
                <a:solidFill>
                  <a:schemeClr val="tx2">
                    <a:lumMod val="90000"/>
                  </a:schemeClr>
                </a:solidFill>
                <a:effectLst/>
                <a:latin typeface="+mj-lt"/>
              </a:rPr>
              <a:t>But, does confidence imply accuracy?</a:t>
            </a:r>
            <a:endParaRPr lang="en-GB" sz="1800" dirty="0" smtClean="0">
              <a:effectLst/>
              <a:latin typeface="+mj-lt"/>
            </a:endParaRPr>
          </a:p>
          <a:p>
            <a:r>
              <a:rPr lang="en-GB" sz="1800" dirty="0" smtClean="0">
                <a:effectLst/>
                <a:latin typeface="+mj-lt"/>
              </a:rPr>
              <a:t>Shaw (1996) repeated questioning leadings to more confident testimonies!!!</a:t>
            </a:r>
          </a:p>
          <a:p>
            <a:r>
              <a:rPr lang="en-GB" sz="1800" dirty="0" smtClean="0">
                <a:effectLst/>
                <a:latin typeface="+mj-lt"/>
              </a:rPr>
              <a:t>Ethnicity and age also influence jurors confidence in the EWT. </a:t>
            </a:r>
          </a:p>
        </p:txBody>
      </p:sp>
    </p:spTree>
    <p:extLst>
      <p:ext uri="{BB962C8B-B14F-4D97-AF65-F5344CB8AC3E}">
        <p14:creationId xmlns:p14="http://schemas.microsoft.com/office/powerpoint/2010/main" val="17911303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1143000"/>
            <a:ext cx="8229600" cy="788987"/>
          </a:xfrm>
        </p:spPr>
        <p:txBody>
          <a:bodyPr>
            <a:normAutofit/>
          </a:bodyPr>
          <a:lstStyle/>
          <a:p>
            <a:r>
              <a:rPr lang="en-GB" sz="4000" dirty="0" smtClean="0"/>
              <a:t>Expert Witness</a:t>
            </a:r>
            <a:endParaRPr lang="en-GB" sz="4000" dirty="0"/>
          </a:p>
        </p:txBody>
      </p:sp>
      <p:sp>
        <p:nvSpPr>
          <p:cNvPr id="3" name="Content Placeholder 2"/>
          <p:cNvSpPr>
            <a:spLocks noGrp="1"/>
          </p:cNvSpPr>
          <p:nvPr>
            <p:ph idx="1"/>
          </p:nvPr>
        </p:nvSpPr>
        <p:spPr>
          <a:xfrm>
            <a:off x="381000" y="2362200"/>
            <a:ext cx="8229600" cy="3713162"/>
          </a:xfrm>
          <a:solidFill>
            <a:schemeClr val="accent3">
              <a:lumMod val="60000"/>
              <a:lumOff val="40000"/>
            </a:schemeClr>
          </a:solidFill>
          <a:ln>
            <a:solidFill>
              <a:schemeClr val="accent1"/>
            </a:solidFill>
          </a:ln>
        </p:spPr>
        <p:txBody>
          <a:bodyPr>
            <a:normAutofit/>
          </a:bodyPr>
          <a:lstStyle/>
          <a:p>
            <a:r>
              <a:rPr lang="en-GB" sz="2400" dirty="0" smtClean="0">
                <a:effectLst/>
                <a:latin typeface="+mj-lt"/>
              </a:rPr>
              <a:t>Klaus &amp; Sale (2001) investigated 208 mock jurors</a:t>
            </a:r>
            <a:r>
              <a:rPr lang="en-GB" sz="2400" dirty="0">
                <a:effectLst/>
                <a:latin typeface="+mj-lt"/>
              </a:rPr>
              <a:t>-</a:t>
            </a:r>
            <a:r>
              <a:rPr lang="en-GB" sz="2400" dirty="0" smtClean="0">
                <a:effectLst/>
                <a:latin typeface="+mj-lt"/>
              </a:rPr>
              <a:t> more influenced by clinical experts or witness experts based on research. </a:t>
            </a:r>
          </a:p>
          <a:p>
            <a:r>
              <a:rPr lang="en-GB" sz="2400" dirty="0">
                <a:effectLst/>
                <a:latin typeface="+mj-lt"/>
              </a:rPr>
              <a:t>C</a:t>
            </a:r>
            <a:r>
              <a:rPr lang="en-GB" sz="2400" dirty="0" smtClean="0">
                <a:effectLst/>
                <a:latin typeface="+mj-lt"/>
              </a:rPr>
              <a:t>linical expert testimonies were the most influential.</a:t>
            </a:r>
          </a:p>
          <a:p>
            <a:r>
              <a:rPr lang="en-GB" sz="2400" dirty="0" smtClean="0">
                <a:effectLst/>
                <a:latin typeface="+mj-lt"/>
              </a:rPr>
              <a:t>But… students as their pp`s </a:t>
            </a:r>
          </a:p>
          <a:p>
            <a:pPr marL="0" indent="0">
              <a:buNone/>
            </a:pPr>
            <a:r>
              <a:rPr lang="en-GB" sz="2400" dirty="0" smtClean="0">
                <a:effectLst/>
                <a:latin typeface="+mj-lt"/>
              </a:rPr>
              <a:t>   - representative or not?</a:t>
            </a:r>
            <a:endParaRPr lang="en-GB" sz="2400" dirty="0">
              <a:effectLst/>
              <a:latin typeface="+mj-lt"/>
            </a:endParaRPr>
          </a:p>
        </p:txBody>
      </p:sp>
      <p:pic>
        <p:nvPicPr>
          <p:cNvPr id="3078" name="Picture 6"/>
          <p:cNvPicPr>
            <a:picLocks noChangeAspect="1" noChangeArrowheads="1"/>
          </p:cNvPicPr>
          <p:nvPr/>
        </p:nvPicPr>
        <p:blipFill>
          <a:blip r:embed="rId3" cstate="print"/>
          <a:srcRect/>
          <a:stretch>
            <a:fillRect/>
          </a:stretch>
        </p:blipFill>
        <p:spPr bwMode="auto">
          <a:xfrm>
            <a:off x="6019800" y="4419600"/>
            <a:ext cx="2863728" cy="2202867"/>
          </a:xfrm>
          <a:prstGeom prst="rect">
            <a:avLst/>
          </a:prstGeom>
          <a:noFill/>
          <a:ln w="9525">
            <a:solidFill>
              <a:schemeClr val="accent1"/>
            </a:solidFill>
            <a:miter lim="800000"/>
            <a:headEnd/>
            <a:tailEnd/>
          </a:ln>
        </p:spPr>
      </p:pic>
    </p:spTree>
    <p:extLst>
      <p:ext uri="{BB962C8B-B14F-4D97-AF65-F5344CB8AC3E}">
        <p14:creationId xmlns:p14="http://schemas.microsoft.com/office/powerpoint/2010/main" val="3089000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defRPr/>
            </a:pPr>
            <a:r>
              <a:rPr lang="en-GB" sz="4000" dirty="0" smtClean="0"/>
              <a:t>Attribution theories</a:t>
            </a:r>
          </a:p>
        </p:txBody>
      </p:sp>
      <p:sp>
        <p:nvSpPr>
          <p:cNvPr id="48132" name="Rectangle 4"/>
          <p:cNvSpPr>
            <a:spLocks noGrp="1" noChangeArrowheads="1"/>
          </p:cNvSpPr>
          <p:nvPr>
            <p:ph idx="1"/>
          </p:nvPr>
        </p:nvSpPr>
        <p:spPr>
          <a:xfrm>
            <a:off x="228600" y="2286000"/>
            <a:ext cx="8763000" cy="4114800"/>
          </a:xfrm>
          <a:solidFill>
            <a:schemeClr val="accent3">
              <a:lumMod val="40000"/>
              <a:lumOff val="60000"/>
            </a:schemeClr>
          </a:solidFill>
          <a:ln>
            <a:solidFill>
              <a:schemeClr val="accent1"/>
            </a:solidFill>
          </a:ln>
        </p:spPr>
        <p:txBody>
          <a:bodyPr>
            <a:normAutofit fontScale="70000" lnSpcReduction="20000"/>
          </a:bodyPr>
          <a:lstStyle/>
          <a:p>
            <a:pPr eaLnBrk="1" hangingPunct="1">
              <a:lnSpc>
                <a:spcPct val="80000"/>
              </a:lnSpc>
              <a:defRPr/>
            </a:pPr>
            <a:endParaRPr lang="en-GB" sz="2800" dirty="0" smtClean="0">
              <a:effectLst/>
              <a:latin typeface="+mj-lt"/>
            </a:endParaRPr>
          </a:p>
          <a:p>
            <a:pPr eaLnBrk="1" hangingPunct="1">
              <a:lnSpc>
                <a:spcPct val="120000"/>
              </a:lnSpc>
              <a:defRPr/>
            </a:pPr>
            <a:r>
              <a:rPr lang="en-GB" sz="2800" dirty="0" smtClean="0">
                <a:effectLst/>
                <a:latin typeface="+mj-lt"/>
              </a:rPr>
              <a:t>People do not always make sound decisions based on the facts but are influenced influenced by cognitive biases, which are not totally logical…</a:t>
            </a:r>
          </a:p>
          <a:p>
            <a:pPr marL="0" indent="0" eaLnBrk="1" hangingPunct="1">
              <a:lnSpc>
                <a:spcPct val="120000"/>
              </a:lnSpc>
              <a:buNone/>
              <a:defRPr/>
            </a:pPr>
            <a:endParaRPr lang="en-GB" sz="2800" dirty="0" smtClean="0">
              <a:effectLst/>
              <a:latin typeface="+mj-lt"/>
            </a:endParaRPr>
          </a:p>
          <a:p>
            <a:pPr eaLnBrk="1" hangingPunct="1">
              <a:lnSpc>
                <a:spcPct val="120000"/>
              </a:lnSpc>
              <a:defRPr/>
            </a:pPr>
            <a:r>
              <a:rPr lang="en-GB" sz="2800" dirty="0" smtClean="0">
                <a:effectLst/>
                <a:latin typeface="+mj-lt"/>
              </a:rPr>
              <a:t>A large body of cognitive psychology focuses on attributions- the judgements we make about the causes of a particular behaviour.</a:t>
            </a:r>
          </a:p>
          <a:p>
            <a:pPr marL="0" indent="0" eaLnBrk="1" hangingPunct="1">
              <a:lnSpc>
                <a:spcPct val="120000"/>
              </a:lnSpc>
              <a:buNone/>
              <a:defRPr/>
            </a:pPr>
            <a:endParaRPr lang="en-GB" sz="2800" dirty="0" smtClean="0">
              <a:effectLst/>
              <a:latin typeface="+mj-lt"/>
            </a:endParaRPr>
          </a:p>
          <a:p>
            <a:pPr eaLnBrk="1" hangingPunct="1">
              <a:lnSpc>
                <a:spcPct val="120000"/>
              </a:lnSpc>
              <a:defRPr/>
            </a:pPr>
            <a:r>
              <a:rPr lang="en-GB" sz="2800" dirty="0">
                <a:effectLst/>
                <a:latin typeface="+mj-lt"/>
              </a:rPr>
              <a:t>D</a:t>
            </a:r>
            <a:r>
              <a:rPr lang="en-GB" sz="2800" dirty="0" smtClean="0">
                <a:effectLst/>
                <a:latin typeface="+mj-lt"/>
              </a:rPr>
              <a:t>istorted patterns of attribution (or biases) may have serious consequences for jurors making decisions about a suspect’s responsibility and their guilt</a:t>
            </a:r>
            <a:r>
              <a:rPr lang="en-GB" sz="2800" dirty="0">
                <a:effectLst/>
                <a:latin typeface="+mj-lt"/>
              </a:rPr>
              <a:t> </a:t>
            </a:r>
            <a:r>
              <a:rPr lang="en-GB" sz="2800" dirty="0" smtClean="0">
                <a:effectLst/>
                <a:latin typeface="+mj-lt"/>
              </a:rPr>
              <a:t>or innocence.</a:t>
            </a:r>
            <a:endParaRPr lang="en-US" sz="2800" dirty="0" smtClean="0">
              <a:effectLst/>
              <a:latin typeface="+mj-lt"/>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GB" dirty="0" smtClean="0"/>
              <a:t>Internal &amp; external attributions</a:t>
            </a:r>
          </a:p>
        </p:txBody>
      </p:sp>
      <p:sp>
        <p:nvSpPr>
          <p:cNvPr id="4099" name="Rectangle 3"/>
          <p:cNvSpPr>
            <a:spLocks noGrp="1" noChangeArrowheads="1"/>
          </p:cNvSpPr>
          <p:nvPr>
            <p:ph idx="1"/>
          </p:nvPr>
        </p:nvSpPr>
        <p:spPr>
          <a:solidFill>
            <a:schemeClr val="accent3">
              <a:lumMod val="40000"/>
              <a:lumOff val="60000"/>
            </a:schemeClr>
          </a:solidFill>
          <a:ln>
            <a:solidFill>
              <a:schemeClr val="accent1"/>
            </a:solidFill>
          </a:ln>
        </p:spPr>
        <p:txBody>
          <a:bodyPr>
            <a:normAutofit/>
          </a:bodyPr>
          <a:lstStyle/>
          <a:p>
            <a:pPr eaLnBrk="1" hangingPunct="1">
              <a:lnSpc>
                <a:spcPct val="90000"/>
              </a:lnSpc>
              <a:buFont typeface="Wingdings" pitchFamily="2" charset="2"/>
              <a:buNone/>
              <a:defRPr/>
            </a:pPr>
            <a:r>
              <a:rPr lang="en-GB" sz="2400" b="1" dirty="0" err="1" smtClean="0">
                <a:solidFill>
                  <a:schemeClr val="accent2">
                    <a:lumMod val="50000"/>
                  </a:schemeClr>
                </a:solidFill>
                <a:latin typeface="+mj-lt"/>
              </a:rPr>
              <a:t>Heider</a:t>
            </a:r>
            <a:r>
              <a:rPr lang="en-GB" sz="2400" b="1" dirty="0" smtClean="0">
                <a:solidFill>
                  <a:schemeClr val="accent2">
                    <a:lumMod val="50000"/>
                  </a:schemeClr>
                </a:solidFill>
                <a:latin typeface="+mj-lt"/>
              </a:rPr>
              <a:t> (1958)</a:t>
            </a:r>
          </a:p>
          <a:p>
            <a:pPr eaLnBrk="1" hangingPunct="1">
              <a:lnSpc>
                <a:spcPct val="90000"/>
              </a:lnSpc>
              <a:defRPr/>
            </a:pPr>
            <a:r>
              <a:rPr lang="en-GB" sz="2400" dirty="0" smtClean="0">
                <a:effectLst/>
                <a:latin typeface="+mj-lt"/>
              </a:rPr>
              <a:t>Distinguishes between Internal &amp; External attributions.</a:t>
            </a:r>
          </a:p>
          <a:p>
            <a:pPr eaLnBrk="1" hangingPunct="1">
              <a:lnSpc>
                <a:spcPct val="90000"/>
              </a:lnSpc>
              <a:defRPr/>
            </a:pPr>
            <a:r>
              <a:rPr lang="en-GB" sz="2400" dirty="0" smtClean="0">
                <a:effectLst/>
                <a:latin typeface="+mj-lt"/>
              </a:rPr>
              <a:t>Attributing behaviour to the sort of person we think they are</a:t>
            </a:r>
          </a:p>
          <a:p>
            <a:pPr lvl="1" eaLnBrk="1" hangingPunct="1">
              <a:lnSpc>
                <a:spcPct val="90000"/>
              </a:lnSpc>
              <a:defRPr/>
            </a:pPr>
            <a:r>
              <a:rPr lang="en-GB" sz="2400" dirty="0" smtClean="0">
                <a:solidFill>
                  <a:schemeClr val="accent2">
                    <a:lumMod val="50000"/>
                  </a:schemeClr>
                </a:solidFill>
                <a:effectLst/>
                <a:latin typeface="+mj-lt"/>
              </a:rPr>
              <a:t>“Internal attribution</a:t>
            </a:r>
            <a:r>
              <a:rPr lang="en-GB" sz="2400" dirty="0" smtClean="0">
                <a:solidFill>
                  <a:srgbClr val="CCFF66"/>
                </a:solidFill>
                <a:effectLst/>
                <a:latin typeface="+mj-lt"/>
              </a:rPr>
              <a:t>”</a:t>
            </a:r>
          </a:p>
          <a:p>
            <a:pPr marL="0" indent="0" eaLnBrk="1" hangingPunct="1">
              <a:lnSpc>
                <a:spcPct val="90000"/>
              </a:lnSpc>
              <a:buNone/>
              <a:defRPr/>
            </a:pPr>
            <a:r>
              <a:rPr lang="en-GB" sz="2400" dirty="0" smtClean="0">
                <a:effectLst/>
                <a:latin typeface="+mj-lt"/>
              </a:rPr>
              <a:t>Or the result of circumstances</a:t>
            </a:r>
          </a:p>
          <a:p>
            <a:pPr lvl="1">
              <a:lnSpc>
                <a:spcPct val="90000"/>
              </a:lnSpc>
              <a:defRPr/>
            </a:pPr>
            <a:r>
              <a:rPr lang="en-GB" sz="2400" dirty="0" smtClean="0">
                <a:solidFill>
                  <a:schemeClr val="accent2">
                    <a:lumMod val="50000"/>
                  </a:schemeClr>
                </a:solidFill>
                <a:effectLst/>
                <a:latin typeface="+mj-lt"/>
              </a:rPr>
              <a:t>“External attribution”</a:t>
            </a:r>
          </a:p>
          <a:p>
            <a:pPr eaLnBrk="1" hangingPunct="1">
              <a:lnSpc>
                <a:spcPct val="90000"/>
              </a:lnSpc>
              <a:defRPr/>
            </a:pPr>
            <a:endParaRPr lang="en-GB" sz="2400" dirty="0" smtClean="0">
              <a:solidFill>
                <a:schemeClr val="accent2">
                  <a:lumMod val="50000"/>
                </a:schemeClr>
              </a:solidFill>
              <a:effectLst/>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dissolve">
                                      <p:cBhvr>
                                        <p:cTn id="7" dur="500"/>
                                        <p:tgtEl>
                                          <p:spTgt spid="409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099">
                                            <p:bg/>
                                          </p:spTgt>
                                        </p:tgtEl>
                                        <p:attrNameLst>
                                          <p:attrName>style.visibility</p:attrName>
                                        </p:attrNameLst>
                                      </p:cBhvr>
                                      <p:to>
                                        <p:strVal val="visible"/>
                                      </p:to>
                                    </p:set>
                                    <p:animEffect transition="in" filter="dissolve">
                                      <p:cBhvr>
                                        <p:cTn id="12" dur="500"/>
                                        <p:tgtEl>
                                          <p:spTgt spid="4099">
                                            <p:bg/>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099">
                                            <p:txEl>
                                              <p:pRg st="0" end="0"/>
                                            </p:txEl>
                                          </p:spTgt>
                                        </p:tgtEl>
                                        <p:attrNameLst>
                                          <p:attrName>style.visibility</p:attrName>
                                        </p:attrNameLst>
                                      </p:cBhvr>
                                      <p:to>
                                        <p:strVal val="visible"/>
                                      </p:to>
                                    </p:set>
                                    <p:animEffect transition="in" filter="dissolve">
                                      <p:cBhvr>
                                        <p:cTn id="17" dur="500"/>
                                        <p:tgtEl>
                                          <p:spTgt spid="409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4099">
                                            <p:txEl>
                                              <p:pRg st="1" end="1"/>
                                            </p:txEl>
                                          </p:spTgt>
                                        </p:tgtEl>
                                        <p:attrNameLst>
                                          <p:attrName>style.visibility</p:attrName>
                                        </p:attrNameLst>
                                      </p:cBhvr>
                                      <p:to>
                                        <p:strVal val="visible"/>
                                      </p:to>
                                    </p:set>
                                    <p:animEffect transition="in" filter="dissolve">
                                      <p:cBhvr>
                                        <p:cTn id="22" dur="500"/>
                                        <p:tgtEl>
                                          <p:spTgt spid="409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099">
                                            <p:txEl>
                                              <p:pRg st="2" end="2"/>
                                            </p:txEl>
                                          </p:spTgt>
                                        </p:tgtEl>
                                        <p:attrNameLst>
                                          <p:attrName>style.visibility</p:attrName>
                                        </p:attrNameLst>
                                      </p:cBhvr>
                                      <p:to>
                                        <p:strVal val="visible"/>
                                      </p:to>
                                    </p:set>
                                    <p:animEffect transition="in" filter="dissolve">
                                      <p:cBhvr>
                                        <p:cTn id="27" dur="500"/>
                                        <p:tgtEl>
                                          <p:spTgt spid="4099">
                                            <p:txEl>
                                              <p:pRg st="2" end="2"/>
                                            </p:txEl>
                                          </p:spTgt>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4099">
                                            <p:txEl>
                                              <p:pRg st="3" end="3"/>
                                            </p:txEl>
                                          </p:spTgt>
                                        </p:tgtEl>
                                        <p:attrNameLst>
                                          <p:attrName>style.visibility</p:attrName>
                                        </p:attrNameLst>
                                      </p:cBhvr>
                                      <p:to>
                                        <p:strVal val="visible"/>
                                      </p:to>
                                    </p:set>
                                    <p:animEffect transition="in" filter="dissolve">
                                      <p:cBhvr>
                                        <p:cTn id="30" dur="500"/>
                                        <p:tgtEl>
                                          <p:spTgt spid="4099">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grpId="0" nodeType="clickEffect">
                                  <p:stCondLst>
                                    <p:cond delay="0"/>
                                  </p:stCondLst>
                                  <p:childTnLst>
                                    <p:set>
                                      <p:cBhvr>
                                        <p:cTn id="34" dur="1" fill="hold">
                                          <p:stCondLst>
                                            <p:cond delay="0"/>
                                          </p:stCondLst>
                                        </p:cTn>
                                        <p:tgtEl>
                                          <p:spTgt spid="4099">
                                            <p:txEl>
                                              <p:pRg st="4" end="4"/>
                                            </p:txEl>
                                          </p:spTgt>
                                        </p:tgtEl>
                                        <p:attrNameLst>
                                          <p:attrName>style.visibility</p:attrName>
                                        </p:attrNameLst>
                                      </p:cBhvr>
                                      <p:to>
                                        <p:strVal val="visible"/>
                                      </p:to>
                                    </p:set>
                                    <p:animEffect transition="in" filter="dissolve">
                                      <p:cBhvr>
                                        <p:cTn id="35" dur="500"/>
                                        <p:tgtEl>
                                          <p:spTgt spid="4099">
                                            <p:txEl>
                                              <p:pRg st="4" end="4"/>
                                            </p:txEl>
                                          </p:spTgt>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4099">
                                            <p:txEl>
                                              <p:pRg st="5" end="5"/>
                                            </p:txEl>
                                          </p:spTgt>
                                        </p:tgtEl>
                                        <p:attrNameLst>
                                          <p:attrName>style.visibility</p:attrName>
                                        </p:attrNameLst>
                                      </p:cBhvr>
                                      <p:to>
                                        <p:strVal val="visible"/>
                                      </p:to>
                                    </p:set>
                                    <p:animEffect transition="in" filter="dissolve">
                                      <p:cBhvr>
                                        <p:cTn id="38" dur="500"/>
                                        <p:tgtEl>
                                          <p:spTgt spid="4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a:bodyPr>
          <a:lstStyle/>
          <a:p>
            <a:pPr eaLnBrk="1" hangingPunct="1">
              <a:defRPr/>
            </a:pPr>
            <a:r>
              <a:rPr lang="en-GB" sz="4000" smtClean="0"/>
              <a:t>Fundamental attribution error (FAE)</a:t>
            </a:r>
            <a:endParaRPr lang="en-US" sz="4000" smtClean="0"/>
          </a:p>
        </p:txBody>
      </p:sp>
      <p:sp>
        <p:nvSpPr>
          <p:cNvPr id="54275" name="Rectangle 3"/>
          <p:cNvSpPr>
            <a:spLocks noGrp="1" noChangeArrowheads="1"/>
          </p:cNvSpPr>
          <p:nvPr>
            <p:ph idx="1"/>
          </p:nvPr>
        </p:nvSpPr>
        <p:spPr>
          <a:xfrm>
            <a:off x="2200276" y="2438400"/>
            <a:ext cx="6577928" cy="2590800"/>
          </a:xfrm>
          <a:solidFill>
            <a:schemeClr val="accent3">
              <a:lumMod val="40000"/>
              <a:lumOff val="60000"/>
            </a:schemeClr>
          </a:solidFill>
          <a:ln>
            <a:solidFill>
              <a:schemeClr val="accent1"/>
            </a:solidFill>
          </a:ln>
        </p:spPr>
        <p:txBody>
          <a:bodyPr/>
          <a:lstStyle/>
          <a:p>
            <a:pPr eaLnBrk="1" hangingPunct="1">
              <a:defRPr/>
            </a:pPr>
            <a:endParaRPr lang="en-GB" dirty="0" smtClean="0"/>
          </a:p>
          <a:p>
            <a:pPr eaLnBrk="1" hangingPunct="1">
              <a:defRPr/>
            </a:pPr>
            <a:r>
              <a:rPr lang="en-GB" dirty="0" smtClean="0">
                <a:effectLst/>
                <a:latin typeface="+mj-lt"/>
              </a:rPr>
              <a:t>As a general rule when interpreting the behaviour of others we overestimate the role of dispositional factors. </a:t>
            </a:r>
          </a:p>
          <a:p>
            <a:pPr eaLnBrk="1" hangingPunct="1">
              <a:defRPr/>
            </a:pPr>
            <a:r>
              <a:rPr lang="en-GB" dirty="0" smtClean="0">
                <a:effectLst/>
                <a:latin typeface="+mj-lt"/>
              </a:rPr>
              <a:t>And underestimate the role of situational factors.</a:t>
            </a:r>
          </a:p>
          <a:p>
            <a:pPr eaLnBrk="1" hangingPunct="1">
              <a:defRPr/>
            </a:pPr>
            <a:endParaRPr lang="en-US" dirty="0" smtClean="0">
              <a:latin typeface="+mj-lt"/>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p:cNvSpPr>
          <p:nvPr>
            <p:ph type="title"/>
          </p:nvPr>
        </p:nvSpPr>
        <p:spPr/>
        <p:txBody>
          <a:bodyPr>
            <a:normAutofit/>
            <a:scene3d>
              <a:camera prst="orthographicFront"/>
              <a:lightRig rig="soft" dir="t">
                <a:rot lat="0" lon="0" rev="16800000"/>
              </a:lightRig>
            </a:scene3d>
            <a:sp3d prstMaterial="softEdge">
              <a:bevelT w="38100" h="38100"/>
            </a:sp3d>
          </a:bodyPr>
          <a:lstStyle/>
          <a:p>
            <a:pPr>
              <a:defRPr/>
            </a:pPr>
            <a:r>
              <a:rPr lang="en-GB" sz="4100" b="1" kern="1200" dirty="0">
                <a:solidFill>
                  <a:schemeClr val="tx2">
                    <a:lumMod val="90000"/>
                  </a:schemeClr>
                </a:solidFill>
                <a:effectLst/>
              </a:rPr>
              <a:t>Attributional bias</a:t>
            </a:r>
            <a:endParaRPr lang="en-US" sz="4100" b="1" kern="1200" dirty="0">
              <a:solidFill>
                <a:schemeClr val="tx2">
                  <a:lumMod val="90000"/>
                </a:schemeClr>
              </a:solidFill>
              <a:effectLst/>
            </a:endParaRPr>
          </a:p>
        </p:txBody>
      </p:sp>
      <p:sp>
        <p:nvSpPr>
          <p:cNvPr id="55299" name="Rectangle 3"/>
          <p:cNvSpPr>
            <a:spLocks noGrp="1"/>
          </p:cNvSpPr>
          <p:nvPr>
            <p:ph idx="1"/>
          </p:nvPr>
        </p:nvSpPr>
        <p:spPr>
          <a:solidFill>
            <a:schemeClr val="accent3">
              <a:lumMod val="40000"/>
              <a:lumOff val="60000"/>
            </a:schemeClr>
          </a:solidFill>
          <a:ln>
            <a:solidFill>
              <a:schemeClr val="accent1"/>
            </a:solidFill>
          </a:ln>
        </p:spPr>
        <p:txBody>
          <a:bodyPr>
            <a:normAutofit fontScale="77500" lnSpcReduction="20000"/>
          </a:bodyPr>
          <a:lstStyle/>
          <a:p>
            <a:pPr marL="547688" indent="-411163" eaLnBrk="1" hangingPunct="1">
              <a:buFont typeface="Wingdings" pitchFamily="2" charset="2"/>
              <a:buNone/>
            </a:pPr>
            <a:r>
              <a:rPr lang="en-GB" sz="2800" b="1" u="sng" dirty="0" err="1" smtClean="0">
                <a:latin typeface="+mj-lt"/>
              </a:rPr>
              <a:t>Walster</a:t>
            </a:r>
            <a:r>
              <a:rPr lang="en-GB" sz="2800" b="1" u="sng" dirty="0" smtClean="0">
                <a:latin typeface="+mj-lt"/>
              </a:rPr>
              <a:t>, 1966:</a:t>
            </a:r>
          </a:p>
          <a:p>
            <a:pPr marL="547688" indent="-411163" eaLnBrk="1" hangingPunct="1"/>
            <a:r>
              <a:rPr lang="en-GB" sz="2800" dirty="0" smtClean="0">
                <a:effectLst/>
                <a:latin typeface="+mj-lt"/>
              </a:rPr>
              <a:t>Attributions made by observers can change based on the consequences of the action.</a:t>
            </a:r>
          </a:p>
          <a:p>
            <a:pPr marL="593725" indent="-457200" eaLnBrk="1" hangingPunct="1"/>
            <a:r>
              <a:rPr lang="en-GB" sz="2800" dirty="0" smtClean="0">
                <a:effectLst/>
                <a:latin typeface="+mj-lt"/>
              </a:rPr>
              <a:t>Procedure: Pp`s presented with a story of a car rolling down a hill.</a:t>
            </a:r>
          </a:p>
          <a:p>
            <a:pPr marL="547688" indent="-411163" eaLnBrk="1" hangingPunct="1"/>
            <a:r>
              <a:rPr lang="en-GB" sz="2800" dirty="0" smtClean="0">
                <a:effectLst/>
                <a:latin typeface="+mj-lt"/>
              </a:rPr>
              <a:t>Story had a variety of different endings with varying severity of consequences.</a:t>
            </a:r>
          </a:p>
          <a:p>
            <a:pPr marL="547688" indent="-411163" eaLnBrk="1" hangingPunct="1"/>
            <a:r>
              <a:rPr lang="en-GB" sz="2800" dirty="0" smtClean="0">
                <a:effectLst/>
                <a:latin typeface="+mj-lt"/>
              </a:rPr>
              <a:t>Pp`s asked to explain why car was rolling down hill.</a:t>
            </a:r>
          </a:p>
          <a:p>
            <a:pPr marL="547688" indent="-411163" eaLnBrk="1" hangingPunct="1"/>
            <a:endParaRPr lang="en-GB" sz="2800" dirty="0" smtClean="0"/>
          </a:p>
          <a:p>
            <a:pPr marL="547688" indent="-411163" eaLnBrk="1" hangingPunct="1"/>
            <a:endParaRPr lang="en-US" sz="2800" dirty="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p:cNvSpPr>
          <p:nvPr>
            <p:ph type="title"/>
          </p:nvPr>
        </p:nvSpPr>
        <p:spPr/>
        <p:txBody>
          <a:bodyPr>
            <a:normAutofit/>
            <a:scene3d>
              <a:camera prst="orthographicFront"/>
              <a:lightRig rig="soft" dir="t">
                <a:rot lat="0" lon="0" rev="16800000"/>
              </a:lightRig>
            </a:scene3d>
            <a:sp3d prstMaterial="softEdge">
              <a:bevelT w="38100" h="38100"/>
            </a:sp3d>
          </a:bodyPr>
          <a:lstStyle/>
          <a:p>
            <a:pPr>
              <a:defRPr/>
            </a:pPr>
            <a:r>
              <a:rPr lang="en-GB" sz="4100" b="1" kern="1200" dirty="0">
                <a:solidFill>
                  <a:schemeClr val="tx2">
                    <a:lumMod val="90000"/>
                  </a:schemeClr>
                </a:solidFill>
                <a:effectLst/>
              </a:rPr>
              <a:t>Attributional bias</a:t>
            </a:r>
            <a:endParaRPr lang="en-US" sz="4100" b="1" kern="1200" dirty="0">
              <a:solidFill>
                <a:schemeClr val="tx2">
                  <a:lumMod val="90000"/>
                </a:schemeClr>
              </a:solidFill>
              <a:effectLst/>
            </a:endParaRPr>
          </a:p>
        </p:txBody>
      </p:sp>
      <p:sp>
        <p:nvSpPr>
          <p:cNvPr id="56323" name="Rectangle 3"/>
          <p:cNvSpPr>
            <a:spLocks noGrp="1"/>
          </p:cNvSpPr>
          <p:nvPr>
            <p:ph idx="1"/>
          </p:nvPr>
        </p:nvSpPr>
        <p:spPr>
          <a:xfrm>
            <a:off x="2200276" y="2438400"/>
            <a:ext cx="6577928" cy="4191000"/>
          </a:xfrm>
          <a:solidFill>
            <a:schemeClr val="accent3">
              <a:lumMod val="40000"/>
              <a:lumOff val="60000"/>
            </a:schemeClr>
          </a:solidFill>
          <a:ln>
            <a:solidFill>
              <a:schemeClr val="accent1"/>
            </a:solidFill>
          </a:ln>
        </p:spPr>
        <p:txBody>
          <a:bodyPr>
            <a:normAutofit fontScale="62500" lnSpcReduction="20000"/>
          </a:bodyPr>
          <a:lstStyle/>
          <a:p>
            <a:pPr marL="547688" indent="-411163" eaLnBrk="1" hangingPunct="1">
              <a:lnSpc>
                <a:spcPct val="80000"/>
              </a:lnSpc>
              <a:buFont typeface="Wingdings" pitchFamily="2" charset="2"/>
              <a:buNone/>
              <a:defRPr/>
            </a:pPr>
            <a:endParaRPr lang="en-GB" sz="2800" b="1" u="sng" dirty="0" smtClean="0">
              <a:effectLst/>
            </a:endParaRPr>
          </a:p>
          <a:p>
            <a:pPr marL="547688" indent="-411163" eaLnBrk="1" hangingPunct="1">
              <a:lnSpc>
                <a:spcPct val="120000"/>
              </a:lnSpc>
              <a:defRPr/>
            </a:pPr>
            <a:r>
              <a:rPr lang="en-GB" sz="2800" dirty="0" smtClean="0">
                <a:effectLst/>
                <a:latin typeface="+mj-lt"/>
              </a:rPr>
              <a:t>Results:</a:t>
            </a:r>
          </a:p>
          <a:p>
            <a:pPr marL="593725" indent="-457200" eaLnBrk="1" hangingPunct="1">
              <a:lnSpc>
                <a:spcPct val="120000"/>
              </a:lnSpc>
              <a:defRPr/>
            </a:pPr>
            <a:r>
              <a:rPr lang="en-GB" sz="2800" dirty="0" smtClean="0">
                <a:effectLst/>
                <a:latin typeface="+mj-lt"/>
              </a:rPr>
              <a:t>Condition which showed little injury or damage as a consequence – pp`s tended to attribute situational factors e.g. mechanical failure</a:t>
            </a:r>
          </a:p>
          <a:p>
            <a:pPr marL="593725" indent="-457200" eaLnBrk="1" hangingPunct="1">
              <a:lnSpc>
                <a:spcPct val="120000"/>
              </a:lnSpc>
              <a:defRPr/>
            </a:pPr>
            <a:r>
              <a:rPr lang="en-GB" sz="2800" dirty="0">
                <a:effectLst/>
                <a:latin typeface="+mj-lt"/>
              </a:rPr>
              <a:t>I</a:t>
            </a:r>
            <a:r>
              <a:rPr lang="en-GB" sz="2800" dirty="0" smtClean="0">
                <a:effectLst/>
                <a:latin typeface="+mj-lt"/>
              </a:rPr>
              <a:t>n the condition with severe consequences – pp`s tended to blame driver &amp; attribute dispositional factors  e.g. not applying handbrake properly.</a:t>
            </a:r>
          </a:p>
          <a:p>
            <a:pPr marL="547688" indent="-411163" eaLnBrk="1" hangingPunct="1">
              <a:lnSpc>
                <a:spcPct val="120000"/>
              </a:lnSpc>
              <a:buFont typeface="Wingdings" pitchFamily="2" charset="2"/>
              <a:buNone/>
              <a:defRPr/>
            </a:pPr>
            <a:r>
              <a:rPr lang="en-GB" sz="2800" dirty="0" smtClean="0">
                <a:effectLst/>
                <a:latin typeface="+mj-lt"/>
              </a:rPr>
              <a:t>Conclusions:</a:t>
            </a:r>
          </a:p>
          <a:p>
            <a:pPr marL="593725" indent="-457200" eaLnBrk="1" hangingPunct="1">
              <a:lnSpc>
                <a:spcPct val="120000"/>
              </a:lnSpc>
              <a:defRPr/>
            </a:pPr>
            <a:r>
              <a:rPr lang="en-GB" sz="2800" dirty="0" smtClean="0">
                <a:effectLst/>
                <a:latin typeface="+mj-lt"/>
              </a:rPr>
              <a:t>Witnesses interpretation &amp; subsequent recall of events are subject to social information processing biases (attribution errors). </a:t>
            </a:r>
          </a:p>
          <a:p>
            <a:pPr marL="547688" indent="-411163" eaLnBrk="1" hangingPunct="1">
              <a:lnSpc>
                <a:spcPct val="120000"/>
              </a:lnSpc>
              <a:defRPr/>
            </a:pPr>
            <a:endParaRPr lang="en-US" sz="2800" dirty="0" smtClean="0">
              <a:latin typeface="+mj-lt"/>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hangingPunct="1">
              <a:defRPr/>
            </a:pPr>
            <a:r>
              <a:rPr lang="en-GB" smtClean="0"/>
              <a:t>Attribution theories</a:t>
            </a:r>
          </a:p>
        </p:txBody>
      </p:sp>
      <p:sp>
        <p:nvSpPr>
          <p:cNvPr id="50179" name="Rectangle 3"/>
          <p:cNvSpPr>
            <a:spLocks noGrp="1" noChangeArrowheads="1"/>
          </p:cNvSpPr>
          <p:nvPr>
            <p:ph idx="1"/>
          </p:nvPr>
        </p:nvSpPr>
        <p:spPr>
          <a:xfrm>
            <a:off x="2200276" y="2438400"/>
            <a:ext cx="6638924" cy="4267200"/>
          </a:xfrm>
          <a:solidFill>
            <a:schemeClr val="accent3">
              <a:lumMod val="40000"/>
              <a:lumOff val="60000"/>
            </a:schemeClr>
          </a:solidFill>
          <a:ln>
            <a:solidFill>
              <a:schemeClr val="accent1"/>
            </a:solidFill>
          </a:ln>
        </p:spPr>
        <p:txBody>
          <a:bodyPr>
            <a:normAutofit fontScale="85000" lnSpcReduction="10000"/>
          </a:bodyPr>
          <a:lstStyle/>
          <a:p>
            <a:pPr eaLnBrk="1" hangingPunct="1">
              <a:buFont typeface="Wingdings" pitchFamily="2" charset="2"/>
              <a:buNone/>
              <a:defRPr/>
            </a:pPr>
            <a:r>
              <a:rPr lang="en-GB" sz="2400" b="1" u="sng" dirty="0" smtClean="0">
                <a:effectLst/>
                <a:latin typeface="+mj-lt"/>
              </a:rPr>
              <a:t>Just world hypothesis – Lerner 1980</a:t>
            </a:r>
          </a:p>
          <a:p>
            <a:pPr eaLnBrk="1" hangingPunct="1">
              <a:defRPr/>
            </a:pPr>
            <a:r>
              <a:rPr lang="en-GB" sz="2400" dirty="0" smtClean="0">
                <a:effectLst/>
                <a:latin typeface="+mj-lt"/>
              </a:rPr>
              <a:t>People have a need to believe in a world that is just and fair and that people ‘get what they deserve’.</a:t>
            </a:r>
          </a:p>
          <a:p>
            <a:pPr eaLnBrk="1" hangingPunct="1">
              <a:defRPr/>
            </a:pPr>
            <a:r>
              <a:rPr lang="en-GB" sz="2400" dirty="0" smtClean="0">
                <a:effectLst/>
                <a:latin typeface="+mj-lt"/>
              </a:rPr>
              <a:t>In general this works in favour of the effectiveness of the jury system.</a:t>
            </a:r>
          </a:p>
          <a:p>
            <a:pPr eaLnBrk="1" hangingPunct="1">
              <a:defRPr/>
            </a:pPr>
            <a:r>
              <a:rPr lang="en-GB" sz="2400" dirty="0" smtClean="0">
                <a:effectLst/>
                <a:latin typeface="+mj-lt"/>
              </a:rPr>
              <a:t>However it could also introduce a bias whereby victims may be blamed for their own misfortune. </a:t>
            </a:r>
          </a:p>
          <a:p>
            <a:pPr eaLnBrk="1" hangingPunct="1">
              <a:defRPr/>
            </a:pPr>
            <a:r>
              <a:rPr lang="en-GB" sz="2400" dirty="0" smtClean="0">
                <a:effectLst/>
                <a:latin typeface="+mj-lt"/>
              </a:rPr>
              <a:t>This is in order to uphold the belief that they too ‘get what they deserve’. </a:t>
            </a:r>
          </a:p>
          <a:p>
            <a:pPr eaLnBrk="1" hangingPunct="1">
              <a:defRPr/>
            </a:pPr>
            <a:r>
              <a:rPr lang="en-GB" sz="2400" dirty="0" smtClean="0">
                <a:effectLst/>
                <a:latin typeface="+mj-lt"/>
              </a:rPr>
              <a:t>Example overleaf…</a:t>
            </a:r>
          </a:p>
          <a:p>
            <a:pPr eaLnBrk="1" hangingPunct="1">
              <a:defRPr/>
            </a:pPr>
            <a:endParaRPr lang="en-US" sz="2400" dirty="0" smtClean="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lstStyle/>
          <a:p>
            <a:pPr eaLnBrk="1" hangingPunct="1">
              <a:defRPr/>
            </a:pPr>
            <a:r>
              <a:rPr lang="en-GB" sz="4000" dirty="0" smtClean="0"/>
              <a:t>Attribution theories</a:t>
            </a:r>
          </a:p>
        </p:txBody>
      </p:sp>
      <p:sp>
        <p:nvSpPr>
          <p:cNvPr id="57347" name="Rectangle 3"/>
          <p:cNvSpPr>
            <a:spLocks noGrp="1" noChangeArrowheads="1"/>
          </p:cNvSpPr>
          <p:nvPr>
            <p:ph idx="1"/>
          </p:nvPr>
        </p:nvSpPr>
        <p:spPr>
          <a:xfrm>
            <a:off x="1676400" y="2438400"/>
            <a:ext cx="7101804" cy="4267200"/>
          </a:xfrm>
          <a:solidFill>
            <a:schemeClr val="accent3">
              <a:lumMod val="40000"/>
              <a:lumOff val="60000"/>
            </a:schemeClr>
          </a:solidFill>
          <a:ln>
            <a:solidFill>
              <a:schemeClr val="accent1"/>
            </a:solidFill>
          </a:ln>
        </p:spPr>
        <p:txBody>
          <a:bodyPr>
            <a:noAutofit/>
          </a:bodyPr>
          <a:lstStyle/>
          <a:p>
            <a:pPr eaLnBrk="1" hangingPunct="1">
              <a:lnSpc>
                <a:spcPct val="120000"/>
              </a:lnSpc>
              <a:buFont typeface="Wingdings" pitchFamily="2" charset="2"/>
              <a:buNone/>
              <a:defRPr/>
            </a:pPr>
            <a:r>
              <a:rPr lang="en-GB" sz="1600" b="1" u="sng" dirty="0" smtClean="0">
                <a:effectLst/>
                <a:latin typeface="+mj-lt"/>
              </a:rPr>
              <a:t>Just world hypothesis – Lerner 1980</a:t>
            </a:r>
          </a:p>
          <a:p>
            <a:pPr eaLnBrk="1" hangingPunct="1">
              <a:lnSpc>
                <a:spcPct val="120000"/>
              </a:lnSpc>
              <a:defRPr/>
            </a:pPr>
            <a:r>
              <a:rPr lang="en-GB" sz="1600" dirty="0" smtClean="0">
                <a:effectLst/>
                <a:latin typeface="+mj-lt"/>
              </a:rPr>
              <a:t>One of the most disturbing aspects of this is the attitude sometimes expressed towards rape victims e.g. ‘she led him on’. ‘what does she expect dressed like that etc.</a:t>
            </a:r>
          </a:p>
          <a:p>
            <a:pPr eaLnBrk="1" hangingPunct="1">
              <a:lnSpc>
                <a:spcPct val="120000"/>
              </a:lnSpc>
              <a:buFont typeface="Wingdings" pitchFamily="2" charset="2"/>
              <a:buNone/>
              <a:defRPr/>
            </a:pPr>
            <a:r>
              <a:rPr lang="en-GB" sz="1600" dirty="0" smtClean="0">
                <a:effectLst/>
                <a:latin typeface="+mj-lt"/>
              </a:rPr>
              <a:t>Study: Bell et al., (1994).</a:t>
            </a:r>
          </a:p>
          <a:p>
            <a:pPr eaLnBrk="1" hangingPunct="1">
              <a:lnSpc>
                <a:spcPct val="120000"/>
              </a:lnSpc>
              <a:defRPr/>
            </a:pPr>
            <a:r>
              <a:rPr lang="en-GB" sz="1600" dirty="0" smtClean="0">
                <a:effectLst/>
                <a:latin typeface="+mj-lt"/>
              </a:rPr>
              <a:t>Using a mock jury method, they asked pp`s to consider 4 different rape cases (2 involved strangers, 2 involved date rape).</a:t>
            </a:r>
          </a:p>
          <a:p>
            <a:pPr eaLnBrk="1" hangingPunct="1">
              <a:lnSpc>
                <a:spcPct val="120000"/>
              </a:lnSpc>
              <a:defRPr/>
            </a:pPr>
            <a:r>
              <a:rPr lang="en-GB" sz="1600" dirty="0" smtClean="0">
                <a:effectLst/>
                <a:latin typeface="+mj-lt"/>
              </a:rPr>
              <a:t>Findings: Pp`s placed more responsibility for what happened when the victim knew her assailant than when he was a stranger.</a:t>
            </a:r>
          </a:p>
          <a:p>
            <a:pPr eaLnBrk="1" hangingPunct="1">
              <a:lnSpc>
                <a:spcPct val="120000"/>
              </a:lnSpc>
              <a:defRPr/>
            </a:pPr>
            <a:r>
              <a:rPr lang="en-GB" sz="1600" dirty="0" smtClean="0">
                <a:effectLst/>
                <a:latin typeface="+mj-lt"/>
              </a:rPr>
              <a:t>Conclusions: Juries may have preconceived ideas on the guilt or innocence of a suspect based on their perceptions of the victims responsibility, which may stem from a cognitive bias. </a:t>
            </a:r>
          </a:p>
          <a:p>
            <a:pPr marL="0" indent="0" eaLnBrk="1" hangingPunct="1">
              <a:lnSpc>
                <a:spcPct val="120000"/>
              </a:lnSpc>
              <a:buNone/>
              <a:defRPr/>
            </a:pPr>
            <a:endParaRPr lang="en-GB" sz="1600" dirty="0" smtClean="0">
              <a:latin typeface="+mj-lt"/>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838200"/>
            <a:ext cx="8229600" cy="1066799"/>
          </a:xfrm>
        </p:spPr>
        <p:txBody>
          <a:bodyPr/>
          <a:lstStyle/>
          <a:p>
            <a:pPr eaLnBrk="1" hangingPunct="1">
              <a:defRPr/>
            </a:pPr>
            <a:r>
              <a:rPr lang="en-GB" sz="3200" dirty="0" smtClean="0"/>
              <a:t>Overview: </a:t>
            </a:r>
            <a:br>
              <a:rPr lang="en-GB" sz="3200" dirty="0" smtClean="0"/>
            </a:br>
            <a:r>
              <a:rPr lang="en-GB" sz="3200" dirty="0" smtClean="0"/>
              <a:t>Interpersonal influences on jury decisions</a:t>
            </a:r>
            <a:endParaRPr lang="en-US" sz="3200" dirty="0" smtClean="0"/>
          </a:p>
        </p:txBody>
      </p:sp>
      <p:sp>
        <p:nvSpPr>
          <p:cNvPr id="33795" name="Rectangle 3"/>
          <p:cNvSpPr>
            <a:spLocks noGrp="1" noChangeArrowheads="1"/>
          </p:cNvSpPr>
          <p:nvPr>
            <p:ph idx="1"/>
          </p:nvPr>
        </p:nvSpPr>
        <p:spPr>
          <a:xfrm>
            <a:off x="457200" y="2362200"/>
            <a:ext cx="8229600" cy="3768725"/>
          </a:xfrm>
          <a:solidFill>
            <a:schemeClr val="accent3">
              <a:lumMod val="40000"/>
              <a:lumOff val="60000"/>
            </a:schemeClr>
          </a:solidFill>
          <a:ln>
            <a:solidFill>
              <a:schemeClr val="accent1"/>
            </a:solidFill>
          </a:ln>
        </p:spPr>
        <p:txBody>
          <a:bodyPr>
            <a:normAutofit lnSpcReduction="10000"/>
          </a:bodyPr>
          <a:lstStyle/>
          <a:p>
            <a:pPr eaLnBrk="1" hangingPunct="1">
              <a:defRPr/>
            </a:pPr>
            <a:r>
              <a:rPr lang="en-GB" sz="2800" dirty="0" smtClean="0">
                <a:effectLst/>
                <a:latin typeface="+mj-lt"/>
              </a:rPr>
              <a:t>Hastie and Pennington (1983) also report on various </a:t>
            </a:r>
            <a:r>
              <a:rPr lang="en-GB" sz="2800" b="1" dirty="0" smtClean="0">
                <a:effectLst/>
                <a:latin typeface="+mj-lt"/>
              </a:rPr>
              <a:t>social influences on jury decision making: </a:t>
            </a:r>
            <a:r>
              <a:rPr lang="en-GB" sz="2800" dirty="0" smtClean="0">
                <a:effectLst/>
                <a:latin typeface="+mj-lt"/>
              </a:rPr>
              <a:t> </a:t>
            </a:r>
          </a:p>
          <a:p>
            <a:pPr eaLnBrk="1" hangingPunct="1">
              <a:defRPr/>
            </a:pPr>
            <a:endParaRPr lang="en-GB" sz="2800" b="1" dirty="0" smtClean="0">
              <a:effectLst/>
              <a:latin typeface="+mj-lt"/>
            </a:endParaRPr>
          </a:p>
          <a:p>
            <a:pPr eaLnBrk="1" hangingPunct="1">
              <a:defRPr/>
            </a:pPr>
            <a:r>
              <a:rPr lang="en-GB" sz="2800" b="1" dirty="0" smtClean="0">
                <a:effectLst/>
                <a:latin typeface="+mj-lt"/>
              </a:rPr>
              <a:t> </a:t>
            </a:r>
            <a:r>
              <a:rPr lang="en-GB" sz="2800" dirty="0" smtClean="0">
                <a:effectLst/>
                <a:latin typeface="+mj-lt"/>
              </a:rPr>
              <a:t>Leadership</a:t>
            </a:r>
          </a:p>
          <a:p>
            <a:pPr eaLnBrk="1" hangingPunct="1">
              <a:defRPr/>
            </a:pPr>
            <a:r>
              <a:rPr lang="en-GB" sz="2800" dirty="0" smtClean="0">
                <a:effectLst/>
                <a:latin typeface="+mj-lt"/>
              </a:rPr>
              <a:t>Majority influence</a:t>
            </a:r>
          </a:p>
          <a:p>
            <a:pPr eaLnBrk="1" hangingPunct="1">
              <a:defRPr/>
            </a:pPr>
            <a:r>
              <a:rPr lang="en-GB" sz="2800" dirty="0" smtClean="0">
                <a:effectLst/>
                <a:latin typeface="+mj-lt"/>
              </a:rPr>
              <a:t>Minority influence</a:t>
            </a:r>
          </a:p>
          <a:p>
            <a:pPr eaLnBrk="1" hangingPunct="1">
              <a:defRPr/>
            </a:pPr>
            <a:endParaRPr lang="en-GB" b="1" dirty="0" smtClean="0"/>
          </a:p>
          <a:p>
            <a:pPr eaLnBrk="1" hangingPunct="1">
              <a:buFont typeface="Wingdings" pitchFamily="2" charset="2"/>
              <a:buNone/>
              <a:defRPr/>
            </a:pPr>
            <a:endParaRPr lang="en-US" dirty="0"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GB" sz="4000" smtClean="0"/>
              <a:t>Interpersonal influences: Leadership</a:t>
            </a:r>
          </a:p>
        </p:txBody>
      </p:sp>
      <p:sp>
        <p:nvSpPr>
          <p:cNvPr id="46083" name="Rectangle 3"/>
          <p:cNvSpPr>
            <a:spLocks noGrp="1" noChangeArrowheads="1"/>
          </p:cNvSpPr>
          <p:nvPr>
            <p:ph idx="1"/>
          </p:nvPr>
        </p:nvSpPr>
        <p:spPr>
          <a:xfrm>
            <a:off x="2200276" y="2438400"/>
            <a:ext cx="6577928" cy="4114800"/>
          </a:xfrm>
          <a:solidFill>
            <a:schemeClr val="accent3">
              <a:lumMod val="40000"/>
              <a:lumOff val="60000"/>
            </a:schemeClr>
          </a:solidFill>
          <a:ln>
            <a:solidFill>
              <a:schemeClr val="accent1"/>
            </a:solidFill>
          </a:ln>
        </p:spPr>
        <p:txBody>
          <a:bodyPr>
            <a:normAutofit fontScale="92500" lnSpcReduction="20000"/>
          </a:bodyPr>
          <a:lstStyle/>
          <a:p>
            <a:pPr eaLnBrk="1" hangingPunct="1">
              <a:defRPr/>
            </a:pPr>
            <a:r>
              <a:rPr lang="en-GB" sz="2400" dirty="0" smtClean="0">
                <a:effectLst/>
                <a:latin typeface="+mj-lt"/>
              </a:rPr>
              <a:t>Before any deliberations take place the jury selects a foreman who is responsible for calling for votes, liaising between the judge and jurors and announcing the verdict to the court. </a:t>
            </a:r>
            <a:r>
              <a:rPr lang="en-GB" sz="2400" dirty="0" err="1" smtClean="0">
                <a:effectLst/>
                <a:latin typeface="+mj-lt"/>
              </a:rPr>
              <a:t>Strodtbeck</a:t>
            </a:r>
            <a:r>
              <a:rPr lang="en-GB" sz="2400" dirty="0" smtClean="0">
                <a:effectLst/>
                <a:latin typeface="+mj-lt"/>
              </a:rPr>
              <a:t> &amp; Hook (1961) found that several factors influence who becomes the foreman:</a:t>
            </a:r>
          </a:p>
          <a:p>
            <a:pPr eaLnBrk="1" hangingPunct="1">
              <a:buFont typeface="Wingdings" pitchFamily="2" charset="2"/>
              <a:buNone/>
              <a:defRPr/>
            </a:pPr>
            <a:endParaRPr lang="en-GB" sz="2400" dirty="0" smtClean="0">
              <a:effectLst/>
              <a:latin typeface="+mj-lt"/>
            </a:endParaRPr>
          </a:p>
          <a:p>
            <a:pPr eaLnBrk="1" hangingPunct="1">
              <a:defRPr/>
            </a:pPr>
            <a:r>
              <a:rPr lang="en-GB" sz="2400" dirty="0" smtClean="0">
                <a:effectLst/>
                <a:latin typeface="+mj-lt"/>
              </a:rPr>
              <a:t>People who have previously served on a jury.</a:t>
            </a:r>
          </a:p>
          <a:p>
            <a:pPr eaLnBrk="1" hangingPunct="1">
              <a:defRPr/>
            </a:pPr>
            <a:r>
              <a:rPr lang="en-GB" sz="2400" dirty="0" smtClean="0">
                <a:effectLst/>
                <a:latin typeface="+mj-lt"/>
              </a:rPr>
              <a:t>Those of a high social economic status.</a:t>
            </a:r>
          </a:p>
          <a:p>
            <a:pPr eaLnBrk="1" hangingPunct="1">
              <a:defRPr/>
            </a:pPr>
            <a:r>
              <a:rPr lang="en-GB" sz="2400" dirty="0" smtClean="0">
                <a:effectLst/>
                <a:latin typeface="+mj-lt"/>
              </a:rPr>
              <a:t>Those who spoke first.</a:t>
            </a:r>
          </a:p>
          <a:p>
            <a:pPr eaLnBrk="1" hangingPunct="1">
              <a:defRPr/>
            </a:pPr>
            <a:r>
              <a:rPr lang="en-GB" sz="2400" dirty="0" smtClean="0">
                <a:effectLst/>
                <a:latin typeface="+mj-lt"/>
              </a:rPr>
              <a:t>Those who sit at the head of the table.</a:t>
            </a:r>
          </a:p>
          <a:p>
            <a:pPr eaLnBrk="1" hangingPunct="1">
              <a:defRPr/>
            </a:pPr>
            <a:endParaRPr lang="en-GB" sz="2400" dirty="0" smtClean="0"/>
          </a:p>
          <a:p>
            <a:pPr eaLnBrk="1" hangingPunct="1">
              <a:defRPr/>
            </a:pPr>
            <a:endParaRPr lang="en-US" sz="2400" dirty="0" smtClean="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209800" y="990600"/>
            <a:ext cx="8229600" cy="941387"/>
          </a:xfrm>
        </p:spPr>
        <p:txBody>
          <a:bodyPr>
            <a:normAutofit/>
          </a:bodyPr>
          <a:lstStyle/>
          <a:p>
            <a:pPr eaLnBrk="1" hangingPunct="1">
              <a:defRPr/>
            </a:pPr>
            <a:r>
              <a:rPr lang="en-GB" sz="4000" dirty="0" smtClean="0"/>
              <a:t>Gender &amp; SES</a:t>
            </a:r>
            <a:endParaRPr lang="en-US" sz="4000" dirty="0" smtClean="0"/>
          </a:p>
        </p:txBody>
      </p:sp>
      <p:sp>
        <p:nvSpPr>
          <p:cNvPr id="40963" name="Rectangle 3"/>
          <p:cNvSpPr>
            <a:spLocks noGrp="1" noChangeArrowheads="1"/>
          </p:cNvSpPr>
          <p:nvPr>
            <p:ph idx="1"/>
          </p:nvPr>
        </p:nvSpPr>
        <p:spPr>
          <a:xfrm>
            <a:off x="2857500" y="2438400"/>
            <a:ext cx="5920704" cy="3886200"/>
          </a:xfrm>
          <a:solidFill>
            <a:schemeClr val="accent3">
              <a:lumMod val="40000"/>
              <a:lumOff val="60000"/>
            </a:schemeClr>
          </a:solidFill>
          <a:ln>
            <a:solidFill>
              <a:schemeClr val="accent1"/>
            </a:solidFill>
          </a:ln>
        </p:spPr>
        <p:txBody>
          <a:bodyPr/>
          <a:lstStyle/>
          <a:p>
            <a:pPr eaLnBrk="1" hangingPunct="1">
              <a:lnSpc>
                <a:spcPct val="90000"/>
              </a:lnSpc>
              <a:defRPr/>
            </a:pPr>
            <a:r>
              <a:rPr lang="en-GB" sz="2400" dirty="0" smtClean="0">
                <a:effectLst/>
                <a:latin typeface="+mj-lt"/>
              </a:rPr>
              <a:t>Kerr et al., (1982) in a series of 179 real life trials, women were elected as foreman in only 10% of cases (despite males and females being equal in number overall).</a:t>
            </a:r>
          </a:p>
          <a:p>
            <a:pPr eaLnBrk="1" hangingPunct="1">
              <a:lnSpc>
                <a:spcPct val="90000"/>
              </a:lnSpc>
              <a:defRPr/>
            </a:pPr>
            <a:endParaRPr lang="en-GB" sz="2400" dirty="0" smtClean="0">
              <a:effectLst/>
              <a:latin typeface="+mj-lt"/>
            </a:endParaRPr>
          </a:p>
          <a:p>
            <a:pPr eaLnBrk="1" hangingPunct="1">
              <a:lnSpc>
                <a:spcPct val="90000"/>
              </a:lnSpc>
              <a:defRPr/>
            </a:pPr>
            <a:r>
              <a:rPr lang="en-GB" sz="2400" dirty="0" smtClean="0">
                <a:effectLst/>
                <a:latin typeface="+mj-lt"/>
              </a:rPr>
              <a:t>Males speak more than females and higher SES jurors participate at a higher rate than lower SES jurors.</a:t>
            </a:r>
          </a:p>
          <a:p>
            <a:pPr eaLnBrk="1" hangingPunct="1">
              <a:lnSpc>
                <a:spcPct val="90000"/>
              </a:lnSpc>
              <a:defRPr/>
            </a:pPr>
            <a:endParaRPr lang="en-US" sz="2400" dirty="0" smtClean="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876800"/>
            <a:ext cx="2628900"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2286000" y="1295400"/>
            <a:ext cx="6673174" cy="1560716"/>
          </a:xfrm>
        </p:spPr>
        <p:txBody>
          <a:bodyPr/>
          <a:lstStyle/>
          <a:p>
            <a:pPr eaLnBrk="1" hangingPunct="1">
              <a:defRPr/>
            </a:pPr>
            <a:r>
              <a:rPr lang="en-GB" sz="4000" b="1" dirty="0" smtClean="0"/>
              <a:t>Location at table</a:t>
            </a:r>
            <a:endParaRPr lang="en-US" sz="4000" b="1" dirty="0" smtClean="0"/>
          </a:p>
        </p:txBody>
      </p:sp>
      <p:sp>
        <p:nvSpPr>
          <p:cNvPr id="41987" name="Rectangle 3"/>
          <p:cNvSpPr>
            <a:spLocks noGrp="1" noChangeArrowheads="1"/>
          </p:cNvSpPr>
          <p:nvPr>
            <p:ph idx="1"/>
          </p:nvPr>
        </p:nvSpPr>
        <p:spPr>
          <a:xfrm>
            <a:off x="2200276" y="2438400"/>
            <a:ext cx="6577928" cy="2514600"/>
          </a:xfrm>
          <a:solidFill>
            <a:schemeClr val="accent3">
              <a:lumMod val="40000"/>
              <a:lumOff val="60000"/>
            </a:schemeClr>
          </a:solidFill>
          <a:ln>
            <a:solidFill>
              <a:schemeClr val="accent1"/>
            </a:solidFill>
          </a:ln>
        </p:spPr>
        <p:txBody>
          <a:bodyPr/>
          <a:lstStyle/>
          <a:p>
            <a:pPr eaLnBrk="1" hangingPunct="1">
              <a:defRPr/>
            </a:pPr>
            <a:r>
              <a:rPr lang="en-GB" dirty="0" smtClean="0">
                <a:effectLst/>
                <a:latin typeface="+mj-lt"/>
              </a:rPr>
              <a:t>People who sit at the head of a rectangular table are more likely to be chosen as foreman than those sitting at the sides (</a:t>
            </a:r>
            <a:r>
              <a:rPr lang="en-GB" dirty="0" err="1" smtClean="0">
                <a:effectLst/>
                <a:latin typeface="+mj-lt"/>
              </a:rPr>
              <a:t>Strodtbeck</a:t>
            </a:r>
            <a:r>
              <a:rPr lang="en-GB" dirty="0" smtClean="0">
                <a:effectLst/>
                <a:latin typeface="+mj-lt"/>
              </a:rPr>
              <a:t> et al.,). </a:t>
            </a:r>
          </a:p>
          <a:p>
            <a:pPr eaLnBrk="1" hangingPunct="1">
              <a:defRPr/>
            </a:pPr>
            <a:r>
              <a:rPr lang="en-GB" dirty="0" smtClean="0">
                <a:effectLst/>
                <a:latin typeface="+mj-lt"/>
              </a:rPr>
              <a:t>Jurors seated at ends and middle of rectangular table also participate at higher rates than jurors in other positions. </a:t>
            </a:r>
          </a:p>
          <a:p>
            <a:pPr eaLnBrk="1" hangingPunct="1">
              <a:defRPr/>
            </a:pPr>
            <a:endParaRPr lang="en-US" dirty="0" smtClean="0">
              <a:effectLst/>
              <a:latin typeface="+mj-lt"/>
            </a:endParaRPr>
          </a:p>
        </p:txBody>
      </p:sp>
      <p:sp>
        <p:nvSpPr>
          <p:cNvPr id="2" name="AutoShape 2" descr="Image result for jury deliber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9486" y="4724400"/>
            <a:ext cx="3418114" cy="1914144"/>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defRPr/>
            </a:pPr>
            <a:r>
              <a:rPr lang="en-GB" sz="4000" smtClean="0"/>
              <a:t>Interpersonal influences: Leadership</a:t>
            </a:r>
            <a:endParaRPr lang="en-US" sz="4000" smtClean="0"/>
          </a:p>
        </p:txBody>
      </p:sp>
      <p:sp>
        <p:nvSpPr>
          <p:cNvPr id="47107" name="Rectangle 3"/>
          <p:cNvSpPr>
            <a:spLocks noGrp="1" noChangeArrowheads="1"/>
          </p:cNvSpPr>
          <p:nvPr>
            <p:ph idx="1"/>
          </p:nvPr>
        </p:nvSpPr>
        <p:spPr>
          <a:solidFill>
            <a:schemeClr val="accent3">
              <a:lumMod val="40000"/>
              <a:lumOff val="60000"/>
            </a:schemeClr>
          </a:solidFill>
          <a:ln>
            <a:solidFill>
              <a:schemeClr val="accent1"/>
            </a:solidFill>
          </a:ln>
        </p:spPr>
        <p:txBody>
          <a:bodyPr/>
          <a:lstStyle/>
          <a:p>
            <a:pPr eaLnBrk="1" hangingPunct="1">
              <a:defRPr/>
            </a:pPr>
            <a:r>
              <a:rPr lang="en-GB" sz="2400" dirty="0" smtClean="0">
                <a:effectLst/>
                <a:latin typeface="+mj-lt"/>
              </a:rPr>
              <a:t>Ainsworth &amp; Pease (1987) summarise…</a:t>
            </a:r>
          </a:p>
          <a:p>
            <a:pPr eaLnBrk="1" hangingPunct="1">
              <a:buFont typeface="Wingdings" pitchFamily="2" charset="2"/>
              <a:buNone/>
              <a:defRPr/>
            </a:pPr>
            <a:r>
              <a:rPr lang="en-GB" sz="2400" dirty="0" smtClean="0">
                <a:effectLst/>
                <a:latin typeface="+mj-lt"/>
              </a:rPr>
              <a:t>‘… the person most likely to be chosen as foreman is an upper class male who sits at the head of the table and opens the discussion. These findings are important as the person elected foreman may have more influence than any other juror’.</a:t>
            </a:r>
          </a:p>
          <a:p>
            <a:pPr eaLnBrk="1" hangingPunct="1">
              <a:buFont typeface="Wingdings" pitchFamily="2" charset="2"/>
              <a:buNone/>
              <a:defRPr/>
            </a:pPr>
            <a:endParaRPr lang="en-US" dirty="0" smtClean="0">
              <a:effectLst/>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GB" sz="4000" dirty="0" smtClean="0"/>
              <a:t>Interpersonal influences:</a:t>
            </a:r>
          </a:p>
        </p:txBody>
      </p:sp>
      <p:sp>
        <p:nvSpPr>
          <p:cNvPr id="19460" name="Rectangle 4"/>
          <p:cNvSpPr>
            <a:spLocks noGrp="1" noChangeArrowheads="1"/>
          </p:cNvSpPr>
          <p:nvPr>
            <p:ph idx="1"/>
          </p:nvPr>
        </p:nvSpPr>
        <p:spPr>
          <a:solidFill>
            <a:schemeClr val="accent3">
              <a:lumMod val="40000"/>
              <a:lumOff val="60000"/>
            </a:schemeClr>
          </a:solidFill>
          <a:ln>
            <a:solidFill>
              <a:schemeClr val="accent1"/>
            </a:solidFill>
          </a:ln>
        </p:spPr>
        <p:txBody>
          <a:bodyPr>
            <a:normAutofit/>
          </a:bodyPr>
          <a:lstStyle/>
          <a:p>
            <a:pPr eaLnBrk="1" hangingPunct="1">
              <a:lnSpc>
                <a:spcPct val="90000"/>
              </a:lnSpc>
              <a:buFont typeface="Wingdings" pitchFamily="2" charset="2"/>
              <a:buNone/>
              <a:defRPr/>
            </a:pPr>
            <a:r>
              <a:rPr lang="en-GB" sz="2400" b="1" dirty="0" smtClean="0">
                <a:latin typeface="+mj-lt"/>
              </a:rPr>
              <a:t>Leadership of discussion: </a:t>
            </a:r>
            <a:r>
              <a:rPr lang="en-GB" sz="2400" dirty="0" smtClean="0">
                <a:latin typeface="+mj-lt"/>
              </a:rPr>
              <a:t> </a:t>
            </a:r>
          </a:p>
          <a:p>
            <a:pPr eaLnBrk="1" hangingPunct="1">
              <a:lnSpc>
                <a:spcPct val="90000"/>
              </a:lnSpc>
              <a:defRPr/>
            </a:pPr>
            <a:r>
              <a:rPr lang="en-GB" sz="2400" dirty="0" smtClean="0">
                <a:effectLst/>
                <a:latin typeface="+mj-lt"/>
              </a:rPr>
              <a:t>Content analysis of videotapes of mock juries (in Hastie &amp; Pennington study) showed that on average:</a:t>
            </a:r>
          </a:p>
          <a:p>
            <a:pPr eaLnBrk="1" hangingPunct="1">
              <a:lnSpc>
                <a:spcPct val="90000"/>
              </a:lnSpc>
              <a:defRPr/>
            </a:pPr>
            <a:r>
              <a:rPr lang="en-GB" sz="2400" dirty="0" smtClean="0">
                <a:effectLst/>
                <a:latin typeface="+mj-lt"/>
              </a:rPr>
              <a:t>3 out of the 12 jurors produced more than half of all the spoken utterances in deliberation; </a:t>
            </a:r>
          </a:p>
          <a:p>
            <a:pPr eaLnBrk="1" hangingPunct="1">
              <a:lnSpc>
                <a:spcPct val="90000"/>
              </a:lnSpc>
              <a:defRPr/>
            </a:pPr>
            <a:r>
              <a:rPr lang="en-GB" sz="2400" dirty="0">
                <a:latin typeface="+mj-lt"/>
              </a:rPr>
              <a:t>M</a:t>
            </a:r>
            <a:r>
              <a:rPr lang="en-GB" sz="2400" dirty="0" smtClean="0">
                <a:effectLst/>
                <a:latin typeface="+mj-lt"/>
              </a:rPr>
              <a:t>ore than 20% of mock jurors were entirely silent.</a:t>
            </a:r>
          </a:p>
          <a:p>
            <a:pPr eaLnBrk="1" hangingPunct="1">
              <a:lnSpc>
                <a:spcPct val="90000"/>
              </a:lnSpc>
              <a:defRPr/>
            </a:pPr>
            <a:endParaRPr lang="en-US" sz="2400" dirty="0" smtClean="0">
              <a:latin typeface="+mj-lt"/>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sz="4000" b="1" dirty="0" smtClean="0"/>
              <a:t>Interpersonal influences: </a:t>
            </a:r>
            <a:br>
              <a:rPr lang="en-GB" sz="4000" b="1" dirty="0" smtClean="0"/>
            </a:br>
            <a:r>
              <a:rPr lang="en-GB" sz="4000" b="1" dirty="0" smtClean="0"/>
              <a:t>Majority influence</a:t>
            </a:r>
          </a:p>
        </p:txBody>
      </p:sp>
      <p:sp>
        <p:nvSpPr>
          <p:cNvPr id="20484" name="Rectangle 4"/>
          <p:cNvSpPr>
            <a:spLocks noGrp="1" noChangeArrowheads="1"/>
          </p:cNvSpPr>
          <p:nvPr>
            <p:ph idx="1"/>
          </p:nvPr>
        </p:nvSpPr>
        <p:spPr>
          <a:solidFill>
            <a:schemeClr val="accent3">
              <a:lumMod val="40000"/>
              <a:lumOff val="60000"/>
            </a:schemeClr>
          </a:solidFill>
          <a:ln>
            <a:solidFill>
              <a:schemeClr val="accent1"/>
            </a:solidFill>
          </a:ln>
        </p:spPr>
        <p:txBody>
          <a:bodyPr/>
          <a:lstStyle/>
          <a:p>
            <a:pPr eaLnBrk="1" hangingPunct="1">
              <a:lnSpc>
                <a:spcPct val="90000"/>
              </a:lnSpc>
            </a:pPr>
            <a:r>
              <a:rPr lang="en-GB" sz="2400" dirty="0" smtClean="0">
                <a:effectLst/>
                <a:latin typeface="+mj-lt"/>
              </a:rPr>
              <a:t>A </a:t>
            </a:r>
            <a:r>
              <a:rPr lang="en-GB" sz="2400" b="1" dirty="0" smtClean="0">
                <a:effectLst/>
                <a:latin typeface="+mj-lt"/>
              </a:rPr>
              <a:t>post deliberation survey</a:t>
            </a:r>
            <a:r>
              <a:rPr lang="en-GB" sz="2400" dirty="0" smtClean="0">
                <a:effectLst/>
                <a:latin typeface="+mj-lt"/>
              </a:rPr>
              <a:t> (not allowed in UK ) of jurors in 225 real criminal cases showed that in roughly 9/10 cases decided in the direction of the initial majority.</a:t>
            </a:r>
          </a:p>
          <a:p>
            <a:pPr eaLnBrk="1" hangingPunct="1">
              <a:lnSpc>
                <a:spcPct val="90000"/>
              </a:lnSpc>
              <a:buFont typeface="Wingdings" pitchFamily="2" charset="2"/>
              <a:buNone/>
            </a:pPr>
            <a:r>
              <a:rPr lang="en-GB" sz="2400" u="sng" dirty="0" smtClean="0">
                <a:effectLst/>
                <a:latin typeface="+mj-lt"/>
              </a:rPr>
              <a:t>Hastie et al., (1983) again…</a:t>
            </a:r>
          </a:p>
          <a:p>
            <a:pPr eaLnBrk="1" hangingPunct="1">
              <a:lnSpc>
                <a:spcPct val="90000"/>
              </a:lnSpc>
            </a:pPr>
            <a:r>
              <a:rPr lang="en-GB" sz="2400" dirty="0" smtClean="0">
                <a:effectLst/>
                <a:latin typeface="+mj-lt"/>
              </a:rPr>
              <a:t>Original majority not guilty, then final verdict not guilty 86% of time.</a:t>
            </a:r>
          </a:p>
          <a:p>
            <a:pPr eaLnBrk="1" hangingPunct="1">
              <a:lnSpc>
                <a:spcPct val="90000"/>
              </a:lnSpc>
            </a:pPr>
            <a:r>
              <a:rPr lang="en-GB" sz="2400" dirty="0" smtClean="0">
                <a:effectLst/>
                <a:latin typeface="+mj-lt"/>
              </a:rPr>
              <a:t> Original majority guilty, then final verdict  guilty 90% of time.</a:t>
            </a:r>
          </a:p>
          <a:p>
            <a:pPr eaLnBrk="1" hangingPunct="1">
              <a:lnSpc>
                <a:spcPct val="90000"/>
              </a:lnSpc>
            </a:pPr>
            <a:endParaRPr lang="en-GB" sz="2400" dirty="0" smtClean="0">
              <a:latin typeface="+mj-lt"/>
            </a:endParaRPr>
          </a:p>
          <a:p>
            <a:pPr eaLnBrk="1" hangingPunct="1">
              <a:lnSpc>
                <a:spcPct val="90000"/>
              </a:lnSpc>
            </a:pPr>
            <a:endParaRPr lang="en-US" dirty="0" smtClean="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noFill/>
          <a:ln/>
        </p:spPr>
        <p:txBody>
          <a:bodyPr/>
          <a:lstStyle/>
          <a:p>
            <a:r>
              <a:rPr lang="en-GB" smtClean="0">
                <a:effectLst/>
              </a:rPr>
              <a:t>Majority influence</a:t>
            </a:r>
            <a:endParaRPr lang="en-US" smtClean="0">
              <a:effectLst/>
            </a:endParaRPr>
          </a:p>
        </p:txBody>
      </p:sp>
      <p:sp>
        <p:nvSpPr>
          <p:cNvPr id="55299" name="Rectangle 3"/>
          <p:cNvSpPr>
            <a:spLocks noGrp="1" noChangeArrowheads="1"/>
          </p:cNvSpPr>
          <p:nvPr>
            <p:ph idx="1"/>
          </p:nvPr>
        </p:nvSpPr>
        <p:spPr>
          <a:solidFill>
            <a:schemeClr val="accent3">
              <a:lumMod val="40000"/>
              <a:lumOff val="60000"/>
            </a:schemeClr>
          </a:solidFill>
          <a:ln>
            <a:solidFill>
              <a:schemeClr val="accent1"/>
            </a:solidFill>
          </a:ln>
        </p:spPr>
        <p:txBody>
          <a:bodyPr/>
          <a:lstStyle/>
          <a:p>
            <a:r>
              <a:rPr lang="en-GB" dirty="0" smtClean="0">
                <a:effectLst/>
                <a:latin typeface="+mj-lt"/>
              </a:rPr>
              <a:t>Majority influence can work through groups processes:</a:t>
            </a:r>
          </a:p>
          <a:p>
            <a:endParaRPr lang="en-GB" dirty="0" smtClean="0">
              <a:effectLst/>
              <a:latin typeface="+mj-lt"/>
            </a:endParaRPr>
          </a:p>
          <a:p>
            <a:r>
              <a:rPr lang="en-GB" dirty="0" smtClean="0">
                <a:effectLst/>
                <a:latin typeface="+mj-lt"/>
              </a:rPr>
              <a:t>Risky shift </a:t>
            </a:r>
            <a:r>
              <a:rPr lang="en-GB" dirty="0" smtClean="0">
                <a:solidFill>
                  <a:srgbClr val="FF0000"/>
                </a:solidFill>
                <a:effectLst/>
                <a:latin typeface="+mj-lt"/>
              </a:rPr>
              <a:t>or…</a:t>
            </a:r>
          </a:p>
          <a:p>
            <a:r>
              <a:rPr lang="en-GB" dirty="0" smtClean="0">
                <a:effectLst/>
                <a:latin typeface="+mj-lt"/>
              </a:rPr>
              <a:t>Group Polarisation</a:t>
            </a:r>
          </a:p>
          <a:p>
            <a:r>
              <a:rPr lang="en-GB" dirty="0" smtClean="0">
                <a:effectLst/>
                <a:latin typeface="+mj-lt"/>
              </a:rPr>
              <a:t>Conformity </a:t>
            </a:r>
            <a:r>
              <a:rPr lang="en-GB" dirty="0" smtClean="0">
                <a:solidFill>
                  <a:srgbClr val="FF0000"/>
                </a:solidFill>
                <a:effectLst/>
                <a:latin typeface="+mj-lt"/>
              </a:rPr>
              <a:t>or…</a:t>
            </a:r>
          </a:p>
          <a:p>
            <a:r>
              <a:rPr lang="en-GB" dirty="0" smtClean="0">
                <a:effectLst/>
                <a:latin typeface="+mj-lt"/>
              </a:rPr>
              <a:t>Group Think</a:t>
            </a:r>
          </a:p>
          <a:p>
            <a:r>
              <a:rPr lang="en-GB" dirty="0" smtClean="0">
                <a:effectLst/>
                <a:latin typeface="+mj-lt"/>
              </a:rPr>
              <a:t>Hindsight bias</a:t>
            </a:r>
          </a:p>
          <a:p>
            <a:endParaRPr lang="en-US" dirty="0" smtClean="0">
              <a:effectLst/>
              <a:latin typeface="+mj-lt"/>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3581400"/>
            <a:ext cx="3152775" cy="287103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990600" y="568345"/>
            <a:ext cx="7787604" cy="1560716"/>
          </a:xfrm>
          <a:noFill/>
          <a:ln/>
        </p:spPr>
        <p:txBody>
          <a:bodyPr>
            <a:normAutofit fontScale="90000"/>
          </a:bodyPr>
          <a:lstStyle/>
          <a:p>
            <a:r>
              <a:rPr lang="en-GB" sz="4000" dirty="0" smtClean="0">
                <a:effectLst/>
              </a:rPr>
              <a:t/>
            </a:r>
            <a:br>
              <a:rPr lang="en-GB" sz="4000" dirty="0" smtClean="0">
                <a:effectLst/>
              </a:rPr>
            </a:br>
            <a:r>
              <a:rPr lang="en-GB" sz="4000" dirty="0" smtClean="0">
                <a:effectLst/>
              </a:rPr>
              <a:t>Risky Shift </a:t>
            </a:r>
            <a:r>
              <a:rPr lang="en-GB" sz="4000" dirty="0" smtClean="0">
                <a:solidFill>
                  <a:srgbClr val="FF0000"/>
                </a:solidFill>
                <a:effectLst/>
              </a:rPr>
              <a:t>OR</a:t>
            </a:r>
            <a:r>
              <a:rPr lang="en-GB" sz="4000" dirty="0" smtClean="0">
                <a:effectLst/>
              </a:rPr>
              <a:t> Group polarisation?</a:t>
            </a:r>
            <a:endParaRPr lang="en-US" sz="4000" dirty="0" smtClean="0">
              <a:effectLst/>
            </a:endParaRPr>
          </a:p>
        </p:txBody>
      </p:sp>
      <p:sp>
        <p:nvSpPr>
          <p:cNvPr id="56323" name="Rectangle 3"/>
          <p:cNvSpPr>
            <a:spLocks noGrp="1" noChangeArrowheads="1"/>
          </p:cNvSpPr>
          <p:nvPr>
            <p:ph idx="1"/>
          </p:nvPr>
        </p:nvSpPr>
        <p:spPr>
          <a:xfrm>
            <a:off x="2200276" y="2438400"/>
            <a:ext cx="6577928" cy="4114800"/>
          </a:xfrm>
          <a:solidFill>
            <a:schemeClr val="accent3">
              <a:lumMod val="40000"/>
              <a:lumOff val="60000"/>
            </a:schemeClr>
          </a:solidFill>
          <a:ln>
            <a:solidFill>
              <a:schemeClr val="accent1"/>
            </a:solidFill>
          </a:ln>
        </p:spPr>
        <p:txBody>
          <a:bodyPr/>
          <a:lstStyle/>
          <a:p>
            <a:r>
              <a:rPr lang="en-GB" dirty="0" smtClean="0">
                <a:effectLst/>
                <a:latin typeface="+mj-lt"/>
              </a:rPr>
              <a:t>Stoner (1961) decisions are more daring when </a:t>
            </a:r>
            <a:r>
              <a:rPr lang="en-GB" dirty="0">
                <a:effectLst/>
                <a:latin typeface="+mj-lt"/>
              </a:rPr>
              <a:t>m</a:t>
            </a:r>
            <a:r>
              <a:rPr lang="en-GB" dirty="0" smtClean="0">
                <a:effectLst/>
                <a:latin typeface="+mj-lt"/>
              </a:rPr>
              <a:t>ade as a group. </a:t>
            </a:r>
          </a:p>
          <a:p>
            <a:r>
              <a:rPr lang="en-GB" dirty="0" smtClean="0">
                <a:effectLst/>
                <a:latin typeface="+mj-lt"/>
              </a:rPr>
              <a:t>The tendency for groups to move towards even stronger positions/ opinions when the majority favour one side. </a:t>
            </a:r>
          </a:p>
          <a:p>
            <a:r>
              <a:rPr lang="en-GB" dirty="0" smtClean="0">
                <a:effectLst/>
                <a:latin typeface="+mj-lt"/>
              </a:rPr>
              <a:t>However, much more complex.</a:t>
            </a:r>
          </a:p>
          <a:p>
            <a:r>
              <a:rPr lang="en-GB" dirty="0">
                <a:effectLst/>
                <a:latin typeface="+mj-lt"/>
              </a:rPr>
              <a:t>D</a:t>
            </a:r>
            <a:r>
              <a:rPr lang="en-GB" dirty="0" smtClean="0">
                <a:effectLst/>
                <a:latin typeface="+mj-lt"/>
              </a:rPr>
              <a:t>iscussion increases strength of feeling in the original direction (Myers &amp; </a:t>
            </a:r>
            <a:r>
              <a:rPr lang="en-GB" dirty="0" err="1" smtClean="0">
                <a:effectLst/>
                <a:latin typeface="+mj-lt"/>
              </a:rPr>
              <a:t>Kaeplin</a:t>
            </a:r>
            <a:r>
              <a:rPr lang="en-GB" dirty="0" smtClean="0">
                <a:effectLst/>
                <a:latin typeface="+mj-lt"/>
              </a:rPr>
              <a:t> 1976): group polarisation.</a:t>
            </a:r>
            <a:endParaRPr lang="en-US" dirty="0" smtClean="0">
              <a:effectLst/>
              <a:latin typeface="+mj-lt"/>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2105030" y="990599"/>
            <a:ext cx="6673174" cy="1138461"/>
          </a:xfrm>
          <a:noFill/>
          <a:ln/>
        </p:spPr>
        <p:txBody>
          <a:bodyPr/>
          <a:lstStyle/>
          <a:p>
            <a:r>
              <a:rPr lang="en-GB" dirty="0" smtClean="0">
                <a:effectLst/>
              </a:rPr>
              <a:t>Conformity</a:t>
            </a:r>
            <a:endParaRPr lang="en-US" dirty="0" smtClean="0">
              <a:effectLst/>
            </a:endParaRPr>
          </a:p>
        </p:txBody>
      </p:sp>
      <p:sp>
        <p:nvSpPr>
          <p:cNvPr id="57347" name="Rectangle 3"/>
          <p:cNvSpPr>
            <a:spLocks noGrp="1" noChangeArrowheads="1"/>
          </p:cNvSpPr>
          <p:nvPr>
            <p:ph idx="1"/>
          </p:nvPr>
        </p:nvSpPr>
        <p:spPr>
          <a:xfrm>
            <a:off x="2200276" y="2438400"/>
            <a:ext cx="6577928" cy="4114800"/>
          </a:xfrm>
          <a:solidFill>
            <a:schemeClr val="accent3">
              <a:lumMod val="40000"/>
              <a:lumOff val="60000"/>
            </a:schemeClr>
          </a:solidFill>
          <a:ln>
            <a:solidFill>
              <a:schemeClr val="accent1"/>
            </a:solidFill>
          </a:ln>
        </p:spPr>
        <p:txBody>
          <a:bodyPr>
            <a:normAutofit/>
          </a:bodyPr>
          <a:lstStyle/>
          <a:p>
            <a:r>
              <a:rPr lang="en-GB" sz="2400" dirty="0" smtClean="0">
                <a:effectLst/>
                <a:latin typeface="+mj-lt"/>
              </a:rPr>
              <a:t>Many people hold the view that if most people think something is correct then it probably is… </a:t>
            </a:r>
          </a:p>
          <a:p>
            <a:r>
              <a:rPr lang="en-GB" sz="2400" dirty="0" smtClean="0">
                <a:effectLst/>
                <a:latin typeface="+mj-lt"/>
              </a:rPr>
              <a:t>(ask the audience lifeline!!)</a:t>
            </a:r>
          </a:p>
          <a:p>
            <a:r>
              <a:rPr lang="en-GB" sz="2400" dirty="0" smtClean="0">
                <a:effectLst/>
                <a:latin typeface="+mj-lt"/>
              </a:rPr>
              <a:t>Recall Asch’s 1955 research, which  showed that majority influence can lead people to deny the evidence of their own eyes on a simple task through </a:t>
            </a:r>
            <a:r>
              <a:rPr lang="en-GB" sz="2400" u="sng" dirty="0" smtClean="0">
                <a:effectLst/>
                <a:latin typeface="+mj-lt"/>
              </a:rPr>
              <a:t>conformity.</a:t>
            </a:r>
            <a:endParaRPr lang="en-US" sz="2400" u="sng" dirty="0" smtClean="0">
              <a:effectLst/>
              <a:latin typeface="+mj-lt"/>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685800"/>
            <a:ext cx="8229600" cy="914400"/>
          </a:xfrm>
        </p:spPr>
        <p:txBody>
          <a:bodyPr>
            <a:normAutofit fontScale="90000"/>
          </a:bodyPr>
          <a:lstStyle/>
          <a:p>
            <a:pPr eaLnBrk="1" hangingPunct="1"/>
            <a:r>
              <a:rPr lang="en-GB" dirty="0" smtClean="0"/>
              <a:t>Conformity: </a:t>
            </a:r>
            <a:br>
              <a:rPr lang="en-GB" dirty="0" smtClean="0"/>
            </a:br>
            <a:r>
              <a:rPr lang="en-GB" dirty="0" smtClean="0"/>
              <a:t>recap key terms </a:t>
            </a:r>
            <a:endParaRPr lang="en-US" dirty="0" smtClean="0"/>
          </a:p>
        </p:txBody>
      </p:sp>
      <p:sp>
        <p:nvSpPr>
          <p:cNvPr id="24579" name="Rectangle 3"/>
          <p:cNvSpPr>
            <a:spLocks noGrp="1" noChangeArrowheads="1"/>
          </p:cNvSpPr>
          <p:nvPr>
            <p:ph idx="1"/>
          </p:nvPr>
        </p:nvSpPr>
        <p:spPr>
          <a:xfrm>
            <a:off x="457200" y="2362200"/>
            <a:ext cx="5699125" cy="4306888"/>
          </a:xfrm>
          <a:solidFill>
            <a:schemeClr val="accent3">
              <a:lumMod val="40000"/>
              <a:lumOff val="60000"/>
            </a:schemeClr>
          </a:solidFill>
          <a:ln>
            <a:solidFill>
              <a:schemeClr val="accent1"/>
            </a:solidFill>
          </a:ln>
        </p:spPr>
        <p:txBody>
          <a:bodyPr>
            <a:normAutofit fontScale="92500" lnSpcReduction="10000"/>
          </a:bodyPr>
          <a:lstStyle/>
          <a:p>
            <a:pPr eaLnBrk="1" hangingPunct="1">
              <a:lnSpc>
                <a:spcPct val="90000"/>
              </a:lnSpc>
              <a:buFont typeface="Wingdings" pitchFamily="2" charset="2"/>
              <a:buNone/>
              <a:defRPr/>
            </a:pPr>
            <a:r>
              <a:rPr lang="en-GB" sz="2400" b="1" dirty="0" smtClean="0">
                <a:solidFill>
                  <a:schemeClr val="accent2">
                    <a:lumMod val="50000"/>
                  </a:schemeClr>
                </a:solidFill>
                <a:latin typeface="+mj-lt"/>
              </a:rPr>
              <a:t>Conformity:</a:t>
            </a:r>
          </a:p>
          <a:p>
            <a:pPr eaLnBrk="1" hangingPunct="1">
              <a:lnSpc>
                <a:spcPct val="90000"/>
              </a:lnSpc>
              <a:defRPr/>
            </a:pPr>
            <a:r>
              <a:rPr lang="en-GB" sz="2400" dirty="0" smtClean="0">
                <a:latin typeface="+mj-lt"/>
              </a:rPr>
              <a:t>Behaving in a way that fits in with a particular group </a:t>
            </a:r>
          </a:p>
          <a:p>
            <a:pPr eaLnBrk="1" hangingPunct="1">
              <a:lnSpc>
                <a:spcPct val="90000"/>
              </a:lnSpc>
              <a:buFont typeface="Wingdings" pitchFamily="2" charset="2"/>
              <a:buNone/>
              <a:defRPr/>
            </a:pPr>
            <a:r>
              <a:rPr lang="en-GB" sz="2400" b="1" dirty="0" smtClean="0">
                <a:solidFill>
                  <a:schemeClr val="accent2">
                    <a:lumMod val="50000"/>
                  </a:schemeClr>
                </a:solidFill>
                <a:latin typeface="+mj-lt"/>
              </a:rPr>
              <a:t>Group norms:</a:t>
            </a:r>
            <a:r>
              <a:rPr lang="en-GB" sz="2400" dirty="0" smtClean="0">
                <a:solidFill>
                  <a:schemeClr val="accent2">
                    <a:lumMod val="50000"/>
                  </a:schemeClr>
                </a:solidFill>
                <a:latin typeface="+mj-lt"/>
              </a:rPr>
              <a:t> </a:t>
            </a:r>
          </a:p>
          <a:p>
            <a:pPr eaLnBrk="1" hangingPunct="1">
              <a:lnSpc>
                <a:spcPct val="90000"/>
              </a:lnSpc>
              <a:defRPr/>
            </a:pPr>
            <a:r>
              <a:rPr lang="en-GB" sz="2400" dirty="0" smtClean="0">
                <a:latin typeface="+mj-lt"/>
              </a:rPr>
              <a:t>A group’s expectations about what behaviour is appropriate</a:t>
            </a:r>
          </a:p>
          <a:p>
            <a:pPr eaLnBrk="1" hangingPunct="1">
              <a:lnSpc>
                <a:spcPct val="90000"/>
              </a:lnSpc>
              <a:defRPr/>
            </a:pPr>
            <a:r>
              <a:rPr lang="en-GB" sz="2400" dirty="0" smtClean="0">
                <a:latin typeface="+mj-lt"/>
              </a:rPr>
              <a:t>These businessmen are conforming to group norms about appropriate dress</a:t>
            </a:r>
          </a:p>
          <a:p>
            <a:pPr eaLnBrk="1" hangingPunct="1">
              <a:lnSpc>
                <a:spcPct val="90000"/>
              </a:lnSpc>
              <a:defRPr/>
            </a:pPr>
            <a:r>
              <a:rPr lang="en-GB" sz="2400" dirty="0" smtClean="0">
                <a:latin typeface="+mj-lt"/>
              </a:rPr>
              <a:t>And so are these punks </a:t>
            </a:r>
          </a:p>
          <a:p>
            <a:pPr eaLnBrk="1" hangingPunct="1">
              <a:lnSpc>
                <a:spcPct val="90000"/>
              </a:lnSpc>
              <a:buFont typeface="Wingdings" pitchFamily="2" charset="2"/>
              <a:buNone/>
              <a:defRPr/>
            </a:pPr>
            <a:r>
              <a:rPr lang="en-GB" sz="2400" b="1" dirty="0" smtClean="0">
                <a:solidFill>
                  <a:schemeClr val="accent2">
                    <a:lumMod val="50000"/>
                  </a:schemeClr>
                </a:solidFill>
                <a:latin typeface="+mj-lt"/>
              </a:rPr>
              <a:t>Group pressure:</a:t>
            </a:r>
          </a:p>
          <a:p>
            <a:pPr eaLnBrk="1" hangingPunct="1">
              <a:lnSpc>
                <a:spcPct val="90000"/>
              </a:lnSpc>
              <a:defRPr/>
            </a:pPr>
            <a:r>
              <a:rPr lang="en-GB" sz="2400" dirty="0" smtClean="0">
                <a:latin typeface="+mj-lt"/>
              </a:rPr>
              <a:t>How a group influences its members to adhere to group norms</a:t>
            </a:r>
            <a:endParaRPr lang="en-US" sz="2400" dirty="0" smtClean="0">
              <a:latin typeface="+mj-lt"/>
            </a:endParaRPr>
          </a:p>
        </p:txBody>
      </p:sp>
      <p:pic>
        <p:nvPicPr>
          <p:cNvPr id="24580" name="Picture 4" descr="bowler hats"/>
          <p:cNvPicPr>
            <a:picLocks noChangeAspect="1" noChangeArrowheads="1"/>
          </p:cNvPicPr>
          <p:nvPr/>
        </p:nvPicPr>
        <p:blipFill>
          <a:blip r:embed="rId2"/>
          <a:srcRect/>
          <a:stretch>
            <a:fillRect/>
          </a:stretch>
        </p:blipFill>
        <p:spPr bwMode="auto">
          <a:xfrm>
            <a:off x="6732588" y="1196975"/>
            <a:ext cx="1989137" cy="2751138"/>
          </a:xfrm>
          <a:prstGeom prst="rect">
            <a:avLst/>
          </a:prstGeom>
          <a:noFill/>
          <a:ln w="9525">
            <a:solidFill>
              <a:schemeClr val="accent1"/>
            </a:solidFill>
            <a:miter lim="800000"/>
            <a:headEnd/>
            <a:tailEnd/>
          </a:ln>
        </p:spPr>
      </p:pic>
      <p:pic>
        <p:nvPicPr>
          <p:cNvPr id="24581" name="Picture 5" descr="punks-"/>
          <p:cNvPicPr>
            <a:picLocks noChangeAspect="1" noChangeArrowheads="1"/>
          </p:cNvPicPr>
          <p:nvPr/>
        </p:nvPicPr>
        <p:blipFill>
          <a:blip r:embed="rId3"/>
          <a:srcRect/>
          <a:stretch>
            <a:fillRect/>
          </a:stretch>
        </p:blipFill>
        <p:spPr bwMode="auto">
          <a:xfrm>
            <a:off x="6659563" y="4149725"/>
            <a:ext cx="2162175" cy="1968500"/>
          </a:xfrm>
          <a:prstGeom prst="rect">
            <a:avLst/>
          </a:prstGeom>
          <a:noFill/>
          <a:ln w="9525">
            <a:solidFill>
              <a:schemeClr val="accent1"/>
            </a:solid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dissolve">
                                      <p:cBhvr>
                                        <p:cTn id="7" dur="500"/>
                                        <p:tgtEl>
                                          <p:spTgt spid="2457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4579">
                                            <p:bg/>
                                          </p:spTgt>
                                        </p:tgtEl>
                                        <p:attrNameLst>
                                          <p:attrName>style.visibility</p:attrName>
                                        </p:attrNameLst>
                                      </p:cBhvr>
                                      <p:to>
                                        <p:strVal val="visible"/>
                                      </p:to>
                                    </p:set>
                                    <p:animEffect transition="in" filter="dissolve">
                                      <p:cBhvr>
                                        <p:cTn id="12" dur="500"/>
                                        <p:tgtEl>
                                          <p:spTgt spid="24579">
                                            <p:bg/>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4579">
                                            <p:txEl>
                                              <p:pRg st="0" end="0"/>
                                            </p:txEl>
                                          </p:spTgt>
                                        </p:tgtEl>
                                        <p:attrNameLst>
                                          <p:attrName>style.visibility</p:attrName>
                                        </p:attrNameLst>
                                      </p:cBhvr>
                                      <p:to>
                                        <p:strVal val="visible"/>
                                      </p:to>
                                    </p:set>
                                    <p:animEffect transition="in" filter="dissolve">
                                      <p:cBhvr>
                                        <p:cTn id="17" dur="500"/>
                                        <p:tgtEl>
                                          <p:spTgt spid="2457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4579">
                                            <p:txEl>
                                              <p:pRg st="1" end="1"/>
                                            </p:txEl>
                                          </p:spTgt>
                                        </p:tgtEl>
                                        <p:attrNameLst>
                                          <p:attrName>style.visibility</p:attrName>
                                        </p:attrNameLst>
                                      </p:cBhvr>
                                      <p:to>
                                        <p:strVal val="visible"/>
                                      </p:to>
                                    </p:set>
                                    <p:animEffect transition="in" filter="dissolve">
                                      <p:cBhvr>
                                        <p:cTn id="22" dur="500"/>
                                        <p:tgtEl>
                                          <p:spTgt spid="2457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4579">
                                            <p:txEl>
                                              <p:pRg st="2" end="2"/>
                                            </p:txEl>
                                          </p:spTgt>
                                        </p:tgtEl>
                                        <p:attrNameLst>
                                          <p:attrName>style.visibility</p:attrName>
                                        </p:attrNameLst>
                                      </p:cBhvr>
                                      <p:to>
                                        <p:strVal val="visible"/>
                                      </p:to>
                                    </p:set>
                                    <p:animEffect transition="in" filter="dissolve">
                                      <p:cBhvr>
                                        <p:cTn id="27" dur="500"/>
                                        <p:tgtEl>
                                          <p:spTgt spid="24579">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24579">
                                            <p:txEl>
                                              <p:pRg st="3" end="3"/>
                                            </p:txEl>
                                          </p:spTgt>
                                        </p:tgtEl>
                                        <p:attrNameLst>
                                          <p:attrName>style.visibility</p:attrName>
                                        </p:attrNameLst>
                                      </p:cBhvr>
                                      <p:to>
                                        <p:strVal val="visible"/>
                                      </p:to>
                                    </p:set>
                                    <p:animEffect transition="in" filter="dissolve">
                                      <p:cBhvr>
                                        <p:cTn id="32" dur="500"/>
                                        <p:tgtEl>
                                          <p:spTgt spid="24579">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24579">
                                            <p:txEl>
                                              <p:pRg st="4" end="4"/>
                                            </p:txEl>
                                          </p:spTgt>
                                        </p:tgtEl>
                                        <p:attrNameLst>
                                          <p:attrName>style.visibility</p:attrName>
                                        </p:attrNameLst>
                                      </p:cBhvr>
                                      <p:to>
                                        <p:strVal val="visible"/>
                                      </p:to>
                                    </p:set>
                                    <p:animEffect transition="in" filter="dissolve">
                                      <p:cBhvr>
                                        <p:cTn id="37" dur="500"/>
                                        <p:tgtEl>
                                          <p:spTgt spid="24579">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24580"/>
                                        </p:tgtEl>
                                        <p:attrNameLst>
                                          <p:attrName>style.visibility</p:attrName>
                                        </p:attrNameLst>
                                      </p:cBhvr>
                                      <p:to>
                                        <p:strVal val="visible"/>
                                      </p:to>
                                    </p:set>
                                    <p:animEffect transition="in" filter="dissolve">
                                      <p:cBhvr>
                                        <p:cTn id="42" dur="500"/>
                                        <p:tgtEl>
                                          <p:spTgt spid="24580"/>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24579">
                                            <p:txEl>
                                              <p:pRg st="5" end="5"/>
                                            </p:txEl>
                                          </p:spTgt>
                                        </p:tgtEl>
                                        <p:attrNameLst>
                                          <p:attrName>style.visibility</p:attrName>
                                        </p:attrNameLst>
                                      </p:cBhvr>
                                      <p:to>
                                        <p:strVal val="visible"/>
                                      </p:to>
                                    </p:set>
                                    <p:animEffect transition="in" filter="dissolve">
                                      <p:cBhvr>
                                        <p:cTn id="47" dur="500"/>
                                        <p:tgtEl>
                                          <p:spTgt spid="24579">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nodeType="clickEffect">
                                  <p:stCondLst>
                                    <p:cond delay="0"/>
                                  </p:stCondLst>
                                  <p:childTnLst>
                                    <p:set>
                                      <p:cBhvr>
                                        <p:cTn id="51" dur="1" fill="hold">
                                          <p:stCondLst>
                                            <p:cond delay="0"/>
                                          </p:stCondLst>
                                        </p:cTn>
                                        <p:tgtEl>
                                          <p:spTgt spid="24581"/>
                                        </p:tgtEl>
                                        <p:attrNameLst>
                                          <p:attrName>style.visibility</p:attrName>
                                        </p:attrNameLst>
                                      </p:cBhvr>
                                      <p:to>
                                        <p:strVal val="visible"/>
                                      </p:to>
                                    </p:set>
                                    <p:animEffect transition="in" filter="dissolve">
                                      <p:cBhvr>
                                        <p:cTn id="52" dur="500"/>
                                        <p:tgtEl>
                                          <p:spTgt spid="24581"/>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24579">
                                            <p:txEl>
                                              <p:pRg st="6" end="6"/>
                                            </p:txEl>
                                          </p:spTgt>
                                        </p:tgtEl>
                                        <p:attrNameLst>
                                          <p:attrName>style.visibility</p:attrName>
                                        </p:attrNameLst>
                                      </p:cBhvr>
                                      <p:to>
                                        <p:strVal val="visible"/>
                                      </p:to>
                                    </p:set>
                                    <p:animEffect transition="in" filter="dissolve">
                                      <p:cBhvr>
                                        <p:cTn id="57" dur="500"/>
                                        <p:tgtEl>
                                          <p:spTgt spid="24579">
                                            <p:txEl>
                                              <p:pRg st="6" end="6"/>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24579">
                                            <p:txEl>
                                              <p:pRg st="7" end="7"/>
                                            </p:txEl>
                                          </p:spTgt>
                                        </p:tgtEl>
                                        <p:attrNameLst>
                                          <p:attrName>style.visibility</p:attrName>
                                        </p:attrNameLst>
                                      </p:cBhvr>
                                      <p:to>
                                        <p:strVal val="visible"/>
                                      </p:to>
                                    </p:set>
                                    <p:animEffect transition="in" filter="dissolve">
                                      <p:cBhvr>
                                        <p:cTn id="62" dur="500"/>
                                        <p:tgtEl>
                                          <p:spTgt spid="2457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Factors affecting conformity- relate to the court scenario</a:t>
            </a:r>
            <a:endParaRPr lang="en-GB" sz="3600" dirty="0"/>
          </a:p>
        </p:txBody>
      </p:sp>
      <p:sp>
        <p:nvSpPr>
          <p:cNvPr id="3" name="Content Placeholder 2"/>
          <p:cNvSpPr>
            <a:spLocks noGrp="1"/>
          </p:cNvSpPr>
          <p:nvPr>
            <p:ph idx="1"/>
          </p:nvPr>
        </p:nvSpPr>
        <p:spPr>
          <a:xfrm>
            <a:off x="2200276" y="2438400"/>
            <a:ext cx="6577928" cy="4191000"/>
          </a:xfrm>
          <a:solidFill>
            <a:schemeClr val="accent3">
              <a:lumMod val="40000"/>
              <a:lumOff val="60000"/>
            </a:schemeClr>
          </a:solidFill>
          <a:ln>
            <a:solidFill>
              <a:schemeClr val="accent1"/>
            </a:solidFill>
          </a:ln>
        </p:spPr>
        <p:txBody>
          <a:bodyPr/>
          <a:lstStyle/>
          <a:p>
            <a:r>
              <a:rPr lang="en-GB" dirty="0" smtClean="0">
                <a:latin typeface="+mj-lt"/>
              </a:rPr>
              <a:t>Group size- </a:t>
            </a:r>
            <a:r>
              <a:rPr lang="en-GB" i="1" dirty="0" smtClean="0">
                <a:latin typeface="+mj-lt"/>
              </a:rPr>
              <a:t>what do we know?</a:t>
            </a:r>
          </a:p>
          <a:p>
            <a:r>
              <a:rPr lang="en-GB" dirty="0" smtClean="0">
                <a:latin typeface="+mj-lt"/>
              </a:rPr>
              <a:t>Group cohesion</a:t>
            </a:r>
          </a:p>
          <a:p>
            <a:r>
              <a:rPr lang="en-GB" dirty="0" smtClean="0">
                <a:latin typeface="+mj-lt"/>
              </a:rPr>
              <a:t>Defectors/dissenters</a:t>
            </a:r>
          </a:p>
          <a:p>
            <a:r>
              <a:rPr lang="en-GB" dirty="0" smtClean="0">
                <a:latin typeface="+mj-lt"/>
              </a:rPr>
              <a:t>Task importance- </a:t>
            </a:r>
            <a:r>
              <a:rPr lang="en-GB" i="1" dirty="0" smtClean="0">
                <a:latin typeface="+mj-lt"/>
              </a:rPr>
              <a:t>severity of the crime/strength of the evidence</a:t>
            </a:r>
          </a:p>
          <a:p>
            <a:r>
              <a:rPr lang="en-GB" dirty="0" smtClean="0">
                <a:latin typeface="+mj-lt"/>
              </a:rPr>
              <a:t>Diversity of backgrounds</a:t>
            </a:r>
          </a:p>
          <a:p>
            <a:r>
              <a:rPr lang="en-GB" dirty="0" smtClean="0">
                <a:latin typeface="+mj-lt"/>
              </a:rPr>
              <a:t>Experts versus novices</a:t>
            </a:r>
          </a:p>
          <a:p>
            <a:r>
              <a:rPr lang="en-GB" dirty="0" smtClean="0">
                <a:latin typeface="+mj-lt"/>
              </a:rPr>
              <a:t>Cultural influences- </a:t>
            </a:r>
            <a:r>
              <a:rPr lang="en-GB" i="1" dirty="0" smtClean="0">
                <a:latin typeface="+mj-lt"/>
              </a:rPr>
              <a:t>race, ethnocentrism</a:t>
            </a:r>
            <a:endParaRPr lang="en-GB" i="1" dirty="0">
              <a:latin typeface="+mj-lt"/>
            </a:endParaRPr>
          </a:p>
        </p:txBody>
      </p:sp>
    </p:spTree>
    <p:extLst>
      <p:ext uri="{BB962C8B-B14F-4D97-AF65-F5344CB8AC3E}">
        <p14:creationId xmlns:p14="http://schemas.microsoft.com/office/powerpoint/2010/main" val="18912123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2105030" y="1295399"/>
            <a:ext cx="6673174" cy="833661"/>
          </a:xfrm>
          <a:noFill/>
          <a:ln/>
        </p:spPr>
        <p:txBody>
          <a:bodyPr/>
          <a:lstStyle/>
          <a:p>
            <a:r>
              <a:rPr lang="en-GB" smtClean="0">
                <a:effectLst/>
              </a:rPr>
              <a:t>Conformity &amp; juries</a:t>
            </a:r>
            <a:endParaRPr lang="en-US" smtClean="0">
              <a:effectLst/>
            </a:endParaRPr>
          </a:p>
        </p:txBody>
      </p:sp>
      <p:sp>
        <p:nvSpPr>
          <p:cNvPr id="58371" name="Rectangle 3"/>
          <p:cNvSpPr>
            <a:spLocks noGrp="1" noChangeArrowheads="1"/>
          </p:cNvSpPr>
          <p:nvPr>
            <p:ph idx="1"/>
          </p:nvPr>
        </p:nvSpPr>
        <p:spPr>
          <a:xfrm>
            <a:off x="2200276" y="2438400"/>
            <a:ext cx="6577928" cy="1905000"/>
          </a:xfrm>
          <a:solidFill>
            <a:schemeClr val="accent3">
              <a:lumMod val="40000"/>
              <a:lumOff val="60000"/>
            </a:schemeClr>
          </a:solidFill>
          <a:ln>
            <a:solidFill>
              <a:schemeClr val="accent1"/>
            </a:solidFill>
          </a:ln>
        </p:spPr>
        <p:txBody>
          <a:bodyPr/>
          <a:lstStyle/>
          <a:p>
            <a:r>
              <a:rPr lang="en-GB" dirty="0" smtClean="0">
                <a:effectLst/>
                <a:latin typeface="+mj-lt"/>
              </a:rPr>
              <a:t>Juries operate quite differently than in Asch’s study.  They deliberate and discuss the evidence.</a:t>
            </a:r>
          </a:p>
          <a:p>
            <a:r>
              <a:rPr lang="en-GB" dirty="0" smtClean="0">
                <a:effectLst/>
                <a:latin typeface="+mj-lt"/>
              </a:rPr>
              <a:t>Smith &amp; Mackie 1995  suggest that in juries majorities exert their influence through a number of factors -</a:t>
            </a:r>
            <a:endParaRPr lang="en-US" dirty="0" smtClean="0">
              <a:effectLst/>
              <a:latin typeface="+mj-lt"/>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2105030" y="1295399"/>
            <a:ext cx="6673174" cy="833661"/>
          </a:xfrm>
          <a:noFill/>
          <a:ln/>
        </p:spPr>
        <p:txBody>
          <a:bodyPr/>
          <a:lstStyle/>
          <a:p>
            <a:r>
              <a:rPr lang="en-GB" dirty="0" smtClean="0">
                <a:effectLst/>
              </a:rPr>
              <a:t>Smith &amp; Mackie (1995)</a:t>
            </a:r>
            <a:endParaRPr lang="en-US" dirty="0" smtClean="0">
              <a:effectLst/>
            </a:endParaRPr>
          </a:p>
        </p:txBody>
      </p:sp>
      <p:sp>
        <p:nvSpPr>
          <p:cNvPr id="59395" name="Rectangle 3"/>
          <p:cNvSpPr>
            <a:spLocks noGrp="1" noChangeArrowheads="1"/>
          </p:cNvSpPr>
          <p:nvPr>
            <p:ph idx="1"/>
          </p:nvPr>
        </p:nvSpPr>
        <p:spPr>
          <a:xfrm>
            <a:off x="2200276" y="2438400"/>
            <a:ext cx="6577928" cy="4114800"/>
          </a:xfrm>
          <a:solidFill>
            <a:schemeClr val="accent3">
              <a:lumMod val="40000"/>
              <a:lumOff val="60000"/>
            </a:schemeClr>
          </a:solidFill>
          <a:ln>
            <a:solidFill>
              <a:schemeClr val="accent1"/>
            </a:solidFill>
          </a:ln>
        </p:spPr>
        <p:txBody>
          <a:bodyPr>
            <a:normAutofit/>
          </a:bodyPr>
          <a:lstStyle/>
          <a:p>
            <a:pPr>
              <a:lnSpc>
                <a:spcPct val="90000"/>
              </a:lnSpc>
            </a:pPr>
            <a:r>
              <a:rPr lang="en-GB" sz="2400" dirty="0" smtClean="0">
                <a:effectLst/>
                <a:latin typeface="+mj-lt"/>
              </a:rPr>
              <a:t>The majority view is more likely than the minority one to be accepted because:</a:t>
            </a:r>
          </a:p>
          <a:p>
            <a:pPr>
              <a:lnSpc>
                <a:spcPct val="90000"/>
              </a:lnSpc>
            </a:pPr>
            <a:r>
              <a:rPr lang="en-GB" sz="2400" dirty="0" smtClean="0">
                <a:effectLst/>
                <a:latin typeface="+mj-lt"/>
              </a:rPr>
              <a:t> 1. this view is expressed more often in a variety of ways and arguments.</a:t>
            </a:r>
          </a:p>
          <a:p>
            <a:pPr>
              <a:lnSpc>
                <a:spcPct val="90000"/>
              </a:lnSpc>
            </a:pPr>
            <a:r>
              <a:rPr lang="en-GB" sz="2400" dirty="0" smtClean="0">
                <a:effectLst/>
                <a:latin typeface="+mj-lt"/>
              </a:rPr>
              <a:t>2. this view is discussed more and in greater depth.</a:t>
            </a:r>
          </a:p>
          <a:p>
            <a:pPr>
              <a:lnSpc>
                <a:spcPct val="90000"/>
              </a:lnSpc>
            </a:pPr>
            <a:r>
              <a:rPr lang="en-GB" sz="2400" dirty="0" smtClean="0">
                <a:effectLst/>
                <a:latin typeface="+mj-lt"/>
              </a:rPr>
              <a:t>3. this view seems more compelling and is expressed more persuasively than the opinions of the minority.</a:t>
            </a:r>
            <a:endParaRPr lang="en-US" sz="2400" dirty="0" smtClean="0">
              <a:effectLst/>
              <a:latin typeface="+mj-lt"/>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219200"/>
            <a:ext cx="8229600" cy="636587"/>
          </a:xfrm>
        </p:spPr>
        <p:txBody>
          <a:bodyPr/>
          <a:lstStyle/>
          <a:p>
            <a:r>
              <a:rPr lang="en-GB" sz="3600" dirty="0" smtClean="0"/>
              <a:t>Group think &amp; Hindsight bias</a:t>
            </a:r>
            <a:endParaRPr lang="en-GB" sz="3600" dirty="0"/>
          </a:p>
        </p:txBody>
      </p:sp>
      <p:pic>
        <p:nvPicPr>
          <p:cNvPr id="4" name="Content Placeholder 3"/>
          <p:cNvPicPr>
            <a:picLocks noGrp="1" noChangeAspect="1"/>
          </p:cNvPicPr>
          <p:nvPr>
            <p:ph idx="1"/>
          </p:nvPr>
        </p:nvPicPr>
        <p:blipFill>
          <a:blip r:embed="rId2"/>
          <a:stretch>
            <a:fillRect/>
          </a:stretch>
        </p:blipFill>
        <p:spPr>
          <a:xfrm>
            <a:off x="5105400" y="2971800"/>
            <a:ext cx="3276600" cy="2517734"/>
          </a:xfrm>
          <a:prstGeom prst="rect">
            <a:avLst/>
          </a:prstGeom>
          <a:ln>
            <a:solidFill>
              <a:schemeClr val="accent1"/>
            </a:solidFill>
          </a:ln>
        </p:spPr>
      </p:pic>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5024" y="2971800"/>
            <a:ext cx="3947501" cy="25146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6499903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sz="4000" b="1" smtClean="0"/>
              <a:t>Interpersonal influences: </a:t>
            </a:r>
            <a:br>
              <a:rPr lang="en-GB" sz="4000" b="1" smtClean="0"/>
            </a:br>
            <a:r>
              <a:rPr lang="en-GB" sz="4000" b="1" smtClean="0"/>
              <a:t>minority influence</a:t>
            </a:r>
          </a:p>
        </p:txBody>
      </p:sp>
      <p:sp>
        <p:nvSpPr>
          <p:cNvPr id="21508" name="Rectangle 4"/>
          <p:cNvSpPr>
            <a:spLocks noGrp="1" noChangeArrowheads="1"/>
          </p:cNvSpPr>
          <p:nvPr>
            <p:ph idx="1"/>
          </p:nvPr>
        </p:nvSpPr>
        <p:spPr/>
        <p:txBody>
          <a:bodyPr/>
          <a:lstStyle/>
          <a:p>
            <a:pPr eaLnBrk="1" hangingPunct="1">
              <a:defRPr/>
            </a:pPr>
            <a:endParaRPr lang="en-GB" dirty="0" smtClean="0"/>
          </a:p>
          <a:p>
            <a:pPr eaLnBrk="1" hangingPunct="1">
              <a:defRPr/>
            </a:pPr>
            <a:endParaRPr lang="en-US" dirty="0" smtClean="0"/>
          </a:p>
          <a:p>
            <a:pPr eaLnBrk="1" hangingPunct="1">
              <a:defRPr/>
            </a:pPr>
            <a:endParaRPr lang="en-US" dirty="0" smtClean="0"/>
          </a:p>
        </p:txBody>
      </p:sp>
      <p:sp>
        <p:nvSpPr>
          <p:cNvPr id="33799" name="Rectangle 5"/>
          <p:cNvSpPr>
            <a:spLocks noChangeArrowheads="1"/>
          </p:cNvSpPr>
          <p:nvPr/>
        </p:nvSpPr>
        <p:spPr bwMode="auto">
          <a:xfrm>
            <a:off x="609600" y="2264461"/>
            <a:ext cx="8077200" cy="3108543"/>
          </a:xfrm>
          <a:prstGeom prst="rect">
            <a:avLst/>
          </a:prstGeom>
          <a:solidFill>
            <a:schemeClr val="accent3">
              <a:lumMod val="40000"/>
              <a:lumOff val="60000"/>
            </a:schemeClr>
          </a:solidFill>
          <a:ln w="9525">
            <a:solidFill>
              <a:schemeClr val="accent1"/>
            </a:solidFill>
            <a:miter lim="800000"/>
            <a:headEnd/>
            <a:tailEnd/>
          </a:ln>
        </p:spPr>
        <p:txBody>
          <a:bodyPr wrap="square" anchor="ctr">
            <a:spAutoFit/>
          </a:bodyPr>
          <a:lstStyle/>
          <a:p>
            <a:r>
              <a:rPr lang="en-GB" sz="2800" dirty="0" smtClean="0">
                <a:solidFill>
                  <a:schemeClr val="accent2">
                    <a:lumMod val="50000"/>
                  </a:schemeClr>
                </a:solidFill>
                <a:latin typeface="+mj-lt"/>
                <a:cs typeface="Times New Roman" pitchFamily="18" charset="0"/>
                <a:hlinkClick r:id="rId2"/>
              </a:rPr>
              <a:t>12 angry men 9.30 minutes</a:t>
            </a:r>
            <a:endParaRPr lang="en-GB" sz="2800" dirty="0" smtClean="0">
              <a:solidFill>
                <a:schemeClr val="accent2">
                  <a:lumMod val="50000"/>
                </a:schemeClr>
              </a:solidFill>
              <a:latin typeface="+mj-lt"/>
              <a:cs typeface="Times New Roman" pitchFamily="18" charset="0"/>
            </a:endParaRPr>
          </a:p>
          <a:p>
            <a:r>
              <a:rPr lang="en-GB" sz="2800" dirty="0">
                <a:solidFill>
                  <a:schemeClr val="accent2">
                    <a:lumMod val="50000"/>
                  </a:schemeClr>
                </a:solidFill>
                <a:latin typeface="+mj-lt"/>
                <a:cs typeface="Times New Roman" pitchFamily="18" charset="0"/>
              </a:rPr>
              <a:t>Minority </a:t>
            </a:r>
            <a:r>
              <a:rPr lang="en-GB" sz="2800" dirty="0" smtClean="0">
                <a:solidFill>
                  <a:schemeClr val="accent2">
                    <a:lumMod val="50000"/>
                  </a:schemeClr>
                </a:solidFill>
                <a:latin typeface="+mj-lt"/>
                <a:cs typeface="Times New Roman" pitchFamily="18" charset="0"/>
              </a:rPr>
              <a:t>influence :</a:t>
            </a:r>
          </a:p>
          <a:p>
            <a:r>
              <a:rPr lang="en-GB" sz="2800" dirty="0">
                <a:solidFill>
                  <a:schemeClr val="accent2">
                    <a:lumMod val="50000"/>
                  </a:schemeClr>
                </a:solidFill>
                <a:latin typeface="+mj-lt"/>
                <a:cs typeface="Times New Roman" pitchFamily="18" charset="0"/>
              </a:rPr>
              <a:t>T</a:t>
            </a:r>
            <a:r>
              <a:rPr lang="en-GB" sz="2800" dirty="0" smtClean="0">
                <a:solidFill>
                  <a:schemeClr val="accent2">
                    <a:lumMod val="50000"/>
                  </a:schemeClr>
                </a:solidFill>
                <a:latin typeface="+mj-lt"/>
                <a:cs typeface="Times New Roman" pitchFamily="18" charset="0"/>
              </a:rPr>
              <a:t>here </a:t>
            </a:r>
            <a:r>
              <a:rPr lang="en-GB" sz="2800" dirty="0">
                <a:solidFill>
                  <a:schemeClr val="accent2">
                    <a:lumMod val="50000"/>
                  </a:schemeClr>
                </a:solidFill>
                <a:latin typeface="+mj-lt"/>
                <a:cs typeface="Times New Roman" pitchFamily="18" charset="0"/>
              </a:rPr>
              <a:t>are also cases when a minority can influence the behaviour of a group. E.g. </a:t>
            </a:r>
            <a:r>
              <a:rPr lang="en-GB" sz="2800" dirty="0" err="1">
                <a:solidFill>
                  <a:schemeClr val="accent2">
                    <a:lumMod val="50000"/>
                  </a:schemeClr>
                </a:solidFill>
                <a:latin typeface="+mj-lt"/>
                <a:cs typeface="Times New Roman" pitchFamily="18" charset="0"/>
              </a:rPr>
              <a:t>Moscovici</a:t>
            </a:r>
            <a:r>
              <a:rPr lang="en-GB" sz="2800" dirty="0">
                <a:solidFill>
                  <a:schemeClr val="accent2">
                    <a:lumMod val="50000"/>
                  </a:schemeClr>
                </a:solidFill>
                <a:latin typeface="+mj-lt"/>
                <a:cs typeface="Times New Roman" pitchFamily="18" charset="0"/>
              </a:rPr>
              <a:t> study. </a:t>
            </a:r>
          </a:p>
          <a:p>
            <a:endParaRPr lang="en-GB" sz="2800" dirty="0" smtClean="0">
              <a:solidFill>
                <a:schemeClr val="accent2">
                  <a:lumMod val="50000"/>
                </a:schemeClr>
              </a:solidFill>
              <a:latin typeface="+mj-lt"/>
              <a:cs typeface="Times New Roman" pitchFamily="18" charset="0"/>
            </a:endParaRPr>
          </a:p>
          <a:p>
            <a:endParaRPr lang="en-GB" sz="2800" dirty="0">
              <a:latin typeface="Calibri" pitchFamily="34" charset="0"/>
            </a:endParaRPr>
          </a:p>
        </p:txBody>
      </p:sp>
      <p:sp>
        <p:nvSpPr>
          <p:cNvPr id="33800" name="AutoShape 2" descr="data:image/jpg;base64,/9j/4AAQSkZJRgABAQAAAQABAAD/2wBDAAkGBwgHBgkIBwgKCgkLDRYPDQwMDRsUFRAWIB0iIiAdHx8kKDQsJCYxJx8fLT0tMTU3Ojo6Iys/RD84QzQ5Ojf/2wBDAQoKCg0MDRoPDxo3JR8lNzc3Nzc3Nzc3Nzc3Nzc3Nzc3Nzc3Nzc3Nzc3Nzc3Nzc3Nzc3Nzc3Nzc3Nzc3Nzc3Nzf/wAARCACmAOADASIAAhEBAxEB/8QAHAAAAgIDAQEAAAAAAAAAAAAABQYEBwABAwII/8QARhAAAgEDAgMECAQCCAUCBwAAAQIDAAQRBSEGEjETQVFhBxQiMnGBkaEVQrHBI9EkUmJygrLh8BY0U5LCM9IINUNEg6Lx/8QAFAEBAAAAAAAAAAAAAAAAAAAAAP/EABQRAQAAAAAAAAAAAAAAAAAAAAD/2gAMAwEAAhEDEQA/AAt5xZaJevHqekXBm6NHLfSMB8un2pc4pnstYlN3DZPaMkHKVyGGBnGMeGw+VNJ9FmeZ49Ui9kd9sf2egetcI3+mx3iJLFPHBDG2FVlZwxIwo33BFBF4cRE1FrKRByKhKhj0PIwPy6H5Ux6MkBaZchlYxEg93s0A0yM+vhQVLtBsQeuUAIP1276kcHXhuFmEmzRdmG/u4P8AKgdeNeGlu7dNUtIwZlQdsqr7wwMNt3ijNvGP6Ie4j/20atQrWsXNggxLsRkbqKgyx8vLge4Tj/f0oBt2vJfJlR1GR9aSfSPblri0lRPbwVPmucju7qetUHLdqx/q/vSrxyPXdPtzF/6iTcx7sLy0C9oVnb3HAeuzzLGLu3uYysxTLAYXYEbgHf60o88isVOS2d8nNPHBam64W4ks+Uli8Ljzxn/20vfhR/Eo429lSRzE+FAOs+eW6jHLnf8AemVNPkm0GacJtGIs/wDc4/auVtapa6pBGEwvdkf2hU7XNeXTdEbS7fkM94cs/wD0kV2O3mSfoDQMfDtq7cM2Z3xJD+ma8cQcOatqGpiaytlmiihCY5k3Y79CRvgjyqvdHfVbi6htbK4n5mIVFSRgDk/HGKvDTrXWNDCLq12t5aSFVN0kYEkT7AB13yvQcw+dBXM3DOvxbto1z4ZjQn/LmhtxZ6jYsGktL63fOzFWU/I7eFX5FGRyZkc5kwdx0wT+1SZLaNuz5jJ7OSDzHY4x+9B8zX9xNPcBp5ZJJQMBpmJIHxO9S7SUXUE6mCMGNB7aDBO4OTVoekHhm31O77cgq8dozB1O+Qw6+PU0G0LhqC20tpuQFZYeUnzABNAC4Z09mueXs/4Zljzt5j+dNWh6YPwc7L7csp6f2zUrSLZI2ARVGJlBI+VTtE/+TwjHe/8AnNBrWtKabSGhi5Q7Ecpx4EH9qWL/AEn2sOmWx1qwpwOwj27yKFzQq7n2RQVnfaeVLEqOlB7OwL35HTK9KsjULEESbDoaC2mmgX6sV37MfrQFNB05YYkLqD39Ki8fAJYWeB/9f/xphtECIB5bUC4+wdPtcf8AX/8AE0FfWyjt3Hcr7fahmpHM2x3XP+Y0Vgx27jzP7VAvIS13IpG/L+5oPotIMhkVW9kZPsnc+dLeuKY9SuTg8xtkPKRsQJDn9aP22i6a3aGS0DEDcvLI2fq1BOJbOGzndLVFiiNm5Cp0GHU/uaCvbzTWsdcYplYGuJI4yDuApXY/AFfrS/o18LO6uZcH2kUyD/Ec4+tWRqdqlylxnAK3wYE/2o4yf3qrUTkubqC4HKeUDJ7iGGPl+1B9CaVMtxp1pLGcq8CFT4jFeJsEMe7mb9KUfR1rLepQaZctlkTMWT4HdaarhxyN/fI+1BB1jeRMd6/vShq186MkDQq8RQOQQcg9Oopq1VhzxHP5f5Ul8UGNNOaZg3aCRY0ZGIYAg+dB70Z7fTobxYI8LdqBIGLHoSdvDqakiwbUZoUtbaaRyQAYvdXON2ONqk8CcGXFzDLd640vYy4MNuZnDKM5y2DtnfarKsrVLNFhhiRI16AL0oKtn4SvY5Huns54THspkkVgdwdgPhQLQ9Omt+MLhtVgELBHEQmACh8AqMk4GVyRvir3u4UuEVTk7g5zvtS1x4FsdPk1BUPO0TQllGTnBK/+X1FAv8J8N20PEl9eKUMAPNbwjOAT1Pwps9duBeSQTqnqxkWOP+GSWJwSBuQ2OpOxGOlLfC19bT20LwMMIvKd8BSB3/SmnSLs6lLOCFEEDgRMFKMWIOeuxHTcedAVRApiJ69oN/8ACanSe6NvKo4iQquS55TndzXO/XEcXKWH8VFPtHoWAPfQC+JFK2dzkDm9WkHw6UD0XB0aJT+Zl+6rRriFVj065C5/5WXOSTvgeNA9HUjRLVu7n/TA/ag62lv2UkiqOkyt8a5aGT+FRDv7Rh8PbNSlcpeeRkUfeuGlYGnpgb9rJ8/4hoDE7/0dP737VBV8OfjUi5bltk/vmoCtzHPSgiXjB35G7zUNABdr0/8ASH+Y10llDXJ/s1G7TmvT5RD/ADGgKxnFLnHZJsLXzm/8TR1TsMGgHGcqtYQL39tn6KaBDgYpcMe7mrhcyh7osP6v7mpUcZaRiN/bI2+X86HMp7cr+bp9zQfTSof4q9CV6+NK/FCsZBzjH9GnXr/dNM4kyF8eUCg2uLE6BnUMyhgMjoCMH7UCtcXcMDyJcdJXiKnw/hLv9qr3iK2/jm5OweMA47yMY/Q038TzqnYYjXImjHhlQp/YfaoV9aQ30MMRYJ2rMuc7gZO/2oIGlu66ZZ3URKXNuR2hHeM+y37GrBtNQN9p8VyQFMj5Pxx/pVbadK+klI7pSWjdo3QDJceA+Rpm0u9uEsLe2ihTk95e0PtEZI6AddxQG9Vc4ibP5SP0rWhaQl1fR3N2ilVPPEpGTkZwT98fXwrf4fqF9FEDEjKDlhGxzjw+NNNjYiO3tgo3bnZz4ErgfQZFBKCMsls8Y9hlIbH2qSkiySSRD2ZEAbBPce/6g1r1duxjKcySKuDygMDj+sP9QfOlLi/WLnQHtNWVGV4Zezkjb3Zo26qD8gd+mPnQOkZPRyFz0OKUfSndNZ8OpE0crCedV7SIe5j2tz3dMDx3pm0y8ttTtIr2wfmhlHMBjp5Vx4ovtFg0qWHXLuGG2uIypWTdviAN9jjegqPhS2WPTxqFvM8FyZHVyN1cZHVTsTvVk8LIltbvCiKqry4A23IOTiqw0rWtMtNLFvLcqMTu3sqTkc2x28asHhnUrW5WS4imUxMq4bmGO+gc4txkkD51q5wY48kH+IvQ92RQj8Ts1964iHxcVg1nTxt61B8nFBriOMvZXKoeZngkAx5qKB6c8lvpVlb9l7cjOzcx90Aj+dSdZ1vT1s5X9ciVFXdiwwPnS5pWs2d7JzxXq9kimNXwSQzNnYd52FAyKmL453xIp+4qPYyKLROXGBJIvzDmukFyr3x5HYglSWZOUHfuB+FQLOZRaADYetXH+egJ6hKfVUIPf+1CvWCoyTnwFerm8EsSwpzlw3euBjwpV4luLye6s9HtSIpLxsMwzkKDjagLibmuG3B361zjJN7J5xD/ADGuUXov1SCJ5LXW0BzsCGXPkaDafqF9ZW+sLep2lxpyFOcHmDEE43+NAavNasbKXsbm8hjl2whbfH7UH12/gvEtjBIkqiU+6c/lNK/CmmNxRrot7q8KFsu8hHMzHyPjT9xD6PbTQ9Ikv7O+upJYuUskhXlYZwcDHUZz9aAHZaTJfapFZWaAyTSt8Avs5J8hT5ZWHDPBNq87iK41JvZE8+CebGcKp90b/GoPAENvHDqepy47aImIsWwFTqfrj6DzqreJOILnVtYnNxJiES4RQcgcpOCD5g0H0WE2X4Chmsx4i8yDii09xawqM3cIwB+byoHrGp2PKBHdWzSDuaUIKCveJuc6jZxOpYE9AcZ2YdcGu9q1tNF6tDpixXUcqyrN24J5emPdyfr5171RY7q+inS5tQ8R9km5B8e4A56moyWoTUIrmHUYu0jIGFt5SMd+cDv3+tAqXWppe6zK07Y7KRhGfIHb9KPW2rW6payPKuVRsMfzAnYfakbV+zGo3PZtzw9u5Rl25hzHFclkaTKs5VP97CgtNfSC9rcqqxkxq2GJPUeI8KsPSdRj1SFJEumjVhtjlBJ+JHWqS0HRTq4RHkSLGCc7bnOB88H6GrFttOvbTTLdVWfUDEVD29sVjPKDkkE4LHIHXrQP6WgYe1NcN37zEfoaX+ONKh1Phy7szOYmOHDZklxynJJVc92a5pxMkrhC8ttMxP8AR7lCkmfINjP+96E3vpF06ylaCSad5l5gytDgIwG2d8kE7bUCVwPxlc8Lrdxv/SbbDGIAEASfl678p+tCEv31fVbi+1+4eaWYMIxy5wx2AHcFGegqJc3WdHMISFe0nEjnGHzg4AGNgMn45HhUrhTT7i/kaTkZraJsyguFPnjJoGWH0eC7ghninEkjKCYHYqM4z133NdLnhK50K1nMiosLEASSSeyGPTfu/embhrWC2pw2HJIhgTOH5RsRtjHUfA0e4mgm1LSp7SyVZroKJREG5ccp33wQO/bvoKnitCTvfWucb4kLVKSz5BzvdHlG+Y7Z2r0LHiGQERaTcDGR7TyZz8tq3b8L6vdLKtwkEcyx9qFdeY8gBJxnOTsB9aAZxhZalJcWVqsrzq38OOJkVHVsK24HcQ4OT50+cOejhLXh0yXTSTagB2qxo+ERgDgA+eTvXrhtbnUrWGaURy3cdoBAzIOUNt7JA6DCij1rxLFHbiLUoX0y8fIENywAkI70bow37vGgrqz1WWJysnarNay45WGCMHIB2PyqTpetm80y4cQoHhlklxvvznJHkKHcXtb6hqd5fSHlk5QBGDjAUY386X+HrH8Tube2jVOeRsEsPd8/OgO3uvzpKCvYxEH8rZ/eo9ndw6teia/aV1TlijZebClmwScDOB128KsnQuAtEspRLcW3rcqDZphlQfJen1qLxNw3Iutw31pZzT22AXitzgow/qjw6fegYreLsZO3jvLk23IFMMg7wMc3kT1zv1qrbv0c66ss81pPFcJMC7K22W5j7OCN9j18qZLrVNRR7NBayQ2U0wQds2DIRuFz3Z8ad9Nv4bjMRR4p12eCVcOp+Hf8aBP0ews7PUZrqSz9TubmJVuYQRygg4PLj9e8GvXGl7Z2XDt+nq7DnXljZ8g9o3sjuGdt85PSi+uSta6xpk65eOUyRhlwwPQgHBznqNs7dxxipV3pdjqqzRXsQdLmERyRj3VwcqR4EE5zQAbPS0l4Pjs7hJIIriISzhCQ7M2538SMAD5VVfpHt4xxLLNBEI0dVDKoxhgMHOO/YfPPjVj8Va96k0dnZyMzwukZdc/l2zmkfifhu8hmJIaSOY86udypO55vP9aBu1DULIL7VzpwOOiW7v8AqaC3etWibLck4/6Vki/rRa40yxjACQJk+O5qI9hEp9i3+i0AduIgDhfxBx3YcID9BRzRdE1TW7FrvsZIbeTKo0s5ZjnbmAyP17qGz2/LKF9zfJOBsBuT8hvVjcOs03DkUdvgG4UxxAb8i7gn5D7igqu89GusdtyWfZzRk+yzkISPHqRj51lr6N9Sim5dUhlgU5/iJhk/7h+9XnGsauIFwCu2O4VLijK/A9RjrQVcNGi0SWK6E0awpD2c6yR55gu6uD3EHPyNNfCV3b6lHPcWkqyRqAgYHv60X1HRba6mineBWSMkvERlM+OKkWtuqEpDEqIUDcqjAH0oK99Luodjp0OmRBWkuW5251BKKNhyk9CT4edDdE9HyahySuRHFjq+SHPjj4/CivH40zVdb0xY7uCcwMyzwq2cDIIz3dfOnDh+cT2ikgLKPZdMbfLyoFi69G1rc6VNboVW5Kho37lYfsRt5fKh+j8OyaNeRy2iJ2McRiuLdzysATliCAd/I9fHws24EohLWyK0oHsox5Q3iufMZoZxBPpUEAvbq/gtX2BLOMt3gEDfI+29Av2yW41FLpIo+0WMRh2Uc+AMDJHkKP6OSLqZoY05OcGVwSDnB2xj75pPtYtT1S8kFhAq2+RyXQzySA9eU43x34qwtLsTY2wikYNJgsWUHG//APKD1eWomQyxgGQbnbcj+dL/AGfKVlYAKAYzg5HKcg/vTWG5WKnu8RUG904Sc0sKAOx5nUdWO2/2oKw066l0K6vdIu3Inj2iiY8vbLg7qfMEY8x39KIcJa1+Ia4mmatBCLi3hLQuyAe0Dv44OCOh7q8cf6k+ga5oOpxlZXkgltHgfpycy5I7wfa+wqDxokOlQWeroCt3HcouUbBYDJ+eAP160A/0i2QsNZvplTAuCJubHXbfPzBoNw1bTaZexpOojuY41uUXPvgqGAH+Et88U38f6lBrXDwuLMLIIo1d38zsyjyAwa3xnphl4VsNds0AubKKJ2x3oVCsPpigdbG/Wa2i7M8yyDuPjQzj/UH0rhS7MBdXkHZK6uVZWbYEEUpcDcUQvYC3uZAs8PtKCeqDcgeeM02cc6Vca/wvPbWJU3JZZEDHAblPTPdkZoJfCsUN3wnpRkZ5s26nmlfmbPx/SuWoWsmpTGznmu7eKCYFZ7WQozrj3ScdMHf4V44TWbR+E7Nb+Ixy21vyujbkEZ226/KgiaxNqVhBqSm3a7tZWSWCNyxXIOM5GRjrjGetA1aloOn3ehppgtwtrHgxqjHKHrkHx3PxzSNxFqN3wbJbcty1wkzORzknlXIxsdxgnrnen3TtQW7s4blOZUkUEg78p71PwOaU+ItLsuIbu6sbieaNbcCWVkIyq7YwCPPp5UAdbmDidFghhb1ztFdHhXY7jJYCrEi4cgd2uL5HupRnlQNyqvwH7k1vh7TrHRdIhttMh7GJlDe377Ejq57zXafUzCxVWUjfY+FBV9zJrMgwbrs/7i/6ChFzZ3D83rF7KxPiTj9aG2PFVysgW7fniY4LEbijc0gmUOvQjIoIlpZx2VveXA5nkMRhQnBJZyAMfLNWzYKND4ctwFBmESwxL4ud/wBcmq94eszd6vp8BAaKNzcygeR5Rn55+tO2uXSvIzu/LBZkIrHpzdWP2xQGbMxRSixD894qI83iA2cEfQ0ZQKvKBnGNh30r2OEjvNfkUxy6jKqx5/JAOn2Bb5jwpgsJDOvbZLRvhkOMEg9KCeq9fOqp9NWr6hp7WdlaTGG0uomeXs8hnIOMHy6bVbKg91U1/wDEE8YutHUD+J2UhYeRIx980CZo5cPby84eOR2GQMEHl6EfKrh4Oullsoi3h1FUXY3RitrK5PSGR1O3Xc1ano51OGexEWd16UFmLhkyNyN6AekDT4LzhW/d0XtLaLt4yR3rv+xHzPjRy3ZeUFe8dKicSxPd8O6nbwgCSW1lRcnG5Qj+VBC4LuRdcPWzmTtORez5ickY2wfHBBA8sZ3pgxvzY3NVt6LNRdLvVNJmkBYGO6RQ2SuQFf78p+tWRNIIoDIVJC42Xr1oOVxEzy9rC5R1GwO6t34I/eoOo66+mwuz6fcSSKfdiwR8euT8gTUsX8KxNIWCxhsZJwSTsBjxzih/EmraZo+mtdaw/LHzBUUe07PuQF89vp1oErivRbPiy6tL/wDEHhaNQ0JwGRhzc2CO457891eeP9JudU0Ix2kSzssiOOzOWHyOD391QeI9Vii078a0NJ4Io3DXEN7GULFiOVlA9lge8qfChVh6QoZZDBqAaAc5w6j2WHgQMkUEThScxWMmn3KnLOytG46ZyCMGrK0PsdS4Pt4Z/bjkt+wkAPcBg/Oq7muX168jexe2KlgpmkkCScuN1JOM4+Gd+tOvDPDWpWlgsb67BGgOI4YFWVCCTksWwSfhjHiaCnNasJtC1ie0LntIJCA+ccwPQ/MEfWrO0HiuCTSLRZb1IpDDCMuwBU+62fmv3FB+KdGstf1tEt9dWW65hAI0siCcHqx5iNt9z3VqbgVdGjPa8R6GoGCRcwgkfqaBsXiy1icAXSOrttyONhv+/WuX/E2iS3DS3Yt/WFPKZC3tEdxJB32NI15oXYlT67w1c826CJ2Xm+GNq5RaVdcu/D8EhJwBHPj6ArQMV5xbY2l1dR6eUWJZMooZgucDJHd1z0o1w8vrMEF1NEqXGrzrJNjO8S5Iz/hU/wDcKBaBwI99I82u2EljZRnmW3ZwWf4Y6Dz2z0FONmwbWUjwFFvakhQNlLFVA+gxQT9Y1FbJAMqGYnCk+90J/Wlj8R9dUzKWDLs4z0P+9698Vk3EUEgIPKZMn5j/AEoEkpgvoZBnlmVhIq94G/1B3FBVjkco3+lMWj61bRWC293I3aqeVcDOaUg/x+tMfo/0n8b4t0+0kH8JX7aT+6ntffGPnQWX6Pcfjt5n3jasEHwI/wBKJlfxO7h0tPaiXlmuXx1P5V+HUmhKqeH+I3uYkLRqrcq/1iQvs/emDhi2NkXacr28x7WRz4nu+VAV4mngdrDRllSN7nmOG25kUe6P73QfAijmnuRDGGOSFAJAxVc8V3qXfG1hHHgtbW4JZT7pLZH02p70+454w22++1AdRq+b/SzrP4txjesjZhtf6NF58vvH/uz9K+hhLygnmXIONz391VTe+iN9Vnvr1dYjieeeRoohEXC5YnDNnJPmBQVNYXSrZy277gnI796n8Ma9LouoI5JMfMMqO+oOsaTeaJqtzpt8gS4gbD4OQdtiD3gjBqAVfmyM+WKD6b0HW47619YRg0bPiMg9VzgfXr86KS3McqP2hUwsGDr4rjHWvn/gviyTRuztblm9XEyy/DcZHw/lTqfSFo5ndZJ2EcXLIAIyO0OTt03xgH6eFBYujaXptkkclvYwwSKpXmVfbAP5SevTxPdQLjDiF2N5pcR5YGQxSyg4ZSRvynx7qBz+k3TYrCWeyd5rvlIigEbe03dnbGATv8KraSe9n559WvLuJ2JIVIucnfcnB2H86Bw0m9/DFhijmfs1kMoE0mQHIxzHxOPpk1NveJLee6he6jhlkiU9mZBkIT1x3A7UmaZFoNyMTXEk0w93t2Kj9sULvreRpuXSo5ZEUYbL7Z8ubBoHfUOL2i1V7eSGKWGeJI5rYxhkc8xz16ezj7UB1XRLaaaS40y0jNq5DIyEgqDvyn4dKW7mz1UzIXt2SVh73OCfnvtT1wrpBfTUjnuAWyT2a45R5YzQduHtKFqVk9WSIruDHKCR5eIpshv3QLFC90N9gMMNvLFRbbTvVZAZCGTOymNTny3NThBZSW3rUCwpG5xl4zhDncEggfXaglN29xEqzCUMGzkryH7D9c0JveFLeeKUmSV1kk5yjhHAPXbKHHf0OMZo3ZTRMFjWaEyFeYCGT9Pl+1IfpG1bXtJveZcpp0sZji7NiQPEk4HtbAgZOMZoAb3FpbXtymlSRDll9mK6jEluSMDmRjkg9++x8sYNj6Jqmm6hC1xa3ALKOQhYOU82M7MdxuDuNvKqU0WKbUNSgsbdR2kz8q46Vb0HDX/CFk17DqTyMFCvGY/YbNBMl4ihi1B7S71ZZSxBCFVUJ4jIA5vjXHTL2NtQ1e7BBUNHGhBzsoJ/lVJ6jeSPqhlMjNlsk533p34c1OQ6KYAd2PMzd5yP9KA7JczXEhj2xhmQnxONjQexl9a1p2Gezto8YPiw/au9lchL9YJDu68yE97dP0pf4khkstQdFDCOVy7Mu5G3THWgTLa39YEgVgpSNpAPHlGT+/0q0/RhYQWGu2dzaiRxc2Z5ySCVyDn9KqyycJeQmQ+wWw3dsdj9iaeeD+IbrRLMH1eExoWgZiMMCOvtfOgsaG3S/wBYWeU5itnJQf1n8f0qXdzNDJPn2VRSXYH3V60qaPxfpjXkqXUrWyyYYSqA2D3g46fGiF7xLo8NpJEk4mRlKsqDJfPXJNAq6TqCtrF1cXiO80smQ4bGF3HL+h/w1ZGnatBHZq7SZcHCou7GqbvL/N20lrEyRc+QrEEj5+NH9H4sFq3M9g8kmMLyy4H0x186C5tMuJivNOEjJGSi78vxNR5tVsdAgu7rUp1gte07SPJ9picAqo78nFVhJxfrd+xS1kjskI2EA5nO/ex/UAVGs7ea/vnn1GeS4kQ47SZyf1oAXHl7LxBrTa08PYpcKFji71VdhnzOM0uR27k+zmnvimxjFrGyAYDYHjjFBtP0/ml3zgUEWx0cv7UoOcjI67UwxcIn8NuNSuoilvH7MQIwXJPcPCjdlYBoIDHGS8iAMsY5vaUlTsOmSM9/WiVzwfqWoQRJmOAB+ZmuGYllx0wu/nQJdjpss08UNhFzSsSeRRjI8c01w3EGgWbW3Zw3OpsMy20UgLJnuY42FNGn8NJpUPNpxiF0RhpJI2ZT8MEEUvHg3U4dQuLlUsTHMeZorZnQc3efaJ3+dAj3GhyXl3JcTW8NtznPZwgBR8BUyy4atLWRbi55pYV3ZSfZbyJFM82l6naOrppj5U9TEsyt8QDn71Ii4u1C0Vkv9LgwvT2Hhx8jzCgHQX2mJYPLZstoy4UxohQBTsSAfe+OTnu78crLV9HsWSG3kmmuGDNInIQw/qHLDOOmwBPlTGnH1ggAuLOZObfKEMP1FRL6+4T1W3ea5txbPJKALoxFHEh35sqck+dBAh1WPXbl7OOMqrgkux7RWAK7KF5f6w3OOvSulvaOLZnveHHNoCVMtipk2VivM8R36DuJ2+tEbSXU7KAmIwcQWAdpRd2E4iuwTjJIBAY429kjI7jTXw9qFvqelRXGmvKsILIEmi5WjZTggqcHIPnQKOmLo13ZE6ZFBcKrZkMZywPeXHvA7DrS7xzcyLpxsn04TxyAk5flMbD3Sq9xGetWJrnDYuriPUtPjhtdYjkRkvohyMygjmVx+YFc9e+p+r6JYatCI7uLxKsmzL4b0HzjwpcPpnEti8/sBZQGD7YH+++n3jDiiV9GkAULzyEIp6D2iB9lznzNM2qcEW4tpu0lt/VQpYySJytGB3837/aqf4ssdR0mWO2vLlLq3cBoZ435lIBIwD4jv+NACnbmnkY/1qeOEVEumO/dzcu/lSETTNa8QQadpMVtbKZJTktnYAnu86A1rdzapbF2kZZl3hZdjnuHwpV065ea5kW5dpJgSwMhyWA6jx8fv4VEvtSuLydZX5V5TlVUbA+fjXu9PZ3Ud4iYSZOeM591ht9QRj799AMY7AjrTJZXEUun6zAzrGJI1uEzkkuMZAx03xSy1S7GRk7VVkKh4mQ47xjOPqBQeDkAHdSd63knvP1ryx336nr/AL+deebFB053DZDMCPOu8Wo3UXuyAjwZc1FzmsoGTSuK/VZke7sxMoHWNsH79aP2nFukSE8okgZjkiSLIHzGarwbHI61nWgs1p9N1G4SM6vZxmXbtG5ii/HlBx8wKfOG+A9Iwlw9/wDiR6/wZFEf/wCpJ+4r537wfDpUi3vbm3bmhmdG8V2P1oPrKx0m0sFdLO0jtwxy/ZpjmPiT1PzJqR2QO4Hwr5l0zj/iXTGUwapcMo/LJIXH0bNNumemvVok5b6ytrk9x5Sh+x/agu0wnoevjUe7a3tIzLdzRQxD88rhR96qKH0n6hrEjRT34sl5cpHaRIHY+BZyAvx3+Fc57m5kbtldkYjImLGWU/8A5G93/CBQOXEPG8VjEU02zM0jD2GuG7IP5qnvsPMgDzpB1LiDXb8htQ1MRw5z6tCezT5gbn5moUo3kK5y5yxcks58STufiaHyAyHlJOfLegkXfq1y3NdyCXG6qdv0qZpkVhbBnt4gkpGOcdaiw6bNKAVUqo94swwfnRzTNLIIYMGx3dcj45oMsYruOXtrJBA8m5aPYP8AFeh+YNOdnr+r2ltBb22i2125yXeOUQKDnry/yofp9qkhwACo22Xp5daYLWyIxJlAB0HKAaDfrnFd0MqNGsR3A9pMw+ewrn6rxEWzPr6KMb+r2iD7sDXbUbu00mz9Z1K4jt4B7rSPjm8lA3PyBqsOJvSjcMzW/DyGFF/+6lGWPwXoPnk0D7rWp2uj2Dtrmr3HZyIVKSy7yA9Qqr1NU7xZxRDq1rDpun2ph0+3fMZlPNJ3/QHJ2pdvbu4vrp7m8uJJ5nOWkkYsx+JNcM4FButE+O/7VotXgtQey1evWGMCwNl41fnVT3E4B+uB9K4E1omgwg5869q2F5Svtbb5p4XiDhqT/mOFLEnqOR5E388NTTw/xJwiLR7efRra2gIPMqIW28zuT880FOlsmtZ86sXjj0dR6fYya3w3cG90vl53jJBkt1PQ/wBpfPqKrcmg6c1Zz1zztWs0HbnrYeuGazmoJIYVsEVGDV6DUEjNZmuPPWc1B2yPKusF1Pb/APLTyR+StgH5VF56zmoDMOu3cYxKY5x4Ou/1GKlR8QRAgtaMhHXkkz9jS5zVnPQPNnrlhcjs5bgRZ3y67/DJpv0a0tb5Fe3mDn+xh6pfnr3DcywPzwyNG/cyMVI+lB9EXEunaBZifU7tbRG93teUMfIAbn5ZpI1/0qY5oeHrUjO3rV57R/wx9B8WJ+Aqrp7mW5cyXE0kjn8zsWPwye6ufPQEdS1a+1Sdp9Qu5rmU/mkbP08PhULmriXrOeg6lq8Fq8FqzNBvNazWs1lBlZWVlBLGe+pdpnEg7iuetZWUBrhrVdQW9j0yO5YW1zG1u6HpyMMEYpTuoTBPJCTkxuyk+ODj9qysoONarKyg3WVlZQZW6ysoNg1vNZWUGZrM1lZQZmszWVlBrNZmsrKDWa1msrKDM1lZWUGVmaysoN1lZWUG63isrKD/2Q=="/>
          <p:cNvSpPr>
            <a:spLocks noChangeAspect="1" noChangeArrowheads="1"/>
          </p:cNvSpPr>
          <p:nvPr/>
        </p:nvSpPr>
        <p:spPr bwMode="auto">
          <a:xfrm>
            <a:off x="163513" y="-669925"/>
            <a:ext cx="1885950" cy="1400175"/>
          </a:xfrm>
          <a:prstGeom prst="rect">
            <a:avLst/>
          </a:prstGeom>
          <a:noFill/>
          <a:ln w="9525">
            <a:noFill/>
            <a:miter lim="800000"/>
            <a:headEnd/>
            <a:tailEnd/>
          </a:ln>
        </p:spPr>
        <p:txBody>
          <a:bodyPr/>
          <a:lstStyle/>
          <a:p>
            <a:endParaRPr lang="en-GB"/>
          </a:p>
        </p:txBody>
      </p:sp>
      <p:pic>
        <p:nvPicPr>
          <p:cNvPr id="33801" name="Picture 4" descr="http://thebestpictureproject.files.wordpress.com/2010/11/12-angry-men_01.jpg"/>
          <p:cNvPicPr>
            <a:picLocks noChangeAspect="1" noChangeArrowheads="1"/>
          </p:cNvPicPr>
          <p:nvPr/>
        </p:nvPicPr>
        <p:blipFill>
          <a:blip r:embed="rId3"/>
          <a:srcRect/>
          <a:stretch>
            <a:fillRect/>
          </a:stretch>
        </p:blipFill>
        <p:spPr bwMode="auto">
          <a:xfrm>
            <a:off x="6019800" y="4495800"/>
            <a:ext cx="2520950" cy="1998111"/>
          </a:xfrm>
          <a:prstGeom prst="rect">
            <a:avLst/>
          </a:prstGeom>
          <a:noFill/>
          <a:ln w="9525">
            <a:solidFill>
              <a:schemeClr val="accent1"/>
            </a:solid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381000"/>
            <a:ext cx="6635750" cy="887413"/>
          </a:xfrm>
        </p:spPr>
        <p:txBody>
          <a:bodyPr/>
          <a:lstStyle/>
          <a:p>
            <a:pPr eaLnBrk="1" hangingPunct="1">
              <a:defRPr/>
            </a:pPr>
            <a:r>
              <a:rPr lang="en-GB" smtClean="0"/>
              <a:t>Minority influence</a:t>
            </a:r>
            <a:endParaRPr lang="en-US" smtClean="0"/>
          </a:p>
        </p:txBody>
      </p:sp>
      <p:sp>
        <p:nvSpPr>
          <p:cNvPr id="37891" name="Rectangle 3"/>
          <p:cNvSpPr>
            <a:spLocks noGrp="1" noChangeArrowheads="1"/>
          </p:cNvSpPr>
          <p:nvPr>
            <p:ph idx="1"/>
          </p:nvPr>
        </p:nvSpPr>
        <p:spPr>
          <a:xfrm>
            <a:off x="152400" y="2527300"/>
            <a:ext cx="6507163" cy="4178300"/>
          </a:xfrm>
          <a:solidFill>
            <a:schemeClr val="accent3">
              <a:lumMod val="40000"/>
              <a:lumOff val="60000"/>
            </a:schemeClr>
          </a:solidFill>
          <a:ln>
            <a:solidFill>
              <a:schemeClr val="accent1"/>
            </a:solidFill>
          </a:ln>
        </p:spPr>
        <p:txBody>
          <a:bodyPr>
            <a:normAutofit/>
          </a:bodyPr>
          <a:lstStyle/>
          <a:p>
            <a:pPr eaLnBrk="1" hangingPunct="1">
              <a:lnSpc>
                <a:spcPct val="80000"/>
              </a:lnSpc>
            </a:pPr>
            <a:r>
              <a:rPr lang="en-GB" sz="2400" b="1" dirty="0" smtClean="0">
                <a:solidFill>
                  <a:schemeClr val="accent2">
                    <a:lumMod val="50000"/>
                  </a:schemeClr>
                </a:solidFill>
                <a:effectLst/>
                <a:latin typeface="+mj-lt"/>
              </a:rPr>
              <a:t>Moscovici</a:t>
            </a:r>
            <a:r>
              <a:rPr lang="en-GB" sz="2400" dirty="0" smtClean="0">
                <a:effectLst/>
                <a:latin typeface="+mj-lt"/>
              </a:rPr>
              <a:t> argued that American research on conformity ignored the influence that minorities can have on society’s attitudes.</a:t>
            </a:r>
          </a:p>
          <a:p>
            <a:pPr eaLnBrk="1" hangingPunct="1">
              <a:lnSpc>
                <a:spcPct val="80000"/>
              </a:lnSpc>
            </a:pPr>
            <a:r>
              <a:rPr lang="en-GB" sz="2400" dirty="0" smtClean="0">
                <a:effectLst/>
                <a:latin typeface="+mj-lt"/>
              </a:rPr>
              <a:t>Studies such as Asch’s reflect compliance.</a:t>
            </a:r>
          </a:p>
          <a:p>
            <a:pPr eaLnBrk="1" hangingPunct="1">
              <a:lnSpc>
                <a:spcPct val="80000"/>
              </a:lnSpc>
            </a:pPr>
            <a:r>
              <a:rPr lang="en-GB" sz="2400" dirty="0" smtClean="0">
                <a:effectLst/>
                <a:latin typeface="+mj-lt"/>
              </a:rPr>
              <a:t>Minorities can effect real change: E.g. suffragettes changed attitudes to women’s rights.</a:t>
            </a:r>
          </a:p>
          <a:p>
            <a:pPr eaLnBrk="1" hangingPunct="1">
              <a:lnSpc>
                <a:spcPct val="80000"/>
              </a:lnSpc>
            </a:pPr>
            <a:r>
              <a:rPr lang="en-GB" sz="2400" dirty="0" smtClean="0">
                <a:effectLst/>
                <a:latin typeface="+mj-lt"/>
              </a:rPr>
              <a:t>Campaigners like Martin Luther King changed attitudes to racial discrimination.</a:t>
            </a:r>
          </a:p>
          <a:p>
            <a:pPr eaLnBrk="1" hangingPunct="1">
              <a:lnSpc>
                <a:spcPct val="80000"/>
              </a:lnSpc>
            </a:pPr>
            <a:r>
              <a:rPr lang="en-GB" sz="2400" dirty="0" smtClean="0">
                <a:effectLst/>
                <a:latin typeface="+mj-lt"/>
              </a:rPr>
              <a:t>How does this apply to the judicial system?</a:t>
            </a:r>
            <a:endParaRPr lang="en-US" sz="2400" dirty="0" smtClean="0">
              <a:effectLst/>
              <a:latin typeface="+mj-lt"/>
            </a:endParaRPr>
          </a:p>
        </p:txBody>
      </p:sp>
      <p:pic>
        <p:nvPicPr>
          <p:cNvPr id="37892" name="Picture 4" descr="suffragettes"/>
          <p:cNvPicPr>
            <a:picLocks noChangeAspect="1" noChangeArrowheads="1"/>
          </p:cNvPicPr>
          <p:nvPr/>
        </p:nvPicPr>
        <p:blipFill>
          <a:blip r:embed="rId2"/>
          <a:srcRect/>
          <a:stretch>
            <a:fillRect/>
          </a:stretch>
        </p:blipFill>
        <p:spPr bwMode="auto">
          <a:xfrm>
            <a:off x="7005637" y="1295400"/>
            <a:ext cx="1800225" cy="2228850"/>
          </a:xfrm>
          <a:prstGeom prst="rect">
            <a:avLst/>
          </a:prstGeom>
          <a:noFill/>
          <a:ln w="9525">
            <a:solidFill>
              <a:schemeClr val="accent1"/>
            </a:solidFill>
            <a:miter lim="800000"/>
            <a:headEnd/>
            <a:tailEnd/>
          </a:ln>
        </p:spPr>
      </p:pic>
      <p:pic>
        <p:nvPicPr>
          <p:cNvPr id="37893" name="Picture 5" descr="MartinLutherKingJrDreamSpeech_sm"/>
          <p:cNvPicPr>
            <a:picLocks noChangeAspect="1" noChangeArrowheads="1"/>
          </p:cNvPicPr>
          <p:nvPr/>
        </p:nvPicPr>
        <p:blipFill>
          <a:blip r:embed="rId3"/>
          <a:srcRect/>
          <a:stretch>
            <a:fillRect/>
          </a:stretch>
        </p:blipFill>
        <p:spPr bwMode="auto">
          <a:xfrm>
            <a:off x="6858000" y="3657600"/>
            <a:ext cx="2095500" cy="3048000"/>
          </a:xfrm>
          <a:prstGeom prst="rect">
            <a:avLst/>
          </a:prstGeom>
          <a:noFill/>
          <a:ln w="9525">
            <a:solidFill>
              <a:schemeClr val="accent1"/>
            </a:solid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dissolve">
                                      <p:cBhvr>
                                        <p:cTn id="7" dur="500"/>
                                        <p:tgtEl>
                                          <p:spTgt spid="3789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7891">
                                            <p:bg/>
                                          </p:spTgt>
                                        </p:tgtEl>
                                        <p:attrNameLst>
                                          <p:attrName>style.visibility</p:attrName>
                                        </p:attrNameLst>
                                      </p:cBhvr>
                                      <p:to>
                                        <p:strVal val="visible"/>
                                      </p:to>
                                    </p:set>
                                    <p:animEffect transition="in" filter="dissolve">
                                      <p:cBhvr>
                                        <p:cTn id="12" dur="500"/>
                                        <p:tgtEl>
                                          <p:spTgt spid="37891">
                                            <p:bg/>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7891">
                                            <p:txEl>
                                              <p:pRg st="0" end="0"/>
                                            </p:txEl>
                                          </p:spTgt>
                                        </p:tgtEl>
                                        <p:attrNameLst>
                                          <p:attrName>style.visibility</p:attrName>
                                        </p:attrNameLst>
                                      </p:cBhvr>
                                      <p:to>
                                        <p:strVal val="visible"/>
                                      </p:to>
                                    </p:set>
                                    <p:animEffect transition="in" filter="dissolve">
                                      <p:cBhvr>
                                        <p:cTn id="17" dur="500"/>
                                        <p:tgtEl>
                                          <p:spTgt spid="37891">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7891">
                                            <p:txEl>
                                              <p:pRg st="1" end="1"/>
                                            </p:txEl>
                                          </p:spTgt>
                                        </p:tgtEl>
                                        <p:attrNameLst>
                                          <p:attrName>style.visibility</p:attrName>
                                        </p:attrNameLst>
                                      </p:cBhvr>
                                      <p:to>
                                        <p:strVal val="visible"/>
                                      </p:to>
                                    </p:set>
                                    <p:animEffect transition="in" filter="dissolve">
                                      <p:cBhvr>
                                        <p:cTn id="22" dur="500"/>
                                        <p:tgtEl>
                                          <p:spTgt spid="37891">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7891">
                                            <p:txEl>
                                              <p:pRg st="2" end="2"/>
                                            </p:txEl>
                                          </p:spTgt>
                                        </p:tgtEl>
                                        <p:attrNameLst>
                                          <p:attrName>style.visibility</p:attrName>
                                        </p:attrNameLst>
                                      </p:cBhvr>
                                      <p:to>
                                        <p:strVal val="visible"/>
                                      </p:to>
                                    </p:set>
                                    <p:animEffect transition="in" filter="dissolve">
                                      <p:cBhvr>
                                        <p:cTn id="27" dur="500"/>
                                        <p:tgtEl>
                                          <p:spTgt spid="37891">
                                            <p:txEl>
                                              <p:pRg st="2" end="2"/>
                                            </p:txEl>
                                          </p:spTgt>
                                        </p:tgtEl>
                                      </p:cBhvr>
                                    </p:animEffect>
                                  </p:childTnLst>
                                </p:cTn>
                              </p:par>
                              <p:par>
                                <p:cTn id="28" presetID="9" presetClass="entr" presetSubtype="0" fill="hold" nodeType="withEffect">
                                  <p:stCondLst>
                                    <p:cond delay="0"/>
                                  </p:stCondLst>
                                  <p:childTnLst>
                                    <p:set>
                                      <p:cBhvr>
                                        <p:cTn id="29" dur="1" fill="hold">
                                          <p:stCondLst>
                                            <p:cond delay="0"/>
                                          </p:stCondLst>
                                        </p:cTn>
                                        <p:tgtEl>
                                          <p:spTgt spid="37892"/>
                                        </p:tgtEl>
                                        <p:attrNameLst>
                                          <p:attrName>style.visibility</p:attrName>
                                        </p:attrNameLst>
                                      </p:cBhvr>
                                      <p:to>
                                        <p:strVal val="visible"/>
                                      </p:to>
                                    </p:set>
                                    <p:animEffect transition="in" filter="dissolve">
                                      <p:cBhvr>
                                        <p:cTn id="30" dur="500"/>
                                        <p:tgtEl>
                                          <p:spTgt spid="37892"/>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grpId="0" nodeType="clickEffect">
                                  <p:stCondLst>
                                    <p:cond delay="0"/>
                                  </p:stCondLst>
                                  <p:childTnLst>
                                    <p:set>
                                      <p:cBhvr>
                                        <p:cTn id="34" dur="1" fill="hold">
                                          <p:stCondLst>
                                            <p:cond delay="0"/>
                                          </p:stCondLst>
                                        </p:cTn>
                                        <p:tgtEl>
                                          <p:spTgt spid="37891">
                                            <p:txEl>
                                              <p:pRg st="3" end="3"/>
                                            </p:txEl>
                                          </p:spTgt>
                                        </p:tgtEl>
                                        <p:attrNameLst>
                                          <p:attrName>style.visibility</p:attrName>
                                        </p:attrNameLst>
                                      </p:cBhvr>
                                      <p:to>
                                        <p:strVal val="visible"/>
                                      </p:to>
                                    </p:set>
                                    <p:animEffect transition="in" filter="dissolve">
                                      <p:cBhvr>
                                        <p:cTn id="35" dur="500"/>
                                        <p:tgtEl>
                                          <p:spTgt spid="37891">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grpId="0" nodeType="clickEffect">
                                  <p:stCondLst>
                                    <p:cond delay="0"/>
                                  </p:stCondLst>
                                  <p:childTnLst>
                                    <p:set>
                                      <p:cBhvr>
                                        <p:cTn id="39" dur="1" fill="hold">
                                          <p:stCondLst>
                                            <p:cond delay="0"/>
                                          </p:stCondLst>
                                        </p:cTn>
                                        <p:tgtEl>
                                          <p:spTgt spid="37891">
                                            <p:txEl>
                                              <p:pRg st="4" end="4"/>
                                            </p:txEl>
                                          </p:spTgt>
                                        </p:tgtEl>
                                        <p:attrNameLst>
                                          <p:attrName>style.visibility</p:attrName>
                                        </p:attrNameLst>
                                      </p:cBhvr>
                                      <p:to>
                                        <p:strVal val="visible"/>
                                      </p:to>
                                    </p:set>
                                    <p:animEffect transition="in" filter="dissolve">
                                      <p:cBhvr>
                                        <p:cTn id="40" dur="500"/>
                                        <p:tgtEl>
                                          <p:spTgt spid="37891">
                                            <p:txEl>
                                              <p:pRg st="4" end="4"/>
                                            </p:txEl>
                                          </p:spTgt>
                                        </p:tgtEl>
                                      </p:cBhvr>
                                    </p:animEffect>
                                  </p:childTnLst>
                                </p:cTn>
                              </p:par>
                              <p:par>
                                <p:cTn id="41" presetID="9" presetClass="entr" presetSubtype="0" fill="hold" nodeType="withEffect">
                                  <p:stCondLst>
                                    <p:cond delay="0"/>
                                  </p:stCondLst>
                                  <p:childTnLst>
                                    <p:set>
                                      <p:cBhvr>
                                        <p:cTn id="42" dur="1" fill="hold">
                                          <p:stCondLst>
                                            <p:cond delay="0"/>
                                          </p:stCondLst>
                                        </p:cTn>
                                        <p:tgtEl>
                                          <p:spTgt spid="37893"/>
                                        </p:tgtEl>
                                        <p:attrNameLst>
                                          <p:attrName>style.visibility</p:attrName>
                                        </p:attrNameLst>
                                      </p:cBhvr>
                                      <p:to>
                                        <p:strVal val="visible"/>
                                      </p:to>
                                    </p:set>
                                    <p:animEffect transition="in" filter="dissolve">
                                      <p:cBhvr>
                                        <p:cTn id="43" dur="500"/>
                                        <p:tgtEl>
                                          <p:spTgt spid="378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build="p"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2438400" y="1295399"/>
            <a:ext cx="6339804" cy="833661"/>
          </a:xfrm>
        </p:spPr>
        <p:txBody>
          <a:bodyPr/>
          <a:lstStyle/>
          <a:p>
            <a:pPr eaLnBrk="1" hangingPunct="1"/>
            <a:r>
              <a:rPr lang="en-GB" dirty="0" smtClean="0"/>
              <a:t>Moscovici’s research </a:t>
            </a:r>
            <a:endParaRPr lang="en-US" dirty="0" smtClean="0"/>
          </a:p>
        </p:txBody>
      </p:sp>
      <p:sp>
        <p:nvSpPr>
          <p:cNvPr id="44036" name="Rectangle 4"/>
          <p:cNvSpPr>
            <a:spLocks noGrp="1" noChangeArrowheads="1"/>
          </p:cNvSpPr>
          <p:nvPr>
            <p:ph idx="1"/>
          </p:nvPr>
        </p:nvSpPr>
        <p:spPr>
          <a:xfrm>
            <a:off x="2200276" y="2438400"/>
            <a:ext cx="6577928" cy="4114800"/>
          </a:xfrm>
          <a:solidFill>
            <a:schemeClr val="accent3">
              <a:lumMod val="40000"/>
              <a:lumOff val="60000"/>
            </a:schemeClr>
          </a:solidFill>
          <a:ln>
            <a:solidFill>
              <a:schemeClr val="accent1"/>
            </a:solidFill>
          </a:ln>
        </p:spPr>
        <p:txBody>
          <a:bodyPr>
            <a:normAutofit fontScale="85000" lnSpcReduction="20000"/>
          </a:bodyPr>
          <a:lstStyle/>
          <a:p>
            <a:pPr eaLnBrk="1" hangingPunct="1">
              <a:buFont typeface="Wingdings" pitchFamily="2" charset="2"/>
              <a:buNone/>
            </a:pPr>
            <a:r>
              <a:rPr lang="en-GB" sz="2800" dirty="0" smtClean="0"/>
              <a:t>   </a:t>
            </a:r>
            <a:r>
              <a:rPr lang="en-GB" sz="2800" dirty="0" smtClean="0">
                <a:latin typeface="+mj-lt"/>
              </a:rPr>
              <a:t>The influence of a minority depends on behavioural style of individuals involved.  The minority which is:</a:t>
            </a:r>
          </a:p>
          <a:p>
            <a:pPr eaLnBrk="1" hangingPunct="1"/>
            <a:r>
              <a:rPr lang="en-GB" sz="2800" b="1" dirty="0" smtClean="0">
                <a:latin typeface="+mj-lt"/>
              </a:rPr>
              <a:t>Consistent </a:t>
            </a:r>
            <a:r>
              <a:rPr lang="en-GB" sz="2800" dirty="0" smtClean="0">
                <a:latin typeface="+mj-lt"/>
              </a:rPr>
              <a:t>– most crucial. A consistent minority can make people rethink their views. An inconsistent minority has almost no influence</a:t>
            </a:r>
          </a:p>
          <a:p>
            <a:pPr eaLnBrk="1" hangingPunct="1"/>
            <a:r>
              <a:rPr lang="en-GB" sz="2800" b="1" dirty="0" smtClean="0">
                <a:latin typeface="+mj-lt"/>
              </a:rPr>
              <a:t>Flexible</a:t>
            </a:r>
            <a:r>
              <a:rPr lang="en-GB" sz="2800" dirty="0" smtClean="0">
                <a:latin typeface="+mj-lt"/>
              </a:rPr>
              <a:t> </a:t>
            </a:r>
          </a:p>
          <a:p>
            <a:pPr eaLnBrk="1" hangingPunct="1"/>
            <a:r>
              <a:rPr lang="en-GB" sz="2800" b="1" dirty="0" smtClean="0">
                <a:latin typeface="+mj-lt"/>
              </a:rPr>
              <a:t>Has relevant arguments</a:t>
            </a:r>
          </a:p>
          <a:p>
            <a:pPr eaLnBrk="1" hangingPunct="1">
              <a:buFont typeface="Wingdings" pitchFamily="2" charset="2"/>
              <a:buNone/>
            </a:pPr>
            <a:r>
              <a:rPr lang="en-GB" sz="2800" dirty="0" smtClean="0">
                <a:latin typeface="+mj-lt"/>
              </a:rPr>
              <a:t>  -  Will have most impact on the majority. </a:t>
            </a:r>
          </a:p>
          <a:p>
            <a:pPr eaLnBrk="1" hangingPunct="1"/>
            <a:endParaRPr lang="en-GB" sz="2800" dirty="0" smtClean="0"/>
          </a:p>
          <a:p>
            <a:pPr eaLnBrk="1" hangingPunct="1">
              <a:buFont typeface="Wingdings" pitchFamily="2" charset="2"/>
              <a:buNone/>
            </a:pPr>
            <a:endParaRPr lang="en-US" sz="28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dissolve">
                                      <p:cBhvr>
                                        <p:cTn id="7" dur="500"/>
                                        <p:tgtEl>
                                          <p:spTgt spid="4403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4036">
                                            <p:bg/>
                                          </p:spTgt>
                                        </p:tgtEl>
                                        <p:attrNameLst>
                                          <p:attrName>style.visibility</p:attrName>
                                        </p:attrNameLst>
                                      </p:cBhvr>
                                      <p:to>
                                        <p:strVal val="visible"/>
                                      </p:to>
                                    </p:set>
                                    <p:animEffect transition="in" filter="dissolve">
                                      <p:cBhvr>
                                        <p:cTn id="12" dur="500"/>
                                        <p:tgtEl>
                                          <p:spTgt spid="44036">
                                            <p:bg/>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4036">
                                            <p:txEl>
                                              <p:pRg st="0" end="0"/>
                                            </p:txEl>
                                          </p:spTgt>
                                        </p:tgtEl>
                                        <p:attrNameLst>
                                          <p:attrName>style.visibility</p:attrName>
                                        </p:attrNameLst>
                                      </p:cBhvr>
                                      <p:to>
                                        <p:strVal val="visible"/>
                                      </p:to>
                                    </p:set>
                                    <p:animEffect transition="in" filter="dissolve">
                                      <p:cBhvr>
                                        <p:cTn id="17" dur="500"/>
                                        <p:tgtEl>
                                          <p:spTgt spid="4403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44036">
                                            <p:txEl>
                                              <p:pRg st="1" end="1"/>
                                            </p:txEl>
                                          </p:spTgt>
                                        </p:tgtEl>
                                        <p:attrNameLst>
                                          <p:attrName>style.visibility</p:attrName>
                                        </p:attrNameLst>
                                      </p:cBhvr>
                                      <p:to>
                                        <p:strVal val="visible"/>
                                      </p:to>
                                    </p:set>
                                    <p:animEffect transition="in" filter="dissolve">
                                      <p:cBhvr>
                                        <p:cTn id="22" dur="500"/>
                                        <p:tgtEl>
                                          <p:spTgt spid="4403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4036">
                                            <p:txEl>
                                              <p:pRg st="2" end="2"/>
                                            </p:txEl>
                                          </p:spTgt>
                                        </p:tgtEl>
                                        <p:attrNameLst>
                                          <p:attrName>style.visibility</p:attrName>
                                        </p:attrNameLst>
                                      </p:cBhvr>
                                      <p:to>
                                        <p:strVal val="visible"/>
                                      </p:to>
                                    </p:set>
                                    <p:animEffect transition="in" filter="dissolve">
                                      <p:cBhvr>
                                        <p:cTn id="27" dur="500"/>
                                        <p:tgtEl>
                                          <p:spTgt spid="4403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44036">
                                            <p:txEl>
                                              <p:pRg st="3" end="3"/>
                                            </p:txEl>
                                          </p:spTgt>
                                        </p:tgtEl>
                                        <p:attrNameLst>
                                          <p:attrName>style.visibility</p:attrName>
                                        </p:attrNameLst>
                                      </p:cBhvr>
                                      <p:to>
                                        <p:strVal val="visible"/>
                                      </p:to>
                                    </p:set>
                                    <p:animEffect transition="in" filter="dissolve">
                                      <p:cBhvr>
                                        <p:cTn id="32" dur="500"/>
                                        <p:tgtEl>
                                          <p:spTgt spid="4403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44036">
                                            <p:txEl>
                                              <p:pRg st="4" end="4"/>
                                            </p:txEl>
                                          </p:spTgt>
                                        </p:tgtEl>
                                        <p:attrNameLst>
                                          <p:attrName>style.visibility</p:attrName>
                                        </p:attrNameLst>
                                      </p:cBhvr>
                                      <p:to>
                                        <p:strVal val="visible"/>
                                      </p:to>
                                    </p:set>
                                    <p:animEffect transition="in" filter="dissolve">
                                      <p:cBhvr>
                                        <p:cTn id="37" dur="500"/>
                                        <p:tgtEl>
                                          <p:spTgt spid="4403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P spid="44036" grpId="0" build="p"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2105030" y="1295399"/>
            <a:ext cx="6673174" cy="833661"/>
          </a:xfrm>
        </p:spPr>
        <p:txBody>
          <a:bodyPr/>
          <a:lstStyle/>
          <a:p>
            <a:pPr eaLnBrk="1" hangingPunct="1">
              <a:defRPr/>
            </a:pPr>
            <a:r>
              <a:rPr lang="en-GB" dirty="0" smtClean="0"/>
              <a:t>Moscovici’s research (1969)</a:t>
            </a:r>
            <a:endParaRPr lang="en-US" dirty="0" smtClean="0"/>
          </a:p>
        </p:txBody>
      </p:sp>
      <p:graphicFrame>
        <p:nvGraphicFramePr>
          <p:cNvPr id="39940" name="Object 4"/>
          <p:cNvGraphicFramePr>
            <a:graphicFrameLocks noGrp="1" noChangeAspect="1"/>
          </p:cNvGraphicFramePr>
          <p:nvPr>
            <p:ph sz="half" idx="1"/>
            <p:extLst>
              <p:ext uri="{D42A27DB-BD31-4B8C-83A1-F6EECF244321}">
                <p14:modId xmlns:p14="http://schemas.microsoft.com/office/powerpoint/2010/main" val="3043501436"/>
              </p:ext>
            </p:extLst>
          </p:nvPr>
        </p:nvGraphicFramePr>
        <p:xfrm>
          <a:off x="2209800" y="2286000"/>
          <a:ext cx="6275387" cy="3457575"/>
        </p:xfrm>
        <a:graphic>
          <a:graphicData uri="http://schemas.openxmlformats.org/presentationml/2006/ole">
            <mc:AlternateContent xmlns:mc="http://schemas.openxmlformats.org/markup-compatibility/2006">
              <mc:Choice xmlns:v="urn:schemas-microsoft-com:vml" Requires="v">
                <p:oleObj spid="_x0000_s1046" name="Chart" r:id="rId4" imgW="4582025" imgH="2524645" progId="Excel.Chart.8">
                  <p:embed/>
                </p:oleObj>
              </mc:Choice>
              <mc:Fallback>
                <p:oleObj name="Chart" r:id="rId4" imgW="4582025" imgH="2524645" progId="Excel.Chart.8">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9800" y="2286000"/>
                        <a:ext cx="6275387" cy="3457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9939" name="Rectangle 3"/>
          <p:cNvSpPr>
            <a:spLocks noGrp="1" noChangeArrowheads="1"/>
          </p:cNvSpPr>
          <p:nvPr>
            <p:ph sz="half" idx="2"/>
          </p:nvPr>
        </p:nvSpPr>
        <p:spPr>
          <a:xfrm>
            <a:off x="685800" y="2667000"/>
            <a:ext cx="1274762" cy="576262"/>
          </a:xfrm>
        </p:spPr>
        <p:txBody>
          <a:bodyPr/>
          <a:lstStyle/>
          <a:p>
            <a:pPr marL="533400" indent="-533400" eaLnBrk="1" hangingPunct="1">
              <a:lnSpc>
                <a:spcPct val="90000"/>
              </a:lnSpc>
              <a:buFont typeface="Wingdings" pitchFamily="2" charset="2"/>
              <a:buNone/>
              <a:defRPr/>
            </a:pPr>
            <a:r>
              <a:rPr lang="en-GB" sz="2000" b="1" dirty="0" smtClean="0">
                <a:solidFill>
                  <a:schemeClr val="accent2">
                    <a:lumMod val="50000"/>
                  </a:schemeClr>
                </a:solidFill>
                <a:latin typeface="+mj-lt"/>
              </a:rPr>
              <a:t>Results:</a:t>
            </a:r>
          </a:p>
        </p:txBody>
      </p:sp>
      <p:sp>
        <p:nvSpPr>
          <p:cNvPr id="39942" name="Rectangle 6"/>
          <p:cNvSpPr>
            <a:spLocks noGrp="1" noChangeArrowheads="1"/>
          </p:cNvSpPr>
          <p:nvPr>
            <p:ph type="body" sz="half" idx="4294967295"/>
          </p:nvPr>
        </p:nvSpPr>
        <p:spPr>
          <a:xfrm>
            <a:off x="925513" y="5805488"/>
            <a:ext cx="8218487" cy="795337"/>
          </a:xfrm>
        </p:spPr>
        <p:txBody>
          <a:bodyPr>
            <a:normAutofit fontScale="92500"/>
          </a:bodyPr>
          <a:lstStyle/>
          <a:p>
            <a:pPr eaLnBrk="1" hangingPunct="1">
              <a:lnSpc>
                <a:spcPct val="90000"/>
              </a:lnSpc>
            </a:pPr>
            <a:r>
              <a:rPr lang="en-GB" sz="2000" dirty="0" smtClean="0">
                <a:solidFill>
                  <a:schemeClr val="accent2">
                    <a:lumMod val="50000"/>
                  </a:schemeClr>
                </a:solidFill>
                <a:latin typeface="+mj-lt"/>
              </a:rPr>
              <a:t>8 times as many participants responded “green” in the “Consistent minority” condition as in the “Inconsistent minority” condition </a:t>
            </a:r>
            <a:endParaRPr lang="en-US" sz="2000" dirty="0" smtClean="0">
              <a:solidFill>
                <a:schemeClr val="accent2">
                  <a:lumMod val="5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dissolve">
                                      <p:cBhvr>
                                        <p:cTn id="7" dur="500"/>
                                        <p:tgtEl>
                                          <p:spTgt spid="3993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9939">
                                            <p:txEl>
                                              <p:pRg st="0" end="0"/>
                                            </p:txEl>
                                          </p:spTgt>
                                        </p:tgtEl>
                                        <p:attrNameLst>
                                          <p:attrName>style.visibility</p:attrName>
                                        </p:attrNameLst>
                                      </p:cBhvr>
                                      <p:to>
                                        <p:strVal val="visible"/>
                                      </p:to>
                                    </p:set>
                                    <p:animEffect transition="in" filter="dissolve">
                                      <p:cBhvr>
                                        <p:cTn id="12" dur="500"/>
                                        <p:tgtEl>
                                          <p:spTgt spid="3993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1" nodeType="clickEffect">
                                  <p:stCondLst>
                                    <p:cond delay="0"/>
                                  </p:stCondLst>
                                  <p:childTnLst>
                                    <p:set>
                                      <p:cBhvr>
                                        <p:cTn id="16" dur="1" fill="hold">
                                          <p:stCondLst>
                                            <p:cond delay="0"/>
                                          </p:stCondLst>
                                        </p:cTn>
                                        <p:tgtEl>
                                          <p:spTgt spid="39939">
                                            <p:txEl>
                                              <p:pRg st="0" end="0"/>
                                            </p:txEl>
                                          </p:spTgt>
                                        </p:tgtEl>
                                        <p:attrNameLst>
                                          <p:attrName>style.visibility</p:attrName>
                                        </p:attrNameLst>
                                      </p:cBhvr>
                                      <p:to>
                                        <p:strVal val="visible"/>
                                      </p:to>
                                    </p:set>
                                    <p:animEffect transition="in" filter="dissolve">
                                      <p:cBhvr>
                                        <p:cTn id="17" dur="500"/>
                                        <p:tgtEl>
                                          <p:spTgt spid="3993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9940"/>
                                        </p:tgtEl>
                                        <p:attrNameLst>
                                          <p:attrName>style.visibility</p:attrName>
                                        </p:attrNameLst>
                                      </p:cBhvr>
                                      <p:to>
                                        <p:strVal val="visible"/>
                                      </p:to>
                                    </p:set>
                                    <p:animEffect transition="in" filter="dissolve">
                                      <p:cBhvr>
                                        <p:cTn id="22" dur="500"/>
                                        <p:tgtEl>
                                          <p:spTgt spid="39940"/>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9942">
                                            <p:txEl>
                                              <p:pRg st="0" end="0"/>
                                            </p:txEl>
                                          </p:spTgt>
                                        </p:tgtEl>
                                        <p:attrNameLst>
                                          <p:attrName>style.visibility</p:attrName>
                                        </p:attrNameLst>
                                      </p:cBhvr>
                                      <p:to>
                                        <p:strVal val="visible"/>
                                      </p:to>
                                    </p:set>
                                    <p:animEffect transition="in" filter="dissolve">
                                      <p:cBhvr>
                                        <p:cTn id="27" dur="500"/>
                                        <p:tgtEl>
                                          <p:spTgt spid="3994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OleChart spid="39940" grpId="0"/>
      <p:bldP spid="39939" grpId="0" build="p"/>
      <p:bldP spid="39939" grpId="1" build="p"/>
      <p:bldP spid="39942"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defRPr/>
            </a:pPr>
            <a:r>
              <a:rPr lang="en-GB" dirty="0" smtClean="0"/>
              <a:t/>
            </a:r>
            <a:br>
              <a:rPr lang="en-GB" dirty="0" smtClean="0"/>
            </a:br>
            <a:r>
              <a:rPr lang="en-GB" dirty="0" smtClean="0"/>
              <a:t>Moscovici’s research (1969)</a:t>
            </a:r>
            <a:endParaRPr lang="en-US" dirty="0" smtClean="0"/>
          </a:p>
        </p:txBody>
      </p:sp>
      <p:sp>
        <p:nvSpPr>
          <p:cNvPr id="44036" name="Rectangle 4"/>
          <p:cNvSpPr>
            <a:spLocks noGrp="1" noChangeArrowheads="1"/>
          </p:cNvSpPr>
          <p:nvPr>
            <p:ph idx="1"/>
          </p:nvPr>
        </p:nvSpPr>
        <p:spPr>
          <a:solidFill>
            <a:schemeClr val="accent3">
              <a:lumMod val="40000"/>
              <a:lumOff val="60000"/>
            </a:schemeClr>
          </a:solidFill>
          <a:ln>
            <a:solidFill>
              <a:schemeClr val="accent1"/>
            </a:solidFill>
          </a:ln>
        </p:spPr>
        <p:txBody>
          <a:bodyPr/>
          <a:lstStyle/>
          <a:p>
            <a:pPr eaLnBrk="1" hangingPunct="1">
              <a:buFont typeface="Wingdings" pitchFamily="2" charset="2"/>
              <a:buNone/>
            </a:pPr>
            <a:endParaRPr lang="en-GB" dirty="0" smtClean="0"/>
          </a:p>
          <a:p>
            <a:pPr eaLnBrk="1" hangingPunct="1">
              <a:buFont typeface="Wingdings" pitchFamily="2" charset="2"/>
              <a:buNone/>
            </a:pPr>
            <a:r>
              <a:rPr lang="en-GB" sz="2400" dirty="0" smtClean="0">
                <a:latin typeface="+mj-lt"/>
              </a:rPr>
              <a:t>Conclusions:</a:t>
            </a:r>
          </a:p>
          <a:p>
            <a:pPr eaLnBrk="1" hangingPunct="1">
              <a:buFont typeface="Wingdings" pitchFamily="2" charset="2"/>
              <a:buNone/>
            </a:pPr>
            <a:r>
              <a:rPr lang="en-GB" sz="2400" dirty="0" smtClean="0">
                <a:latin typeface="+mj-lt"/>
              </a:rPr>
              <a:t>The minority which is consistent will have most impact on the majority. </a:t>
            </a:r>
          </a:p>
          <a:p>
            <a:pPr eaLnBrk="1" hangingPunct="1">
              <a:buFont typeface="Wingdings" pitchFamily="2" charset="2"/>
              <a:buNone/>
            </a:pPr>
            <a:endParaRPr lang="en-GB" sz="2400" dirty="0" smtClean="0">
              <a:latin typeface="+mj-lt"/>
            </a:endParaRPr>
          </a:p>
          <a:p>
            <a:pPr eaLnBrk="1" hangingPunct="1"/>
            <a:r>
              <a:rPr lang="en-GB" sz="2400" dirty="0" smtClean="0">
                <a:latin typeface="+mj-lt"/>
                <a:hlinkClick r:id="rId2"/>
              </a:rPr>
              <a:t>15-17 and 30-34 minutes</a:t>
            </a:r>
            <a:endParaRPr lang="en-GB" sz="2400" dirty="0" smtClean="0">
              <a:latin typeface="+mj-lt"/>
            </a:endParaRPr>
          </a:p>
          <a:p>
            <a:pPr marL="0" indent="0" eaLnBrk="1" hangingPunct="1">
              <a:buNone/>
            </a:pPr>
            <a:endParaRPr lang="en-GB" sz="2400" dirty="0" smtClean="0">
              <a:latin typeface="+mj-lt"/>
            </a:endParaRPr>
          </a:p>
          <a:p>
            <a:pPr eaLnBrk="1" hangingPunct="1">
              <a:buFont typeface="Wingdings" pitchFamily="2" charset="2"/>
              <a:buNone/>
            </a:pPr>
            <a:endParaRPr lang="en-US" dirty="0" smtClean="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7097" y="4419600"/>
            <a:ext cx="2427828" cy="223164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dissolve">
                                      <p:cBhvr>
                                        <p:cTn id="7" dur="500"/>
                                        <p:tgtEl>
                                          <p:spTgt spid="4403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44036">
                                            <p:bg/>
                                          </p:spTgt>
                                        </p:tgtEl>
                                        <p:attrNameLst>
                                          <p:attrName>style.visibility</p:attrName>
                                        </p:attrNameLst>
                                      </p:cBhvr>
                                      <p:to>
                                        <p:strVal val="visible"/>
                                      </p:to>
                                    </p:set>
                                    <p:animEffect transition="in" filter="dissolve">
                                      <p:cBhvr>
                                        <p:cTn id="12" dur="500"/>
                                        <p:tgtEl>
                                          <p:spTgt spid="44036">
                                            <p:bg/>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4036">
                                            <p:txEl>
                                              <p:pRg st="1" end="1"/>
                                            </p:txEl>
                                          </p:spTgt>
                                        </p:tgtEl>
                                        <p:attrNameLst>
                                          <p:attrName>style.visibility</p:attrName>
                                        </p:attrNameLst>
                                      </p:cBhvr>
                                      <p:to>
                                        <p:strVal val="visible"/>
                                      </p:to>
                                    </p:set>
                                    <p:animEffect transition="in" filter="dissolve">
                                      <p:cBhvr>
                                        <p:cTn id="17" dur="500"/>
                                        <p:tgtEl>
                                          <p:spTgt spid="4403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44036">
                                            <p:txEl>
                                              <p:pRg st="2" end="2"/>
                                            </p:txEl>
                                          </p:spTgt>
                                        </p:tgtEl>
                                        <p:attrNameLst>
                                          <p:attrName>style.visibility</p:attrName>
                                        </p:attrNameLst>
                                      </p:cBhvr>
                                      <p:to>
                                        <p:strVal val="visible"/>
                                      </p:to>
                                    </p:set>
                                    <p:animEffect transition="in" filter="dissolve">
                                      <p:cBhvr>
                                        <p:cTn id="22" dur="500"/>
                                        <p:tgtEl>
                                          <p:spTgt spid="4403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44036">
                                            <p:txEl>
                                              <p:pRg st="4" end="4"/>
                                            </p:txEl>
                                          </p:spTgt>
                                        </p:tgtEl>
                                        <p:attrNameLst>
                                          <p:attrName>style.visibility</p:attrName>
                                        </p:attrNameLst>
                                      </p:cBhvr>
                                      <p:to>
                                        <p:strVal val="visible"/>
                                      </p:to>
                                    </p:set>
                                    <p:animEffect transition="in" filter="dissolve">
                                      <p:cBhvr>
                                        <p:cTn id="27" dur="500"/>
                                        <p:tgtEl>
                                          <p:spTgt spid="4403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P spid="44036" grpId="0" build="p"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2209800" y="2438400"/>
            <a:ext cx="6553200" cy="4267200"/>
          </a:xfrm>
          <a:solidFill>
            <a:schemeClr val="accent3">
              <a:lumMod val="40000"/>
              <a:lumOff val="60000"/>
            </a:schemeClr>
          </a:solidFill>
          <a:ln>
            <a:solidFill>
              <a:schemeClr val="accent1"/>
            </a:solidFill>
          </a:ln>
        </p:spPr>
        <p:txBody>
          <a:bodyPr>
            <a:noAutofit/>
          </a:bodyPr>
          <a:lstStyle/>
          <a:p>
            <a:r>
              <a:rPr lang="en-GB" dirty="0">
                <a:latin typeface="+mj-lt"/>
              </a:rPr>
              <a:t>Pressure to conform increases with the severity of crime. </a:t>
            </a:r>
            <a:endParaRPr lang="en-GB" dirty="0" smtClean="0">
              <a:latin typeface="+mj-lt"/>
            </a:endParaRPr>
          </a:p>
          <a:p>
            <a:pPr lvl="1"/>
            <a:r>
              <a:rPr lang="en-GB" sz="2000" dirty="0" smtClean="0">
                <a:latin typeface="+mj-lt"/>
              </a:rPr>
              <a:t>The </a:t>
            </a:r>
            <a:r>
              <a:rPr lang="en-GB" sz="2000" dirty="0">
                <a:latin typeface="+mj-lt"/>
              </a:rPr>
              <a:t>more </a:t>
            </a:r>
            <a:r>
              <a:rPr lang="en-GB" sz="2000" dirty="0" smtClean="0">
                <a:latin typeface="+mj-lt"/>
              </a:rPr>
              <a:t>serious; </a:t>
            </a:r>
            <a:r>
              <a:rPr lang="en-GB" sz="2000" dirty="0">
                <a:latin typeface="+mj-lt"/>
              </a:rPr>
              <a:t>the less likely a </a:t>
            </a:r>
            <a:r>
              <a:rPr lang="en-GB" sz="2000" dirty="0" smtClean="0">
                <a:latin typeface="+mj-lt"/>
              </a:rPr>
              <a:t>conviction. </a:t>
            </a:r>
          </a:p>
          <a:p>
            <a:pPr lvl="1"/>
            <a:r>
              <a:rPr lang="en-GB" sz="2000" dirty="0">
                <a:latin typeface="+mj-lt"/>
              </a:rPr>
              <a:t>S</a:t>
            </a:r>
            <a:r>
              <a:rPr lang="en-GB" sz="2000" dirty="0" smtClean="0">
                <a:latin typeface="+mj-lt"/>
              </a:rPr>
              <a:t>econdly</a:t>
            </a:r>
            <a:r>
              <a:rPr lang="en-GB" sz="2000" dirty="0">
                <a:latin typeface="+mj-lt"/>
              </a:rPr>
              <a:t>, where there is a need for a majority as opposed to a </a:t>
            </a:r>
            <a:r>
              <a:rPr lang="en-GB" sz="2000" dirty="0" smtClean="0">
                <a:latin typeface="+mj-lt"/>
              </a:rPr>
              <a:t>unanimous, </a:t>
            </a:r>
            <a:r>
              <a:rPr lang="en-GB" sz="2000" dirty="0">
                <a:latin typeface="+mj-lt"/>
              </a:rPr>
              <a:t>the jury deliberate less, and resort </a:t>
            </a:r>
            <a:r>
              <a:rPr lang="en-GB" sz="2000" dirty="0" smtClean="0">
                <a:latin typeface="+mj-lt"/>
              </a:rPr>
              <a:t>to </a:t>
            </a:r>
            <a:r>
              <a:rPr lang="en-GB" sz="2000" dirty="0">
                <a:latin typeface="+mj-lt"/>
              </a:rPr>
              <a:t>pressure. (But remember Risky </a:t>
            </a:r>
            <a:r>
              <a:rPr lang="en-GB" sz="2000" dirty="0" smtClean="0">
                <a:latin typeface="+mj-lt"/>
              </a:rPr>
              <a:t>Shift/Group </a:t>
            </a:r>
            <a:r>
              <a:rPr lang="en-GB" sz="2000" dirty="0">
                <a:latin typeface="+mj-lt"/>
              </a:rPr>
              <a:t>P</a:t>
            </a:r>
            <a:r>
              <a:rPr lang="en-GB" sz="2000" dirty="0" smtClean="0">
                <a:latin typeface="+mj-lt"/>
              </a:rPr>
              <a:t>olarisation).</a:t>
            </a:r>
          </a:p>
          <a:p>
            <a:pPr lvl="1"/>
            <a:endParaRPr lang="en-GB" sz="2000" dirty="0" smtClean="0">
              <a:latin typeface="+mj-lt"/>
            </a:endParaRPr>
          </a:p>
          <a:p>
            <a:pPr lvl="1"/>
            <a:r>
              <a:rPr lang="en-GB" sz="2000" dirty="0" smtClean="0">
                <a:latin typeface="+mj-lt"/>
              </a:rPr>
              <a:t>So… whether a unanimous or majority verdict is required will determine which psychological processes are at work.</a:t>
            </a:r>
          </a:p>
          <a:p>
            <a:pPr lvl="1"/>
            <a:endParaRPr lang="en-GB" sz="2000" dirty="0">
              <a:latin typeface="+mj-lt"/>
            </a:endParaRPr>
          </a:p>
          <a:p>
            <a:pPr marL="0" indent="0">
              <a:buNone/>
            </a:pPr>
            <a:endParaRPr lang="en-GB" dirty="0">
              <a:latin typeface="+mj-lt"/>
            </a:endParaRPr>
          </a:p>
        </p:txBody>
      </p:sp>
    </p:spTree>
    <p:extLst>
      <p:ext uri="{BB962C8B-B14F-4D97-AF65-F5344CB8AC3E}">
        <p14:creationId xmlns:p14="http://schemas.microsoft.com/office/powerpoint/2010/main" val="20009871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362200"/>
            <a:ext cx="8229600" cy="4267200"/>
          </a:xfrm>
          <a:solidFill>
            <a:schemeClr val="accent3">
              <a:lumMod val="40000"/>
              <a:lumOff val="60000"/>
            </a:schemeClr>
          </a:solidFill>
          <a:ln>
            <a:solidFill>
              <a:schemeClr val="accent1"/>
            </a:solidFill>
          </a:ln>
        </p:spPr>
        <p:txBody>
          <a:bodyPr>
            <a:noAutofit/>
          </a:bodyPr>
          <a:lstStyle/>
          <a:p>
            <a:r>
              <a:rPr lang="en-GB" sz="2400" dirty="0" smtClean="0">
                <a:effectLst/>
                <a:latin typeface="+mj-lt"/>
              </a:rPr>
              <a:t>Nemeth </a:t>
            </a:r>
            <a:r>
              <a:rPr lang="en-GB" sz="2400" dirty="0">
                <a:effectLst/>
                <a:latin typeface="+mj-lt"/>
              </a:rPr>
              <a:t>(1977) found that jurors are more likely to agree on a not guilty majority, than on a guilty majority</a:t>
            </a:r>
            <a:r>
              <a:rPr lang="en-GB" sz="2400" dirty="0" smtClean="0">
                <a:effectLst/>
                <a:latin typeface="+mj-lt"/>
              </a:rPr>
              <a:t>.</a:t>
            </a:r>
          </a:p>
          <a:p>
            <a:r>
              <a:rPr lang="en-GB" sz="2400" dirty="0" smtClean="0">
                <a:effectLst/>
                <a:latin typeface="+mj-lt"/>
              </a:rPr>
              <a:t>Baldwin (1980) argues that the chances of acquittal doubles if deliberation is longer than three hours.</a:t>
            </a:r>
          </a:p>
          <a:p>
            <a:r>
              <a:rPr lang="en-GB" sz="2400" dirty="0" smtClean="0">
                <a:effectLst/>
                <a:latin typeface="+mj-lt"/>
              </a:rPr>
              <a:t>Kalven &amp;  Zeisel (1966)found that out of 250 juries, where the initial majority was consistent, the final outcome was the same as the initial verdict. </a:t>
            </a:r>
          </a:p>
          <a:p>
            <a:r>
              <a:rPr lang="en-GB" sz="2400" dirty="0" smtClean="0">
                <a:solidFill>
                  <a:schemeClr val="tx2">
                    <a:lumMod val="75000"/>
                  </a:schemeClr>
                </a:solidFill>
                <a:effectLst/>
                <a:latin typeface="+mj-lt"/>
              </a:rPr>
              <a:t>What does this suggest?</a:t>
            </a:r>
          </a:p>
          <a:p>
            <a:endParaRPr lang="en-GB" sz="2400" dirty="0"/>
          </a:p>
        </p:txBody>
      </p:sp>
      <p:pic>
        <p:nvPicPr>
          <p:cNvPr id="2050" name="Picture 2"/>
          <p:cNvPicPr>
            <a:picLocks noChangeAspect="1" noChangeArrowheads="1"/>
          </p:cNvPicPr>
          <p:nvPr/>
        </p:nvPicPr>
        <p:blipFill>
          <a:blip r:embed="rId3" cstate="print"/>
          <a:srcRect/>
          <a:stretch>
            <a:fillRect/>
          </a:stretch>
        </p:blipFill>
        <p:spPr bwMode="auto">
          <a:xfrm>
            <a:off x="6553200" y="228600"/>
            <a:ext cx="2340792" cy="2232159"/>
          </a:xfrm>
          <a:prstGeom prst="rect">
            <a:avLst/>
          </a:prstGeom>
          <a:noFill/>
          <a:ln w="9525">
            <a:solidFill>
              <a:schemeClr val="accent1"/>
            </a:solidFill>
            <a:miter lim="800000"/>
            <a:headEnd/>
            <a:tailEnd/>
          </a:ln>
        </p:spPr>
      </p:pic>
    </p:spTree>
    <p:extLst>
      <p:ext uri="{BB962C8B-B14F-4D97-AF65-F5344CB8AC3E}">
        <p14:creationId xmlns:p14="http://schemas.microsoft.com/office/powerpoint/2010/main" val="32324363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5030" y="1219199"/>
            <a:ext cx="6673174" cy="909861"/>
          </a:xfrm>
        </p:spPr>
        <p:txBody>
          <a:bodyPr/>
          <a:lstStyle/>
          <a:p>
            <a:r>
              <a:rPr lang="en-GB" dirty="0" smtClean="0"/>
              <a:t>Role of the Foreperson</a:t>
            </a:r>
            <a:endParaRPr lang="en-GB" dirty="0"/>
          </a:p>
        </p:txBody>
      </p:sp>
      <p:sp>
        <p:nvSpPr>
          <p:cNvPr id="3" name="Content Placeholder 2"/>
          <p:cNvSpPr>
            <a:spLocks noGrp="1"/>
          </p:cNvSpPr>
          <p:nvPr>
            <p:ph idx="1"/>
          </p:nvPr>
        </p:nvSpPr>
        <p:spPr>
          <a:xfrm>
            <a:off x="2200276" y="2438400"/>
            <a:ext cx="6577928" cy="4038600"/>
          </a:xfrm>
          <a:solidFill>
            <a:schemeClr val="accent3">
              <a:lumMod val="40000"/>
              <a:lumOff val="60000"/>
            </a:schemeClr>
          </a:solidFill>
          <a:ln>
            <a:solidFill>
              <a:schemeClr val="accent1"/>
            </a:solidFill>
          </a:ln>
        </p:spPr>
        <p:txBody>
          <a:bodyPr>
            <a:normAutofit/>
          </a:bodyPr>
          <a:lstStyle/>
          <a:p>
            <a:r>
              <a:rPr lang="en-GB" dirty="0" smtClean="0">
                <a:effectLst/>
                <a:latin typeface="+mj-lt"/>
              </a:rPr>
              <a:t>Another contributory factor is the </a:t>
            </a:r>
            <a:r>
              <a:rPr lang="en-GB" b="1" dirty="0" smtClean="0">
                <a:effectLst/>
                <a:latin typeface="+mj-lt"/>
              </a:rPr>
              <a:t>role of the foreperson</a:t>
            </a:r>
            <a:r>
              <a:rPr lang="en-GB" dirty="0" smtClean="0">
                <a:effectLst/>
                <a:latin typeface="+mj-lt"/>
              </a:rPr>
              <a:t>:  whilst 50% of jurors are women, 90% of spokespersons are male. Why?  </a:t>
            </a:r>
          </a:p>
          <a:p>
            <a:r>
              <a:rPr lang="en-GB" dirty="0" smtClean="0">
                <a:effectLst/>
                <a:latin typeface="+mj-lt"/>
              </a:rPr>
              <a:t>Reasons proposed for this are men tend to speak first, they tend to occupy the seat at the head of table, and they often appear confident and take charge. </a:t>
            </a:r>
          </a:p>
          <a:p>
            <a:r>
              <a:rPr lang="en-GB" dirty="0" smtClean="0">
                <a:effectLst/>
                <a:latin typeface="+mj-lt"/>
              </a:rPr>
              <a:t>This is in contrast to other individuals, who are less likely to contribute and prefer to sit back and listen; a term referred to as </a:t>
            </a:r>
            <a:r>
              <a:rPr lang="en-GB" b="1" dirty="0" smtClean="0">
                <a:effectLst/>
                <a:latin typeface="+mj-lt"/>
              </a:rPr>
              <a:t>social loafing</a:t>
            </a:r>
            <a:r>
              <a:rPr lang="en-GB" dirty="0" smtClean="0">
                <a:effectLst/>
                <a:latin typeface="+mj-lt"/>
              </a:rPr>
              <a:t>. </a:t>
            </a:r>
          </a:p>
        </p:txBody>
      </p:sp>
    </p:spTree>
    <p:extLst>
      <p:ext uri="{BB962C8B-B14F-4D97-AF65-F5344CB8AC3E}">
        <p14:creationId xmlns:p14="http://schemas.microsoft.com/office/powerpoint/2010/main" val="77572290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eaLnBrk="1" fontAlgn="auto" hangingPunct="1">
              <a:spcAft>
                <a:spcPts val="0"/>
              </a:spcAft>
              <a:defRPr/>
            </a:pPr>
            <a:r>
              <a:rPr lang="en-GB" sz="3600" dirty="0" smtClean="0">
                <a:solidFill>
                  <a:schemeClr val="tx1"/>
                </a:solidFill>
              </a:rPr>
              <a:t>Juror characteristics - Foreperson influencing others</a:t>
            </a:r>
            <a:endParaRPr lang="en-GB" sz="3600" dirty="0">
              <a:solidFill>
                <a:schemeClr val="tx1"/>
              </a:solidFill>
            </a:endParaRPr>
          </a:p>
        </p:txBody>
      </p:sp>
      <p:sp>
        <p:nvSpPr>
          <p:cNvPr id="3" name="Content Placeholder 2"/>
          <p:cNvSpPr>
            <a:spLocks noGrp="1"/>
          </p:cNvSpPr>
          <p:nvPr>
            <p:ph idx="1"/>
          </p:nvPr>
        </p:nvSpPr>
        <p:spPr>
          <a:xfrm>
            <a:off x="228600" y="2362199"/>
            <a:ext cx="8458200" cy="4343401"/>
          </a:xfrm>
          <a:solidFill>
            <a:schemeClr val="accent3">
              <a:lumMod val="40000"/>
              <a:lumOff val="60000"/>
            </a:schemeClr>
          </a:solidFill>
          <a:ln>
            <a:solidFill>
              <a:schemeClr val="accent1"/>
            </a:solidFill>
          </a:ln>
        </p:spPr>
        <p:txBody>
          <a:bodyPr>
            <a:normAutofit fontScale="85000" lnSpcReduction="20000"/>
          </a:bodyPr>
          <a:lstStyle/>
          <a:p>
            <a:pPr lvl="1" eaLnBrk="1" hangingPunct="1"/>
            <a:r>
              <a:rPr lang="en-GB" sz="2400" dirty="0" smtClean="0">
                <a:effectLst/>
                <a:latin typeface="+mj-lt"/>
              </a:rPr>
              <a:t>Very influential.</a:t>
            </a:r>
          </a:p>
          <a:p>
            <a:pPr lvl="1" eaLnBrk="1" hangingPunct="1"/>
            <a:r>
              <a:rPr lang="en-GB" sz="2400" dirty="0" smtClean="0">
                <a:effectLst/>
                <a:latin typeface="+mj-lt"/>
              </a:rPr>
              <a:t>Mostly white and of a high socio-economic status. </a:t>
            </a:r>
          </a:p>
          <a:p>
            <a:pPr lvl="1" eaLnBrk="1" hangingPunct="1"/>
            <a:r>
              <a:rPr lang="en-GB" sz="2400" dirty="0" smtClean="0">
                <a:effectLst/>
                <a:latin typeface="+mj-lt"/>
              </a:rPr>
              <a:t>Usually the first to conduct conversation.</a:t>
            </a:r>
          </a:p>
          <a:p>
            <a:pPr lvl="1" eaLnBrk="1" hangingPunct="1"/>
            <a:r>
              <a:rPr lang="en-GB" sz="2400" dirty="0" smtClean="0">
                <a:effectLst/>
                <a:latin typeface="+mj-lt"/>
              </a:rPr>
              <a:t>However…</a:t>
            </a:r>
          </a:p>
          <a:p>
            <a:pPr lvl="1" eaLnBrk="1" hangingPunct="1"/>
            <a:r>
              <a:rPr lang="en-GB" sz="2400" dirty="0" smtClean="0">
                <a:effectLst/>
                <a:latin typeface="+mj-lt"/>
              </a:rPr>
              <a:t>McCabe and </a:t>
            </a:r>
            <a:r>
              <a:rPr lang="en-GB" sz="2400" dirty="0" err="1" smtClean="0">
                <a:effectLst/>
                <a:latin typeface="+mj-lt"/>
              </a:rPr>
              <a:t>Purves</a:t>
            </a:r>
            <a:r>
              <a:rPr lang="en-GB" sz="2400" dirty="0" smtClean="0">
                <a:effectLst/>
                <a:latin typeface="+mj-lt"/>
              </a:rPr>
              <a:t> (1974) found that the forepersons did not influence the jury deliberation but subsequent research had questioned this…</a:t>
            </a:r>
          </a:p>
          <a:p>
            <a:pPr lvl="1" eaLnBrk="1" hangingPunct="1"/>
            <a:r>
              <a:rPr lang="en-GB" sz="2400" dirty="0">
                <a:effectLst/>
                <a:latin typeface="+mj-lt"/>
              </a:rPr>
              <a:t>Weak forepersons lead to more hung juries </a:t>
            </a:r>
            <a:r>
              <a:rPr lang="en-GB" sz="2400" dirty="0" smtClean="0">
                <a:effectLst/>
                <a:latin typeface="+mj-lt"/>
              </a:rPr>
              <a:t>    </a:t>
            </a:r>
          </a:p>
          <a:p>
            <a:pPr marL="457200" lvl="1" indent="0" eaLnBrk="1" hangingPunct="1">
              <a:buNone/>
            </a:pPr>
            <a:r>
              <a:rPr lang="en-GB" sz="2400" dirty="0">
                <a:effectLst/>
                <a:latin typeface="+mj-lt"/>
              </a:rPr>
              <a:t> </a:t>
            </a:r>
            <a:r>
              <a:rPr lang="en-GB" sz="2400" dirty="0" smtClean="0">
                <a:effectLst/>
                <a:latin typeface="+mj-lt"/>
              </a:rPr>
              <a:t>  (</a:t>
            </a:r>
            <a:r>
              <a:rPr lang="en-GB" sz="2400" dirty="0">
                <a:effectLst/>
                <a:latin typeface="+mj-lt"/>
              </a:rPr>
              <a:t>Tinsley 2001).</a:t>
            </a:r>
          </a:p>
          <a:p>
            <a:pPr lvl="1" eaLnBrk="1" hangingPunct="1"/>
            <a:r>
              <a:rPr lang="en-GB" sz="2400" dirty="0">
                <a:effectLst/>
                <a:latin typeface="+mj-lt"/>
              </a:rPr>
              <a:t>Rules for forepersons? (</a:t>
            </a:r>
            <a:r>
              <a:rPr lang="en-GB" sz="2400" dirty="0" err="1">
                <a:effectLst/>
                <a:latin typeface="+mj-lt"/>
              </a:rPr>
              <a:t>Ogloff</a:t>
            </a:r>
            <a:r>
              <a:rPr lang="en-GB" sz="2400" dirty="0">
                <a:effectLst/>
                <a:latin typeface="+mj-lt"/>
              </a:rPr>
              <a:t> et al. 2007</a:t>
            </a:r>
            <a:r>
              <a:rPr lang="en-GB" sz="2400" dirty="0" smtClean="0">
                <a:effectLst/>
                <a:latin typeface="+mj-lt"/>
              </a:rPr>
              <a:t>).</a:t>
            </a:r>
          </a:p>
          <a:p>
            <a:pPr lvl="1" eaLnBrk="1" hangingPunct="1"/>
            <a:r>
              <a:rPr lang="en-GB" sz="2400" b="1" dirty="0" smtClean="0">
                <a:solidFill>
                  <a:schemeClr val="accent2">
                    <a:lumMod val="50000"/>
                  </a:schemeClr>
                </a:solidFill>
                <a:effectLst/>
                <a:latin typeface="+mj-lt"/>
              </a:rPr>
              <a:t>Is this still relevant today?  </a:t>
            </a:r>
            <a:endParaRPr lang="en-GB" sz="2400" b="1" dirty="0">
              <a:solidFill>
                <a:schemeClr val="accent2">
                  <a:lumMod val="50000"/>
                </a:schemeClr>
              </a:solidFill>
              <a:effectLst/>
              <a:latin typeface="+mj-lt"/>
            </a:endParaRPr>
          </a:p>
          <a:p>
            <a:pPr lvl="1" eaLnBrk="1" hangingPunct="1"/>
            <a:endParaRPr lang="en-GB" dirty="0">
              <a:effectLst/>
            </a:endParaRPr>
          </a:p>
          <a:p>
            <a:pPr lvl="1" eaLnBrk="1" hangingPunct="1"/>
            <a:endParaRPr lang="en-GB" dirty="0" smtClean="0">
              <a:effectLst/>
            </a:endParaRPr>
          </a:p>
          <a:p>
            <a:pPr lvl="1" eaLnBrk="1" hangingPunct="1"/>
            <a:endParaRPr lang="en-GB" dirty="0" smtClean="0">
              <a:solidFill>
                <a:srgbClr val="543466"/>
              </a:solidFill>
            </a:endParaRPr>
          </a:p>
          <a:p>
            <a:pPr eaLnBrk="1" hangingPunct="1"/>
            <a:endParaRPr lang="en-GB" dirty="0" smtClean="0"/>
          </a:p>
        </p:txBody>
      </p:sp>
      <p:pic>
        <p:nvPicPr>
          <p:cNvPr id="26628" name="Picture 5" descr="j031682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10400" y="4724400"/>
            <a:ext cx="1411287" cy="18875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74934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3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nodeType="afterGroup">
                            <p:stCondLst>
                              <p:cond delay="5000"/>
                            </p:stCondLst>
                            <p:childTnLst>
                              <p:par>
                                <p:cTn id="9" presetID="10" presetClass="entr" presetSubtype="0" fill="hold" nodeType="afterEffect">
                                  <p:stCondLst>
                                    <p:cond delay="3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nodeType="afterGroup">
                            <p:stCondLst>
                              <p:cond delay="10000"/>
                            </p:stCondLst>
                            <p:childTnLst>
                              <p:par>
                                <p:cTn id="13" presetID="10" presetClass="entr" presetSubtype="0" fill="hold" nodeType="afterEffect">
                                  <p:stCondLst>
                                    <p:cond delay="3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5000"/>
                            </p:stCondLst>
                            <p:childTnLst>
                              <p:par>
                                <p:cTn id="17" presetID="10" presetClass="entr" presetSubtype="0" fill="hold" nodeType="afterEffect">
                                  <p:stCondLst>
                                    <p:cond delay="3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nodeType="afterGroup">
                            <p:stCondLst>
                              <p:cond delay="20000"/>
                            </p:stCondLst>
                            <p:childTnLst>
                              <p:par>
                                <p:cTn id="21" presetID="10" presetClass="entr" presetSubtype="0" fill="hold" nodeType="afterEffect">
                                  <p:stCondLst>
                                    <p:cond delay="3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25000"/>
                            </p:stCondLst>
                            <p:childTnLst>
                              <p:par>
                                <p:cTn id="25" presetID="10" presetClass="entr" presetSubtype="0" fill="hold" nodeType="afterEffect">
                                  <p:stCondLst>
                                    <p:cond delay="300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30000"/>
                            </p:stCondLst>
                            <p:childTnLst>
                              <p:par>
                                <p:cTn id="29" presetID="10" presetClass="entr" presetSubtype="0" fill="hold" nodeType="afterEffect">
                                  <p:stCondLst>
                                    <p:cond delay="300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35000"/>
                            </p:stCondLst>
                            <p:childTnLst>
                              <p:par>
                                <p:cTn id="33" presetID="10" presetClass="entr" presetSubtype="0" fill="hold" nodeType="afterEffect">
                                  <p:stCondLst>
                                    <p:cond delay="300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40000"/>
                            </p:stCondLst>
                            <p:childTnLst>
                              <p:par>
                                <p:cTn id="37" presetID="10" presetClass="entr" presetSubtype="0" fill="hold" nodeType="afterEffect">
                                  <p:stCondLst>
                                    <p:cond delay="300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GB" dirty="0" smtClean="0">
                <a:solidFill>
                  <a:schemeClr val="tx1"/>
                </a:solidFill>
              </a:rPr>
              <a:t>Evaluation</a:t>
            </a:r>
            <a:br>
              <a:rPr lang="en-GB" dirty="0" smtClean="0">
                <a:solidFill>
                  <a:schemeClr val="tx1"/>
                </a:solidFill>
              </a:rPr>
            </a:br>
            <a:r>
              <a:rPr lang="en-GB" dirty="0" smtClean="0">
                <a:solidFill>
                  <a:schemeClr val="tx1"/>
                </a:solidFill>
              </a:rPr>
              <a:t>Are juries really effective?</a:t>
            </a:r>
            <a:endParaRPr lang="en-GB" dirty="0">
              <a:solidFill>
                <a:schemeClr val="tx1"/>
              </a:solidFill>
            </a:endParaRPr>
          </a:p>
        </p:txBody>
      </p:sp>
      <p:sp>
        <p:nvSpPr>
          <p:cNvPr id="34819" name="Content Placeholder 2"/>
          <p:cNvSpPr>
            <a:spLocks noGrp="1"/>
          </p:cNvSpPr>
          <p:nvPr>
            <p:ph idx="1"/>
          </p:nvPr>
        </p:nvSpPr>
        <p:spPr>
          <a:solidFill>
            <a:schemeClr val="accent3">
              <a:lumMod val="40000"/>
              <a:lumOff val="60000"/>
            </a:schemeClr>
          </a:solidFill>
          <a:ln>
            <a:solidFill>
              <a:schemeClr val="accent1"/>
            </a:solidFill>
          </a:ln>
        </p:spPr>
        <p:txBody>
          <a:bodyPr/>
          <a:lstStyle/>
          <a:p>
            <a:pPr eaLnBrk="1" hangingPunct="1">
              <a:buFont typeface="Wingdings 2" pitchFamily="18" charset="2"/>
              <a:buNone/>
            </a:pPr>
            <a:endParaRPr lang="en-GB" dirty="0" smtClean="0">
              <a:solidFill>
                <a:srgbClr val="543466"/>
              </a:solidFill>
            </a:endParaRPr>
          </a:p>
          <a:p>
            <a:pPr eaLnBrk="1" hangingPunct="1"/>
            <a:r>
              <a:rPr lang="en-GB" sz="2400" b="1" dirty="0" smtClean="0">
                <a:effectLst/>
                <a:latin typeface="+mj-lt"/>
              </a:rPr>
              <a:t>Kalven and Zeisel </a:t>
            </a:r>
            <a:r>
              <a:rPr lang="en-GB" sz="2400" dirty="0" smtClean="0">
                <a:effectLst/>
                <a:latin typeface="+mj-lt"/>
              </a:rPr>
              <a:t>(1966) found that jurors have usually decided on their verdict before they retire to the jury room.</a:t>
            </a:r>
          </a:p>
          <a:p>
            <a:pPr eaLnBrk="1" hangingPunct="1"/>
            <a:r>
              <a:rPr lang="en-GB" sz="2400" dirty="0" smtClean="0">
                <a:effectLst/>
                <a:latin typeface="+mj-lt"/>
              </a:rPr>
              <a:t>They use jury deliberation time to try and persuade others of their opinion. </a:t>
            </a:r>
          </a:p>
          <a:p>
            <a:pPr eaLnBrk="1" hangingPunct="1"/>
            <a:r>
              <a:rPr lang="en-GB" sz="2400" dirty="0" smtClean="0">
                <a:effectLst/>
                <a:latin typeface="+mj-lt"/>
                <a:hlinkClick r:id="rId3"/>
              </a:rPr>
              <a:t>40-44, 52-60, 1.12-1.15, 1.20.</a:t>
            </a:r>
            <a:endParaRPr lang="en-GB" sz="2400" dirty="0" smtClean="0">
              <a:effectLst/>
              <a:latin typeface="+mj-lt"/>
            </a:endParaRPr>
          </a:p>
          <a:p>
            <a:pPr eaLnBrk="1" hangingPunct="1"/>
            <a:endParaRPr lang="en-GB" sz="2400" dirty="0" smtClean="0">
              <a:effectLst/>
              <a:latin typeface="+mj-lt"/>
            </a:endParaRPr>
          </a:p>
          <a:p>
            <a:pPr eaLnBrk="1" hangingPunct="1">
              <a:buFont typeface="Wingdings 2" pitchFamily="18" charset="2"/>
              <a:buNone/>
            </a:pPr>
            <a:endParaRPr lang="en-GB" dirty="0" smtClean="0"/>
          </a:p>
          <a:p>
            <a:pPr eaLnBrk="1" hangingPunct="1"/>
            <a:endParaRPr lang="en-GB" dirty="0" smtClean="0">
              <a:solidFill>
                <a:srgbClr val="543466"/>
              </a:solidFill>
            </a:endParaRPr>
          </a:p>
        </p:txBody>
      </p:sp>
    </p:spTree>
    <p:extLst>
      <p:ext uri="{BB962C8B-B14F-4D97-AF65-F5344CB8AC3E}">
        <p14:creationId xmlns:p14="http://schemas.microsoft.com/office/powerpoint/2010/main" val="179597617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2105030" y="914399"/>
            <a:ext cx="6673174" cy="1214661"/>
          </a:xfrm>
        </p:spPr>
        <p:txBody>
          <a:bodyPr>
            <a:normAutofit fontScale="90000"/>
          </a:bodyPr>
          <a:lstStyle/>
          <a:p>
            <a:pPr eaLnBrk="1" hangingPunct="1">
              <a:defRPr/>
            </a:pPr>
            <a:r>
              <a:rPr lang="en-GB" sz="4000" b="1" dirty="0" smtClean="0"/>
              <a:t>Recall: Unanimous or majority verdict?</a:t>
            </a:r>
          </a:p>
        </p:txBody>
      </p:sp>
      <p:sp>
        <p:nvSpPr>
          <p:cNvPr id="22532" name="Rectangle 4"/>
          <p:cNvSpPr>
            <a:spLocks noGrp="1" noChangeArrowheads="1"/>
          </p:cNvSpPr>
          <p:nvPr>
            <p:ph idx="1"/>
          </p:nvPr>
        </p:nvSpPr>
        <p:spPr>
          <a:xfrm>
            <a:off x="2200276" y="2438400"/>
            <a:ext cx="6577928" cy="4267200"/>
          </a:xfrm>
          <a:solidFill>
            <a:schemeClr val="accent3">
              <a:lumMod val="40000"/>
              <a:lumOff val="60000"/>
            </a:schemeClr>
          </a:solidFill>
          <a:ln>
            <a:solidFill>
              <a:schemeClr val="accent1"/>
            </a:solidFill>
          </a:ln>
        </p:spPr>
        <p:txBody>
          <a:bodyPr>
            <a:noAutofit/>
          </a:bodyPr>
          <a:lstStyle/>
          <a:p>
            <a:pPr eaLnBrk="1" hangingPunct="1">
              <a:lnSpc>
                <a:spcPct val="80000"/>
              </a:lnSpc>
            </a:pPr>
            <a:r>
              <a:rPr lang="en-GB" sz="2400" dirty="0" smtClean="0">
                <a:effectLst/>
                <a:latin typeface="+mj-lt"/>
              </a:rPr>
              <a:t>Researchers have also explored whether a unanimous or majority verdict is likely to make any difference to proceedings.</a:t>
            </a:r>
          </a:p>
          <a:p>
            <a:pPr eaLnBrk="1" hangingPunct="1">
              <a:lnSpc>
                <a:spcPct val="80000"/>
              </a:lnSpc>
            </a:pPr>
            <a:endParaRPr lang="en-GB" sz="2400" dirty="0" smtClean="0">
              <a:effectLst/>
              <a:latin typeface="+mj-lt"/>
            </a:endParaRPr>
          </a:p>
          <a:p>
            <a:pPr eaLnBrk="1" hangingPunct="1">
              <a:lnSpc>
                <a:spcPct val="80000"/>
              </a:lnSpc>
            </a:pPr>
            <a:r>
              <a:rPr lang="en-GB" sz="2400" dirty="0" smtClean="0">
                <a:effectLst/>
                <a:latin typeface="+mj-lt"/>
              </a:rPr>
              <a:t>In Britain a majority of 10 to 12 is enough to  secure a conviction</a:t>
            </a:r>
          </a:p>
          <a:p>
            <a:pPr marL="0" indent="0" eaLnBrk="1" hangingPunct="1">
              <a:lnSpc>
                <a:spcPct val="80000"/>
              </a:lnSpc>
              <a:buNone/>
            </a:pPr>
            <a:endParaRPr lang="en-GB" sz="2400" dirty="0" smtClean="0">
              <a:effectLst/>
              <a:latin typeface="+mj-lt"/>
            </a:endParaRPr>
          </a:p>
          <a:p>
            <a:pPr eaLnBrk="1" hangingPunct="1">
              <a:lnSpc>
                <a:spcPct val="80000"/>
              </a:lnSpc>
            </a:pPr>
            <a:r>
              <a:rPr lang="en-GB" sz="2400" dirty="0" smtClean="0">
                <a:effectLst/>
                <a:latin typeface="+mj-lt"/>
              </a:rPr>
              <a:t>In America few states allow a less than unanimous verdict for criminal trials.</a:t>
            </a:r>
          </a:p>
          <a:p>
            <a:pPr marL="0" indent="0" eaLnBrk="1" hangingPunct="1">
              <a:lnSpc>
                <a:spcPct val="80000"/>
              </a:lnSpc>
              <a:buNone/>
            </a:pPr>
            <a:endParaRPr lang="en-GB" sz="2400" dirty="0" smtClean="0">
              <a:effectLst/>
              <a:latin typeface="+mj-lt"/>
            </a:endParaRPr>
          </a:p>
          <a:p>
            <a:pPr eaLnBrk="1" hangingPunct="1">
              <a:lnSpc>
                <a:spcPct val="80000"/>
              </a:lnSpc>
            </a:pPr>
            <a:r>
              <a:rPr lang="en-GB" sz="2400" dirty="0" smtClean="0">
                <a:effectLst/>
                <a:latin typeface="+mj-lt"/>
              </a:rPr>
              <a:t>What are the implications for the interaction of the jury?</a:t>
            </a:r>
            <a:endParaRPr lang="en-US" sz="2400" dirty="0" smtClean="0">
              <a:effectLst/>
              <a:latin typeface="+mj-lt"/>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a:bodyPr>
          <a:lstStyle/>
          <a:p>
            <a:pPr eaLnBrk="1" hangingPunct="1">
              <a:defRPr/>
            </a:pPr>
            <a:r>
              <a:rPr lang="en-GB" sz="4000" b="1" smtClean="0"/>
              <a:t>Unanimous or majority verdict?</a:t>
            </a:r>
          </a:p>
        </p:txBody>
      </p:sp>
      <p:sp>
        <p:nvSpPr>
          <p:cNvPr id="22532" name="Rectangle 4"/>
          <p:cNvSpPr>
            <a:spLocks noGrp="1" noChangeArrowheads="1"/>
          </p:cNvSpPr>
          <p:nvPr>
            <p:ph idx="1"/>
          </p:nvPr>
        </p:nvSpPr>
        <p:spPr>
          <a:xfrm>
            <a:off x="2200276" y="2362200"/>
            <a:ext cx="6577928" cy="4191000"/>
          </a:xfrm>
          <a:solidFill>
            <a:schemeClr val="accent3">
              <a:lumMod val="40000"/>
              <a:lumOff val="60000"/>
            </a:schemeClr>
          </a:solidFill>
          <a:ln>
            <a:solidFill>
              <a:schemeClr val="accent1"/>
            </a:solidFill>
          </a:ln>
        </p:spPr>
        <p:txBody>
          <a:bodyPr>
            <a:normAutofit fontScale="77500" lnSpcReduction="20000"/>
          </a:bodyPr>
          <a:lstStyle/>
          <a:p>
            <a:pPr eaLnBrk="1" hangingPunct="1">
              <a:lnSpc>
                <a:spcPct val="120000"/>
              </a:lnSpc>
              <a:buFont typeface="Wingdings" pitchFamily="2" charset="2"/>
              <a:buNone/>
            </a:pPr>
            <a:r>
              <a:rPr lang="en-GB" sz="2400" dirty="0" smtClean="0">
                <a:effectLst/>
                <a:latin typeface="+mj-lt"/>
              </a:rPr>
              <a:t>Nemeth (1977):</a:t>
            </a:r>
          </a:p>
          <a:p>
            <a:pPr eaLnBrk="1" hangingPunct="1">
              <a:lnSpc>
                <a:spcPct val="120000"/>
              </a:lnSpc>
              <a:buFont typeface="Wingdings" pitchFamily="2" charset="2"/>
              <a:buNone/>
            </a:pPr>
            <a:r>
              <a:rPr lang="en-GB" sz="2400" dirty="0" smtClean="0">
                <a:effectLst/>
                <a:latin typeface="+mj-lt"/>
              </a:rPr>
              <a:t>Studied mock juries. </a:t>
            </a:r>
          </a:p>
          <a:p>
            <a:pPr eaLnBrk="1" hangingPunct="1">
              <a:lnSpc>
                <a:spcPct val="120000"/>
              </a:lnSpc>
              <a:buFont typeface="Wingdings" pitchFamily="2" charset="2"/>
              <a:buNone/>
            </a:pPr>
            <a:r>
              <a:rPr lang="en-GB" sz="2400" dirty="0" smtClean="0">
                <a:effectLst/>
                <a:latin typeface="+mj-lt"/>
              </a:rPr>
              <a:t>Some required to reach a unanimous decision.</a:t>
            </a:r>
          </a:p>
          <a:p>
            <a:pPr eaLnBrk="1" hangingPunct="1">
              <a:lnSpc>
                <a:spcPct val="120000"/>
              </a:lnSpc>
              <a:buFont typeface="Wingdings" pitchFamily="2" charset="2"/>
              <a:buNone/>
            </a:pPr>
            <a:r>
              <a:rPr lang="en-GB" sz="2400" dirty="0" smtClean="0">
                <a:effectLst/>
                <a:latin typeface="+mj-lt"/>
              </a:rPr>
              <a:t>Others allowed to reach a decision with a 2/3 majority.</a:t>
            </a:r>
          </a:p>
          <a:p>
            <a:pPr eaLnBrk="1" hangingPunct="1">
              <a:lnSpc>
                <a:spcPct val="120000"/>
              </a:lnSpc>
              <a:buFont typeface="Wingdings" pitchFamily="2" charset="2"/>
              <a:buNone/>
            </a:pPr>
            <a:r>
              <a:rPr lang="en-GB" sz="2400" u="sng" dirty="0" smtClean="0">
                <a:effectLst/>
                <a:latin typeface="+mj-lt"/>
              </a:rPr>
              <a:t>Findings:</a:t>
            </a:r>
          </a:p>
          <a:p>
            <a:pPr eaLnBrk="1" hangingPunct="1">
              <a:lnSpc>
                <a:spcPct val="120000"/>
              </a:lnSpc>
              <a:buFont typeface="Wingdings" pitchFamily="2" charset="2"/>
              <a:buNone/>
            </a:pPr>
            <a:r>
              <a:rPr lang="en-GB" sz="2400" dirty="0" smtClean="0">
                <a:effectLst/>
                <a:latin typeface="+mj-lt"/>
              </a:rPr>
              <a:t>Those required to reach a unanimous decision debated for longer, were more likely to account of minority views and were more confident in their decision. They were also more likely to change from their original verdict.</a:t>
            </a:r>
            <a:endParaRPr lang="en-GB" sz="2400" dirty="0">
              <a:effectLst/>
              <a:latin typeface="+mj-lt"/>
            </a:endParaRPr>
          </a:p>
          <a:p>
            <a:pPr eaLnBrk="1" hangingPunct="1">
              <a:lnSpc>
                <a:spcPct val="120000"/>
              </a:lnSpc>
              <a:buFont typeface="Wingdings" pitchFamily="2" charset="2"/>
              <a:buNone/>
            </a:pPr>
            <a:r>
              <a:rPr lang="en-GB" sz="2400" b="1" dirty="0" smtClean="0">
                <a:solidFill>
                  <a:schemeClr val="accent2">
                    <a:lumMod val="50000"/>
                  </a:schemeClr>
                </a:solidFill>
                <a:effectLst/>
                <a:latin typeface="+mj-lt"/>
              </a:rPr>
              <a:t>So… what does this mean in psychological terms?</a:t>
            </a:r>
          </a:p>
          <a:p>
            <a:pPr eaLnBrk="1" hangingPunct="1">
              <a:lnSpc>
                <a:spcPct val="120000"/>
              </a:lnSpc>
              <a:buFont typeface="Wingdings" pitchFamily="2" charset="2"/>
              <a:buNone/>
            </a:pPr>
            <a:endParaRPr lang="en-US" sz="2400" dirty="0" smtClean="0">
              <a:latin typeface="+mj-lt"/>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pPr eaLnBrk="1" hangingPunct="1">
              <a:defRPr/>
            </a:pPr>
            <a:r>
              <a:rPr lang="en-GB" sz="4000" b="1" smtClean="0"/>
              <a:t>Unanimous or majority verdict?</a:t>
            </a:r>
          </a:p>
        </p:txBody>
      </p:sp>
      <p:sp>
        <p:nvSpPr>
          <p:cNvPr id="22532" name="Rectangle 4"/>
          <p:cNvSpPr>
            <a:spLocks noGrp="1" noChangeArrowheads="1"/>
          </p:cNvSpPr>
          <p:nvPr>
            <p:ph idx="1"/>
          </p:nvPr>
        </p:nvSpPr>
        <p:spPr>
          <a:xfrm>
            <a:off x="2200276" y="2438400"/>
            <a:ext cx="6577928" cy="4191000"/>
          </a:xfrm>
          <a:solidFill>
            <a:schemeClr val="accent3">
              <a:lumMod val="40000"/>
              <a:lumOff val="60000"/>
            </a:schemeClr>
          </a:solidFill>
          <a:ln>
            <a:solidFill>
              <a:schemeClr val="accent1"/>
            </a:solidFill>
          </a:ln>
        </p:spPr>
        <p:txBody>
          <a:bodyPr>
            <a:normAutofit fontScale="92500" lnSpcReduction="10000"/>
          </a:bodyPr>
          <a:lstStyle/>
          <a:p>
            <a:pPr eaLnBrk="1" hangingPunct="1">
              <a:lnSpc>
                <a:spcPct val="110000"/>
              </a:lnSpc>
              <a:buFont typeface="Wingdings" pitchFamily="2" charset="2"/>
              <a:buNone/>
            </a:pPr>
            <a:r>
              <a:rPr lang="en-GB" sz="3600" dirty="0" smtClean="0">
                <a:latin typeface="+mj-lt"/>
              </a:rPr>
              <a:t>  </a:t>
            </a:r>
            <a:r>
              <a:rPr lang="en-GB" sz="2400" dirty="0" smtClean="0">
                <a:latin typeface="+mj-lt"/>
              </a:rPr>
              <a:t>Hastie &amp; Pennington (1983).</a:t>
            </a:r>
          </a:p>
          <a:p>
            <a:pPr eaLnBrk="1" hangingPunct="1">
              <a:lnSpc>
                <a:spcPct val="110000"/>
              </a:lnSpc>
              <a:buFont typeface="Wingdings" pitchFamily="2" charset="2"/>
              <a:buNone/>
            </a:pPr>
            <a:r>
              <a:rPr lang="en-GB" sz="2400" dirty="0" smtClean="0">
                <a:latin typeface="+mj-lt"/>
              </a:rPr>
              <a:t>   The </a:t>
            </a:r>
            <a:r>
              <a:rPr lang="en-GB" sz="2400" b="1" dirty="0" smtClean="0">
                <a:latin typeface="+mj-lt"/>
              </a:rPr>
              <a:t>mean total deliberation time for the 12/12 juries was 138 minutes</a:t>
            </a:r>
            <a:r>
              <a:rPr lang="en-GB" sz="2400" dirty="0" smtClean="0">
                <a:latin typeface="+mj-lt"/>
              </a:rPr>
              <a:t> ( two hours, 18 minutes).</a:t>
            </a:r>
          </a:p>
          <a:p>
            <a:pPr eaLnBrk="1" hangingPunct="1">
              <a:lnSpc>
                <a:spcPct val="110000"/>
              </a:lnSpc>
            </a:pPr>
            <a:r>
              <a:rPr lang="en-GB" sz="2400" dirty="0" smtClean="0">
                <a:latin typeface="+mj-lt"/>
              </a:rPr>
              <a:t>The </a:t>
            </a:r>
            <a:r>
              <a:rPr lang="en-GB" sz="2400" b="1" dirty="0" smtClean="0">
                <a:latin typeface="+mj-lt"/>
              </a:rPr>
              <a:t>mean total deliberation time for the 8/12 juries was 75 minutes</a:t>
            </a:r>
            <a:r>
              <a:rPr lang="en-GB" sz="2400" dirty="0" smtClean="0">
                <a:latin typeface="+mj-lt"/>
              </a:rPr>
              <a:t> (one hour, 15 minutes). They spent less time debating once the required majority had been reached. </a:t>
            </a:r>
          </a:p>
          <a:p>
            <a:pPr eaLnBrk="1" hangingPunct="1">
              <a:lnSpc>
                <a:spcPct val="110000"/>
              </a:lnSpc>
            </a:pPr>
            <a:r>
              <a:rPr lang="en-GB" sz="2400" dirty="0" smtClean="0">
                <a:latin typeface="+mj-lt"/>
              </a:rPr>
              <a:t>But they were less confident &amp; less satisfied with verdict reached. </a:t>
            </a:r>
          </a:p>
          <a:p>
            <a:pPr eaLnBrk="1" hangingPunct="1">
              <a:lnSpc>
                <a:spcPct val="80000"/>
              </a:lnSpc>
            </a:pPr>
            <a:endParaRPr lang="en-US" sz="2400" dirty="0" smtClean="0"/>
          </a:p>
        </p:txBody>
      </p:sp>
    </p:spTree>
    <p:extLst>
      <p:ext uri="{BB962C8B-B14F-4D97-AF65-F5344CB8AC3E}">
        <p14:creationId xmlns:p14="http://schemas.microsoft.com/office/powerpoint/2010/main" val="274367155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a:xfrm>
            <a:off x="2105030" y="1219199"/>
            <a:ext cx="6673174" cy="909861"/>
          </a:xfrm>
        </p:spPr>
        <p:txBody>
          <a:bodyPr/>
          <a:lstStyle/>
          <a:p>
            <a:pPr eaLnBrk="1" hangingPunct="1">
              <a:defRPr/>
            </a:pPr>
            <a:r>
              <a:rPr lang="en-GB" sz="4000" dirty="0" smtClean="0"/>
              <a:t>Effectiveness of juries</a:t>
            </a:r>
          </a:p>
        </p:txBody>
      </p:sp>
      <p:sp>
        <p:nvSpPr>
          <p:cNvPr id="24578" name="Content Placeholder 2"/>
          <p:cNvSpPr>
            <a:spLocks noGrp="1"/>
          </p:cNvSpPr>
          <p:nvPr>
            <p:ph idx="1"/>
          </p:nvPr>
        </p:nvSpPr>
        <p:spPr>
          <a:xfrm>
            <a:off x="2200276" y="2438400"/>
            <a:ext cx="6577928" cy="4114800"/>
          </a:xfrm>
          <a:solidFill>
            <a:schemeClr val="accent3">
              <a:lumMod val="40000"/>
              <a:lumOff val="60000"/>
            </a:schemeClr>
          </a:solidFill>
          <a:ln>
            <a:solidFill>
              <a:schemeClr val="accent1"/>
            </a:solidFill>
          </a:ln>
        </p:spPr>
        <p:txBody>
          <a:bodyPr>
            <a:normAutofit fontScale="85000" lnSpcReduction="20000"/>
          </a:bodyPr>
          <a:lstStyle/>
          <a:p>
            <a:pPr eaLnBrk="1" hangingPunct="1"/>
            <a:r>
              <a:rPr lang="en-GB" sz="2800" dirty="0" smtClean="0">
                <a:latin typeface="+mj-lt"/>
              </a:rPr>
              <a:t>Social psychologists generally agree that a majority verdict reduces the effectiveness of juries. </a:t>
            </a:r>
          </a:p>
          <a:p>
            <a:pPr marL="0" indent="0" eaLnBrk="1" hangingPunct="1">
              <a:buNone/>
            </a:pPr>
            <a:endParaRPr lang="en-GB" sz="2800" dirty="0" smtClean="0">
              <a:latin typeface="+mj-lt"/>
            </a:endParaRPr>
          </a:p>
          <a:p>
            <a:pPr eaLnBrk="1" hangingPunct="1">
              <a:buFont typeface="Wingdings" pitchFamily="2" charset="2"/>
              <a:buNone/>
            </a:pPr>
            <a:r>
              <a:rPr lang="en-GB" sz="2800" dirty="0" err="1" smtClean="0">
                <a:latin typeface="+mj-lt"/>
              </a:rPr>
              <a:t>Brehm</a:t>
            </a:r>
            <a:r>
              <a:rPr lang="en-GB" sz="2800" dirty="0" smtClean="0">
                <a:latin typeface="+mj-lt"/>
              </a:rPr>
              <a:t> &amp; </a:t>
            </a:r>
            <a:r>
              <a:rPr lang="en-GB" sz="2800" dirty="0" err="1" smtClean="0">
                <a:latin typeface="+mj-lt"/>
              </a:rPr>
              <a:t>Kassim</a:t>
            </a:r>
            <a:r>
              <a:rPr lang="en-GB" sz="2800" dirty="0" smtClean="0">
                <a:latin typeface="+mj-lt"/>
              </a:rPr>
              <a:t> (1996)</a:t>
            </a:r>
          </a:p>
          <a:p>
            <a:pPr eaLnBrk="1" hangingPunct="1"/>
            <a:r>
              <a:rPr lang="en-GB" sz="2800" dirty="0" smtClean="0">
                <a:latin typeface="+mj-lt"/>
              </a:rPr>
              <a:t>‘it is clear that this procedure (majority verdict rather than unanimous) weakens the minority, breeds close mindedness, inhibits discussion and leaves many jurors uncertain about decisions.’ </a:t>
            </a:r>
          </a:p>
        </p:txBody>
      </p:sp>
    </p:spTree>
    <p:extLst>
      <p:ext uri="{BB962C8B-B14F-4D97-AF65-F5344CB8AC3E}">
        <p14:creationId xmlns:p14="http://schemas.microsoft.com/office/powerpoint/2010/main" val="261666020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447799"/>
          </a:xfrm>
        </p:spPr>
        <p:txBody>
          <a:bodyPr/>
          <a:lstStyle/>
          <a:p>
            <a:r>
              <a:rPr lang="en-GB" sz="4000" dirty="0" smtClean="0"/>
              <a:t>Characteristics of the defendant and interactions with the victim</a:t>
            </a:r>
            <a:endParaRPr lang="en-GB" sz="4000"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19600" y="2819400"/>
            <a:ext cx="3803542" cy="24765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2819400"/>
            <a:ext cx="1847850" cy="24765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74163913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268414"/>
            <a:ext cx="8229600" cy="730249"/>
          </a:xfrm>
        </p:spPr>
        <p:txBody>
          <a:bodyPr/>
          <a:lstStyle/>
          <a:p>
            <a:pPr eaLnBrk="1" fontAlgn="auto" hangingPunct="1">
              <a:spcAft>
                <a:spcPts val="0"/>
              </a:spcAft>
              <a:defRPr/>
            </a:pPr>
            <a:r>
              <a:rPr lang="en-GB" sz="4000" dirty="0" smtClean="0">
                <a:solidFill>
                  <a:schemeClr val="accent2">
                    <a:lumMod val="50000"/>
                  </a:schemeClr>
                </a:solidFill>
              </a:rPr>
              <a:t>Attractiveness</a:t>
            </a:r>
            <a:endParaRPr lang="en-GB" sz="4000" dirty="0">
              <a:solidFill>
                <a:schemeClr val="accent2">
                  <a:lumMod val="50000"/>
                </a:schemeClr>
              </a:solidFill>
            </a:endParaRPr>
          </a:p>
        </p:txBody>
      </p:sp>
      <p:sp>
        <p:nvSpPr>
          <p:cNvPr id="3" name="Content Placeholder 2"/>
          <p:cNvSpPr>
            <a:spLocks noGrp="1"/>
          </p:cNvSpPr>
          <p:nvPr>
            <p:ph idx="1"/>
          </p:nvPr>
        </p:nvSpPr>
        <p:spPr>
          <a:xfrm>
            <a:off x="1600200" y="2362200"/>
            <a:ext cx="7239000" cy="3962400"/>
          </a:xfrm>
          <a:solidFill>
            <a:schemeClr val="accent3">
              <a:lumMod val="40000"/>
              <a:lumOff val="60000"/>
            </a:schemeClr>
          </a:solidFill>
          <a:ln>
            <a:solidFill>
              <a:schemeClr val="accent1"/>
            </a:solidFill>
          </a:ln>
        </p:spPr>
        <p:txBody>
          <a:bodyPr>
            <a:noAutofit/>
          </a:bodyPr>
          <a:lstStyle/>
          <a:p>
            <a:pPr marL="868680" lvl="1" indent="-283464" eaLnBrk="1" fontAlgn="auto" hangingPunct="1">
              <a:spcAft>
                <a:spcPts val="0"/>
              </a:spcAft>
              <a:buFont typeface="Wingdings 2"/>
              <a:buChar char=""/>
              <a:defRPr/>
            </a:pPr>
            <a:r>
              <a:rPr lang="en-GB" sz="2000" dirty="0" smtClean="0">
                <a:effectLst/>
                <a:latin typeface="+mj-lt"/>
              </a:rPr>
              <a:t>More attractive defendants will receive less harsh sentences (</a:t>
            </a:r>
            <a:r>
              <a:rPr lang="en-GB" sz="2000" b="1" dirty="0" err="1" smtClean="0">
                <a:effectLst/>
                <a:latin typeface="+mj-lt"/>
              </a:rPr>
              <a:t>DeSantis</a:t>
            </a:r>
            <a:r>
              <a:rPr lang="en-GB" sz="2000" b="1" dirty="0" smtClean="0">
                <a:effectLst/>
                <a:latin typeface="+mj-lt"/>
              </a:rPr>
              <a:t> and Kayson, </a:t>
            </a:r>
            <a:r>
              <a:rPr lang="en-GB" sz="2000" dirty="0" smtClean="0">
                <a:effectLst/>
                <a:latin typeface="+mj-lt"/>
              </a:rPr>
              <a:t>1997)</a:t>
            </a:r>
          </a:p>
          <a:p>
            <a:pPr marL="868680" lvl="1" indent="-283464" eaLnBrk="1" fontAlgn="auto" hangingPunct="1">
              <a:spcAft>
                <a:spcPts val="0"/>
              </a:spcAft>
              <a:buFont typeface="Wingdings 2"/>
              <a:buChar char=""/>
              <a:defRPr/>
            </a:pPr>
            <a:r>
              <a:rPr lang="en-GB" sz="2000" dirty="0" smtClean="0">
                <a:effectLst/>
                <a:latin typeface="+mj-lt"/>
              </a:rPr>
              <a:t>However, if attractiveness is part of the crime, more attractive defendants will receive harsher sentences (</a:t>
            </a:r>
            <a:r>
              <a:rPr lang="en-GB" sz="2000" b="1" dirty="0" err="1" smtClean="0">
                <a:effectLst/>
                <a:latin typeface="+mj-lt"/>
              </a:rPr>
              <a:t>Sigall</a:t>
            </a:r>
            <a:r>
              <a:rPr lang="en-GB" sz="2000" b="1" dirty="0" smtClean="0">
                <a:effectLst/>
                <a:latin typeface="+mj-lt"/>
              </a:rPr>
              <a:t> and </a:t>
            </a:r>
            <a:r>
              <a:rPr lang="en-GB" sz="2000" b="1" dirty="0" err="1" smtClean="0">
                <a:effectLst/>
                <a:latin typeface="+mj-lt"/>
              </a:rPr>
              <a:t>Ostrove</a:t>
            </a:r>
            <a:r>
              <a:rPr lang="en-GB" sz="2000" dirty="0" smtClean="0">
                <a:effectLst/>
                <a:latin typeface="+mj-lt"/>
              </a:rPr>
              <a:t>, 1975).</a:t>
            </a:r>
          </a:p>
          <a:p>
            <a:pPr marL="1042416" lvl="1" indent="-457200" eaLnBrk="1" fontAlgn="auto" hangingPunct="1">
              <a:spcAft>
                <a:spcPts val="0"/>
              </a:spcAft>
              <a:defRPr/>
            </a:pPr>
            <a:r>
              <a:rPr lang="en-GB" sz="2000" dirty="0">
                <a:effectLst/>
                <a:latin typeface="+mj-lt"/>
              </a:rPr>
              <a:t>P</a:t>
            </a:r>
            <a:r>
              <a:rPr lang="en-GB" sz="2000" dirty="0" smtClean="0">
                <a:effectLst/>
                <a:latin typeface="+mj-lt"/>
              </a:rPr>
              <a:t>p`s shown either an </a:t>
            </a:r>
            <a:r>
              <a:rPr lang="en-GB" sz="2000" dirty="0">
                <a:effectLst/>
                <a:latin typeface="+mj-lt"/>
              </a:rPr>
              <a:t>attractive </a:t>
            </a:r>
            <a:r>
              <a:rPr lang="en-GB" sz="2000" dirty="0" smtClean="0">
                <a:effectLst/>
                <a:latin typeface="+mj-lt"/>
              </a:rPr>
              <a:t>or unattractive photo </a:t>
            </a:r>
            <a:r>
              <a:rPr lang="en-GB" sz="2000" dirty="0">
                <a:effectLst/>
                <a:latin typeface="+mj-lt"/>
              </a:rPr>
              <a:t>of a </a:t>
            </a:r>
            <a:r>
              <a:rPr lang="en-GB" sz="2000" dirty="0" smtClean="0">
                <a:effectLst/>
                <a:latin typeface="+mj-lt"/>
              </a:rPr>
              <a:t>burglar.</a:t>
            </a:r>
          </a:p>
          <a:p>
            <a:pPr marL="1042416" lvl="1" indent="-457200" eaLnBrk="1" fontAlgn="auto" hangingPunct="1">
              <a:spcAft>
                <a:spcPts val="0"/>
              </a:spcAft>
              <a:defRPr/>
            </a:pPr>
            <a:r>
              <a:rPr lang="en-GB" sz="2000" dirty="0">
                <a:effectLst/>
                <a:latin typeface="+mj-lt"/>
              </a:rPr>
              <a:t>J</a:t>
            </a:r>
            <a:r>
              <a:rPr lang="en-GB" sz="2000" dirty="0" smtClean="0">
                <a:effectLst/>
                <a:latin typeface="+mj-lt"/>
              </a:rPr>
              <a:t>urors </a:t>
            </a:r>
            <a:r>
              <a:rPr lang="en-GB" sz="2000" dirty="0">
                <a:effectLst/>
                <a:latin typeface="+mj-lt"/>
              </a:rPr>
              <a:t>recommended a sentence that was half of the length of the sentence for the unattractive photo. </a:t>
            </a:r>
          </a:p>
          <a:p>
            <a:pPr marL="868680" lvl="1" indent="-283464" eaLnBrk="1" fontAlgn="auto" hangingPunct="1">
              <a:spcAft>
                <a:spcPts val="0"/>
              </a:spcAft>
              <a:buFont typeface="Wingdings 2"/>
              <a:buChar char=""/>
              <a:defRPr/>
            </a:pPr>
            <a:endParaRPr lang="en-GB" sz="2000" dirty="0" smtClean="0">
              <a:effectLst/>
              <a:latin typeface="+mj-lt"/>
            </a:endParaRPr>
          </a:p>
          <a:p>
            <a:pPr marL="137160" indent="0" eaLnBrk="1" fontAlgn="auto" hangingPunct="1">
              <a:spcAft>
                <a:spcPts val="0"/>
              </a:spcAft>
              <a:buClr>
                <a:schemeClr val="tx1">
                  <a:shade val="95000"/>
                </a:schemeClr>
              </a:buClr>
              <a:buNone/>
              <a:defRPr/>
            </a:pPr>
            <a:endParaRPr lang="en-GB" dirty="0">
              <a:latin typeface="+mj-lt"/>
            </a:endParaRPr>
          </a:p>
        </p:txBody>
      </p:sp>
      <p:pic>
        <p:nvPicPr>
          <p:cNvPr id="28676" name="Picture 5" descr="MPj0443360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29400" y="609600"/>
            <a:ext cx="2088756" cy="13890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16202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t>Physical attractiveness of Defendant</a:t>
            </a:r>
            <a:r>
              <a:rPr lang="en-GB" dirty="0" smtClean="0"/>
              <a:t/>
            </a:r>
            <a:br>
              <a:rPr lang="en-GB" dirty="0" smtClean="0"/>
            </a:br>
            <a:endParaRPr lang="en-GB" dirty="0"/>
          </a:p>
        </p:txBody>
      </p:sp>
      <p:sp>
        <p:nvSpPr>
          <p:cNvPr id="3" name="Content Placeholder 2"/>
          <p:cNvSpPr>
            <a:spLocks noGrp="1"/>
          </p:cNvSpPr>
          <p:nvPr>
            <p:ph idx="1"/>
          </p:nvPr>
        </p:nvSpPr>
        <p:spPr>
          <a:xfrm>
            <a:off x="457200" y="2362200"/>
            <a:ext cx="8229600" cy="4267200"/>
          </a:xfrm>
          <a:solidFill>
            <a:schemeClr val="accent3">
              <a:lumMod val="40000"/>
              <a:lumOff val="60000"/>
            </a:schemeClr>
          </a:solidFill>
          <a:ln>
            <a:solidFill>
              <a:schemeClr val="accent1"/>
            </a:solidFill>
          </a:ln>
        </p:spPr>
        <p:txBody>
          <a:bodyPr>
            <a:noAutofit/>
          </a:bodyPr>
          <a:lstStyle/>
          <a:p>
            <a:r>
              <a:rPr lang="en-GB" sz="2000" dirty="0" smtClean="0">
                <a:effectLst/>
                <a:latin typeface="+mj-lt"/>
              </a:rPr>
              <a:t>Baron &amp; Byrne (1997) </a:t>
            </a:r>
            <a:r>
              <a:rPr lang="en-GB" sz="2000" dirty="0">
                <a:effectLst/>
                <a:latin typeface="+mj-lt"/>
              </a:rPr>
              <a:t>A</a:t>
            </a:r>
            <a:r>
              <a:rPr lang="en-GB" sz="2000" dirty="0" smtClean="0">
                <a:effectLst/>
                <a:latin typeface="+mj-lt"/>
              </a:rPr>
              <a:t>ttractive defendants receive a lighter sentence: `beautiful is good?` </a:t>
            </a:r>
          </a:p>
          <a:p>
            <a:r>
              <a:rPr lang="en-GB" sz="2000" dirty="0" smtClean="0">
                <a:effectLst/>
                <a:latin typeface="+mj-lt"/>
              </a:rPr>
              <a:t>Jurors assume that attractive people are good and unattractive people are bad, due to the stereotypes held about criminals. </a:t>
            </a:r>
          </a:p>
          <a:p>
            <a:r>
              <a:rPr lang="en-GB" sz="2000" dirty="0" err="1" smtClean="0">
                <a:effectLst/>
                <a:latin typeface="+mj-lt"/>
              </a:rPr>
              <a:t>Michelini</a:t>
            </a:r>
            <a:r>
              <a:rPr lang="en-GB" sz="2000" dirty="0" smtClean="0">
                <a:effectLst/>
                <a:latin typeface="+mj-lt"/>
              </a:rPr>
              <a:t> &amp; Snodgrass (1980) found that physically attractive people are more likely to be acquitted. </a:t>
            </a:r>
          </a:p>
          <a:p>
            <a:r>
              <a:rPr lang="en-GB" sz="2000" dirty="0" smtClean="0">
                <a:effectLst/>
                <a:latin typeface="+mj-lt"/>
              </a:rPr>
              <a:t>Stewart (1980) observed American judges, and found that the attractive defendants had lighter sentences than those who were less attractive. </a:t>
            </a:r>
          </a:p>
          <a:p>
            <a:r>
              <a:rPr lang="en-GB" sz="2000" dirty="0" smtClean="0">
                <a:effectLst/>
                <a:latin typeface="+mj-lt"/>
              </a:rPr>
              <a:t>Downs &amp; Lyons (1991) found similar effect when setting            bail: The less attractive individuals had higher bail terms set.</a:t>
            </a:r>
          </a:p>
          <a:p>
            <a:endParaRPr lang="en-GB" sz="2000" dirty="0">
              <a:effectLst/>
              <a:latin typeface="+mj-lt"/>
            </a:endParaRPr>
          </a:p>
        </p:txBody>
      </p:sp>
    </p:spTree>
    <p:extLst>
      <p:ext uri="{BB962C8B-B14F-4D97-AF65-F5344CB8AC3E}">
        <p14:creationId xmlns:p14="http://schemas.microsoft.com/office/powerpoint/2010/main" val="410275823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560387"/>
          </a:xfrm>
        </p:spPr>
        <p:txBody>
          <a:bodyPr>
            <a:normAutofit fontScale="90000"/>
          </a:bodyPr>
          <a:lstStyle/>
          <a:p>
            <a:pPr eaLnBrk="1" fontAlgn="auto" hangingPunct="1">
              <a:spcAft>
                <a:spcPts val="0"/>
              </a:spcAft>
              <a:defRPr/>
            </a:pPr>
            <a:r>
              <a:rPr lang="en-GB" sz="3600" dirty="0" smtClean="0"/>
              <a:t>Identification</a:t>
            </a:r>
            <a:endParaRPr lang="en-GB" sz="3600" dirty="0"/>
          </a:p>
        </p:txBody>
      </p:sp>
      <p:sp>
        <p:nvSpPr>
          <p:cNvPr id="29699" name="Content Placeholder 2"/>
          <p:cNvSpPr>
            <a:spLocks noGrp="1"/>
          </p:cNvSpPr>
          <p:nvPr>
            <p:ph idx="1"/>
          </p:nvPr>
        </p:nvSpPr>
        <p:spPr>
          <a:xfrm>
            <a:off x="457200" y="2438400"/>
            <a:ext cx="8229600" cy="3692525"/>
          </a:xfrm>
          <a:solidFill>
            <a:schemeClr val="accent3">
              <a:lumMod val="40000"/>
              <a:lumOff val="60000"/>
            </a:schemeClr>
          </a:solidFill>
          <a:ln>
            <a:solidFill>
              <a:schemeClr val="accent1"/>
            </a:solidFill>
          </a:ln>
        </p:spPr>
        <p:txBody>
          <a:bodyPr/>
          <a:lstStyle/>
          <a:p>
            <a:pPr lvl="1" eaLnBrk="1" hangingPunct="1"/>
            <a:r>
              <a:rPr lang="en-GB" sz="2000" dirty="0" smtClean="0">
                <a:latin typeface="+mj-lt"/>
              </a:rPr>
              <a:t>Jurors will be more sympathetic towards people with whom they can identify.</a:t>
            </a:r>
          </a:p>
          <a:p>
            <a:pPr lvl="1" eaLnBrk="1" hangingPunct="1"/>
            <a:r>
              <a:rPr lang="en-GB" sz="2000" dirty="0" smtClean="0">
                <a:latin typeface="+mj-lt"/>
              </a:rPr>
              <a:t>E.g. ethnic background.</a:t>
            </a:r>
          </a:p>
          <a:p>
            <a:pPr lvl="1" eaLnBrk="1" hangingPunct="1"/>
            <a:r>
              <a:rPr lang="en-GB" sz="2000" dirty="0">
                <a:latin typeface="+mj-lt"/>
              </a:rPr>
              <a:t>People </a:t>
            </a:r>
            <a:r>
              <a:rPr lang="en-GB" sz="2000" dirty="0" smtClean="0">
                <a:latin typeface="+mj-lt"/>
              </a:rPr>
              <a:t>do take ethnicity </a:t>
            </a:r>
            <a:r>
              <a:rPr lang="en-GB" sz="2000" dirty="0">
                <a:latin typeface="+mj-lt"/>
              </a:rPr>
              <a:t>into consideration when returning a guilty </a:t>
            </a:r>
            <a:r>
              <a:rPr lang="en-GB" sz="2000" dirty="0" smtClean="0">
                <a:latin typeface="+mj-lt"/>
              </a:rPr>
              <a:t>verdict.</a:t>
            </a:r>
            <a:endParaRPr lang="en-GB" sz="2000" dirty="0">
              <a:latin typeface="+mj-lt"/>
            </a:endParaRPr>
          </a:p>
          <a:p>
            <a:pPr lvl="1" eaLnBrk="1" hangingPunct="1"/>
            <a:r>
              <a:rPr lang="en-GB" sz="2000" dirty="0">
                <a:latin typeface="+mj-lt"/>
              </a:rPr>
              <a:t>Some crimes are associated with </a:t>
            </a:r>
            <a:r>
              <a:rPr lang="en-GB" sz="2000" dirty="0" smtClean="0">
                <a:latin typeface="+mj-lt"/>
              </a:rPr>
              <a:t>different                                                               races. </a:t>
            </a:r>
            <a:r>
              <a:rPr lang="en-GB" sz="2000" dirty="0" smtClean="0">
                <a:latin typeface="+mj-lt"/>
              </a:rPr>
              <a:t>Examples of this?...</a:t>
            </a:r>
            <a:endParaRPr lang="en-GB" sz="2000" dirty="0">
              <a:latin typeface="+mj-lt"/>
            </a:endParaRPr>
          </a:p>
          <a:p>
            <a:pPr lvl="1" eaLnBrk="1" hangingPunct="1"/>
            <a:endParaRPr lang="en-GB" sz="2000" dirty="0">
              <a:latin typeface="+mj-lt"/>
            </a:endParaRPr>
          </a:p>
          <a:p>
            <a:pPr lvl="1" eaLnBrk="1" hangingPunct="1"/>
            <a:endParaRPr lang="en-GB" dirty="0" smtClean="0"/>
          </a:p>
          <a:p>
            <a:pPr eaLnBrk="1" hangingPunct="1"/>
            <a:endParaRPr lang="en-GB" dirty="0" smtClean="0"/>
          </a:p>
        </p:txBody>
      </p:sp>
      <p:pic>
        <p:nvPicPr>
          <p:cNvPr id="29700" name="Picture 5" descr="MPj0439341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44507" y="4572000"/>
            <a:ext cx="2870893" cy="2066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555481"/>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5030" y="1219199"/>
            <a:ext cx="6673174" cy="909861"/>
          </a:xfrm>
        </p:spPr>
        <p:txBody>
          <a:bodyPr>
            <a:normAutofit fontScale="90000"/>
          </a:bodyPr>
          <a:lstStyle/>
          <a:p>
            <a:r>
              <a:rPr lang="en-GB" dirty="0" smtClean="0"/>
              <a:t>Ethnicity/Race</a:t>
            </a:r>
            <a:br>
              <a:rPr lang="en-GB" dirty="0" smtClean="0"/>
            </a:br>
            <a:endParaRPr lang="en-GB" dirty="0"/>
          </a:p>
        </p:txBody>
      </p:sp>
      <p:sp>
        <p:nvSpPr>
          <p:cNvPr id="3" name="Content Placeholder 2"/>
          <p:cNvSpPr>
            <a:spLocks noGrp="1"/>
          </p:cNvSpPr>
          <p:nvPr>
            <p:ph idx="1"/>
          </p:nvPr>
        </p:nvSpPr>
        <p:spPr>
          <a:xfrm>
            <a:off x="304800" y="2286000"/>
            <a:ext cx="8610600" cy="4267200"/>
          </a:xfrm>
          <a:solidFill>
            <a:schemeClr val="accent3">
              <a:lumMod val="40000"/>
              <a:lumOff val="60000"/>
            </a:schemeClr>
          </a:solidFill>
          <a:ln>
            <a:solidFill>
              <a:schemeClr val="accent1"/>
            </a:solidFill>
          </a:ln>
        </p:spPr>
        <p:txBody>
          <a:bodyPr>
            <a:normAutofit lnSpcReduction="10000"/>
          </a:bodyPr>
          <a:lstStyle/>
          <a:p>
            <a:r>
              <a:rPr lang="en-GB" dirty="0" smtClean="0">
                <a:effectLst/>
                <a:latin typeface="+mj-lt"/>
              </a:rPr>
              <a:t>Black defendants more likely to be convicted as guilty, even by black juries (Baldwin 1979). </a:t>
            </a:r>
          </a:p>
          <a:p>
            <a:r>
              <a:rPr lang="en-GB" dirty="0" err="1" smtClean="0">
                <a:effectLst/>
                <a:latin typeface="+mj-lt"/>
              </a:rPr>
              <a:t>Pfeifier</a:t>
            </a:r>
            <a:r>
              <a:rPr lang="en-GB" dirty="0" smtClean="0">
                <a:effectLst/>
                <a:latin typeface="+mj-lt"/>
              </a:rPr>
              <a:t> (1991)reported that white university students were more likely to rate black defendants as guilty than white.</a:t>
            </a:r>
          </a:p>
          <a:p>
            <a:r>
              <a:rPr lang="en-GB" dirty="0" smtClean="0">
                <a:effectLst/>
                <a:latin typeface="+mj-lt"/>
              </a:rPr>
              <a:t>Gordon (1988) found black burglars had longer sentences than white burglars. </a:t>
            </a:r>
          </a:p>
          <a:p>
            <a:r>
              <a:rPr lang="en-GB" dirty="0" smtClean="0">
                <a:effectLst/>
                <a:latin typeface="+mj-lt"/>
              </a:rPr>
              <a:t>White students were more likely to find black defendants guilty if the victim is white (Taylor 1985).</a:t>
            </a:r>
          </a:p>
          <a:p>
            <a:r>
              <a:rPr lang="en-GB" dirty="0" smtClean="0">
                <a:effectLst/>
                <a:latin typeface="+mj-lt"/>
              </a:rPr>
              <a:t>if a white person is murdered, jurors will be more likely to recommend death penalty than if a black person is murdered.</a:t>
            </a:r>
          </a:p>
          <a:p>
            <a:r>
              <a:rPr lang="en-GB" b="1" dirty="0" smtClean="0">
                <a:solidFill>
                  <a:schemeClr val="accent2">
                    <a:lumMod val="50000"/>
                  </a:schemeClr>
                </a:solidFill>
                <a:effectLst/>
                <a:latin typeface="+mj-lt"/>
              </a:rPr>
              <a:t>Implications here…</a:t>
            </a:r>
          </a:p>
          <a:p>
            <a:endParaRPr lang="en-GB" dirty="0"/>
          </a:p>
        </p:txBody>
      </p:sp>
    </p:spTree>
    <p:extLst>
      <p:ext uri="{BB962C8B-B14F-4D97-AF65-F5344CB8AC3E}">
        <p14:creationId xmlns:p14="http://schemas.microsoft.com/office/powerpoint/2010/main" val="320353733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p:cNvSpPr>
          <p:nvPr>
            <p:ph type="title"/>
          </p:nvPr>
        </p:nvSpPr>
        <p:spPr bwMode="auto">
          <a:xfrm>
            <a:off x="2105030" y="1142999"/>
            <a:ext cx="6673174" cy="986061"/>
          </a:xfrm>
        </p:spPr>
        <p:txBody>
          <a:bodyPr wrap="square" lIns="91440" tIns="45720" rIns="91440" bIns="45720" numCol="1" anchorCtr="0" compatLnSpc="1">
            <a:prstTxWarp prst="textNoShape">
              <a:avLst/>
            </a:prstTxWarp>
          </a:bodyPr>
          <a:lstStyle/>
          <a:p>
            <a:pPr>
              <a:defRPr/>
            </a:pPr>
            <a:r>
              <a:rPr lang="en-GB" dirty="0" smtClean="0">
                <a:ln>
                  <a:noFill/>
                </a:ln>
                <a:solidFill>
                  <a:schemeClr val="tx1"/>
                </a:solidFill>
                <a:effectLst/>
              </a:rPr>
              <a:t>Duncan (1976)</a:t>
            </a:r>
            <a:endParaRPr lang="en-US" dirty="0" smtClean="0">
              <a:ln>
                <a:noFill/>
              </a:ln>
              <a:solidFill>
                <a:schemeClr val="tx1"/>
              </a:solidFill>
              <a:effectLst/>
            </a:endParaRPr>
          </a:p>
        </p:txBody>
      </p:sp>
      <p:sp>
        <p:nvSpPr>
          <p:cNvPr id="31747" name="Rectangle 3"/>
          <p:cNvSpPr>
            <a:spLocks noGrp="1"/>
          </p:cNvSpPr>
          <p:nvPr>
            <p:ph idx="1"/>
          </p:nvPr>
        </p:nvSpPr>
        <p:spPr>
          <a:solidFill>
            <a:schemeClr val="accent3">
              <a:lumMod val="40000"/>
              <a:lumOff val="60000"/>
            </a:schemeClr>
          </a:solidFill>
          <a:ln>
            <a:solidFill>
              <a:schemeClr val="accent1"/>
            </a:solidFill>
          </a:ln>
        </p:spPr>
        <p:txBody>
          <a:bodyPr/>
          <a:lstStyle/>
          <a:p>
            <a:pPr eaLnBrk="1" hangingPunct="1">
              <a:lnSpc>
                <a:spcPct val="90000"/>
              </a:lnSpc>
            </a:pPr>
            <a:r>
              <a:rPr lang="en-GB" sz="2600" dirty="0" smtClean="0">
                <a:latin typeface="+mj-lt"/>
              </a:rPr>
              <a:t>Participants view a video of a disagreement between 2 people, one of which was pushed.  </a:t>
            </a:r>
          </a:p>
          <a:p>
            <a:pPr eaLnBrk="1" hangingPunct="1">
              <a:lnSpc>
                <a:spcPct val="90000"/>
              </a:lnSpc>
              <a:buFont typeface="Wingdings 2" pitchFamily="18" charset="2"/>
              <a:buNone/>
            </a:pPr>
            <a:endParaRPr lang="en-GB" sz="2600" dirty="0" smtClean="0">
              <a:latin typeface="+mj-lt"/>
            </a:endParaRPr>
          </a:p>
          <a:p>
            <a:pPr lvl="1" eaLnBrk="1" hangingPunct="1">
              <a:lnSpc>
                <a:spcPct val="90000"/>
              </a:lnSpc>
            </a:pPr>
            <a:r>
              <a:rPr lang="en-GB" sz="2200" dirty="0" smtClean="0">
                <a:latin typeface="+mj-lt"/>
              </a:rPr>
              <a:t>Tape 1 </a:t>
            </a:r>
            <a:r>
              <a:rPr lang="en-GB" sz="2200" dirty="0" smtClean="0">
                <a:latin typeface="+mj-lt"/>
                <a:sym typeface="Wingdings" pitchFamily="2" charset="2"/>
              </a:rPr>
              <a:t></a:t>
            </a:r>
            <a:r>
              <a:rPr lang="en-GB" sz="2200" dirty="0" smtClean="0">
                <a:latin typeface="+mj-lt"/>
              </a:rPr>
              <a:t> white assailant/white victim.</a:t>
            </a:r>
          </a:p>
          <a:p>
            <a:pPr lvl="1" eaLnBrk="1" hangingPunct="1">
              <a:lnSpc>
                <a:spcPct val="90000"/>
              </a:lnSpc>
            </a:pPr>
            <a:r>
              <a:rPr lang="en-GB" sz="2200" dirty="0" smtClean="0">
                <a:latin typeface="+mj-lt"/>
              </a:rPr>
              <a:t>Tape 2 </a:t>
            </a:r>
            <a:r>
              <a:rPr lang="en-GB" sz="2200" dirty="0" smtClean="0">
                <a:latin typeface="+mj-lt"/>
                <a:sym typeface="Wingdings" pitchFamily="2" charset="2"/>
              </a:rPr>
              <a:t></a:t>
            </a:r>
            <a:r>
              <a:rPr lang="en-GB" sz="2200" dirty="0" smtClean="0">
                <a:latin typeface="+mj-lt"/>
              </a:rPr>
              <a:t> white assailant/black victim.</a:t>
            </a:r>
          </a:p>
          <a:p>
            <a:pPr lvl="1" eaLnBrk="1" hangingPunct="1">
              <a:lnSpc>
                <a:spcPct val="90000"/>
              </a:lnSpc>
            </a:pPr>
            <a:r>
              <a:rPr lang="en-GB" sz="2200" dirty="0" smtClean="0">
                <a:latin typeface="+mj-lt"/>
              </a:rPr>
              <a:t>Tape 3 </a:t>
            </a:r>
            <a:r>
              <a:rPr lang="en-GB" sz="2200" dirty="0" smtClean="0">
                <a:latin typeface="+mj-lt"/>
                <a:sym typeface="Wingdings" pitchFamily="2" charset="2"/>
              </a:rPr>
              <a:t></a:t>
            </a:r>
            <a:r>
              <a:rPr lang="en-GB" sz="2200" dirty="0" smtClean="0">
                <a:latin typeface="+mj-lt"/>
              </a:rPr>
              <a:t> black assailant/white victim.</a:t>
            </a:r>
          </a:p>
          <a:p>
            <a:pPr lvl="1" eaLnBrk="1" hangingPunct="1">
              <a:lnSpc>
                <a:spcPct val="90000"/>
              </a:lnSpc>
            </a:pPr>
            <a:r>
              <a:rPr lang="en-GB" sz="2200" dirty="0" smtClean="0">
                <a:latin typeface="+mj-lt"/>
              </a:rPr>
              <a:t>Tape 4 </a:t>
            </a:r>
            <a:r>
              <a:rPr lang="en-GB" sz="2200" dirty="0" smtClean="0">
                <a:latin typeface="+mj-lt"/>
                <a:sym typeface="Wingdings" pitchFamily="2" charset="2"/>
              </a:rPr>
              <a:t></a:t>
            </a:r>
            <a:r>
              <a:rPr lang="en-GB" sz="2200" dirty="0" smtClean="0">
                <a:latin typeface="+mj-lt"/>
              </a:rPr>
              <a:t> black assailant/black victim.</a:t>
            </a:r>
          </a:p>
          <a:p>
            <a:endParaRPr lang="en-US" dirty="0" smtClean="0"/>
          </a:p>
        </p:txBody>
      </p:sp>
    </p:spTree>
    <p:extLst>
      <p:ext uri="{BB962C8B-B14F-4D97-AF65-F5344CB8AC3E}">
        <p14:creationId xmlns:p14="http://schemas.microsoft.com/office/powerpoint/2010/main" val="531598029"/>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p:nvPr>
        </p:nvSpPr>
        <p:spPr bwMode="auto">
          <a:xfrm>
            <a:off x="2105030" y="1142999"/>
            <a:ext cx="6673174" cy="986061"/>
          </a:xfrm>
        </p:spPr>
        <p:txBody>
          <a:bodyPr wrap="square" lIns="91440" tIns="45720" rIns="91440" bIns="45720" numCol="1" anchorCtr="0" compatLnSpc="1">
            <a:prstTxWarp prst="textNoShape">
              <a:avLst/>
            </a:prstTxWarp>
          </a:bodyPr>
          <a:lstStyle/>
          <a:p>
            <a:pPr>
              <a:defRPr/>
            </a:pPr>
            <a:r>
              <a:rPr lang="en-GB" dirty="0" smtClean="0">
                <a:ln>
                  <a:noFill/>
                </a:ln>
                <a:solidFill>
                  <a:schemeClr val="tx1"/>
                </a:solidFill>
                <a:effectLst/>
              </a:rPr>
              <a:t>Findings</a:t>
            </a:r>
            <a:endParaRPr lang="en-US" dirty="0" smtClean="0">
              <a:ln>
                <a:noFill/>
              </a:ln>
              <a:solidFill>
                <a:schemeClr val="tx1"/>
              </a:solidFill>
              <a:effectLst/>
            </a:endParaRPr>
          </a:p>
        </p:txBody>
      </p:sp>
      <p:sp>
        <p:nvSpPr>
          <p:cNvPr id="50179" name="Rectangle 3"/>
          <p:cNvSpPr>
            <a:spLocks noGrp="1"/>
          </p:cNvSpPr>
          <p:nvPr>
            <p:ph idx="1"/>
          </p:nvPr>
        </p:nvSpPr>
        <p:spPr>
          <a:solidFill>
            <a:schemeClr val="accent3">
              <a:lumMod val="40000"/>
              <a:lumOff val="60000"/>
            </a:schemeClr>
          </a:solidFill>
          <a:ln>
            <a:solidFill>
              <a:schemeClr val="accent1"/>
            </a:solidFill>
          </a:ln>
        </p:spPr>
        <p:txBody>
          <a:bodyPr>
            <a:normAutofit fontScale="92500" lnSpcReduction="20000"/>
          </a:bodyPr>
          <a:lstStyle/>
          <a:p>
            <a:pPr lvl="1" eaLnBrk="1" hangingPunct="1">
              <a:lnSpc>
                <a:spcPct val="90000"/>
              </a:lnSpc>
            </a:pPr>
            <a:r>
              <a:rPr lang="en-GB" sz="2800" dirty="0" smtClean="0">
                <a:latin typeface="+mj-lt"/>
              </a:rPr>
              <a:t>When asked whether they were “playing around” or “violent behaviour”, </a:t>
            </a:r>
          </a:p>
          <a:p>
            <a:pPr lvl="1" eaLnBrk="1" hangingPunct="1">
              <a:lnSpc>
                <a:spcPct val="90000"/>
              </a:lnSpc>
            </a:pPr>
            <a:endParaRPr lang="en-GB" sz="2800" dirty="0" smtClean="0">
              <a:latin typeface="+mj-lt"/>
            </a:endParaRPr>
          </a:p>
          <a:p>
            <a:pPr lvl="1" eaLnBrk="1" hangingPunct="1">
              <a:lnSpc>
                <a:spcPct val="90000"/>
              </a:lnSpc>
            </a:pPr>
            <a:r>
              <a:rPr lang="en-GB" sz="2800" dirty="0" smtClean="0">
                <a:latin typeface="+mj-lt"/>
              </a:rPr>
              <a:t>70% of people described behaviour as violent when assailant was black .</a:t>
            </a:r>
          </a:p>
          <a:p>
            <a:pPr lvl="1" eaLnBrk="1" hangingPunct="1">
              <a:lnSpc>
                <a:spcPct val="90000"/>
              </a:lnSpc>
            </a:pPr>
            <a:r>
              <a:rPr lang="en-GB" sz="2800" dirty="0" smtClean="0">
                <a:latin typeface="+mj-lt"/>
              </a:rPr>
              <a:t>13% only when the assailant was white.</a:t>
            </a:r>
          </a:p>
          <a:p>
            <a:pPr lvl="1" eaLnBrk="1" hangingPunct="1">
              <a:lnSpc>
                <a:spcPct val="90000"/>
              </a:lnSpc>
            </a:pPr>
            <a:r>
              <a:rPr lang="en-GB" sz="2800" dirty="0" smtClean="0">
                <a:latin typeface="+mj-lt"/>
              </a:rPr>
              <a:t>Tape 3 = highest violence.</a:t>
            </a:r>
          </a:p>
          <a:p>
            <a:pPr lvl="1" eaLnBrk="1" hangingPunct="1">
              <a:lnSpc>
                <a:spcPct val="90000"/>
              </a:lnSpc>
            </a:pPr>
            <a:r>
              <a:rPr lang="en-GB" sz="2800" dirty="0" smtClean="0">
                <a:latin typeface="+mj-lt"/>
              </a:rPr>
              <a:t>Tape 1= lowest.</a:t>
            </a:r>
          </a:p>
          <a:p>
            <a:endParaRPr lang="en-US" dirty="0" smtClean="0"/>
          </a:p>
        </p:txBody>
      </p:sp>
    </p:spTree>
    <p:extLst>
      <p:ext uri="{BB962C8B-B14F-4D97-AF65-F5344CB8AC3E}">
        <p14:creationId xmlns:p14="http://schemas.microsoft.com/office/powerpoint/2010/main" val="18578378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3000"/>
                                  </p:stCondLst>
                                  <p:childTnLst>
                                    <p:set>
                                      <p:cBhvr>
                                        <p:cTn id="6" dur="1" fill="hold">
                                          <p:stCondLst>
                                            <p:cond delay="0"/>
                                          </p:stCondLst>
                                        </p:cTn>
                                        <p:tgtEl>
                                          <p:spTgt spid="50179">
                                            <p:txEl>
                                              <p:pRg st="2" end="2"/>
                                            </p:txEl>
                                          </p:spTgt>
                                        </p:tgtEl>
                                        <p:attrNameLst>
                                          <p:attrName>style.visibility</p:attrName>
                                        </p:attrNameLst>
                                      </p:cBhvr>
                                      <p:to>
                                        <p:strVal val="visible"/>
                                      </p:to>
                                    </p:set>
                                    <p:animEffect transition="in" filter="dissolve">
                                      <p:cBhvr>
                                        <p:cTn id="7" dur="500"/>
                                        <p:tgtEl>
                                          <p:spTgt spid="50179">
                                            <p:txEl>
                                              <p:pRg st="2" end="2"/>
                                            </p:txEl>
                                          </p:spTgt>
                                        </p:tgtEl>
                                      </p:cBhvr>
                                    </p:animEffect>
                                  </p:childTnLst>
                                </p:cTn>
                              </p:par>
                            </p:childTnLst>
                          </p:cTn>
                        </p:par>
                        <p:par>
                          <p:cTn id="8" fill="hold" nodeType="afterGroup">
                            <p:stCondLst>
                              <p:cond delay="3500"/>
                            </p:stCondLst>
                            <p:childTnLst>
                              <p:par>
                                <p:cTn id="9" presetID="9" presetClass="entr" presetSubtype="0" fill="hold" nodeType="afterEffect">
                                  <p:stCondLst>
                                    <p:cond delay="3000"/>
                                  </p:stCondLst>
                                  <p:childTnLst>
                                    <p:set>
                                      <p:cBhvr>
                                        <p:cTn id="10" dur="1" fill="hold">
                                          <p:stCondLst>
                                            <p:cond delay="0"/>
                                          </p:stCondLst>
                                        </p:cTn>
                                        <p:tgtEl>
                                          <p:spTgt spid="50179">
                                            <p:txEl>
                                              <p:pRg st="3" end="3"/>
                                            </p:txEl>
                                          </p:spTgt>
                                        </p:tgtEl>
                                        <p:attrNameLst>
                                          <p:attrName>style.visibility</p:attrName>
                                        </p:attrNameLst>
                                      </p:cBhvr>
                                      <p:to>
                                        <p:strVal val="visible"/>
                                      </p:to>
                                    </p:set>
                                    <p:animEffect transition="in" filter="dissolve">
                                      <p:cBhvr>
                                        <p:cTn id="11" dur="500"/>
                                        <p:tgtEl>
                                          <p:spTgt spid="50179">
                                            <p:txEl>
                                              <p:pRg st="3" end="3"/>
                                            </p:txEl>
                                          </p:spTgt>
                                        </p:tgtEl>
                                      </p:cBhvr>
                                    </p:animEffect>
                                  </p:childTnLst>
                                </p:cTn>
                              </p:par>
                            </p:childTnLst>
                          </p:cTn>
                        </p:par>
                        <p:par>
                          <p:cTn id="12" fill="hold" nodeType="afterGroup">
                            <p:stCondLst>
                              <p:cond delay="7000"/>
                            </p:stCondLst>
                            <p:childTnLst>
                              <p:par>
                                <p:cTn id="13" presetID="9" presetClass="entr" presetSubtype="0" fill="hold" nodeType="afterEffect">
                                  <p:stCondLst>
                                    <p:cond delay="3000"/>
                                  </p:stCondLst>
                                  <p:childTnLst>
                                    <p:set>
                                      <p:cBhvr>
                                        <p:cTn id="14" dur="1" fill="hold">
                                          <p:stCondLst>
                                            <p:cond delay="0"/>
                                          </p:stCondLst>
                                        </p:cTn>
                                        <p:tgtEl>
                                          <p:spTgt spid="50179">
                                            <p:txEl>
                                              <p:pRg st="4" end="4"/>
                                            </p:txEl>
                                          </p:spTgt>
                                        </p:tgtEl>
                                        <p:attrNameLst>
                                          <p:attrName>style.visibility</p:attrName>
                                        </p:attrNameLst>
                                      </p:cBhvr>
                                      <p:to>
                                        <p:strVal val="visible"/>
                                      </p:to>
                                    </p:set>
                                    <p:animEffect transition="in" filter="dissolve">
                                      <p:cBhvr>
                                        <p:cTn id="15" dur="500"/>
                                        <p:tgtEl>
                                          <p:spTgt spid="50179">
                                            <p:txEl>
                                              <p:pRg st="4" end="4"/>
                                            </p:txEl>
                                          </p:spTgt>
                                        </p:tgtEl>
                                      </p:cBhvr>
                                    </p:animEffect>
                                  </p:childTnLst>
                                </p:cTn>
                              </p:par>
                            </p:childTnLst>
                          </p:cTn>
                        </p:par>
                        <p:par>
                          <p:cTn id="16" fill="hold" nodeType="afterGroup">
                            <p:stCondLst>
                              <p:cond delay="10500"/>
                            </p:stCondLst>
                            <p:childTnLst>
                              <p:par>
                                <p:cTn id="17" presetID="9" presetClass="entr" presetSubtype="0" fill="hold" nodeType="afterEffect">
                                  <p:stCondLst>
                                    <p:cond delay="3000"/>
                                  </p:stCondLst>
                                  <p:childTnLst>
                                    <p:set>
                                      <p:cBhvr>
                                        <p:cTn id="18" dur="1" fill="hold">
                                          <p:stCondLst>
                                            <p:cond delay="0"/>
                                          </p:stCondLst>
                                        </p:cTn>
                                        <p:tgtEl>
                                          <p:spTgt spid="50179">
                                            <p:txEl>
                                              <p:pRg st="5" end="5"/>
                                            </p:txEl>
                                          </p:spTgt>
                                        </p:tgtEl>
                                        <p:attrNameLst>
                                          <p:attrName>style.visibility</p:attrName>
                                        </p:attrNameLst>
                                      </p:cBhvr>
                                      <p:to>
                                        <p:strVal val="visible"/>
                                      </p:to>
                                    </p:set>
                                    <p:animEffect transition="in" filter="dissolve">
                                      <p:cBhvr>
                                        <p:cTn id="19" dur="500"/>
                                        <p:tgtEl>
                                          <p:spTgt spid="5017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7813"/>
            <a:ext cx="8229600" cy="712787"/>
          </a:xfrm>
        </p:spPr>
        <p:txBody>
          <a:bodyPr/>
          <a:lstStyle/>
          <a:p>
            <a:pPr eaLnBrk="1" fontAlgn="auto" hangingPunct="1">
              <a:spcAft>
                <a:spcPts val="0"/>
              </a:spcAft>
              <a:defRPr/>
            </a:pPr>
            <a:r>
              <a:rPr lang="en-GB" dirty="0" smtClean="0"/>
              <a:t>                              Age</a:t>
            </a:r>
            <a:endParaRPr lang="en-GB" dirty="0"/>
          </a:p>
        </p:txBody>
      </p:sp>
      <p:sp>
        <p:nvSpPr>
          <p:cNvPr id="3" name="Content Placeholder 2"/>
          <p:cNvSpPr>
            <a:spLocks noGrp="1"/>
          </p:cNvSpPr>
          <p:nvPr>
            <p:ph idx="4294967295"/>
          </p:nvPr>
        </p:nvSpPr>
        <p:spPr>
          <a:xfrm>
            <a:off x="609600" y="1600200"/>
            <a:ext cx="7620000" cy="4530725"/>
          </a:xfrm>
          <a:solidFill>
            <a:schemeClr val="accent3">
              <a:lumMod val="40000"/>
              <a:lumOff val="60000"/>
            </a:schemeClr>
          </a:solidFill>
          <a:ln>
            <a:solidFill>
              <a:schemeClr val="accent1"/>
            </a:solidFill>
          </a:ln>
        </p:spPr>
        <p:txBody>
          <a:bodyPr>
            <a:normAutofit/>
          </a:bodyPr>
          <a:lstStyle/>
          <a:p>
            <a:pPr marL="868680" lvl="1" indent="-283464" eaLnBrk="1" fontAlgn="auto" hangingPunct="1">
              <a:spcAft>
                <a:spcPts val="0"/>
              </a:spcAft>
              <a:buFont typeface="Wingdings 2"/>
              <a:buChar char=""/>
              <a:defRPr/>
            </a:pPr>
            <a:r>
              <a:rPr lang="en-GB" sz="2400" dirty="0" smtClean="0">
                <a:latin typeface="+mj-lt"/>
              </a:rPr>
              <a:t>The age of the defendant can affect jury decision making, based on the crime.</a:t>
            </a:r>
          </a:p>
          <a:p>
            <a:pPr marL="868680" lvl="1" indent="-283464" eaLnBrk="1" fontAlgn="auto" hangingPunct="1">
              <a:spcAft>
                <a:spcPts val="0"/>
              </a:spcAft>
              <a:buFont typeface="Wingdings 2"/>
              <a:buChar char=""/>
              <a:defRPr/>
            </a:pPr>
            <a:r>
              <a:rPr lang="en-GB" sz="2400" dirty="0" smtClean="0">
                <a:latin typeface="+mj-lt"/>
              </a:rPr>
              <a:t>E.g. a teenager vs. a pensioner in an act of vandalism.</a:t>
            </a:r>
          </a:p>
          <a:p>
            <a:pPr marL="548640" indent="-411480" eaLnBrk="1" fontAlgn="auto" hangingPunct="1">
              <a:spcAft>
                <a:spcPts val="0"/>
              </a:spcAft>
              <a:buClr>
                <a:schemeClr val="tx1">
                  <a:shade val="95000"/>
                </a:schemeClr>
              </a:buClr>
              <a:buFont typeface="Wingdings 2"/>
              <a:buChar char=""/>
              <a:defRPr/>
            </a:pPr>
            <a:endParaRPr lang="en-GB" dirty="0"/>
          </a:p>
        </p:txBody>
      </p:sp>
      <p:pic>
        <p:nvPicPr>
          <p:cNvPr id="33796" name="Picture 4" descr="MPj0444198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09800" y="4034631"/>
            <a:ext cx="2478087" cy="17986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33797" name="Picture 5" descr="j031683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05400" y="3429000"/>
            <a:ext cx="1995487" cy="3009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5339686"/>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712787"/>
          </a:xfrm>
        </p:spPr>
        <p:txBody>
          <a:bodyPr/>
          <a:lstStyle/>
          <a:p>
            <a:r>
              <a:rPr lang="en-GB" sz="4000" dirty="0" smtClean="0"/>
              <a:t>Early jury work:</a:t>
            </a:r>
            <a:endParaRPr lang="en-GB" sz="4000" dirty="0"/>
          </a:p>
        </p:txBody>
      </p:sp>
      <p:sp>
        <p:nvSpPr>
          <p:cNvPr id="3" name="Content Placeholder 2"/>
          <p:cNvSpPr>
            <a:spLocks noGrp="1"/>
          </p:cNvSpPr>
          <p:nvPr>
            <p:ph idx="1"/>
          </p:nvPr>
        </p:nvSpPr>
        <p:spPr>
          <a:xfrm>
            <a:off x="457200" y="1066800"/>
            <a:ext cx="8229600" cy="5064125"/>
          </a:xfrm>
          <a:solidFill>
            <a:schemeClr val="accent3">
              <a:lumMod val="20000"/>
              <a:lumOff val="80000"/>
            </a:schemeClr>
          </a:solidFill>
          <a:ln>
            <a:solidFill>
              <a:schemeClr val="accent1"/>
            </a:solidFill>
          </a:ln>
        </p:spPr>
        <p:txBody>
          <a:bodyPr>
            <a:normAutofit fontScale="92500" lnSpcReduction="20000"/>
          </a:bodyPr>
          <a:lstStyle/>
          <a:p>
            <a:pPr marL="400050" lvl="1" indent="0">
              <a:buNone/>
            </a:pPr>
            <a:r>
              <a:rPr lang="en-GB" sz="2400" dirty="0" smtClean="0">
                <a:latin typeface="+mj-lt"/>
              </a:rPr>
              <a:t>`It is argued that much jury simulation research, especially that involving investigation of the effects of defendant character on juror-jury decisions, can be fairly described as marked by (a) legal </a:t>
            </a:r>
            <a:r>
              <a:rPr lang="en-GB" sz="2400" dirty="0" err="1" smtClean="0">
                <a:latin typeface="+mj-lt"/>
              </a:rPr>
              <a:t>naivete</a:t>
            </a:r>
            <a:r>
              <a:rPr lang="en-GB" sz="2400" dirty="0" smtClean="0">
                <a:latin typeface="+mj-lt"/>
              </a:rPr>
              <a:t>, (b) sloppy-scholarship, and (c) overgeneralisation combined with inappropriate value judgements.` (</a:t>
            </a:r>
            <a:r>
              <a:rPr lang="en-GB" sz="2400" dirty="0" err="1" smtClean="0">
                <a:latin typeface="+mj-lt"/>
              </a:rPr>
              <a:t>Vidmar</a:t>
            </a:r>
            <a:r>
              <a:rPr lang="en-GB" sz="2400" dirty="0" smtClean="0">
                <a:latin typeface="+mj-lt"/>
              </a:rPr>
              <a:t>, 1979, p. 96).</a:t>
            </a:r>
          </a:p>
          <a:p>
            <a:pPr marL="400050" lvl="1" indent="0">
              <a:buNone/>
            </a:pPr>
            <a:endParaRPr lang="en-GB" sz="2400" dirty="0" smtClean="0">
              <a:latin typeface="+mj-lt"/>
            </a:endParaRPr>
          </a:p>
          <a:p>
            <a:pPr marL="0" indent="0" algn="ctr">
              <a:buNone/>
            </a:pPr>
            <a:r>
              <a:rPr lang="en-GB" sz="2800" dirty="0" smtClean="0">
                <a:latin typeface="+mj-lt"/>
              </a:rPr>
              <a:t>However, after a review, Bornstein (1999) concluded that unrealistic methodology was not of concern and that second generation research is more ecologically valid. More recent focus is on evidence appraisal (e.g. DNA evidence etc.).   Answers are still yet to be revealed…</a:t>
            </a:r>
            <a:endParaRPr lang="en-GB" sz="2800" dirty="0">
              <a:latin typeface="+mj-lt"/>
            </a:endParaRPr>
          </a:p>
        </p:txBody>
      </p:sp>
    </p:spTree>
    <p:extLst>
      <p:ext uri="{BB962C8B-B14F-4D97-AF65-F5344CB8AC3E}">
        <p14:creationId xmlns:p14="http://schemas.microsoft.com/office/powerpoint/2010/main" val="139391521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conclusion-</a:t>
            </a:r>
            <a:endParaRPr lang="en-GB" dirty="0"/>
          </a:p>
        </p:txBody>
      </p:sp>
      <p:sp>
        <p:nvSpPr>
          <p:cNvPr id="3" name="Content Placeholder 2"/>
          <p:cNvSpPr>
            <a:spLocks noGrp="1"/>
          </p:cNvSpPr>
          <p:nvPr>
            <p:ph idx="1"/>
          </p:nvPr>
        </p:nvSpPr>
        <p:spPr>
          <a:xfrm>
            <a:off x="2200276" y="2438400"/>
            <a:ext cx="6577928" cy="3124200"/>
          </a:xfrm>
          <a:solidFill>
            <a:schemeClr val="accent3">
              <a:lumMod val="20000"/>
              <a:lumOff val="80000"/>
            </a:schemeClr>
          </a:solidFill>
          <a:ln>
            <a:solidFill>
              <a:schemeClr val="accent1"/>
            </a:solidFill>
          </a:ln>
        </p:spPr>
        <p:txBody>
          <a:bodyPr>
            <a:normAutofit/>
          </a:bodyPr>
          <a:lstStyle/>
          <a:p>
            <a:r>
              <a:rPr lang="en-GB" sz="2400" dirty="0" smtClean="0">
                <a:latin typeface="+mj-lt"/>
              </a:rPr>
              <a:t>Juries are complex and difficult to study.</a:t>
            </a:r>
          </a:p>
          <a:p>
            <a:r>
              <a:rPr lang="en-GB" sz="2400" dirty="0" smtClean="0">
                <a:latin typeface="+mj-lt"/>
              </a:rPr>
              <a:t>Ignores many factors such as victim, Judge and Lawyer characteristics.</a:t>
            </a:r>
          </a:p>
          <a:p>
            <a:r>
              <a:rPr lang="en-GB" sz="2400" dirty="0" smtClean="0">
                <a:latin typeface="+mj-lt"/>
              </a:rPr>
              <a:t>Difficulties with studying accurately.</a:t>
            </a:r>
          </a:p>
          <a:p>
            <a:r>
              <a:rPr lang="en-GB" sz="2400" dirty="0" smtClean="0">
                <a:latin typeface="+mj-lt"/>
              </a:rPr>
              <a:t>Many jurors do not know what to expect or do (Thomas, 2010).</a:t>
            </a:r>
            <a:endParaRPr lang="en-GB" sz="2400" dirty="0">
              <a:latin typeface="+mj-lt"/>
            </a:endParaRPr>
          </a:p>
        </p:txBody>
      </p:sp>
    </p:spTree>
    <p:extLst>
      <p:ext uri="{BB962C8B-B14F-4D97-AF65-F5344CB8AC3E}">
        <p14:creationId xmlns:p14="http://schemas.microsoft.com/office/powerpoint/2010/main" val="3701373493"/>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C181C"/>
      </a:dk2>
      <a:lt2>
        <a:srgbClr val="FEFCF7"/>
      </a:lt2>
      <a:accent1>
        <a:srgbClr val="72626E"/>
      </a:accent1>
      <a:accent2>
        <a:srgbClr val="AD8082"/>
      </a:accent2>
      <a:accent3>
        <a:srgbClr val="E9B29A"/>
      </a:accent3>
      <a:accent4>
        <a:srgbClr val="72A59F"/>
      </a:accent4>
      <a:accent5>
        <a:srgbClr val="798375"/>
      </a:accent5>
      <a:accent6>
        <a:srgbClr val="336971"/>
      </a:accent6>
      <a:hlink>
        <a:srgbClr val="72A59F"/>
      </a:hlink>
      <a:folHlink>
        <a:srgbClr val="72626E"/>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Feathered" id="{EEC9B30E-2747-4D42-BCBE-A02BDEEEA114}" vid="{0DE630C6-BBA0-46FD-9C6B-084D4C5F4F3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Feathered</Template>
  <TotalTime>1439</TotalTime>
  <Words>4673</Words>
  <Application>Microsoft Office PowerPoint</Application>
  <PresentationFormat>On-screen Show (4:3)</PresentationFormat>
  <Paragraphs>434</Paragraphs>
  <Slides>71</Slides>
  <Notes>20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71</vt:i4>
      </vt:variant>
    </vt:vector>
  </HeadingPairs>
  <TitlesOfParts>
    <vt:vector size="73" baseType="lpstr">
      <vt:lpstr>Feathered</vt:lpstr>
      <vt:lpstr>Chart</vt:lpstr>
      <vt:lpstr>Lecture 4: Juries and the Court -  Jury decision making.</vt:lpstr>
      <vt:lpstr> Aims of the lecture:</vt:lpstr>
      <vt:lpstr>                          Juries</vt:lpstr>
      <vt:lpstr>             Juries – decision making</vt:lpstr>
      <vt:lpstr>                  Researching juries</vt:lpstr>
      <vt:lpstr>             Selecting jurors</vt:lpstr>
      <vt:lpstr>               Selecting jurors</vt:lpstr>
      <vt:lpstr>               Size of the jury</vt:lpstr>
      <vt:lpstr>Size of the jury</vt:lpstr>
      <vt:lpstr>  More on the jury (Saks &amp; Marti, 1997)</vt:lpstr>
      <vt:lpstr> Voir Dire &amp;  Scientific jury by selection</vt:lpstr>
      <vt:lpstr> Scientific jury selection</vt:lpstr>
      <vt:lpstr>Some… factors influencing decision making processes</vt:lpstr>
      <vt:lpstr>Juror characteristics- commonly held beliefs. True or not? Fulero &amp; Penrod,1990) </vt:lpstr>
      <vt:lpstr>However:</vt:lpstr>
      <vt:lpstr>Pre-trial publicity and juror attitudes</vt:lpstr>
      <vt:lpstr>  Pre trial publicity…</vt:lpstr>
      <vt:lpstr>But...</vt:lpstr>
      <vt:lpstr>Juror attitudes</vt:lpstr>
      <vt:lpstr>Previous convictions</vt:lpstr>
      <vt:lpstr>Stages in the jury process</vt:lpstr>
      <vt:lpstr>Order of presentation </vt:lpstr>
      <vt:lpstr> Therefore- Judicial instructions</vt:lpstr>
      <vt:lpstr> Eye Witness confidence </vt:lpstr>
      <vt:lpstr>Expert Witness</vt:lpstr>
      <vt:lpstr>Attribution theories</vt:lpstr>
      <vt:lpstr>Internal &amp; external attributions</vt:lpstr>
      <vt:lpstr>Fundamental attribution error (FAE)</vt:lpstr>
      <vt:lpstr>Attributional bias</vt:lpstr>
      <vt:lpstr>Attributional bias</vt:lpstr>
      <vt:lpstr>Attribution theories</vt:lpstr>
      <vt:lpstr>Attribution theories</vt:lpstr>
      <vt:lpstr>Overview:  Interpersonal influences on jury decisions</vt:lpstr>
      <vt:lpstr>Interpersonal influences: Leadership</vt:lpstr>
      <vt:lpstr>Gender &amp; SES</vt:lpstr>
      <vt:lpstr>Location at table</vt:lpstr>
      <vt:lpstr>Interpersonal influences: Leadership</vt:lpstr>
      <vt:lpstr>Interpersonal influences:</vt:lpstr>
      <vt:lpstr>Interpersonal influences:  Majority influence</vt:lpstr>
      <vt:lpstr>Majority influence</vt:lpstr>
      <vt:lpstr> Risky Shift OR Group polarisation?</vt:lpstr>
      <vt:lpstr>Conformity</vt:lpstr>
      <vt:lpstr>Conformity:  recap key terms </vt:lpstr>
      <vt:lpstr>Factors affecting conformity- relate to the court scenario</vt:lpstr>
      <vt:lpstr>Conformity &amp; juries</vt:lpstr>
      <vt:lpstr>Smith &amp; Mackie (1995)</vt:lpstr>
      <vt:lpstr>Group think &amp; Hindsight bias</vt:lpstr>
      <vt:lpstr>Interpersonal influences:  minority influence</vt:lpstr>
      <vt:lpstr>Minority influence</vt:lpstr>
      <vt:lpstr>Moscovici’s research </vt:lpstr>
      <vt:lpstr>Moscovici’s research (1969)</vt:lpstr>
      <vt:lpstr> Moscovici’s research (1969)</vt:lpstr>
      <vt:lpstr>PowerPoint Presentation</vt:lpstr>
      <vt:lpstr>PowerPoint Presentation</vt:lpstr>
      <vt:lpstr>Role of the Foreperson</vt:lpstr>
      <vt:lpstr>Juror characteristics - Foreperson influencing others</vt:lpstr>
      <vt:lpstr>Evaluation Are juries really effective?</vt:lpstr>
      <vt:lpstr>Recall: Unanimous or majority verdict?</vt:lpstr>
      <vt:lpstr>Unanimous or majority verdict?</vt:lpstr>
      <vt:lpstr>Unanimous or majority verdict?</vt:lpstr>
      <vt:lpstr>Effectiveness of juries</vt:lpstr>
      <vt:lpstr>Characteristics of the defendant and interactions with the victim</vt:lpstr>
      <vt:lpstr>Attractiveness</vt:lpstr>
      <vt:lpstr>Physical attractiveness of Defendant </vt:lpstr>
      <vt:lpstr>Identification</vt:lpstr>
      <vt:lpstr>Ethnicity/Race </vt:lpstr>
      <vt:lpstr>Duncan (1976)</vt:lpstr>
      <vt:lpstr>Findings</vt:lpstr>
      <vt:lpstr>                              Age</vt:lpstr>
      <vt:lpstr>Early jury work:</vt:lpstr>
      <vt:lpstr>In conclusion-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Juries</dc:title>
  <dc:creator>Karen Eaton-Thomas</dc:creator>
  <cp:lastModifiedBy>karen</cp:lastModifiedBy>
  <cp:revision>67</cp:revision>
  <dcterms:created xsi:type="dcterms:W3CDTF">2006-08-16T00:00:00Z</dcterms:created>
  <dcterms:modified xsi:type="dcterms:W3CDTF">2017-10-23T18:14:55Z</dcterms:modified>
</cp:coreProperties>
</file>