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77" r:id="rId2"/>
    <p:sldId id="276" r:id="rId3"/>
    <p:sldId id="256" r:id="rId4"/>
    <p:sldId id="257" r:id="rId5"/>
    <p:sldId id="258" r:id="rId6"/>
    <p:sldId id="259" r:id="rId7"/>
    <p:sldId id="260" r:id="rId8"/>
    <p:sldId id="262" r:id="rId9"/>
    <p:sldId id="263" r:id="rId10"/>
    <p:sldId id="264" r:id="rId11"/>
    <p:sldId id="265" r:id="rId12"/>
    <p:sldId id="266" r:id="rId13"/>
    <p:sldId id="268" r:id="rId14"/>
    <p:sldId id="269" r:id="rId15"/>
    <p:sldId id="270" r:id="rId16"/>
    <p:sldId id="271" r:id="rId17"/>
    <p:sldId id="272" r:id="rId18"/>
    <p:sldId id="273" r:id="rId19"/>
    <p:sldId id="275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79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3BBDA8A-872F-7C6E-7884-B399D963F7D9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DA677F6-BD02-25BC-D6BE-800F3AD8BB73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635213C7-C2C6-43E4-8EB7-A797FC590664}" type="datetime1">
              <a:rPr lang="en-GB"/>
              <a:pPr lvl="0"/>
              <a:t>10/03/2026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688F82E6-7BE3-5D4A-DB09-C1EBEBF09A0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2A7EC14C-FF43-0987-EAEE-EE7AE6244838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547BAC-2C00-1EFF-38E4-530141E26508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E569C2-A8BB-450C-B203-24D39D759A66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9E30B050-6775-46D4-B755-7F857C479F0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92503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0425A2F-4611-D661-EBD5-5EE850E846F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983850A-D893-61BC-07D3-41B369D8AF03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A018B0-BF8B-A67B-996B-EF27E80B44ED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73B5C251-00CD-45C0-8BCC-BA0BED611022}" type="slidenum">
              <a:t>4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791FE1-AC17-C617-64EF-2F45A1D7907B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0D553C-A198-03D8-CC8F-878CB907426A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037314-EBB3-D21E-EEE0-79715E9F710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F3136F4-A52A-4336-AFF5-891470D18F0E}" type="datetime1">
              <a:rPr lang="en-GB"/>
              <a:pPr lvl="0"/>
              <a:t>10/03/2026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2CF9BA-FACA-3635-E523-E7787B27908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30CC5F-34B8-7DA7-6E52-905D783A091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DED4B96-2268-44BD-A936-90DDD186FC4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7303133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FD2C7-387C-BD30-9744-015E0BC8F8A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EC42D0-2F07-F381-444E-8E89B619F0A7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B84624-139E-DC01-49B3-A39B2A40C22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E75D03C-20FD-4469-880A-6E503CA6861C}" type="datetime1">
              <a:rPr lang="en-GB"/>
              <a:pPr lvl="0"/>
              <a:t>10/03/2026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6E1DD2-17CE-AB43-4778-23D0ED8BC21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2CADDD-0BC0-9F45-FB8F-B7A0DEE6B78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82E083D-7079-4938-BDD6-C399C2CBC26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9134547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8BAE10-C518-ECE5-7D40-1BC7C2FA908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D6705E-0179-79EB-7F97-A20012B16FA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767676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2B86FA-FA9A-FFB8-FB1C-41C4C6DDB54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E0E9CD3-FE55-4302-AA3A-FAAF921E8E27}" type="datetime1">
              <a:rPr lang="en-GB"/>
              <a:pPr lvl="0"/>
              <a:t>10/03/2026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295A10-ADB6-7A38-B5A2-80DE345F17A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42E526-2E6C-18A8-92A1-C81442B5E41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0EB25C7-1D5E-42BF-B700-817E919AF01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1102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36CDCD-AF5B-A628-4DF0-94EE5A1ACBD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3E95F6-1AD9-4568-DE81-5BD88DF3CD1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94B2EF-2148-6B0F-FC1C-2A6817AE7BE1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DC5EE5-0B13-DDE6-8321-599F39DBE0D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6FC1B34-1CE2-4F87-A730-55D34DB05E2F}" type="datetime1">
              <a:rPr lang="en-GB"/>
              <a:pPr lvl="0"/>
              <a:t>10/03/2026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61E212-6420-E416-5DF1-06ED3632A60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408404-B10F-FBFF-2ACF-7CE28B04973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C677B59-6F5B-4C9C-806F-9F2309056D3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20478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48EBED-CB27-E5B9-B01C-B2AA54FAAC6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51A6B1-8491-B3F5-892F-46B58A326F6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5C6B9E-B111-AFB4-7778-CE0504BA8200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AE521AD-0821-2653-49D8-6DE141EC77C2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BCC33C2-7B98-AD39-CD33-618C99AE7E64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E2A9582-6A9A-98F6-A4FE-BDB06587654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1944FDB-3691-4218-A1C3-0E29F24CC233}" type="datetime1">
              <a:rPr lang="en-GB"/>
              <a:pPr lvl="0"/>
              <a:t>10/03/2026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1BC0C8D-6D21-DB90-66C3-1926B454C20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EBF80-3438-1092-10A6-770F58EE15D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BB4E8B2-8712-4E10-9352-5FE5EE59E81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51312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FBAD52-E856-BF33-B980-28DF2C7D37E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9ACD7C7-6CAA-2DB3-FF5E-3EED987E73E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0A91FDB-AD9E-4BB6-A432-63A81C2FF5A5}" type="datetime1">
              <a:rPr lang="en-GB"/>
              <a:pPr lvl="0"/>
              <a:t>10/03/2026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6A1CA83-B454-D72A-DD4B-A509CA600E3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F0997-586E-5AEA-392E-B86A09CA8B7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AED85CA-ABE9-4462-8617-1B3D9609346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6497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6426348-1F1C-B750-AA70-C8B69BE19DC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51BDDA2-7090-417C-AE20-A03BE1A5EB75}" type="datetime1">
              <a:rPr lang="en-GB"/>
              <a:pPr lvl="0"/>
              <a:t>10/03/2026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3508E94-AEA6-8870-4BAC-5659EFB82BD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7DBE19-B3F3-EE93-B82D-92C7FEE31E5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F3FE8DD-5EAF-4E1F-8CED-8AA4663369F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9174668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E7F9B1-68EB-5ABB-5775-69A199D821C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CAE134-AF87-F2D0-FBC2-24013438968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0DEDDC-D10C-AEEF-6CE1-F78B5049039D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75CD7D-684D-AB00-7868-E5DABAF364C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F161904-25A2-4EE6-8961-110BD63A671B}" type="datetime1">
              <a:rPr lang="en-GB"/>
              <a:pPr lvl="0"/>
              <a:t>10/03/2026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559835-0C28-3D43-295D-EB5BB55A649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6F3B9F-38DF-6C6D-E3F1-B54EAC77064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56CFD41-31F8-4479-8D08-3A813B747B3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4020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924AC-9FD5-C02A-C00A-E9709463570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13A0C9A-A4FB-4FD5-3CA6-8C56CFD254B3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F433744-736D-C942-6A22-E42F86650B38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0C3D04-EF04-5468-D146-406D712F1CF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57D5890-5F9D-487C-8EA6-68BA1BB46877}" type="datetime1">
              <a:rPr lang="en-GB"/>
              <a:pPr lvl="0"/>
              <a:t>10/03/2026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106E18-1959-6DD9-E32C-5EEA0FD343A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335F30-C5CD-B88C-8AD3-153AE4EC7C2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836F61B-EA5C-4610-957A-92D2897CE10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26006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4DC4AB-AB64-E7C4-35B6-A17B4B7A658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932256-44A3-0BA9-BA37-D7CF6BC34CDF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69A06D-B8E8-27C6-3019-155771EE3FF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3A662A1-C27B-459E-86F1-3A0417AD0C0A}" type="datetime1">
              <a:rPr lang="en-GB"/>
              <a:pPr lvl="0"/>
              <a:t>10/03/2026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7412D1-D15D-0BE7-4FDF-AFAFAA8A02B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E51B99-C62D-78BA-664B-B7586D8D450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ADA3DDA-BFD8-4699-8BC2-EB5FF5E5792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16299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815CB0-3C59-B713-C808-007D514A1D72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D91EF6-4D1B-2DAF-B77E-6A1F6A5E5D15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39A9CF-03DB-4DB2-10EA-6F1BC4BB57E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C5C1C02-1132-4C58-AD52-0A51B94D4006}" type="datetime1">
              <a:rPr lang="en-GB"/>
              <a:pPr lvl="0"/>
              <a:t>10/03/2026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32EA58-ECA6-EAB1-0942-B3262237DE5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A59B07-5B4D-F534-B39D-C1CDF831C91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6945507-E665-4A0F-AD23-2433C7D8364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7672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A01DC0-4628-A7DA-733B-168ED3EF601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05777F-898D-C4A2-2C15-39689806061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AB8D96-7437-B239-3566-D36ADBA5FF28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00F497DD-6776-454A-9898-27108F831EAB}" type="datetime1">
              <a:rPr lang="en-GB"/>
              <a:pPr lvl="0"/>
              <a:t>10/03/2026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FCE029-6CCE-A27F-B86D-A38AC6DC65CC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143705-C0F3-01D0-6682-42913AB04D13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934942F1-7FA7-4A21-A049-B2CC6AC95C0A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GB" sz="4400" b="0" i="0" u="none" strike="noStrike" kern="1200" cap="none" spc="0" baseline="0">
          <a:solidFill>
            <a:srgbClr val="000000"/>
          </a:solidFill>
          <a:uFillTx/>
          <a:latin typeface="Aptos Display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GB" sz="2800" b="0" i="0" u="none" strike="noStrike" kern="1200" cap="none" spc="0" baseline="0">
          <a:solidFill>
            <a:srgbClr val="000000"/>
          </a:solidFill>
          <a:uFillTx/>
          <a:latin typeface="Aptos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2400" b="0" i="0" u="none" strike="noStrike" kern="1200" cap="none" spc="0" baseline="0">
          <a:solidFill>
            <a:srgbClr val="000000"/>
          </a:solidFill>
          <a:uFillTx/>
          <a:latin typeface="Aptos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2000" b="0" i="0" u="none" strike="noStrike" kern="1200" cap="none" spc="0" baseline="0">
          <a:solidFill>
            <a:srgbClr val="000000"/>
          </a:solidFill>
          <a:uFillTx/>
          <a:latin typeface="Aptos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800" b="0" i="0" u="none" strike="noStrike" kern="1200" cap="none" spc="0" baseline="0">
          <a:solidFill>
            <a:srgbClr val="000000"/>
          </a:solidFill>
          <a:uFillTx/>
          <a:latin typeface="Aptos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800" b="0" i="0" u="none" strike="noStrike" kern="1200" cap="none" spc="0" baseline="0">
          <a:solidFill>
            <a:srgbClr val="000000"/>
          </a:solidFill>
          <a:uFillTx/>
          <a:latin typeface="Apto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upport.microsoft.com/en-gb/office/using-access-or-excel-to-manage-your-data-09576147-47d1-4c6f-9312-e825227fcaea" TargetMode="Externa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jldexcelsp.blogspot.com/2006/07/validacin-de-datos-en-excel-agregar.html?m=0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uxwisp.com/pros-and-cons-of-paper-vs-electronic-records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www.fastercapital.com/content/Excel-Templates--Boost-Efficiency-with-Customizable-Excel-Templates-on-OneDrive.html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www.as-tech.co.za/blog-posts/understanding-the-risks-of-using-excel-and-outlook-for-data-management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hyperlink" Target="https://support.microsoft.com/en-gb/office/introducing-microsoft-teams-59b4cf2f-84ef-4a41-860a-37d3b9af09d3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www.htnovo.net/2019/02/microsoft-aggiornamento-teams-febbraio-2019.html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ired.it/mobile/app/2020/03/20/videochiamata-microsoft-cancellazione-rumori/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microsoft.com/en-gb/microsoft-teams/unified-communications-as-a-service" TargetMode="External"/><Relationship Id="rId4" Type="http://schemas.openxmlformats.org/officeDocument/2006/relationships/hyperlink" Target="https://creativecommons.org/licenses/by-nc-nd/3.0/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support.microsoft.com/en-us/office/collaborating-with-teams-sharepoint-and-onedrive-9ea6aa07-6e5e-4917-9267-d4d361da3dea" TargetMode="External"/><Relationship Id="rId3" Type="http://schemas.openxmlformats.org/officeDocument/2006/relationships/hyperlink" Target="https://www.htnovo.net/2020/06/come-creare-videoconferenze-gratis-microsoft-teams.html" TargetMode="External"/><Relationship Id="rId7" Type="http://schemas.openxmlformats.org/officeDocument/2006/relationships/hyperlink" Target="https://creativecommons.org/licenses/by-nc/3.0/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ngall.com/microsoft-teams-logo-png/download/167185" TargetMode="External"/><Relationship Id="rId5" Type="http://schemas.openxmlformats.org/officeDocument/2006/relationships/image" Target="../media/image11.png"/><Relationship Id="rId4" Type="http://schemas.openxmlformats.org/officeDocument/2006/relationships/hyperlink" Target="https://creativecommons.org/licenses/by-sa/3.0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cultura-informatica.com/microsoft/microsoft-acelera-teams-para-windows-con-un-nuevo-motor-de-llamadas/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codecreatorsinc.com/microsoft-teams-pros-and-cons/" TargetMode="External"/><Relationship Id="rId4" Type="http://schemas.openxmlformats.org/officeDocument/2006/relationships/hyperlink" Target="https://creativecommons.org/licenses/by/3.0/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earta.ie/2016/09/harmful-communications-and-digital-safety/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paulreynolds.uk/user-access-control-best-practices/" TargetMode="External"/><Relationship Id="rId4" Type="http://schemas.openxmlformats.org/officeDocument/2006/relationships/hyperlink" Target="https://creativecommons.org/licenses/by-nc/3.0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hyperlink" Target="https://www.mimecast.com/content/email-security-tips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://edtech4beginners.com/2017/06/08/e-safety-a-free-poster-for-your-classroom-computer-room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hyperlink" Target="https://shredsec.com/resources/data-protection-act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smex.org/tag/data-protection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https://gdprlearninghub.com/internal-confidentiality-agreements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d/3.0/" TargetMode="External"/><Relationship Id="rId4" Type="http://schemas.openxmlformats.org/officeDocument/2006/relationships/hyperlink" Target="https://www.nexsys.it/servizio-backup-aziendale/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group of people standing outside a building&#10;&#10;AI-generated content may be incorrect.">
            <a:extLst>
              <a:ext uri="{FF2B5EF4-FFF2-40B4-BE49-F238E27FC236}">
                <a16:creationId xmlns:a16="http://schemas.microsoft.com/office/drawing/2014/main" id="{18D0D0C6-7E34-370F-78F0-F5174D8168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3455" y="1763484"/>
            <a:ext cx="3984168" cy="1992084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4">
            <a:extLst>
              <a:ext uri="{FF2B5EF4-FFF2-40B4-BE49-F238E27FC236}">
                <a16:creationId xmlns:a16="http://schemas.microsoft.com/office/drawing/2014/main" id="{E36062F6-30CA-0372-7655-F3AD9A29CE7E}"/>
              </a:ext>
            </a:extLst>
          </p:cNvPr>
          <p:cNvSpPr txBox="1"/>
          <p:nvPr/>
        </p:nvSpPr>
        <p:spPr>
          <a:xfrm>
            <a:off x="1619859" y="1394158"/>
            <a:ext cx="5474823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highlight>
                  <a:srgbClr val="00FFFF"/>
                </a:highlight>
                <a:uFillTx/>
                <a:latin typeface="Aptos"/>
              </a:rPr>
              <a:t>Greenfield Home Care Agency </a:t>
            </a:r>
          </a:p>
        </p:txBody>
      </p:sp>
      <p:pic>
        <p:nvPicPr>
          <p:cNvPr id="4" name="Picture 6" descr="A person and a nurse standing next to each other&#10;&#10;AI-generated content may be incorrect.">
            <a:extLst>
              <a:ext uri="{FF2B5EF4-FFF2-40B4-BE49-F238E27FC236}">
                <a16:creationId xmlns:a16="http://schemas.microsoft.com/office/drawing/2014/main" id="{2795498F-3675-20C3-130F-31BE660E40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115" y="1763484"/>
            <a:ext cx="2662339" cy="1992084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8" descr="A group of people in a room&#10;&#10;AI-generated content may be incorrect.">
            <a:extLst>
              <a:ext uri="{FF2B5EF4-FFF2-40B4-BE49-F238E27FC236}">
                <a16:creationId xmlns:a16="http://schemas.microsoft.com/office/drawing/2014/main" id="{75A9339A-2D1D-9A7C-BD6D-F42199E730F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1115" y="3755568"/>
            <a:ext cx="6646508" cy="129814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9">
            <a:extLst>
              <a:ext uri="{FF2B5EF4-FFF2-40B4-BE49-F238E27FC236}">
                <a16:creationId xmlns:a16="http://schemas.microsoft.com/office/drawing/2014/main" id="{B65276B6-0E0B-2DCB-D8DF-3EB04086AAFE}"/>
              </a:ext>
            </a:extLst>
          </p:cNvPr>
          <p:cNvSpPr txBox="1"/>
          <p:nvPr/>
        </p:nvSpPr>
        <p:spPr>
          <a:xfrm>
            <a:off x="7588312" y="1720836"/>
            <a:ext cx="4119710" cy="193129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50" b="1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Group Members Names &amp; Student ID numbers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50" b="1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Farah (2524561)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50" b="1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Sobia (2504721)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50" b="1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Saadiq (2519769)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50" b="1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Dorota (2519628)</a:t>
            </a:r>
            <a:endParaRPr lang="en-GB" sz="1450" b="1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cs typeface="Times New Roman" pitchFamily="18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50" b="1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Module code: LCHS4007_BIRM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50" b="1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Lecturer Name: Justin Okoli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1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F778AD5-DB9E-BC10-5B8C-4D085DEC8BFB}"/>
              </a:ext>
            </a:extLst>
          </p:cNvPr>
          <p:cNvSpPr txBox="1"/>
          <p:nvPr/>
        </p:nvSpPr>
        <p:spPr>
          <a:xfrm>
            <a:off x="1825352" y="474345"/>
            <a:ext cx="7257327" cy="590930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0000"/>
                </a:solidFill>
                <a:uFillTx/>
                <a:latin typeface="Times New Roman" pitchFamily="18"/>
                <a:cs typeface="Times New Roman" pitchFamily="18"/>
              </a:rPr>
              <a:t>Contents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b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</a:br>
            <a:r>
              <a:rPr lang="en-GB" sz="1800" b="0" i="0" u="none" strike="noStrike" kern="1200" cap="none" spc="0" baseline="0">
                <a:solidFill>
                  <a:srgbClr val="00B0F0"/>
                </a:solidFill>
                <a:uFillTx/>
                <a:latin typeface="Times New Roman" pitchFamily="18"/>
                <a:cs typeface="Times New Roman" pitchFamily="18"/>
              </a:rPr>
              <a:t>Microsoft Excel – Data Management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• Current Practice vs Excel Approach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• Benefits of Using Excel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• Limitations &amp; Conclusion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b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</a:b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cs typeface="Times New Roman" pitchFamily="18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D86ECC"/>
                </a:solidFill>
                <a:uFillTx/>
                <a:latin typeface="Times New Roman" pitchFamily="18"/>
                <a:cs typeface="Times New Roman" pitchFamily="18"/>
              </a:rPr>
              <a:t>Microsoft Teams – Communication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• Communication Challenges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• Benefits of Microsoft Teams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• Challenges &amp; Conclusion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b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</a:b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cs typeface="Times New Roman" pitchFamily="18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47D45A"/>
                </a:solidFill>
                <a:uFillTx/>
                <a:latin typeface="Times New Roman" pitchFamily="18"/>
                <a:cs typeface="Times New Roman" pitchFamily="18"/>
              </a:rPr>
              <a:t>Digital Safety Action Plan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• Secure Access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• Email Awareness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• Data Management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• Confidentiality &amp; Compliance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b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</a:b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• Conclusion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BAC435-AFCE-23F6-0D57-CA895ED98A0C}"/>
              </a:ext>
            </a:extLst>
          </p:cNvPr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en-GB"/>
              <a:t>Group member 1- Application: Microsoft excel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C519C1-B0AD-244D-762F-0560F73A547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838641"/>
          </a:xfrm>
        </p:spPr>
        <p:txBody>
          <a:bodyPr/>
          <a:lstStyle/>
          <a:p>
            <a:pPr lvl="0"/>
            <a:r>
              <a:rPr lang="en-GB"/>
              <a:t>Introduction to Microsoft Excel</a:t>
            </a:r>
          </a:p>
        </p:txBody>
      </p:sp>
      <p:sp>
        <p:nvSpPr>
          <p:cNvPr id="3" name="Content Placeholder 9">
            <a:extLst>
              <a:ext uri="{FF2B5EF4-FFF2-40B4-BE49-F238E27FC236}">
                <a16:creationId xmlns:a16="http://schemas.microsoft.com/office/drawing/2014/main" id="{D3A29539-C085-90B8-3235-9C0F00BDB96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75139" y="1366598"/>
            <a:ext cx="8965554" cy="3699982"/>
          </a:xfrm>
        </p:spPr>
        <p:txBody>
          <a:bodyPr/>
          <a:lstStyle/>
          <a:p>
            <a:pPr marL="0" lvl="0" indent="0">
              <a:lnSpc>
                <a:spcPct val="50000"/>
              </a:lnSpc>
              <a:buNone/>
            </a:pPr>
            <a:r>
              <a:rPr lang="en-GB" sz="2000" b="1">
                <a:solidFill>
                  <a:srgbClr val="FF0000"/>
                </a:solidFill>
                <a:latin typeface="Times New Roman" pitchFamily="18"/>
                <a:cs typeface="Times New Roman" pitchFamily="18"/>
              </a:rPr>
              <a:t>Introduction to Microsoft Excel</a:t>
            </a:r>
          </a:p>
          <a:p>
            <a:pPr lvl="0">
              <a:lnSpc>
                <a:spcPct val="50000"/>
              </a:lnSpc>
            </a:pPr>
            <a:r>
              <a:rPr lang="en-GB" sz="2000">
                <a:latin typeface="Times New Roman" pitchFamily="18"/>
                <a:cs typeface="Times New Roman" pitchFamily="18"/>
              </a:rPr>
              <a:t>Microsoft Excel is part of Microsoft 365</a:t>
            </a:r>
          </a:p>
          <a:p>
            <a:pPr lvl="0">
              <a:lnSpc>
                <a:spcPct val="50000"/>
              </a:lnSpc>
            </a:pPr>
            <a:r>
              <a:rPr lang="en-GB" sz="2000">
                <a:latin typeface="Times New Roman" pitchFamily="18"/>
                <a:cs typeface="Times New Roman" pitchFamily="18"/>
              </a:rPr>
              <a:t>Used for data organisation, analysis, and management</a:t>
            </a:r>
          </a:p>
          <a:p>
            <a:pPr lvl="0">
              <a:lnSpc>
                <a:spcPct val="50000"/>
              </a:lnSpc>
            </a:pPr>
            <a:r>
              <a:rPr lang="en-GB" sz="2000">
                <a:latin typeface="Times New Roman" pitchFamily="18"/>
                <a:cs typeface="Times New Roman" pitchFamily="18"/>
              </a:rPr>
              <a:t>Helps manage administrative and operational tasks</a:t>
            </a:r>
          </a:p>
          <a:p>
            <a:pPr lvl="0">
              <a:lnSpc>
                <a:spcPct val="50000"/>
              </a:lnSpc>
            </a:pPr>
            <a:r>
              <a:rPr lang="en-GB" sz="2000">
                <a:latin typeface="Times New Roman" pitchFamily="18"/>
                <a:cs typeface="Times New Roman" pitchFamily="18"/>
              </a:rPr>
              <a:t>Supports staff scheduling and rota planning</a:t>
            </a:r>
          </a:p>
          <a:p>
            <a:pPr lvl="0">
              <a:lnSpc>
                <a:spcPct val="50000"/>
              </a:lnSpc>
            </a:pPr>
            <a:r>
              <a:rPr lang="en-GB" sz="2000">
                <a:latin typeface="Times New Roman" pitchFamily="18"/>
                <a:cs typeface="Times New Roman" pitchFamily="18"/>
              </a:rPr>
              <a:t>Assists with visit planning</a:t>
            </a:r>
          </a:p>
          <a:p>
            <a:pPr lvl="0">
              <a:lnSpc>
                <a:spcPct val="50000"/>
              </a:lnSpc>
            </a:pPr>
            <a:r>
              <a:rPr lang="en-GB" sz="2000">
                <a:latin typeface="Times New Roman" pitchFamily="18"/>
                <a:cs typeface="Times New Roman" pitchFamily="18"/>
              </a:rPr>
              <a:t>Keeps care records organised and updated</a:t>
            </a:r>
          </a:p>
          <a:p>
            <a:pPr lvl="0">
              <a:lnSpc>
                <a:spcPct val="50000"/>
              </a:lnSpc>
            </a:pPr>
            <a:r>
              <a:rPr lang="en-GB" sz="2000">
                <a:latin typeface="Times New Roman" pitchFamily="18"/>
                <a:cs typeface="Times New Roman" pitchFamily="18"/>
              </a:rPr>
              <a:t>Ensures elderly clients receive timely and high-quality care</a:t>
            </a:r>
          </a:p>
          <a:p>
            <a:pPr lvl="0">
              <a:lnSpc>
                <a:spcPct val="50000"/>
              </a:lnSpc>
            </a:pPr>
            <a:r>
              <a:rPr lang="en-GB" sz="2000">
                <a:latin typeface="Times New Roman" pitchFamily="18"/>
                <a:cs typeface="Times New Roman" pitchFamily="18"/>
              </a:rPr>
              <a:t>Reduces paper-based systems and manual work</a:t>
            </a:r>
          </a:p>
          <a:p>
            <a:pPr lvl="0">
              <a:lnSpc>
                <a:spcPct val="50000"/>
              </a:lnSpc>
            </a:pPr>
            <a:r>
              <a:rPr lang="en-GB" sz="2000">
                <a:latin typeface="Times New Roman" pitchFamily="18"/>
                <a:cs typeface="Times New Roman" pitchFamily="18"/>
              </a:rPr>
              <a:t>Helps digitise important records</a:t>
            </a:r>
          </a:p>
          <a:p>
            <a:pPr lvl="0">
              <a:lnSpc>
                <a:spcPct val="50000"/>
              </a:lnSpc>
            </a:pPr>
            <a:r>
              <a:rPr lang="en-GB" sz="2000">
                <a:latin typeface="Times New Roman" pitchFamily="18"/>
                <a:cs typeface="Times New Roman" pitchFamily="18"/>
              </a:rPr>
              <a:t>Improves accuracy and accessibility</a:t>
            </a:r>
          </a:p>
          <a:p>
            <a:pPr lvl="0">
              <a:lnSpc>
                <a:spcPct val="50000"/>
              </a:lnSpc>
            </a:pPr>
            <a:r>
              <a:rPr lang="en-GB" sz="2000">
                <a:latin typeface="Times New Roman" pitchFamily="18"/>
                <a:cs typeface="Times New Roman" pitchFamily="18"/>
              </a:rPr>
              <a:t>Increases overall efficiency</a:t>
            </a:r>
          </a:p>
          <a:p>
            <a:pPr lvl="0">
              <a:lnSpc>
                <a:spcPct val="50000"/>
              </a:lnSpc>
            </a:pPr>
            <a:r>
              <a:rPr lang="en-GB" sz="2000">
                <a:latin typeface="Times New Roman" pitchFamily="18"/>
                <a:cs typeface="Times New Roman" pitchFamily="18"/>
              </a:rPr>
              <a:t>Allows staff in different locations to access information easily       </a:t>
            </a:r>
          </a:p>
          <a:p>
            <a:pPr lvl="0">
              <a:lnSpc>
                <a:spcPct val="50000"/>
              </a:lnSpc>
            </a:pPr>
            <a:endParaRPr lang="en-GB" sz="600"/>
          </a:p>
        </p:txBody>
      </p:sp>
      <p:pic>
        <p:nvPicPr>
          <p:cNvPr id="4" name="Picture 11" descr="A group of computer applications&#10;&#10;AI-generated content may be incorrect.">
            <a:extLst>
              <a:ext uri="{FF2B5EF4-FFF2-40B4-BE49-F238E27FC236}">
                <a16:creationId xmlns:a16="http://schemas.microsoft.com/office/drawing/2014/main" id="{30750D3A-ABBB-E151-CC19-5878B3C76A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18719" y="1606609"/>
            <a:ext cx="3326230" cy="187306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12">
            <a:extLst>
              <a:ext uri="{FF2B5EF4-FFF2-40B4-BE49-F238E27FC236}">
                <a16:creationId xmlns:a16="http://schemas.microsoft.com/office/drawing/2014/main" id="{64F0EA1E-7AB5-AB4A-C484-B2EB68562C93}"/>
              </a:ext>
            </a:extLst>
          </p:cNvPr>
          <p:cNvSpPr txBox="1"/>
          <p:nvPr/>
        </p:nvSpPr>
        <p:spPr>
          <a:xfrm>
            <a:off x="7516057" y="3488865"/>
            <a:ext cx="3703457" cy="2308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4" tooltip="https://jldexcelsp.blogspot.com/2006/07/validacin-de-datos-en-excel-agregar.html?m=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 by Unknown Author is licensed under 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5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9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6" name="TextBox 7">
            <a:extLst>
              <a:ext uri="{FF2B5EF4-FFF2-40B4-BE49-F238E27FC236}">
                <a16:creationId xmlns:a16="http://schemas.microsoft.com/office/drawing/2014/main" id="{9D028DE0-A7AD-67F2-ED81-C150EBAC4646}"/>
              </a:ext>
            </a:extLst>
          </p:cNvPr>
          <p:cNvSpPr txBox="1"/>
          <p:nvPr/>
        </p:nvSpPr>
        <p:spPr>
          <a:xfrm>
            <a:off x="1284786" y="5229407"/>
            <a:ext cx="5544272" cy="73866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Microsoft (n.d.) </a:t>
            </a:r>
            <a:r>
              <a:rPr lang="en-GB" sz="1400" b="0" i="1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Using Access or Excel to manage your data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Microsoft Support. Available at: 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Using Access or Excel to manage your data - Microsoft Support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(Accessed 10</a:t>
            </a:r>
            <a:r>
              <a:rPr lang="en-GB" sz="1400" b="0" i="0" u="none" strike="noStrike" kern="0" cap="none" spc="0" baseline="3000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th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February 2026).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06F0B6-99CD-E21E-5BAD-9870E985CBF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908081"/>
          </a:xfrm>
        </p:spPr>
        <p:txBody>
          <a:bodyPr/>
          <a:lstStyle/>
          <a:p>
            <a:pPr lvl="0"/>
            <a:r>
              <a:rPr lang="en-GB" sz="4000"/>
              <a:t>Current practise against Excel based approach</a:t>
            </a:r>
          </a:p>
        </p:txBody>
      </p:sp>
      <p:pic>
        <p:nvPicPr>
          <p:cNvPr id="3" name="Content Placeholder 8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CDF651E-7D67-CC60-67DD-8837F3D6CA7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7010" y="2253081"/>
            <a:ext cx="3421145" cy="2171105"/>
          </a:xfrm>
        </p:spPr>
      </p:pic>
      <p:sp>
        <p:nvSpPr>
          <p:cNvPr id="4" name="TextBox 5">
            <a:extLst>
              <a:ext uri="{FF2B5EF4-FFF2-40B4-BE49-F238E27FC236}">
                <a16:creationId xmlns:a16="http://schemas.microsoft.com/office/drawing/2014/main" id="{A7E7B6A6-FB1E-2B40-ED37-8E98283F2175}"/>
              </a:ext>
            </a:extLst>
          </p:cNvPr>
          <p:cNvSpPr txBox="1"/>
          <p:nvPr/>
        </p:nvSpPr>
        <p:spPr>
          <a:xfrm>
            <a:off x="5206145" y="1166216"/>
            <a:ext cx="5812950" cy="56015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0000"/>
                </a:solidFill>
                <a:uFillTx/>
                <a:latin typeface="Times New Roman" pitchFamily="18"/>
                <a:cs typeface="Times New Roman" pitchFamily="18"/>
              </a:rPr>
              <a:t>Current Practice vs Excel-Based Approach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 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Current issues: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Paper-based logs and simple documents used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Manual rota processing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Redundant or repeated work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Difficult to track updates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Higher chance of mistakes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Poor communication between carers, coordinators, and managers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 </a:t>
            </a:r>
            <a:endParaRPr lang="en-GB" sz="1600" b="1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cs typeface="Times New Roman" pitchFamily="18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With Excel: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Tasks completed digitally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Staff rotas created using tables and formulas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Care and medication logs updated in real time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Faster and more organised record keeping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Staff always use correct and up-to-date information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 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Examples of improved tasks: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Digital staff rotas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Visit and workload tracking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Medication record management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4EA20B8-BAAA-5B84-9196-BFF3CCDF9048}"/>
              </a:ext>
            </a:extLst>
          </p:cNvPr>
          <p:cNvSpPr txBox="1"/>
          <p:nvPr/>
        </p:nvSpPr>
        <p:spPr>
          <a:xfrm>
            <a:off x="196678" y="4907667"/>
            <a:ext cx="4942386" cy="73866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Luxwisp (n.d.) </a:t>
            </a:r>
            <a:r>
              <a:rPr lang="en-GB" sz="1400" b="0" i="1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Pros and cons of paper vs electronic records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Available at: 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Pros and Cons of Paper Vs Electronic Records | Luxwisp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(Accessed 10</a:t>
            </a:r>
            <a:r>
              <a:rPr lang="en-GB" sz="1400" b="0" i="0" u="none" strike="noStrike" kern="0" cap="none" spc="0" baseline="3000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th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February 2026).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3222F9-3946-6F75-3A1F-71C9B6D646C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34140" y="152201"/>
            <a:ext cx="10515600" cy="743178"/>
          </a:xfrm>
        </p:spPr>
        <p:txBody>
          <a:bodyPr/>
          <a:lstStyle/>
          <a:p>
            <a:pPr lvl="0"/>
            <a:r>
              <a:rPr lang="en-GB"/>
              <a:t>Benefits of using Excel at Greenfield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032B61-F061-9523-DE30-6E77BA00F05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925052"/>
            <a:ext cx="10515600" cy="4826642"/>
          </a:xfrm>
        </p:spPr>
        <p:txBody>
          <a:bodyPr>
            <a:noAutofit/>
          </a:bodyPr>
          <a:lstStyle/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Automates calculations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Reduces human error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Calculates total hours worked automatically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Uses formulas for quick and accurate results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Standardised templates improve consistency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Saves administrative time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Allows managers to focus on service quality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Supports charts and tables for data analysis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Helps identify staffing shortages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Helps track busy periods and demand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Files stored safely in OneDrive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Easy access for authorised staff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Improves coordination across the organisation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D2226DB-FC3D-E1FD-CA34-8944692EC71B}"/>
              </a:ext>
            </a:extLst>
          </p:cNvPr>
          <p:cNvSpPr txBox="1"/>
          <p:nvPr/>
        </p:nvSpPr>
        <p:spPr>
          <a:xfrm>
            <a:off x="5382231" y="5751694"/>
            <a:ext cx="5579687" cy="95410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FasterCapital (n.d.) </a:t>
            </a:r>
            <a:r>
              <a:rPr lang="en-GB" sz="1400" b="0" i="1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Excel Templates: Boost Efficiency with Customizable Excel Templates on OneDrive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Available at: 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Excel Templates: Boost Efficiency with Customizable Excel Templates on OneDrive – FasterCapital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(Accessed 10</a:t>
            </a:r>
            <a:r>
              <a:rPr lang="en-GB" sz="1400" b="0" i="0" u="none" strike="noStrike" kern="0" cap="none" spc="0" baseline="3000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th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February 2026).</a:t>
            </a:r>
          </a:p>
        </p:txBody>
      </p:sp>
      <p:pic>
        <p:nvPicPr>
          <p:cNvPr id="5" name="Picture 5" descr="A computer software application with many icons&#10;&#10;AI-generated content may be incorrect.">
            <a:extLst>
              <a:ext uri="{FF2B5EF4-FFF2-40B4-BE49-F238E27FC236}">
                <a16:creationId xmlns:a16="http://schemas.microsoft.com/office/drawing/2014/main" id="{B35DC417-15C5-34F6-493E-ADDF7714AD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23966" y="1636849"/>
            <a:ext cx="4223659" cy="2448049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D0438-433E-6579-A163-F84F4D9B236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467102"/>
            <a:ext cx="10515600" cy="878720"/>
          </a:xfrm>
        </p:spPr>
        <p:txBody>
          <a:bodyPr/>
          <a:lstStyle/>
          <a:p>
            <a:pPr lvl="0"/>
            <a:r>
              <a:rPr lang="en-GB"/>
              <a:t>Limitations and 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8F6A27-BEA2-0366-E960-B5F4E95A5E8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57034" y="1447796"/>
            <a:ext cx="9868378" cy="3702935"/>
          </a:xfrm>
        </p:spPr>
        <p:txBody>
          <a:bodyPr/>
          <a:lstStyle/>
          <a:p>
            <a:pPr lvl="0">
              <a:lnSpc>
                <a:spcPct val="60000"/>
              </a:lnSpc>
            </a:pPr>
            <a:r>
              <a:rPr lang="en-GB" sz="1800" b="1">
                <a:solidFill>
                  <a:srgbClr val="FF0000"/>
                </a:solidFill>
                <a:latin typeface="Times New Roman" pitchFamily="18"/>
                <a:cs typeface="Times New Roman" pitchFamily="18"/>
              </a:rPr>
              <a:t>Limitations: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Excel has many benefits but also some drawbacks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Staff need proper training to use formulas correctly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Poor spreadsheet design can lead to mistakes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Higher risk of errors without guidance or skills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Sensitive client information may be at risk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Data security and confidentiality can be compromised if not protected properly</a:t>
            </a:r>
          </a:p>
          <a:p>
            <a:pPr marL="457200" lvl="1" indent="0">
              <a:lnSpc>
                <a:spcPct val="60000"/>
              </a:lnSpc>
              <a:buNone/>
            </a:pPr>
            <a:endParaRPr lang="en-GB" sz="1800">
              <a:latin typeface="Times New Roman" pitchFamily="18"/>
              <a:cs typeface="Times New Roman" pitchFamily="18"/>
            </a:endParaRPr>
          </a:p>
          <a:p>
            <a:pPr lvl="0">
              <a:lnSpc>
                <a:spcPct val="60000"/>
              </a:lnSpc>
            </a:pPr>
            <a:r>
              <a:rPr lang="en-GB" sz="1800" b="1">
                <a:solidFill>
                  <a:srgbClr val="FF0000"/>
                </a:solidFill>
                <a:latin typeface="Times New Roman" pitchFamily="18"/>
                <a:cs typeface="Times New Roman" pitchFamily="18"/>
              </a:rPr>
              <a:t>Conclusion: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Excel can greatly improve efficiency at Greenfield Home Care Agency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Helps organise and record data accurately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Supports better operational decision-making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Works best when staff are well trained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Requires strong data protection and security measures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Overall, Excel is effective when used correctly and safely</a:t>
            </a:r>
          </a:p>
          <a:p>
            <a:pPr lvl="0">
              <a:lnSpc>
                <a:spcPct val="40000"/>
              </a:lnSpc>
            </a:pPr>
            <a:endParaRPr lang="en-GB" sz="20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CDBF3E-4A0E-DE53-4452-25355154B074}"/>
              </a:ext>
            </a:extLst>
          </p:cNvPr>
          <p:cNvSpPr txBox="1"/>
          <p:nvPr/>
        </p:nvSpPr>
        <p:spPr>
          <a:xfrm>
            <a:off x="838203" y="5354680"/>
            <a:ext cx="8727307" cy="133882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AS-Tech (n.d.) </a:t>
            </a:r>
            <a:r>
              <a:rPr lang="en-GB" sz="1400" b="0" i="1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Understanding the risks of using Excel and Outlook for data management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Available at: 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https://www.as-tech.co.za/blog-posts/understanding-the-risks-of-using-excel-and-outlook-for-data-management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(Accessed 10</a:t>
            </a:r>
            <a:r>
              <a:rPr lang="en-GB" sz="1400" b="0" i="0" u="none" strike="noStrike" kern="0" cap="none" spc="0" baseline="3000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th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February 2026).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pic>
        <p:nvPicPr>
          <p:cNvPr id="5" name="Picture 5" descr="A hand typing on a computer&#10;&#10;AI-generated content may be incorrect.">
            <a:extLst>
              <a:ext uri="{FF2B5EF4-FFF2-40B4-BE49-F238E27FC236}">
                <a16:creationId xmlns:a16="http://schemas.microsoft.com/office/drawing/2014/main" id="{121A653B-94C2-B212-69C4-8130135A86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3877" y="471565"/>
            <a:ext cx="4311085" cy="2156411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>
            <a:extLst>
              <a:ext uri="{FF2B5EF4-FFF2-40B4-BE49-F238E27FC236}">
                <a16:creationId xmlns:a16="http://schemas.microsoft.com/office/drawing/2014/main" id="{65F04B67-5C8E-FA6D-9D33-C960C87C3BE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40968" y="2103440"/>
            <a:ext cx="10515600" cy="1325559"/>
          </a:xfrm>
        </p:spPr>
        <p:txBody>
          <a:bodyPr/>
          <a:lstStyle/>
          <a:p>
            <a:pPr lvl="0"/>
            <a:r>
              <a:rPr lang="en-GB"/>
              <a:t>Group member 2- Tool: Microsoft teams 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6F8B61-E5C9-B49C-FB1C-3D9B2237670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18832"/>
            <a:ext cx="10515600" cy="1081707"/>
          </a:xfrm>
        </p:spPr>
        <p:txBody>
          <a:bodyPr/>
          <a:lstStyle/>
          <a:p>
            <a:pPr lvl="0"/>
            <a:r>
              <a:rPr lang="en-GB"/>
              <a:t>Introduction to Microsoft Teams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79D7D9-1962-39D8-8F69-FA7395B6624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45601" y="1400531"/>
            <a:ext cx="10515600" cy="4204127"/>
          </a:xfrm>
        </p:spPr>
        <p:txBody>
          <a:bodyPr/>
          <a:lstStyle/>
          <a:p>
            <a:pPr lvl="0"/>
            <a:r>
              <a:rPr lang="en-GB" b="1"/>
              <a:t> </a:t>
            </a:r>
            <a:r>
              <a:rPr lang="en-GB" sz="1800" b="1">
                <a:solidFill>
                  <a:srgbClr val="FF0000"/>
                </a:solidFill>
                <a:latin typeface="Times New Roman" pitchFamily="18"/>
                <a:cs typeface="Times New Roman" pitchFamily="18"/>
              </a:rPr>
              <a:t>Introduction to Microsoft Teams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Microsoft Teams allows communication through:</a:t>
            </a:r>
          </a:p>
          <a:p>
            <a:pPr lvl="1"/>
            <a:r>
              <a:rPr lang="en-GB" sz="1800">
                <a:latin typeface="Times New Roman" pitchFamily="18"/>
                <a:cs typeface="Times New Roman" pitchFamily="18"/>
              </a:rPr>
              <a:t>Chat</a:t>
            </a:r>
          </a:p>
          <a:p>
            <a:pPr lvl="1"/>
            <a:r>
              <a:rPr lang="en-GB" sz="1800">
                <a:latin typeface="Times New Roman" pitchFamily="18"/>
                <a:cs typeface="Times New Roman" pitchFamily="18"/>
              </a:rPr>
              <a:t>Video conferencing</a:t>
            </a:r>
          </a:p>
          <a:p>
            <a:pPr lvl="1"/>
            <a:r>
              <a:rPr lang="en-GB" sz="1800">
                <a:latin typeface="Times New Roman" pitchFamily="18"/>
                <a:cs typeface="Times New Roman" pitchFamily="18"/>
              </a:rPr>
              <a:t>File sharing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Helps office-based staff connect with carers working in the community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Supports communication between staff in different locations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Provides one central platform for teamwork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Enables quick and secure information sharing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Improves collaboration between team members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Reduces misunderstandings</a:t>
            </a:r>
          </a:p>
          <a:p>
            <a:pPr lvl="0">
              <a:lnSpc>
                <a:spcPct val="80000"/>
              </a:lnSpc>
            </a:pPr>
            <a:endParaRPr lang="en-GB" sz="26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BDAF9A6-6780-110C-40CA-D3577A73CD2F}"/>
              </a:ext>
            </a:extLst>
          </p:cNvPr>
          <p:cNvSpPr txBox="1"/>
          <p:nvPr/>
        </p:nvSpPr>
        <p:spPr>
          <a:xfrm>
            <a:off x="1133627" y="5604668"/>
            <a:ext cx="6967956" cy="73866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Microsoft (n.d.) </a:t>
            </a:r>
            <a:r>
              <a:rPr lang="en-GB" sz="1400" b="0" i="1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Introducing Microsoft Teams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Microsoft Support. Available at: 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 ntroducing Microsoft Teams - Microsoft Support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 (Accessed 10</a:t>
            </a:r>
            <a:r>
              <a:rPr lang="en-GB" sz="1400" b="0" i="0" u="none" strike="noStrike" kern="0" cap="none" spc="0" baseline="3000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th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February 2026).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400" b="0" i="0" u="none" strike="noStrike" kern="0" cap="none" spc="0" baseline="0">
              <a:solidFill>
                <a:srgbClr val="000000"/>
              </a:solidFill>
              <a:uFillTx/>
              <a:latin typeface="Times New Roman" pitchFamily="18"/>
              <a:cs typeface="Times New Roman" pitchFamily="18"/>
            </a:endParaRPr>
          </a:p>
        </p:txBody>
      </p:sp>
      <p:pic>
        <p:nvPicPr>
          <p:cNvPr id="5" name="Picture 5" descr="A computer screen with a logo&#10;&#10;AI-generated content may be incorrect.">
            <a:extLst>
              <a:ext uri="{FF2B5EF4-FFF2-40B4-BE49-F238E27FC236}">
                <a16:creationId xmlns:a16="http://schemas.microsoft.com/office/drawing/2014/main" id="{7D7A7B5F-DEF9-E098-D068-61BF1529E2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91355" y="1111169"/>
            <a:ext cx="3262469" cy="2176043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6">
            <a:extLst>
              <a:ext uri="{FF2B5EF4-FFF2-40B4-BE49-F238E27FC236}">
                <a16:creationId xmlns:a16="http://schemas.microsoft.com/office/drawing/2014/main" id="{D611EA60-2C28-DBA2-8E03-25F2DEBE6F0A}"/>
              </a:ext>
            </a:extLst>
          </p:cNvPr>
          <p:cNvSpPr txBox="1"/>
          <p:nvPr/>
        </p:nvSpPr>
        <p:spPr>
          <a:xfrm>
            <a:off x="1219196" y="6894402"/>
            <a:ext cx="3862087" cy="2308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4" tooltip="https://www.htnovo.net/2019/02/microsoft-aggiornamento-teams-febbraio-2019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 by Unknown Author is licensed under 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5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9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3BAF17-D16D-D9E4-8162-D857EEBDAB9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480544"/>
            <a:ext cx="10515600" cy="989106"/>
          </a:xfrm>
        </p:spPr>
        <p:txBody>
          <a:bodyPr/>
          <a:lstStyle/>
          <a:p>
            <a:pPr lvl="0"/>
            <a:r>
              <a:rPr lang="en-GB"/>
              <a:t>Communication challenges at Greenfield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A0F9DE-3A3A-19A2-347E-AFAFD3A4005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489959"/>
            <a:ext cx="7750207" cy="4227929"/>
          </a:xfrm>
        </p:spPr>
        <p:txBody>
          <a:bodyPr/>
          <a:lstStyle/>
          <a:p>
            <a:pPr lvl="0">
              <a:lnSpc>
                <a:spcPct val="50000"/>
              </a:lnSpc>
            </a:pPr>
            <a:r>
              <a:rPr lang="en-GB" sz="1800" b="1">
                <a:solidFill>
                  <a:srgbClr val="FF0000"/>
                </a:solidFill>
                <a:latin typeface="Times New Roman" pitchFamily="18"/>
                <a:cs typeface="Times New Roman" pitchFamily="18"/>
              </a:rPr>
              <a:t>Communication Challenges at Greenfield</a:t>
            </a:r>
            <a:endParaRPr lang="en-GB" sz="1800">
              <a:solidFill>
                <a:srgbClr val="FF0000"/>
              </a:solidFill>
              <a:latin typeface="Times New Roman" pitchFamily="18"/>
              <a:cs typeface="Times New Roman" pitchFamily="18"/>
            </a:endParaRPr>
          </a:p>
          <a:p>
            <a:pPr marL="0" lvl="0" indent="0">
              <a:lnSpc>
                <a:spcPct val="50000"/>
              </a:lnSpc>
              <a:buNone/>
            </a:pPr>
            <a:r>
              <a:rPr lang="en-GB" sz="1800">
                <a:solidFill>
                  <a:srgbClr val="FF0000"/>
                </a:solidFill>
                <a:latin typeface="Times New Roman" pitchFamily="18"/>
                <a:cs typeface="Times New Roman" pitchFamily="18"/>
              </a:rPr>
              <a:t> </a:t>
            </a:r>
          </a:p>
          <a:p>
            <a:pPr marL="0" lvl="0" indent="0">
              <a:lnSpc>
                <a:spcPct val="50000"/>
              </a:lnSpc>
              <a:buNone/>
            </a:pPr>
            <a:r>
              <a:rPr lang="en-GB" sz="1800">
                <a:latin typeface="Times New Roman" pitchFamily="18"/>
                <a:cs typeface="Times New Roman" pitchFamily="18"/>
              </a:rPr>
              <a:t>Current issues:</a:t>
            </a:r>
          </a:p>
          <a:p>
            <a:pPr lvl="0">
              <a:lnSpc>
                <a:spcPct val="5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Mainly using email and telephone</a:t>
            </a:r>
          </a:p>
          <a:p>
            <a:pPr lvl="0">
              <a:lnSpc>
                <a:spcPct val="5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Methods can be time-consuming</a:t>
            </a:r>
          </a:p>
          <a:p>
            <a:pPr lvl="0">
              <a:lnSpc>
                <a:spcPct val="5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Poor communication between staff</a:t>
            </a:r>
          </a:p>
          <a:p>
            <a:pPr lvl="0">
              <a:lnSpc>
                <a:spcPct val="5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Information not always recorded properly</a:t>
            </a:r>
          </a:p>
          <a:p>
            <a:pPr lvl="0">
              <a:lnSpc>
                <a:spcPct val="5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Difficult for staff working from home</a:t>
            </a:r>
          </a:p>
          <a:p>
            <a:pPr marL="0" lvl="0" indent="0">
              <a:lnSpc>
                <a:spcPct val="50000"/>
              </a:lnSpc>
              <a:buNone/>
            </a:pPr>
            <a:endParaRPr lang="en-GB" sz="1800">
              <a:latin typeface="Times New Roman" pitchFamily="18"/>
              <a:cs typeface="Times New Roman" pitchFamily="18"/>
            </a:endParaRPr>
          </a:p>
          <a:p>
            <a:pPr marL="0" lvl="0" indent="0">
              <a:lnSpc>
                <a:spcPct val="50000"/>
              </a:lnSpc>
              <a:buNone/>
            </a:pPr>
            <a:r>
              <a:rPr lang="en-GB" sz="1800">
                <a:latin typeface="Times New Roman" pitchFamily="18"/>
                <a:cs typeface="Times New Roman" pitchFamily="18"/>
              </a:rPr>
              <a:t>How Teams helps:</a:t>
            </a:r>
          </a:p>
          <a:p>
            <a:pPr lvl="0">
              <a:lnSpc>
                <a:spcPct val="5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One platform for live messaging and communication</a:t>
            </a:r>
          </a:p>
          <a:p>
            <a:pPr lvl="0">
              <a:lnSpc>
                <a:spcPct val="5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Instant sharing of messages and updates</a:t>
            </a:r>
          </a:p>
          <a:p>
            <a:pPr lvl="0">
              <a:lnSpc>
                <a:spcPct val="5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Easy sharing of documents and records</a:t>
            </a:r>
          </a:p>
          <a:p>
            <a:pPr lvl="0">
              <a:lnSpc>
                <a:spcPct val="5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Quick access to important information</a:t>
            </a:r>
          </a:p>
          <a:p>
            <a:pPr lvl="0">
              <a:lnSpc>
                <a:spcPct val="5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Helps carers while working in clients</a:t>
            </a:r>
          </a:p>
          <a:p>
            <a:pPr lvl="0">
              <a:lnSpc>
                <a:spcPct val="50000"/>
              </a:lnSpc>
            </a:pPr>
            <a:endParaRPr lang="en-GB" sz="1700">
              <a:latin typeface="Times New Roman" pitchFamily="18"/>
              <a:cs typeface="Times New Roman" pitchFamily="18"/>
            </a:endParaRPr>
          </a:p>
          <a:p>
            <a:pPr lvl="0">
              <a:lnSpc>
                <a:spcPct val="30000"/>
              </a:lnSpc>
            </a:pPr>
            <a:endParaRPr lang="en-GB" sz="1200">
              <a:latin typeface="Times New Roman" pitchFamily="18"/>
              <a:cs typeface="Times New Roman" pitchFamily="18"/>
            </a:endParaRPr>
          </a:p>
        </p:txBody>
      </p:sp>
      <p:pic>
        <p:nvPicPr>
          <p:cNvPr id="4" name="Picture 5" descr="A group of people smiling&#10;&#10;AI-generated content may be incorrect.">
            <a:extLst>
              <a:ext uri="{FF2B5EF4-FFF2-40B4-BE49-F238E27FC236}">
                <a16:creationId xmlns:a16="http://schemas.microsoft.com/office/drawing/2014/main" id="{901A6077-A80A-FCC3-2A02-754595E853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93392" y="1354235"/>
            <a:ext cx="4492017" cy="252676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6">
            <a:extLst>
              <a:ext uri="{FF2B5EF4-FFF2-40B4-BE49-F238E27FC236}">
                <a16:creationId xmlns:a16="http://schemas.microsoft.com/office/drawing/2014/main" id="{76A2FBF1-DA21-289C-6BA9-F3439DFE2A17}"/>
              </a:ext>
            </a:extLst>
          </p:cNvPr>
          <p:cNvSpPr txBox="1"/>
          <p:nvPr/>
        </p:nvSpPr>
        <p:spPr>
          <a:xfrm>
            <a:off x="6595265" y="3901305"/>
            <a:ext cx="5246671" cy="2308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3" tooltip="https://www.wired.it/mobile/app/2020/03/20/videochiamata-microsoft-cancellazione-rumori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 by Unknown Author is licensed under 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9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BD0A955-08AD-670F-E4C1-F8A6362562AC}"/>
              </a:ext>
            </a:extLst>
          </p:cNvPr>
          <p:cNvSpPr txBox="1"/>
          <p:nvPr/>
        </p:nvSpPr>
        <p:spPr>
          <a:xfrm>
            <a:off x="5914659" y="5595259"/>
            <a:ext cx="5722168" cy="73866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Microsoft (n.d.) </a:t>
            </a:r>
            <a:r>
              <a:rPr lang="en-GB" sz="1400" b="0" i="1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What are Unified Communications as a Service (UCaaS) | Microsoft Teams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Available at: 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What are Unified Communications as a Service (UCaaS) | Microsoft Teams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(Accessed 10</a:t>
            </a:r>
            <a:r>
              <a:rPr lang="en-GB" sz="1400" b="0" i="0" u="none" strike="noStrike" kern="0" cap="none" spc="0" baseline="3000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th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February 2026).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A7E7A-0268-E1A8-A26B-12A6A67FFE3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467157"/>
            <a:ext cx="10515600" cy="933373"/>
          </a:xfrm>
        </p:spPr>
        <p:txBody>
          <a:bodyPr/>
          <a:lstStyle/>
          <a:p>
            <a:pPr lvl="0"/>
            <a:r>
              <a:rPr lang="en-GB"/>
              <a:t>Benefits of Microsoft 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ABF9CE-4FC5-298B-B7F2-2F97825B442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193" y="1557662"/>
            <a:ext cx="10515600" cy="4194215"/>
          </a:xfrm>
        </p:spPr>
        <p:txBody>
          <a:bodyPr/>
          <a:lstStyle/>
          <a:p>
            <a:pPr lvl="0">
              <a:lnSpc>
                <a:spcPct val="70000"/>
              </a:lnSpc>
            </a:pPr>
            <a:r>
              <a:rPr lang="en-GB" sz="1800" b="1">
                <a:solidFill>
                  <a:srgbClr val="FF0000"/>
                </a:solidFill>
                <a:latin typeface="Times New Roman" pitchFamily="18"/>
                <a:cs typeface="Times New Roman" pitchFamily="18"/>
              </a:rPr>
              <a:t>Benefits of Microsoft Teams</a:t>
            </a:r>
          </a:p>
          <a:p>
            <a:pPr lvl="0">
              <a:lnSpc>
                <a:spcPct val="7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Enables carers to communicate with coordinators in real time</a:t>
            </a:r>
          </a:p>
          <a:p>
            <a:pPr lvl="0">
              <a:lnSpc>
                <a:spcPct val="7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Supports instant messaging between staff</a:t>
            </a:r>
          </a:p>
          <a:p>
            <a:pPr lvl="0">
              <a:lnSpc>
                <a:spcPct val="7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Allows virtual meetings for managers</a:t>
            </a:r>
          </a:p>
          <a:p>
            <a:pPr lvl="0">
              <a:lnSpc>
                <a:spcPct val="7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Makes online training sessions possible</a:t>
            </a:r>
          </a:p>
          <a:p>
            <a:pPr lvl="0">
              <a:lnSpc>
                <a:spcPct val="7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Reduces the need to travel to the office</a:t>
            </a:r>
          </a:p>
          <a:p>
            <a:pPr lvl="0">
              <a:lnSpc>
                <a:spcPct val="7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Saves time and improves efficiency</a:t>
            </a:r>
          </a:p>
          <a:p>
            <a:pPr lvl="0">
              <a:lnSpc>
                <a:spcPct val="7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Provides a collaborative working environment</a:t>
            </a:r>
          </a:p>
          <a:p>
            <a:pPr lvl="0">
              <a:lnSpc>
                <a:spcPct val="7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Integrates with Microsoft 365 tools (e.g., OneDrive)</a:t>
            </a:r>
          </a:p>
          <a:p>
            <a:pPr lvl="0">
              <a:lnSpc>
                <a:spcPct val="7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Allows secure storage of care-related documents</a:t>
            </a:r>
          </a:p>
          <a:p>
            <a:pPr lvl="0">
              <a:lnSpc>
                <a:spcPct val="7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Makes sharing files quick and easy</a:t>
            </a:r>
          </a:p>
          <a:p>
            <a:pPr lvl="0">
              <a:lnSpc>
                <a:spcPct val="7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Improves teamwork and coordination</a:t>
            </a:r>
          </a:p>
          <a:p>
            <a:pPr lvl="0">
              <a:lnSpc>
                <a:spcPct val="7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Ensures all staff use the same, up-to-date information</a:t>
            </a:r>
          </a:p>
          <a:p>
            <a:pPr lvl="0">
              <a:lnSpc>
                <a:spcPct val="70000"/>
              </a:lnSpc>
            </a:pPr>
            <a:endParaRPr lang="en-GB" sz="1600"/>
          </a:p>
        </p:txBody>
      </p:sp>
      <p:pic>
        <p:nvPicPr>
          <p:cNvPr id="4" name="Picture 4" descr="A person using a computer&#10;&#10;AI-generated content may be incorrect.">
            <a:extLst>
              <a:ext uri="{FF2B5EF4-FFF2-40B4-BE49-F238E27FC236}">
                <a16:creationId xmlns:a16="http://schemas.microsoft.com/office/drawing/2014/main" id="{F98DBF04-C7F7-0E37-EDE4-EC400865A6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7878" y="1516285"/>
            <a:ext cx="3669660" cy="267793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5">
            <a:extLst>
              <a:ext uri="{FF2B5EF4-FFF2-40B4-BE49-F238E27FC236}">
                <a16:creationId xmlns:a16="http://schemas.microsoft.com/office/drawing/2014/main" id="{0863E770-534E-3777-E3C2-AD9E94C63CF8}"/>
              </a:ext>
            </a:extLst>
          </p:cNvPr>
          <p:cNvSpPr txBox="1"/>
          <p:nvPr/>
        </p:nvSpPr>
        <p:spPr>
          <a:xfrm>
            <a:off x="952503" y="6858000"/>
            <a:ext cx="10287000" cy="2308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3" tooltip="https://www.htnovo.net/2020/06/come-creare-videoconferenze-gratis-microsoft-team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 by Unknown Author is licensed under 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9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pic>
        <p:nvPicPr>
          <p:cNvPr id="6" name="Picture 7" descr="A black background with a black rectangle with white text&#10;&#10;AI-generated content may be incorrect.">
            <a:extLst>
              <a:ext uri="{FF2B5EF4-FFF2-40B4-BE49-F238E27FC236}">
                <a16:creationId xmlns:a16="http://schemas.microsoft.com/office/drawing/2014/main" id="{91042E37-8CC5-1AE8-4F3C-F3D78280524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87551" y="4015587"/>
            <a:ext cx="3069979" cy="128475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TextBox 8">
            <a:extLst>
              <a:ext uri="{FF2B5EF4-FFF2-40B4-BE49-F238E27FC236}">
                <a16:creationId xmlns:a16="http://schemas.microsoft.com/office/drawing/2014/main" id="{8A8DDB8D-B23E-09EF-20BC-5B7C67FA8921}"/>
              </a:ext>
            </a:extLst>
          </p:cNvPr>
          <p:cNvSpPr txBox="1"/>
          <p:nvPr/>
        </p:nvSpPr>
        <p:spPr>
          <a:xfrm>
            <a:off x="5555848" y="7101486"/>
            <a:ext cx="2569692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6" tooltip="https://www.pngall.com/microsoft-teams-logo-png/download/16718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 by Unknown Author is licensed under 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7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9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8" name="TextBox 9">
            <a:extLst>
              <a:ext uri="{FF2B5EF4-FFF2-40B4-BE49-F238E27FC236}">
                <a16:creationId xmlns:a16="http://schemas.microsoft.com/office/drawing/2014/main" id="{E9F214D1-6ADC-F407-5C36-4AC375DC1A53}"/>
              </a:ext>
            </a:extLst>
          </p:cNvPr>
          <p:cNvSpPr txBox="1"/>
          <p:nvPr/>
        </p:nvSpPr>
        <p:spPr>
          <a:xfrm>
            <a:off x="1724631" y="5867622"/>
            <a:ext cx="7824484" cy="5232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Microsoft (n.d.) </a:t>
            </a:r>
            <a:r>
              <a:rPr lang="en-GB" sz="1400" b="0" i="1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Collaborating with Teams, SharePoint, and OneDrive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Microsoft Support. Available at: 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Collaborating with Teams, SharePoint, and OneDrive - Microsoft Support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(Accessed 10</a:t>
            </a:r>
            <a:r>
              <a:rPr lang="en-GB" sz="1400" b="0" i="0" u="none" strike="noStrike" kern="0" cap="none" spc="0" baseline="3000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th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February 2026).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AD7A11-852C-525D-2641-60688AC42D8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902576"/>
          </a:xfrm>
        </p:spPr>
        <p:txBody>
          <a:bodyPr/>
          <a:lstStyle/>
          <a:p>
            <a:pPr lvl="0"/>
            <a:r>
              <a:rPr lang="en-GB"/>
              <a:t>Challenges and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9BD78E-A971-80AB-28B1-04C333C31BA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96716" y="1267705"/>
            <a:ext cx="10515600" cy="4851596"/>
          </a:xfrm>
        </p:spPr>
        <p:txBody>
          <a:bodyPr/>
          <a:lstStyle/>
          <a:p>
            <a:pPr lvl="0">
              <a:lnSpc>
                <a:spcPct val="60000"/>
              </a:lnSpc>
            </a:pPr>
            <a:r>
              <a:rPr lang="en-GB" sz="1800" b="1">
                <a:solidFill>
                  <a:srgbClr val="FF0000"/>
                </a:solidFill>
                <a:latin typeface="Times New Roman" pitchFamily="18"/>
                <a:cs typeface="Times New Roman" pitchFamily="18"/>
              </a:rPr>
              <a:t>Challenges and Conclusion</a:t>
            </a:r>
          </a:p>
          <a:p>
            <a:pPr marL="0" lvl="0" indent="0">
              <a:lnSpc>
                <a:spcPct val="60000"/>
              </a:lnSpc>
              <a:buNone/>
            </a:pPr>
            <a:endParaRPr lang="en-GB" sz="1800">
              <a:latin typeface="Times New Roman" pitchFamily="18"/>
              <a:cs typeface="Times New Roman" pitchFamily="18"/>
            </a:endParaRPr>
          </a:p>
          <a:p>
            <a:pPr lvl="0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Challenges: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Microsoft Teams has many benefits but also some limitations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Some staff may be hesitant to use digital systems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Lack of experience or training can make it difficult to use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Internet access problems may affect communication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Too many notifications can be overwhelming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Large amounts of information may reduce focus and efficiency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May impact service delivery if not managed properly</a:t>
            </a:r>
          </a:p>
          <a:p>
            <a:pPr marL="0" lvl="0" indent="0">
              <a:lnSpc>
                <a:spcPct val="60000"/>
              </a:lnSpc>
              <a:buNone/>
            </a:pPr>
            <a:endParaRPr lang="en-GB" sz="1800">
              <a:latin typeface="Times New Roman" pitchFamily="18"/>
              <a:cs typeface="Times New Roman" pitchFamily="18"/>
            </a:endParaRPr>
          </a:p>
          <a:p>
            <a:pPr lvl="0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Conclusion: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Microsoft Teams is a useful tool for staff communication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Helps connect carers, coordinators, and managers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Improves collaboration and teamwork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Enhances overall communication across the organisation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Proper staff training is essential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Clear policies for using Teams are needed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Can improve service quality and efficiency when used correctly</a:t>
            </a:r>
          </a:p>
          <a:p>
            <a:pPr lvl="0">
              <a:lnSpc>
                <a:spcPct val="60000"/>
              </a:lnSpc>
            </a:pPr>
            <a:endParaRPr lang="en-GB" sz="1100">
              <a:latin typeface="Times New Roman" pitchFamily="18"/>
              <a:cs typeface="Times New Roman" pitchFamily="18"/>
            </a:endParaRPr>
          </a:p>
        </p:txBody>
      </p:sp>
      <p:pic>
        <p:nvPicPr>
          <p:cNvPr id="4" name="Picture 4" descr="A video conference call with a group of people&#10;&#10;AI-generated content may be incorrect.">
            <a:extLst>
              <a:ext uri="{FF2B5EF4-FFF2-40B4-BE49-F238E27FC236}">
                <a16:creationId xmlns:a16="http://schemas.microsoft.com/office/drawing/2014/main" id="{B1C903AB-660F-3C99-9A44-D99DD07F25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7939" y="1180618"/>
            <a:ext cx="4137998" cy="276000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5">
            <a:extLst>
              <a:ext uri="{FF2B5EF4-FFF2-40B4-BE49-F238E27FC236}">
                <a16:creationId xmlns:a16="http://schemas.microsoft.com/office/drawing/2014/main" id="{69F84756-C260-B957-62BE-A6E6920C99F8}"/>
              </a:ext>
            </a:extLst>
          </p:cNvPr>
          <p:cNvSpPr txBox="1"/>
          <p:nvPr/>
        </p:nvSpPr>
        <p:spPr>
          <a:xfrm>
            <a:off x="7739746" y="3940625"/>
            <a:ext cx="3831774" cy="2308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3" tooltip="https://cultura-informatica.com/microsoft/microsoft-acelera-teams-para-windows-con-un-nuevo-motor-de-llamada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 by Unknown Author is licensed under 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9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6" name="TextBox 6">
            <a:extLst>
              <a:ext uri="{FF2B5EF4-FFF2-40B4-BE49-F238E27FC236}">
                <a16:creationId xmlns:a16="http://schemas.microsoft.com/office/drawing/2014/main" id="{2EC27500-FECB-DA1D-BE7E-410D061C0175}"/>
              </a:ext>
            </a:extLst>
          </p:cNvPr>
          <p:cNvSpPr txBox="1"/>
          <p:nvPr/>
        </p:nvSpPr>
        <p:spPr>
          <a:xfrm>
            <a:off x="5745595" y="5987143"/>
            <a:ext cx="5216313" cy="73866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Code Creators (n.d.) </a:t>
            </a:r>
            <a:r>
              <a:rPr lang="en-GB" sz="1400" b="0" i="1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Microsoft Teams pros and cons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Available at: 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Microsoft Teams Pros and Cons | Code Creators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(Accessed 10</a:t>
            </a:r>
            <a:r>
              <a:rPr lang="en-GB" sz="1400" b="0" i="0" u="none" strike="noStrike" kern="0" cap="none" spc="0" baseline="3000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th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February 2026).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68B3DE-6F33-287E-1691-9F1337E1700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2103440"/>
            <a:ext cx="10515600" cy="1325559"/>
          </a:xfrm>
        </p:spPr>
        <p:txBody>
          <a:bodyPr/>
          <a:lstStyle/>
          <a:p>
            <a:pPr lvl="0"/>
            <a:r>
              <a:rPr lang="en-GB"/>
              <a:t>Group member 3 – Digital safety action plan for Greenfield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6A85B3-D57B-F085-6753-82053F5C6AE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33039"/>
          </a:xfrm>
        </p:spPr>
        <p:txBody>
          <a:bodyPr/>
          <a:lstStyle/>
          <a:p>
            <a:pPr lvl="0"/>
            <a:r>
              <a:rPr lang="en-GB"/>
              <a:t>Goal 1: Secure Access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21D677-F6F0-8D66-A232-3AD83EDEA70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15745" y="1578153"/>
            <a:ext cx="7413168" cy="2964082"/>
          </a:xfrm>
        </p:spPr>
        <p:txBody>
          <a:bodyPr/>
          <a:lstStyle/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Use strong, unique passwords for all staff accounts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Enable multi-factor authentication (MFA) for systems and email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Limit access based on each employee’s role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Lock devices automatically when idle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Remove system access immediately when staff leave</a:t>
            </a:r>
          </a:p>
          <a:p>
            <a:pPr marL="0" lvl="0" indent="0">
              <a:lnSpc>
                <a:spcPct val="80000"/>
              </a:lnSpc>
              <a:buNone/>
            </a:pPr>
            <a:endParaRPr lang="en-GB" sz="1800">
              <a:latin typeface="Times New Roman" pitchFamily="18"/>
              <a:cs typeface="Times New Roman" pitchFamily="18"/>
            </a:endParaRPr>
          </a:p>
        </p:txBody>
      </p:sp>
      <p:pic>
        <p:nvPicPr>
          <p:cNvPr id="4" name="Picture 4" descr="A sign with a wifi symbol and a blue globe with binary code&#10;&#10;AI-generated content may be incorrect.">
            <a:extLst>
              <a:ext uri="{FF2B5EF4-FFF2-40B4-BE49-F238E27FC236}">
                <a16:creationId xmlns:a16="http://schemas.microsoft.com/office/drawing/2014/main" id="{F21C4B64-089F-88F5-E148-8A35E99047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0390" y="762774"/>
            <a:ext cx="3684126" cy="290247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5">
            <a:extLst>
              <a:ext uri="{FF2B5EF4-FFF2-40B4-BE49-F238E27FC236}">
                <a16:creationId xmlns:a16="http://schemas.microsoft.com/office/drawing/2014/main" id="{500E8330-335C-9D78-A0BD-CCACA505B501}"/>
              </a:ext>
            </a:extLst>
          </p:cNvPr>
          <p:cNvSpPr txBox="1"/>
          <p:nvPr/>
        </p:nvSpPr>
        <p:spPr>
          <a:xfrm>
            <a:off x="7826834" y="3665244"/>
            <a:ext cx="2911248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3" tooltip="https://www.cearta.ie/2016/09/harmful-communications-and-digital-safety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 by Unknown Author is licensed under 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9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6" name="TextBox 6">
            <a:extLst>
              <a:ext uri="{FF2B5EF4-FFF2-40B4-BE49-F238E27FC236}">
                <a16:creationId xmlns:a16="http://schemas.microsoft.com/office/drawing/2014/main" id="{0337DD3E-5396-C9B7-7006-6E0E32BF5193}"/>
              </a:ext>
            </a:extLst>
          </p:cNvPr>
          <p:cNvSpPr txBox="1"/>
          <p:nvPr/>
        </p:nvSpPr>
        <p:spPr>
          <a:xfrm>
            <a:off x="838203" y="4802437"/>
            <a:ext cx="6988631" cy="73866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Paul Reynolds (2025) </a:t>
            </a:r>
            <a:r>
              <a:rPr lang="en-GB" sz="1400" b="0" i="1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User access control best practices</a:t>
            </a: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</a:t>
            </a: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User Access Control Best Practices - Paul Reynolds Cyber Security</a:t>
            </a: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(Accessed 10</a:t>
            </a:r>
            <a:r>
              <a:rPr lang="en-GB" sz="1400" b="0" i="0" u="none" strike="noStrike" kern="1200" cap="none" spc="0" baseline="3000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th</a:t>
            </a: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February 2026).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cs typeface="Times New Roman" pitchFamily="18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7C49CA-65FD-0994-06D1-8B61463A266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Goal 2: Email Awareness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ECE2E5-7BFD-E483-63D7-268FA3444D9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10515600" cy="2387141"/>
          </a:xfrm>
        </p:spPr>
        <p:txBody>
          <a:bodyPr/>
          <a:lstStyle/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Train staff to recognise phishing and scam emails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Report suspicious emails to management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Use spam and malware filters on all systems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Send client information securely only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Provide regular reminders about safe email use</a:t>
            </a:r>
          </a:p>
          <a:p>
            <a:pPr marL="0" lvl="0" indent="0">
              <a:lnSpc>
                <a:spcPct val="80000"/>
              </a:lnSpc>
              <a:buNone/>
            </a:pP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FFBC866-EE01-6C83-C754-61888EAE8D39}"/>
              </a:ext>
            </a:extLst>
          </p:cNvPr>
          <p:cNvSpPr txBox="1"/>
          <p:nvPr/>
        </p:nvSpPr>
        <p:spPr>
          <a:xfrm>
            <a:off x="838203" y="4376053"/>
            <a:ext cx="6466106" cy="95410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Mimecast (n.d.) </a:t>
            </a:r>
            <a:r>
              <a:rPr lang="en-GB" sz="1400" b="0" i="1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Email security best practices &amp; tips</a:t>
            </a: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Available at: </a:t>
            </a: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Email Security Best Practices &amp; Tips | Mimecast</a:t>
            </a: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(Accessed 10</a:t>
            </a:r>
            <a:r>
              <a:rPr lang="en-GB" sz="1400" b="0" i="0" u="none" strike="noStrike" kern="1200" cap="none" spc="0" baseline="3000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th</a:t>
            </a: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February 2026).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8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cs typeface="Times New Roman" pitchFamily="18"/>
            </a:endParaRPr>
          </a:p>
        </p:txBody>
      </p:sp>
      <p:pic>
        <p:nvPicPr>
          <p:cNvPr id="5" name="Picture 5" descr="A yellow key on a keyboard&#10;&#10;AI-generated content may be incorrect.">
            <a:extLst>
              <a:ext uri="{FF2B5EF4-FFF2-40B4-BE49-F238E27FC236}">
                <a16:creationId xmlns:a16="http://schemas.microsoft.com/office/drawing/2014/main" id="{ABD984CE-FE2E-7401-7CA8-8E528FFA67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30787" y="1308853"/>
            <a:ext cx="4523006" cy="238714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6">
            <a:extLst>
              <a:ext uri="{FF2B5EF4-FFF2-40B4-BE49-F238E27FC236}">
                <a16:creationId xmlns:a16="http://schemas.microsoft.com/office/drawing/2014/main" id="{298981B3-98A4-86D2-218A-96C9B4BA80AF}"/>
              </a:ext>
            </a:extLst>
          </p:cNvPr>
          <p:cNvSpPr txBox="1"/>
          <p:nvPr/>
        </p:nvSpPr>
        <p:spPr>
          <a:xfrm>
            <a:off x="7304309" y="3772978"/>
            <a:ext cx="3603174" cy="2308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4" tooltip="http://edtech4beginners.com/2017/06/08/e-safety-a-free-poster-for-your-classroom-computer-room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 by Unknown Author is licensed under 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5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9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721116-A20C-4E49-D85C-3487BB0C6AC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Goal 3: Data management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5ED076-F86E-5320-AB32-6F1B074B16D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10515600" cy="2572198"/>
          </a:xfrm>
        </p:spPr>
        <p:txBody>
          <a:bodyPr/>
          <a:lstStyle/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Treat all client data as confidential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Store data only on encrypted systems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Back up data regularly to secure servers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Delete digital files securely when no longer needed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Shred and destroy paper records safely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Collect only the information necessary to provide services</a:t>
            </a:r>
          </a:p>
          <a:p>
            <a:pPr marL="0" lvl="0" indent="0">
              <a:buNone/>
            </a:pP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0BC9BDD-B317-B51A-BD67-D777067C4CE0}"/>
              </a:ext>
            </a:extLst>
          </p:cNvPr>
          <p:cNvSpPr txBox="1"/>
          <p:nvPr/>
        </p:nvSpPr>
        <p:spPr>
          <a:xfrm>
            <a:off x="674909" y="5094515"/>
            <a:ext cx="6596746" cy="101566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Shredsec (n.d.) </a:t>
            </a:r>
            <a:r>
              <a:rPr lang="en-GB" sz="1400" b="0" i="1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Data Protection Act &amp; UK GDPR guide</a:t>
            </a: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Available at: </a:t>
            </a: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 Protection Act &amp; UK GDPR Guide | Shredsec - Secure Document Shredding Services</a:t>
            </a: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(Accessed 10</a:t>
            </a:r>
            <a:r>
              <a:rPr lang="en-GB" sz="1400" b="0" i="0" u="none" strike="noStrike" kern="1200" cap="none" spc="0" baseline="3000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th</a:t>
            </a: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February 2026).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pic>
        <p:nvPicPr>
          <p:cNvPr id="5" name="Picture 5" descr="A person standing in front of a blue screen&#10;&#10;AI-generated content may be incorrect.">
            <a:extLst>
              <a:ext uri="{FF2B5EF4-FFF2-40B4-BE49-F238E27FC236}">
                <a16:creationId xmlns:a16="http://schemas.microsoft.com/office/drawing/2014/main" id="{6959F6ED-B365-F669-2D5D-23307CEA59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4456" y="1296088"/>
            <a:ext cx="4391021" cy="2300054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6">
            <a:extLst>
              <a:ext uri="{FF2B5EF4-FFF2-40B4-BE49-F238E27FC236}">
                <a16:creationId xmlns:a16="http://schemas.microsoft.com/office/drawing/2014/main" id="{28280901-ADCF-0932-8A5F-4B14AD27BF6C}"/>
              </a:ext>
            </a:extLst>
          </p:cNvPr>
          <p:cNvSpPr txBox="1"/>
          <p:nvPr/>
        </p:nvSpPr>
        <p:spPr>
          <a:xfrm>
            <a:off x="7794171" y="3601227"/>
            <a:ext cx="3647395" cy="2308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4" tooltip="https://smex.org/tag/data-protection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 by Unknown Author is licensed under 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9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9F6C19-B08A-F80A-78E4-98DF3D8D2F2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Goal 4: Confidentiality and Compliance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43806E-2FFA-495E-E2B2-EFEE86C6EBB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306284"/>
            <a:ext cx="10515600" cy="2656112"/>
          </a:xfrm>
        </p:spPr>
        <p:txBody>
          <a:bodyPr/>
          <a:lstStyle/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Staff must sign confidentiality agreements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Follow all organisational policies for protecting client data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Comply with GDPR and data protection laws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Have clear procedures for responding to data breaches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Regularly review and improve data protection practices</a:t>
            </a:r>
          </a:p>
          <a:p>
            <a:pPr marL="0" lvl="0" indent="0">
              <a:buNone/>
            </a:pP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B1946A1-C8BB-04C6-605D-58C417BFCDEF}"/>
              </a:ext>
            </a:extLst>
          </p:cNvPr>
          <p:cNvSpPr txBox="1"/>
          <p:nvPr/>
        </p:nvSpPr>
        <p:spPr>
          <a:xfrm>
            <a:off x="838203" y="4321628"/>
            <a:ext cx="7739737" cy="80021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GDPR Learning Hub (n.d.) </a:t>
            </a:r>
            <a:r>
              <a:rPr lang="en-GB" sz="1400" b="0" i="1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Internal confidentiality agreements</a:t>
            </a: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Available at: </a:t>
            </a: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Internal confidentiality agreements - GDPR Learning Hub</a:t>
            </a: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(Accessed 10</a:t>
            </a:r>
            <a:r>
              <a:rPr lang="en-GB" sz="1400" b="0" i="0" u="none" strike="noStrike" kern="1200" cap="none" spc="0" baseline="3000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th</a:t>
            </a: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February 2026).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pic>
        <p:nvPicPr>
          <p:cNvPr id="5" name="Picture 5" descr="A person touching a screen with icons&#10;&#10;AI-generated content may be incorrect.">
            <a:extLst>
              <a:ext uri="{FF2B5EF4-FFF2-40B4-BE49-F238E27FC236}">
                <a16:creationId xmlns:a16="http://schemas.microsoft.com/office/drawing/2014/main" id="{253D289B-C6F7-3170-3C8B-9C45989C6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13168" y="1306284"/>
            <a:ext cx="3684812" cy="253638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6">
            <a:extLst>
              <a:ext uri="{FF2B5EF4-FFF2-40B4-BE49-F238E27FC236}">
                <a16:creationId xmlns:a16="http://schemas.microsoft.com/office/drawing/2014/main" id="{EB719E0D-3EB9-3A73-1C62-CFD0EDB1A456}"/>
              </a:ext>
            </a:extLst>
          </p:cNvPr>
          <p:cNvSpPr txBox="1"/>
          <p:nvPr/>
        </p:nvSpPr>
        <p:spPr>
          <a:xfrm>
            <a:off x="7413168" y="3795765"/>
            <a:ext cx="3336471" cy="2308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4" tooltip="https://www.nexsys.it/servizio-backup-aziendal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 by Unknown Author is licensed under 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5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en-GB" sz="9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D73C1-2AA0-8003-8698-F28F456922F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850209"/>
          </a:xfrm>
        </p:spPr>
        <p:txBody>
          <a:bodyPr/>
          <a:lstStyle/>
          <a:p>
            <a:pPr lvl="0"/>
            <a:r>
              <a:rPr lang="en-GB" sz="380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957009-F52F-82FF-A67A-E035DD3892E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076449" y="4433102"/>
            <a:ext cx="6250326" cy="1898248"/>
          </a:xfrm>
        </p:spPr>
        <p:txBody>
          <a:bodyPr/>
          <a:lstStyle/>
          <a:p>
            <a:pPr lvl="0">
              <a:lnSpc>
                <a:spcPct val="70000"/>
              </a:lnSpc>
            </a:pPr>
            <a:r>
              <a:rPr lang="en-GB" sz="1500">
                <a:latin typeface="Times New Roman" pitchFamily="18"/>
                <a:ea typeface="Tahoma" pitchFamily="34"/>
                <a:cs typeface="Times New Roman" pitchFamily="18"/>
              </a:rPr>
              <a:t>Anderson, R. (2020). Security Engineering (3rd ed.). Wiley.</a:t>
            </a:r>
          </a:p>
          <a:p>
            <a:pPr lvl="0">
              <a:lnSpc>
                <a:spcPct val="70000"/>
              </a:lnSpc>
            </a:pPr>
            <a:r>
              <a:rPr lang="en-GB" sz="1500">
                <a:latin typeface="Times New Roman" pitchFamily="18"/>
                <a:ea typeface="Tahoma" pitchFamily="34"/>
                <a:cs typeface="Times New Roman" pitchFamily="18"/>
              </a:rPr>
              <a:t>European Union (2018). General Data Protection Regulation (GDPR).</a:t>
            </a:r>
          </a:p>
          <a:p>
            <a:pPr lvl="0">
              <a:lnSpc>
                <a:spcPct val="70000"/>
              </a:lnSpc>
            </a:pPr>
            <a:r>
              <a:rPr lang="en-GB" sz="1500">
                <a:latin typeface="Times New Roman" pitchFamily="18"/>
                <a:ea typeface="Tahoma" pitchFamily="34"/>
                <a:cs typeface="Times New Roman" pitchFamily="18"/>
              </a:rPr>
              <a:t>ISO/IEC 27001 (2022). Information security management systems — Requirements. International Organization for Standardization.</a:t>
            </a:r>
          </a:p>
          <a:p>
            <a:pPr lvl="0">
              <a:lnSpc>
                <a:spcPct val="70000"/>
              </a:lnSpc>
            </a:pPr>
            <a:r>
              <a:rPr lang="en-GB" sz="1500">
                <a:latin typeface="Times New Roman" pitchFamily="18"/>
                <a:ea typeface="Tahoma" pitchFamily="34"/>
                <a:cs typeface="Times New Roman" pitchFamily="18"/>
              </a:rPr>
              <a:t>National Institute of Standards and Technology (NIST) (2020). Cybersecurity Framework. NIST Special Publication.</a:t>
            </a:r>
          </a:p>
          <a:p>
            <a:pPr lvl="0">
              <a:lnSpc>
                <a:spcPct val="70000"/>
              </a:lnSpc>
            </a:pPr>
            <a:r>
              <a:rPr lang="en-GB" sz="1500">
                <a:latin typeface="Times New Roman" pitchFamily="18"/>
                <a:ea typeface="Tahoma" pitchFamily="34"/>
                <a:cs typeface="Times New Roman" pitchFamily="18"/>
              </a:rPr>
              <a:t>Von Solms, R., &amp; Van Niekerk, J. (2013). From information security to cyber security. Computers &amp; Security, 38, 97-102.</a:t>
            </a:r>
          </a:p>
          <a:p>
            <a:pPr lvl="0">
              <a:lnSpc>
                <a:spcPct val="70000"/>
              </a:lnSpc>
            </a:pPr>
            <a:endParaRPr lang="en-GB" sz="7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BFAE3BC-6FF3-3254-2277-4438768E18E5}"/>
              </a:ext>
            </a:extLst>
          </p:cNvPr>
          <p:cNvSpPr txBox="1"/>
          <p:nvPr/>
        </p:nvSpPr>
        <p:spPr>
          <a:xfrm>
            <a:off x="1076449" y="1000746"/>
            <a:ext cx="6736467" cy="17081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Davis, F.D., Bagozzi, R.P. and Warshaw, P.R. (1989) </a:t>
            </a:r>
            <a:r>
              <a:rPr lang="en-GB" sz="1500" b="0" i="1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User acceptance of computer technology: A comparison of two theoretical models</a:t>
            </a: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Management Science, 35(8), pp. 982–1003.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Laudon, K.C. and Laudon, J.P. (2021) </a:t>
            </a:r>
            <a:r>
              <a:rPr lang="en-GB" sz="1500" b="0" i="1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Management Information Systems: Managing the Digital Firm</a:t>
            </a: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17th edn. Harlow: Pearson Education.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Microsoft (2023) </a:t>
            </a:r>
            <a:r>
              <a:rPr lang="en-GB" sz="1500" b="0" i="1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Microsoft 365 documentation</a:t>
            </a: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Redmond: Microsoft.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OECD (2020) </a:t>
            </a:r>
            <a:r>
              <a:rPr lang="en-GB" sz="1500" b="0" i="1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Digital security risk management</a:t>
            </a: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Paris: OECD Publishing.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B77DB4-4638-8456-321D-65FB6B5BBCB2}"/>
              </a:ext>
            </a:extLst>
          </p:cNvPr>
          <p:cNvSpPr txBox="1"/>
          <p:nvPr/>
        </p:nvSpPr>
        <p:spPr>
          <a:xfrm>
            <a:off x="1076449" y="2763627"/>
            <a:ext cx="7419368" cy="1477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Davis, F.D. (1989) </a:t>
            </a:r>
            <a:r>
              <a:rPr lang="en-GB" sz="1500" b="0" i="1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Perceived usefulness, perceived ease of use, and user acceptance of information technology</a:t>
            </a: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MIS Quarterly, 13(3), pp. 319–340.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Laudon, K.C. and Laudon, J.P. (2021) </a:t>
            </a:r>
            <a:r>
              <a:rPr lang="en-GB" sz="1500" b="0" i="1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Management Information Systems: Managing the Digital Firm</a:t>
            </a: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17th edn. Harlow: Pearson Education.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Microsoft (2023) </a:t>
            </a:r>
            <a:r>
              <a:rPr lang="en-GB" sz="1500" b="0" i="1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Microsoft Teams documentation</a:t>
            </a: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Redmond: Microsoft.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OECD (2020) </a:t>
            </a:r>
            <a:r>
              <a:rPr lang="en-GB" sz="1500" b="0" i="1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Digital transformation in healthcare</a:t>
            </a: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Paris: OECD Publishing.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4A33B2D-F604-87B1-17CA-B94F720837ED}"/>
              </a:ext>
            </a:extLst>
          </p:cNvPr>
          <p:cNvSpPr txBox="1"/>
          <p:nvPr/>
        </p:nvSpPr>
        <p:spPr>
          <a:xfrm>
            <a:off x="2615878" y="2338084"/>
            <a:ext cx="7292047" cy="83099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“</a:t>
            </a:r>
            <a:r>
              <a:rPr lang="en-GB" sz="2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Thank you for listening. Any questions?”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cs typeface="Times New Roman" pitchFamily="18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1778</Words>
  <Application>Microsoft Office PowerPoint</Application>
  <PresentationFormat>Widescreen</PresentationFormat>
  <Paragraphs>219</Paragraphs>
  <Slides>19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Aptos</vt:lpstr>
      <vt:lpstr>Aptos Display</vt:lpstr>
      <vt:lpstr>Arial</vt:lpstr>
      <vt:lpstr>Times New Roman</vt:lpstr>
      <vt:lpstr>Office Theme</vt:lpstr>
      <vt:lpstr>PowerPoint Presentation</vt:lpstr>
      <vt:lpstr>PowerPoint Presentation</vt:lpstr>
      <vt:lpstr>Group member 1- Application: Microsoft excel </vt:lpstr>
      <vt:lpstr>Introduction to Microsoft Excel</vt:lpstr>
      <vt:lpstr>Current practise against Excel based approach</vt:lpstr>
      <vt:lpstr>Benefits of using Excel at Greenfield </vt:lpstr>
      <vt:lpstr>Limitations and conclusion </vt:lpstr>
      <vt:lpstr>Group member 2- Tool: Microsoft teams  </vt:lpstr>
      <vt:lpstr>Introduction to Microsoft Teams </vt:lpstr>
      <vt:lpstr>Communication challenges at Greenfield</vt:lpstr>
      <vt:lpstr>Benefits of Microsoft Teams</vt:lpstr>
      <vt:lpstr>Challenges and conclusion</vt:lpstr>
      <vt:lpstr>Group member 3 – Digital safety action plan for Greenfield</vt:lpstr>
      <vt:lpstr>Goal 1: Secure Access </vt:lpstr>
      <vt:lpstr>Goal 2: Email Awareness  </vt:lpstr>
      <vt:lpstr>Goal 3: Data management </vt:lpstr>
      <vt:lpstr>Goal 4: Confidentiality and Compliance </vt:lpstr>
      <vt:lpstr>References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abid chaudry</dc:creator>
  <cp:lastModifiedBy>Marianne Brooks</cp:lastModifiedBy>
  <cp:revision>25</cp:revision>
  <dcterms:created xsi:type="dcterms:W3CDTF">2026-01-24T19:20:46Z</dcterms:created>
  <dcterms:modified xsi:type="dcterms:W3CDTF">2026-03-10T11:00:37Z</dcterms:modified>
</cp:coreProperties>
</file>