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3"/>
  </p:notesMasterIdLst>
  <p:sldIdLst>
    <p:sldId id="256" r:id="rId2"/>
    <p:sldId id="257" r:id="rId3"/>
    <p:sldId id="267" r:id="rId4"/>
    <p:sldId id="259" r:id="rId5"/>
    <p:sldId id="260" r:id="rId6"/>
    <p:sldId id="261" r:id="rId7"/>
    <p:sldId id="262" r:id="rId8"/>
    <p:sldId id="263" r:id="rId9"/>
    <p:sldId id="264" r:id="rId10"/>
    <p:sldId id="265" r:id="rId11"/>
    <p:sldId id="266" r:id="rId12"/>
  </p:sldIdLst>
  <p:sldSz cx="12192000" cy="6858000"/>
  <p:notesSz cx="12192000" cy="6858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1934" autoAdjust="0"/>
  </p:normalViewPr>
  <p:slideViewPr>
    <p:cSldViewPr>
      <p:cViewPr varScale="1">
        <p:scale>
          <a:sx n="61" d="100"/>
          <a:sy n="61" d="100"/>
        </p:scale>
        <p:origin x="1493" y="53"/>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3444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6905625" y="0"/>
            <a:ext cx="5283200" cy="344488"/>
          </a:xfrm>
          <a:prstGeom prst="rect">
            <a:avLst/>
          </a:prstGeom>
        </p:spPr>
        <p:txBody>
          <a:bodyPr vert="horz" lIns="91440" tIns="45720" rIns="91440" bIns="45720" rtlCol="0"/>
          <a:lstStyle>
            <a:lvl1pPr algn="r">
              <a:defRPr sz="1200"/>
            </a:lvl1pPr>
          </a:lstStyle>
          <a:p>
            <a:fld id="{D674C311-BB50-4D60-BD4E-4EC4F73FC345}" type="datetimeFigureOut">
              <a:rPr lang="en-IN" smtClean="0"/>
              <a:t>16-03-2026</a:t>
            </a:fld>
            <a:endParaRPr lang="en-IN"/>
          </a:p>
        </p:txBody>
      </p:sp>
      <p:sp>
        <p:nvSpPr>
          <p:cNvPr id="4" name="Slide Image Placeholder 3"/>
          <p:cNvSpPr>
            <a:spLocks noGrp="1" noRot="1" noChangeAspect="1"/>
          </p:cNvSpPr>
          <p:nvPr>
            <p:ph type="sldImg" idx="2"/>
          </p:nvPr>
        </p:nvSpPr>
        <p:spPr>
          <a:xfrm>
            <a:off x="4038600" y="857250"/>
            <a:ext cx="4114800" cy="2314575"/>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1219200" y="3300413"/>
            <a:ext cx="97536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6513513"/>
            <a:ext cx="5283200" cy="3444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6905625" y="6513513"/>
            <a:ext cx="5283200" cy="344487"/>
          </a:xfrm>
          <a:prstGeom prst="rect">
            <a:avLst/>
          </a:prstGeom>
        </p:spPr>
        <p:txBody>
          <a:bodyPr vert="horz" lIns="91440" tIns="45720" rIns="91440" bIns="45720" rtlCol="0" anchor="b"/>
          <a:lstStyle>
            <a:lvl1pPr algn="r">
              <a:defRPr sz="1200"/>
            </a:lvl1pPr>
          </a:lstStyle>
          <a:p>
            <a:fld id="{71A4A32E-44B8-4A82-AB28-31A03AE87BF5}" type="slidenum">
              <a:rPr lang="en-IN" smtClean="0"/>
              <a:t>‹#›</a:t>
            </a:fld>
            <a:endParaRPr lang="en-IN"/>
          </a:p>
        </p:txBody>
      </p:sp>
    </p:spTree>
    <p:extLst>
      <p:ext uri="{BB962C8B-B14F-4D97-AF65-F5344CB8AC3E}">
        <p14:creationId xmlns:p14="http://schemas.microsoft.com/office/powerpoint/2010/main" val="17593892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1A4A32E-44B8-4A82-AB28-31A03AE87BF5}" type="slidenum">
              <a:rPr lang="en-IN" smtClean="0"/>
              <a:t>2</a:t>
            </a:fld>
            <a:endParaRPr lang="en-IN"/>
          </a:p>
        </p:txBody>
      </p:sp>
    </p:spTree>
    <p:extLst>
      <p:ext uri="{BB962C8B-B14F-4D97-AF65-F5344CB8AC3E}">
        <p14:creationId xmlns:p14="http://schemas.microsoft.com/office/powerpoint/2010/main" val="32943761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4D76E3-D377-A1A4-FEF6-2585D5A728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26421C-C10A-703A-DE7E-8BCE9A0E902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D184E3-95A3-7C44-0192-92F8063425D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presentation is a consulting overview for Green Haven Florists. Since its establishment in 2016, the company has built a reputation for sustainability and high quality floral design. This company is now facing a huge revenue loss due to a shifting retail marketing ways and increased competition. As the </a:t>
            </a:r>
            <a:r>
              <a:rPr lang="en-US" dirty="0" err="1"/>
              <a:t>organisation</a:t>
            </a:r>
            <a:r>
              <a:rPr lang="en-US" dirty="0"/>
              <a:t> is facing a 30% decline in physical sales and struggling to maintain profitability.</a:t>
            </a:r>
          </a:p>
          <a:p>
            <a:endParaRPr lang="en-IN" dirty="0"/>
          </a:p>
        </p:txBody>
      </p:sp>
      <p:sp>
        <p:nvSpPr>
          <p:cNvPr id="4" name="Slide Number Placeholder 3">
            <a:extLst>
              <a:ext uri="{FF2B5EF4-FFF2-40B4-BE49-F238E27FC236}">
                <a16:creationId xmlns:a16="http://schemas.microsoft.com/office/drawing/2014/main" id="{A1F642CC-2373-3BB0-3AA0-258685760B17}"/>
              </a:ext>
            </a:extLst>
          </p:cNvPr>
          <p:cNvSpPr>
            <a:spLocks noGrp="1"/>
          </p:cNvSpPr>
          <p:nvPr>
            <p:ph type="sldNum" sz="quarter" idx="5"/>
          </p:nvPr>
        </p:nvSpPr>
        <p:spPr/>
        <p:txBody>
          <a:bodyPr/>
          <a:lstStyle/>
          <a:p>
            <a:fld id="{71A4A32E-44B8-4A82-AB28-31A03AE87BF5}" type="slidenum">
              <a:rPr lang="en-IN" smtClean="0"/>
              <a:t>3</a:t>
            </a:fld>
            <a:endParaRPr lang="en-IN"/>
          </a:p>
        </p:txBody>
      </p:sp>
    </p:spTree>
    <p:extLst>
      <p:ext uri="{BB962C8B-B14F-4D97-AF65-F5344CB8AC3E}">
        <p14:creationId xmlns:p14="http://schemas.microsoft.com/office/powerpoint/2010/main" val="33599336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Their main clients are individual walk-ins, corporate clients, and wedding events.  Green Haven is a classic example of a “Traditional business specialist” facing a “Digital Transformation” crisis and it is caught between rising operational cost and maintaining its brand identity now became a financial burden.</a:t>
            </a:r>
          </a:p>
          <a:p>
            <a:endParaRPr lang="en-IN" dirty="0"/>
          </a:p>
        </p:txBody>
      </p:sp>
      <p:sp>
        <p:nvSpPr>
          <p:cNvPr id="4" name="Slide Number Placeholder 3"/>
          <p:cNvSpPr>
            <a:spLocks noGrp="1"/>
          </p:cNvSpPr>
          <p:nvPr>
            <p:ph type="sldNum" sz="quarter" idx="5"/>
          </p:nvPr>
        </p:nvSpPr>
        <p:spPr/>
        <p:txBody>
          <a:bodyPr/>
          <a:lstStyle/>
          <a:p>
            <a:fld id="{71A4A32E-44B8-4A82-AB28-31A03AE87BF5}" type="slidenum">
              <a:rPr lang="en-IN" smtClean="0"/>
              <a:t>4</a:t>
            </a:fld>
            <a:endParaRPr lang="en-IN"/>
          </a:p>
        </p:txBody>
      </p:sp>
    </p:spTree>
    <p:extLst>
      <p:ext uri="{BB962C8B-B14F-4D97-AF65-F5344CB8AC3E}">
        <p14:creationId xmlns:p14="http://schemas.microsoft.com/office/powerpoint/2010/main" val="2680432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This framework identifies the issue faced by Green Haven Florist, a 30% drop in 12 months of timeframe. Business must bridge the gap between physical business expertise and digital convenience which the modern customers demand.</a:t>
            </a:r>
          </a:p>
          <a:p>
            <a:pPr algn="just"/>
            <a:r>
              <a:rPr lang="en-US" dirty="0"/>
              <a:t>The lack of digital expertise means the business is not turning quickly to compete with digital boutique rivals. Ultimately, the impact is a loss of relevance. In today's world if you are not present on a smartphone you are not visible to a large part of the population</a:t>
            </a:r>
          </a:p>
          <a:p>
            <a:br>
              <a:rPr lang="en-US" dirty="0"/>
            </a:br>
            <a:endParaRPr lang="en-US" dirty="0"/>
          </a:p>
          <a:p>
            <a:endParaRPr lang="en-IN" dirty="0"/>
          </a:p>
        </p:txBody>
      </p:sp>
      <p:sp>
        <p:nvSpPr>
          <p:cNvPr id="4" name="Slide Number Placeholder 3"/>
          <p:cNvSpPr>
            <a:spLocks noGrp="1"/>
          </p:cNvSpPr>
          <p:nvPr>
            <p:ph type="sldNum" sz="quarter" idx="5"/>
          </p:nvPr>
        </p:nvSpPr>
        <p:spPr/>
        <p:txBody>
          <a:bodyPr/>
          <a:lstStyle/>
          <a:p>
            <a:fld id="{71A4A32E-44B8-4A82-AB28-31A03AE87BF5}" type="slidenum">
              <a:rPr lang="en-IN" smtClean="0"/>
              <a:t>5</a:t>
            </a:fld>
            <a:endParaRPr lang="en-IN"/>
          </a:p>
        </p:txBody>
      </p:sp>
    </p:spTree>
    <p:extLst>
      <p:ext uri="{BB962C8B-B14F-4D97-AF65-F5344CB8AC3E}">
        <p14:creationId xmlns:p14="http://schemas.microsoft.com/office/powerpoint/2010/main" val="18334626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Post-Brexit trade and 3.8% inflation increased the costs. The social shift toward online shopping makes the traditional high-street model nearly invisible</a:t>
            </a:r>
            <a:r>
              <a:rPr lang="en-US" b="1" dirty="0"/>
              <a:t>.</a:t>
            </a:r>
            <a:endParaRPr lang="en-US" dirty="0"/>
          </a:p>
          <a:p>
            <a:br>
              <a:rPr lang="en-US" dirty="0"/>
            </a:br>
            <a:endParaRPr lang="en-US" dirty="0"/>
          </a:p>
          <a:p>
            <a:endParaRPr lang="en-IN" dirty="0"/>
          </a:p>
        </p:txBody>
      </p:sp>
      <p:sp>
        <p:nvSpPr>
          <p:cNvPr id="4" name="Slide Number Placeholder 3"/>
          <p:cNvSpPr>
            <a:spLocks noGrp="1"/>
          </p:cNvSpPr>
          <p:nvPr>
            <p:ph type="sldNum" sz="quarter" idx="5"/>
          </p:nvPr>
        </p:nvSpPr>
        <p:spPr/>
        <p:txBody>
          <a:bodyPr/>
          <a:lstStyle/>
          <a:p>
            <a:fld id="{71A4A32E-44B8-4A82-AB28-31A03AE87BF5}" type="slidenum">
              <a:rPr lang="en-IN" smtClean="0"/>
              <a:t>6</a:t>
            </a:fld>
            <a:endParaRPr lang="en-IN"/>
          </a:p>
        </p:txBody>
      </p:sp>
    </p:spTree>
    <p:extLst>
      <p:ext uri="{BB962C8B-B14F-4D97-AF65-F5344CB8AC3E}">
        <p14:creationId xmlns:p14="http://schemas.microsoft.com/office/powerpoint/2010/main" val="22019668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Green Haven Florist is caught in a Margin squeeze. They have great products, but the external environment is making it more expensive to buy and difficult to deliver.</a:t>
            </a:r>
          </a:p>
          <a:p>
            <a:endParaRPr lang="en-IN" dirty="0"/>
          </a:p>
        </p:txBody>
      </p:sp>
      <p:sp>
        <p:nvSpPr>
          <p:cNvPr id="4" name="Slide Number Placeholder 3"/>
          <p:cNvSpPr>
            <a:spLocks noGrp="1"/>
          </p:cNvSpPr>
          <p:nvPr>
            <p:ph type="sldNum" sz="quarter" idx="5"/>
          </p:nvPr>
        </p:nvSpPr>
        <p:spPr/>
        <p:txBody>
          <a:bodyPr/>
          <a:lstStyle/>
          <a:p>
            <a:fld id="{71A4A32E-44B8-4A82-AB28-31A03AE87BF5}" type="slidenum">
              <a:rPr lang="en-IN" smtClean="0"/>
              <a:t>7</a:t>
            </a:fld>
            <a:endParaRPr lang="en-IN"/>
          </a:p>
        </p:txBody>
      </p:sp>
    </p:spTree>
    <p:extLst>
      <p:ext uri="{BB962C8B-B14F-4D97-AF65-F5344CB8AC3E}">
        <p14:creationId xmlns:p14="http://schemas.microsoft.com/office/powerpoint/2010/main" val="10197313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By looking at the Fishbone diagram, it is clear that Green Haven Florist issues root cause are Environment and Technology. To fix that problem they need to fix the Technology and Method.</a:t>
            </a:r>
          </a:p>
          <a:p>
            <a:endParaRPr lang="en-IN" dirty="0"/>
          </a:p>
        </p:txBody>
      </p:sp>
      <p:sp>
        <p:nvSpPr>
          <p:cNvPr id="4" name="Slide Number Placeholder 3"/>
          <p:cNvSpPr>
            <a:spLocks noGrp="1"/>
          </p:cNvSpPr>
          <p:nvPr>
            <p:ph type="sldNum" sz="quarter" idx="5"/>
          </p:nvPr>
        </p:nvSpPr>
        <p:spPr/>
        <p:txBody>
          <a:bodyPr/>
          <a:lstStyle/>
          <a:p>
            <a:fld id="{71A4A32E-44B8-4A82-AB28-31A03AE87BF5}" type="slidenum">
              <a:rPr lang="en-IN" smtClean="0"/>
              <a:t>8</a:t>
            </a:fld>
            <a:endParaRPr lang="en-IN"/>
          </a:p>
        </p:txBody>
      </p:sp>
    </p:spTree>
    <p:extLst>
      <p:ext uri="{BB962C8B-B14F-4D97-AF65-F5344CB8AC3E}">
        <p14:creationId xmlns:p14="http://schemas.microsoft.com/office/powerpoint/2010/main" val="7857485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solution is not abandoning the high street but not to rely on it. Increasing the presence on social media and collaborating with other businesses to increase sales, liquidity and presence in the modern world.</a:t>
            </a:r>
          </a:p>
          <a:p>
            <a:br>
              <a:rPr lang="en-US" dirty="0"/>
            </a:br>
            <a:endParaRPr lang="en-US" dirty="0"/>
          </a:p>
          <a:p>
            <a:endParaRPr lang="en-IN" dirty="0"/>
          </a:p>
        </p:txBody>
      </p:sp>
      <p:sp>
        <p:nvSpPr>
          <p:cNvPr id="4" name="Slide Number Placeholder 3"/>
          <p:cNvSpPr>
            <a:spLocks noGrp="1"/>
          </p:cNvSpPr>
          <p:nvPr>
            <p:ph type="sldNum" sz="quarter" idx="5"/>
          </p:nvPr>
        </p:nvSpPr>
        <p:spPr/>
        <p:txBody>
          <a:bodyPr/>
          <a:lstStyle/>
          <a:p>
            <a:fld id="{71A4A32E-44B8-4A82-AB28-31A03AE87BF5}" type="slidenum">
              <a:rPr lang="en-IN" smtClean="0"/>
              <a:t>9</a:t>
            </a:fld>
            <a:endParaRPr lang="en-IN"/>
          </a:p>
        </p:txBody>
      </p:sp>
    </p:spTree>
    <p:extLst>
      <p:ext uri="{BB962C8B-B14F-4D97-AF65-F5344CB8AC3E}">
        <p14:creationId xmlns:p14="http://schemas.microsoft.com/office/powerpoint/2010/main" val="39027397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71A4A32E-44B8-4A82-AB28-31A03AE87BF5}" type="slidenum">
              <a:rPr lang="en-IN" smtClean="0"/>
              <a:t>10</a:t>
            </a:fld>
            <a:endParaRPr lang="en-IN"/>
          </a:p>
        </p:txBody>
      </p:sp>
    </p:spTree>
    <p:extLst>
      <p:ext uri="{BB962C8B-B14F-4D97-AF65-F5344CB8AC3E}">
        <p14:creationId xmlns:p14="http://schemas.microsoft.com/office/powerpoint/2010/main" val="1420619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sz="4000" b="1" i="0">
                <a:solidFill>
                  <a:srgbClr val="262626"/>
                </a:solidFill>
                <a:latin typeface="Tahoma"/>
                <a:cs typeface="Tahoma"/>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2400" b="1" i="0">
                <a:solidFill>
                  <a:srgbClr val="595959"/>
                </a:solidFill>
                <a:latin typeface="Tahoma"/>
                <a:cs typeface="Tahoma"/>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3/16/2026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000" b="1" i="0">
                <a:solidFill>
                  <a:srgbClr val="262626"/>
                </a:solidFill>
                <a:latin typeface="Tahoma"/>
                <a:cs typeface="Tahoma"/>
              </a:defRPr>
            </a:lvl1pPr>
          </a:lstStyle>
          <a:p>
            <a:endParaRPr/>
          </a:p>
        </p:txBody>
      </p:sp>
      <p:sp>
        <p:nvSpPr>
          <p:cNvPr id="3" name="Holder 3"/>
          <p:cNvSpPr>
            <a:spLocks noGrp="1"/>
          </p:cNvSpPr>
          <p:nvPr>
            <p:ph type="body" idx="1"/>
          </p:nvPr>
        </p:nvSpPr>
        <p:spPr/>
        <p:txBody>
          <a:bodyPr lIns="0" tIns="0" rIns="0" bIns="0"/>
          <a:lstStyle>
            <a:lvl1pPr>
              <a:defRPr sz="2400" b="1" i="0">
                <a:solidFill>
                  <a:srgbClr val="595959"/>
                </a:solidFill>
                <a:latin typeface="Tahoma"/>
                <a:cs typeface="Tahoma"/>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3/16/2026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000" b="1" i="0">
                <a:solidFill>
                  <a:srgbClr val="262626"/>
                </a:solidFill>
                <a:latin typeface="Tahoma"/>
                <a:cs typeface="Tahoma"/>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3/16/2026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3175" y="-3175"/>
            <a:ext cx="12198350" cy="6864350"/>
          </a:xfrm>
          <a:prstGeom prst="rect">
            <a:avLst/>
          </a:prstGeom>
        </p:spPr>
      </p:pic>
      <p:pic>
        <p:nvPicPr>
          <p:cNvPr id="17" name="bg object 17"/>
          <p:cNvPicPr/>
          <p:nvPr/>
        </p:nvPicPr>
        <p:blipFill>
          <a:blip r:embed="rId3" cstate="print"/>
          <a:stretch>
            <a:fillRect/>
          </a:stretch>
        </p:blipFill>
        <p:spPr>
          <a:xfrm>
            <a:off x="0" y="-786"/>
            <a:ext cx="2851516" cy="6858786"/>
          </a:xfrm>
          <a:prstGeom prst="rect">
            <a:avLst/>
          </a:prstGeom>
        </p:spPr>
      </p:pic>
      <p:sp>
        <p:nvSpPr>
          <p:cNvPr id="2" name="Holder 2"/>
          <p:cNvSpPr>
            <a:spLocks noGrp="1"/>
          </p:cNvSpPr>
          <p:nvPr>
            <p:ph type="title"/>
          </p:nvPr>
        </p:nvSpPr>
        <p:spPr/>
        <p:txBody>
          <a:bodyPr lIns="0" tIns="0" rIns="0" bIns="0"/>
          <a:lstStyle>
            <a:lvl1pPr>
              <a:defRPr sz="4000" b="1" i="0">
                <a:solidFill>
                  <a:srgbClr val="262626"/>
                </a:solidFill>
                <a:latin typeface="Tahoma"/>
                <a:cs typeface="Tahoma"/>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3/16/2026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3/16/2026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7" cstate="print"/>
          <a:stretch>
            <a:fillRect/>
          </a:stretch>
        </p:blipFill>
        <p:spPr>
          <a:xfrm>
            <a:off x="-3175" y="-3175"/>
            <a:ext cx="12198350" cy="6864350"/>
          </a:xfrm>
          <a:prstGeom prst="rect">
            <a:avLst/>
          </a:prstGeom>
        </p:spPr>
      </p:pic>
      <p:pic>
        <p:nvPicPr>
          <p:cNvPr id="17" name="bg object 17"/>
          <p:cNvPicPr/>
          <p:nvPr/>
        </p:nvPicPr>
        <p:blipFill>
          <a:blip r:embed="rId8" cstate="print"/>
          <a:stretch>
            <a:fillRect/>
          </a:stretch>
        </p:blipFill>
        <p:spPr>
          <a:xfrm>
            <a:off x="0" y="-786"/>
            <a:ext cx="2851516" cy="6858786"/>
          </a:xfrm>
          <a:prstGeom prst="rect">
            <a:avLst/>
          </a:prstGeom>
        </p:spPr>
      </p:pic>
      <p:sp>
        <p:nvSpPr>
          <p:cNvPr id="18" name="bg object 18"/>
          <p:cNvSpPr/>
          <p:nvPr/>
        </p:nvSpPr>
        <p:spPr>
          <a:xfrm>
            <a:off x="0" y="0"/>
            <a:ext cx="182880" cy="6858000"/>
          </a:xfrm>
          <a:custGeom>
            <a:avLst/>
            <a:gdLst/>
            <a:ahLst/>
            <a:cxnLst/>
            <a:rect l="l" t="t" r="r" b="b"/>
            <a:pathLst>
              <a:path w="182880" h="6858000">
                <a:moveTo>
                  <a:pt x="182880" y="0"/>
                </a:moveTo>
                <a:lnTo>
                  <a:pt x="0" y="0"/>
                </a:lnTo>
                <a:lnTo>
                  <a:pt x="0" y="6858000"/>
                </a:lnTo>
                <a:lnTo>
                  <a:pt x="182880" y="6858000"/>
                </a:lnTo>
                <a:lnTo>
                  <a:pt x="182880" y="0"/>
                </a:lnTo>
                <a:close/>
              </a:path>
            </a:pathLst>
          </a:custGeom>
          <a:solidFill>
            <a:srgbClr val="242852"/>
          </a:solidFill>
        </p:spPr>
        <p:txBody>
          <a:bodyPr wrap="square" lIns="0" tIns="0" rIns="0" bIns="0" rtlCol="0"/>
          <a:lstStyle/>
          <a:p>
            <a:endParaRPr/>
          </a:p>
        </p:txBody>
      </p:sp>
      <p:sp>
        <p:nvSpPr>
          <p:cNvPr id="2" name="Holder 2"/>
          <p:cNvSpPr>
            <a:spLocks noGrp="1"/>
          </p:cNvSpPr>
          <p:nvPr>
            <p:ph type="title"/>
          </p:nvPr>
        </p:nvSpPr>
        <p:spPr>
          <a:xfrm>
            <a:off x="1449923" y="406290"/>
            <a:ext cx="8539426" cy="1067089"/>
          </a:xfrm>
          <a:prstGeom prst="rect">
            <a:avLst/>
          </a:prstGeom>
        </p:spPr>
        <p:txBody>
          <a:bodyPr wrap="square" lIns="0" tIns="0" rIns="0" bIns="0">
            <a:spAutoFit/>
          </a:bodyPr>
          <a:lstStyle>
            <a:lvl1pPr>
              <a:defRPr sz="4000" b="1" i="0">
                <a:solidFill>
                  <a:srgbClr val="262626"/>
                </a:solidFill>
                <a:latin typeface="Tahoma"/>
                <a:cs typeface="Tahoma"/>
              </a:defRPr>
            </a:lvl1pPr>
          </a:lstStyle>
          <a:p>
            <a:endParaRPr/>
          </a:p>
        </p:txBody>
      </p:sp>
      <p:sp>
        <p:nvSpPr>
          <p:cNvPr id="3" name="Holder 3"/>
          <p:cNvSpPr>
            <a:spLocks noGrp="1"/>
          </p:cNvSpPr>
          <p:nvPr>
            <p:ph type="body" idx="1"/>
          </p:nvPr>
        </p:nvSpPr>
        <p:spPr>
          <a:xfrm>
            <a:off x="1647588" y="1768573"/>
            <a:ext cx="6670040" cy="3525736"/>
          </a:xfrm>
          <a:prstGeom prst="rect">
            <a:avLst/>
          </a:prstGeom>
        </p:spPr>
        <p:txBody>
          <a:bodyPr wrap="square" lIns="0" tIns="0" rIns="0" bIns="0">
            <a:spAutoFit/>
          </a:bodyPr>
          <a:lstStyle>
            <a:lvl1pPr>
              <a:defRPr sz="2400" b="1" i="0">
                <a:solidFill>
                  <a:srgbClr val="595959"/>
                </a:solidFill>
                <a:latin typeface="Tahoma"/>
                <a:cs typeface="Tahoma"/>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3/16/2026</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www.researchgate.net/profile/Marcin-Majka-2/publication/385065860_Fishbone_Diagram/links/671361b9069cb92a811b6703/Fishbone-Diagram.pdf"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ons.gov.uk/economy/inflationandpriceindices"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 Id="rId4" Type="http://schemas.openxmlformats.org/officeDocument/2006/relationships/image" Target="../media/image6.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82880" cy="6858000"/>
          </a:xfrm>
          <a:custGeom>
            <a:avLst/>
            <a:gdLst/>
            <a:ahLst/>
            <a:cxnLst/>
            <a:rect l="l" t="t" r="r" b="b"/>
            <a:pathLst>
              <a:path w="182880" h="6858000">
                <a:moveTo>
                  <a:pt x="182880" y="0"/>
                </a:moveTo>
                <a:lnTo>
                  <a:pt x="0" y="0"/>
                </a:lnTo>
                <a:lnTo>
                  <a:pt x="0" y="6858000"/>
                </a:lnTo>
                <a:lnTo>
                  <a:pt x="182880" y="6858000"/>
                </a:lnTo>
                <a:lnTo>
                  <a:pt x="182880" y="0"/>
                </a:lnTo>
                <a:close/>
              </a:path>
            </a:pathLst>
          </a:custGeom>
          <a:solidFill>
            <a:srgbClr val="242852"/>
          </a:solidFill>
        </p:spPr>
        <p:txBody>
          <a:bodyPr wrap="square" lIns="0" tIns="0" rIns="0" bIns="0" rtlCol="0"/>
          <a:lstStyle/>
          <a:p>
            <a:endParaRPr/>
          </a:p>
        </p:txBody>
      </p:sp>
      <p:sp>
        <p:nvSpPr>
          <p:cNvPr id="3" name="object 3"/>
          <p:cNvSpPr/>
          <p:nvPr/>
        </p:nvSpPr>
        <p:spPr>
          <a:xfrm>
            <a:off x="0" y="4323810"/>
            <a:ext cx="1742439" cy="779145"/>
          </a:xfrm>
          <a:custGeom>
            <a:avLst/>
            <a:gdLst/>
            <a:ahLst/>
            <a:cxnLst/>
            <a:rect l="l" t="t" r="r" b="b"/>
            <a:pathLst>
              <a:path w="1742439" h="779145">
                <a:moveTo>
                  <a:pt x="1346008" y="0"/>
                </a:moveTo>
                <a:lnTo>
                  <a:pt x="0" y="0"/>
                </a:lnTo>
                <a:lnTo>
                  <a:pt x="0" y="778588"/>
                </a:lnTo>
                <a:lnTo>
                  <a:pt x="1346008" y="778588"/>
                </a:lnTo>
                <a:lnTo>
                  <a:pt x="1355681" y="777782"/>
                </a:lnTo>
                <a:lnTo>
                  <a:pt x="1363595" y="775657"/>
                </a:lnTo>
                <a:lnTo>
                  <a:pt x="1369750" y="772652"/>
                </a:lnTo>
                <a:lnTo>
                  <a:pt x="1374147" y="769208"/>
                </a:lnTo>
                <a:lnTo>
                  <a:pt x="1374147" y="764518"/>
                </a:lnTo>
                <a:lnTo>
                  <a:pt x="1378837" y="764518"/>
                </a:lnTo>
                <a:lnTo>
                  <a:pt x="1735272" y="408056"/>
                </a:lnTo>
                <a:lnTo>
                  <a:pt x="1740548" y="399481"/>
                </a:lnTo>
                <a:lnTo>
                  <a:pt x="1742307" y="388708"/>
                </a:lnTo>
                <a:lnTo>
                  <a:pt x="1740548" y="377055"/>
                </a:lnTo>
                <a:lnTo>
                  <a:pt x="1735272" y="365842"/>
                </a:lnTo>
                <a:lnTo>
                  <a:pt x="1378837" y="14070"/>
                </a:lnTo>
                <a:lnTo>
                  <a:pt x="1378837" y="9380"/>
                </a:lnTo>
                <a:lnTo>
                  <a:pt x="1374147" y="9380"/>
                </a:lnTo>
                <a:lnTo>
                  <a:pt x="1369750" y="5935"/>
                </a:lnTo>
                <a:lnTo>
                  <a:pt x="1363595" y="2931"/>
                </a:lnTo>
                <a:lnTo>
                  <a:pt x="1355681" y="806"/>
                </a:lnTo>
                <a:lnTo>
                  <a:pt x="1346008" y="0"/>
                </a:lnTo>
                <a:close/>
              </a:path>
            </a:pathLst>
          </a:custGeom>
          <a:solidFill>
            <a:srgbClr val="4A66AC"/>
          </a:solidFill>
        </p:spPr>
        <p:txBody>
          <a:bodyPr wrap="square" lIns="0" tIns="0" rIns="0" bIns="0" rtlCol="0"/>
          <a:lstStyle/>
          <a:p>
            <a:endParaRPr/>
          </a:p>
        </p:txBody>
      </p:sp>
      <p:sp>
        <p:nvSpPr>
          <p:cNvPr id="4" name="object 4"/>
          <p:cNvSpPr txBox="1">
            <a:spLocks noGrp="1"/>
          </p:cNvSpPr>
          <p:nvPr>
            <p:ph type="title"/>
          </p:nvPr>
        </p:nvSpPr>
        <p:spPr>
          <a:xfrm>
            <a:off x="2362201" y="1817589"/>
            <a:ext cx="8915400" cy="3394840"/>
          </a:xfrm>
          <a:prstGeom prst="rect">
            <a:avLst/>
          </a:prstGeom>
        </p:spPr>
        <p:txBody>
          <a:bodyPr vert="horz" wrap="square" lIns="0" tIns="33020" rIns="0" bIns="0" rtlCol="0">
            <a:spAutoFit/>
          </a:bodyPr>
          <a:lstStyle/>
          <a:p>
            <a:pPr marL="12700" marR="1775460">
              <a:lnSpc>
                <a:spcPts val="3800"/>
              </a:lnSpc>
              <a:spcBef>
                <a:spcPts val="260"/>
              </a:spcBef>
            </a:pPr>
            <a:r>
              <a:rPr sz="2800" b="0" dirty="0">
                <a:latin typeface="Arial MT"/>
                <a:cs typeface="Arial MT"/>
              </a:rPr>
              <a:t>MODULE</a:t>
            </a:r>
            <a:r>
              <a:rPr sz="2800" b="0" spc="-75" dirty="0">
                <a:latin typeface="Arial MT"/>
                <a:cs typeface="Arial MT"/>
              </a:rPr>
              <a:t> </a:t>
            </a:r>
            <a:r>
              <a:rPr sz="2800" b="0" spc="-20" dirty="0">
                <a:latin typeface="Arial MT"/>
                <a:cs typeface="Arial MT"/>
              </a:rPr>
              <a:t>NAME</a:t>
            </a:r>
            <a:r>
              <a:rPr lang="en-US" sz="2800" b="0" spc="-20" dirty="0">
                <a:latin typeface="Arial MT"/>
                <a:cs typeface="Arial MT"/>
              </a:rPr>
              <a:t>:</a:t>
            </a:r>
            <a:r>
              <a:rPr sz="2800" b="0" spc="-20" dirty="0">
                <a:latin typeface="Arial MT"/>
                <a:cs typeface="Arial MT"/>
              </a:rPr>
              <a:t> </a:t>
            </a:r>
            <a:r>
              <a:rPr lang="en-US" sz="2800" b="0" spc="-20" dirty="0">
                <a:latin typeface="Arial MT"/>
                <a:cs typeface="Arial MT"/>
              </a:rPr>
              <a:t>Problem Solving and Decision Making</a:t>
            </a:r>
            <a:br>
              <a:rPr lang="en-US" sz="2800" b="0" spc="-20" dirty="0">
                <a:latin typeface="Arial MT"/>
                <a:cs typeface="Arial MT"/>
              </a:rPr>
            </a:br>
            <a:r>
              <a:rPr sz="2800" b="0" dirty="0">
                <a:latin typeface="Arial MT"/>
                <a:cs typeface="Arial MT"/>
              </a:rPr>
              <a:t>MODULE</a:t>
            </a:r>
            <a:r>
              <a:rPr sz="2800" b="0" spc="-75" dirty="0">
                <a:latin typeface="Arial MT"/>
                <a:cs typeface="Arial MT"/>
              </a:rPr>
              <a:t> </a:t>
            </a:r>
            <a:r>
              <a:rPr sz="2800" b="0" spc="-20" dirty="0">
                <a:latin typeface="Arial MT"/>
                <a:cs typeface="Arial MT"/>
              </a:rPr>
              <a:t>CODE</a:t>
            </a:r>
            <a:r>
              <a:rPr lang="en-US" sz="2800" b="0" spc="-20" dirty="0">
                <a:latin typeface="Arial MT"/>
                <a:cs typeface="Arial MT"/>
              </a:rPr>
              <a:t>: LCLM4004</a:t>
            </a:r>
            <a:br>
              <a:rPr lang="en-US" sz="2800" b="0" spc="-20" dirty="0">
                <a:latin typeface="Arial MT"/>
                <a:cs typeface="Arial MT"/>
              </a:rPr>
            </a:br>
            <a:r>
              <a:rPr sz="2800" b="0" spc="-20" dirty="0">
                <a:latin typeface="Arial MT"/>
                <a:cs typeface="Arial MT"/>
              </a:rPr>
              <a:t> </a:t>
            </a:r>
            <a:r>
              <a:rPr sz="2800" b="0" dirty="0">
                <a:latin typeface="Arial MT"/>
                <a:cs typeface="Arial MT"/>
              </a:rPr>
              <a:t>STUDENT</a:t>
            </a:r>
            <a:r>
              <a:rPr sz="2800" b="0" spc="-165" dirty="0">
                <a:latin typeface="Arial MT"/>
                <a:cs typeface="Arial MT"/>
              </a:rPr>
              <a:t> </a:t>
            </a:r>
            <a:r>
              <a:rPr sz="2800" b="0" spc="-20" dirty="0">
                <a:latin typeface="Arial MT"/>
                <a:cs typeface="Arial MT"/>
              </a:rPr>
              <a:t>NAME</a:t>
            </a:r>
            <a:r>
              <a:rPr lang="en-US" sz="2800" b="0" spc="-20" dirty="0">
                <a:latin typeface="Arial MT"/>
                <a:cs typeface="Arial MT"/>
              </a:rPr>
              <a:t>:</a:t>
            </a:r>
            <a:r>
              <a:rPr sz="2800" b="0" spc="-20" dirty="0">
                <a:latin typeface="Arial MT"/>
                <a:cs typeface="Arial MT"/>
              </a:rPr>
              <a:t> </a:t>
            </a:r>
            <a:r>
              <a:rPr lang="en-US" sz="2800" b="0" spc="-20" dirty="0">
                <a:latin typeface="Arial MT"/>
                <a:cs typeface="Arial MT"/>
              </a:rPr>
              <a:t> Blessing Mpongo - maha</a:t>
            </a:r>
            <a:br>
              <a:rPr lang="en-US" sz="2800" b="0" spc="-20" dirty="0">
                <a:latin typeface="Arial MT"/>
                <a:cs typeface="Arial MT"/>
              </a:rPr>
            </a:br>
            <a:r>
              <a:rPr sz="2800" b="0" dirty="0">
                <a:latin typeface="Arial MT"/>
                <a:cs typeface="Arial MT"/>
              </a:rPr>
              <a:t>STUDENT</a:t>
            </a:r>
            <a:r>
              <a:rPr sz="2800" b="0" spc="-165" dirty="0">
                <a:latin typeface="Arial MT"/>
                <a:cs typeface="Arial MT"/>
              </a:rPr>
              <a:t> </a:t>
            </a:r>
            <a:r>
              <a:rPr sz="2800" b="0" spc="-25" dirty="0">
                <a:latin typeface="Arial MT"/>
                <a:cs typeface="Arial MT"/>
              </a:rPr>
              <a:t>ID</a:t>
            </a:r>
            <a:r>
              <a:rPr lang="en-US" sz="2800" b="0" spc="-25" dirty="0">
                <a:latin typeface="Arial MT"/>
                <a:cs typeface="Arial MT"/>
              </a:rPr>
              <a:t>:</a:t>
            </a:r>
            <a:r>
              <a:rPr sz="2800" b="0" spc="-25" dirty="0">
                <a:latin typeface="Arial MT"/>
                <a:cs typeface="Arial MT"/>
              </a:rPr>
              <a:t> </a:t>
            </a:r>
            <a:r>
              <a:rPr lang="en-IN" sz="2800" b="0" spc="-25" dirty="0">
                <a:latin typeface="Arial MT"/>
                <a:cs typeface="Arial MT"/>
              </a:rPr>
              <a:t>2513583</a:t>
            </a:r>
            <a:br>
              <a:rPr lang="en-US" sz="2800" b="0" spc="-25" dirty="0">
                <a:latin typeface="Arial MT"/>
                <a:cs typeface="Arial MT"/>
              </a:rPr>
            </a:br>
            <a:r>
              <a:rPr sz="2800" b="0" spc="-10" dirty="0" err="1">
                <a:latin typeface="Arial MT"/>
                <a:cs typeface="Arial MT"/>
              </a:rPr>
              <a:t>LECTURER</a:t>
            </a:r>
            <a:r>
              <a:rPr lang="en-US" sz="2800" b="0" spc="-10" dirty="0" err="1">
                <a:latin typeface="Arial MT"/>
                <a:cs typeface="Arial MT"/>
              </a:rPr>
              <a:t>:Anita</a:t>
            </a:r>
            <a:r>
              <a:rPr lang="en-US" sz="2800" b="0" spc="-10" dirty="0">
                <a:latin typeface="Arial MT"/>
                <a:cs typeface="Arial MT"/>
              </a:rPr>
              <a:t> Nan</a:t>
            </a:r>
            <a:endParaRPr sz="2800" dirty="0">
              <a:latin typeface="Arial MT"/>
              <a:cs typeface="Arial MT"/>
            </a:endParaRPr>
          </a:p>
          <a:p>
            <a:pPr marL="12700">
              <a:lnSpc>
                <a:spcPts val="3679"/>
              </a:lnSpc>
            </a:pPr>
            <a:r>
              <a:rPr sz="2800" b="0" dirty="0">
                <a:latin typeface="Arial MT"/>
                <a:cs typeface="Arial MT"/>
              </a:rPr>
              <a:t>Assignment</a:t>
            </a:r>
            <a:r>
              <a:rPr sz="2800" b="0" spc="-50" dirty="0">
                <a:latin typeface="Arial MT"/>
                <a:cs typeface="Arial MT"/>
              </a:rPr>
              <a:t> </a:t>
            </a:r>
            <a:r>
              <a:rPr sz="2800" b="0" dirty="0">
                <a:latin typeface="Arial MT"/>
                <a:cs typeface="Arial MT"/>
              </a:rPr>
              <a:t>1:</a:t>
            </a:r>
            <a:r>
              <a:rPr sz="2800" b="0" spc="-45" dirty="0">
                <a:latin typeface="Arial MT"/>
                <a:cs typeface="Arial MT"/>
              </a:rPr>
              <a:t> </a:t>
            </a:r>
            <a:r>
              <a:rPr sz="2800" b="0" spc="-10" dirty="0">
                <a:latin typeface="Arial MT"/>
                <a:cs typeface="Arial MT"/>
              </a:rPr>
              <a:t>Presentation</a:t>
            </a:r>
            <a:endParaRPr sz="2800" dirty="0">
              <a:latin typeface="Arial MT"/>
              <a:cs typeface="Arial M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3178175"/>
            <a:ext cx="1591945" cy="507365"/>
          </a:xfrm>
          <a:custGeom>
            <a:avLst/>
            <a:gdLst/>
            <a:ahLst/>
            <a:cxnLst/>
            <a:rect l="l" t="t" r="r" b="b"/>
            <a:pathLst>
              <a:path w="1591945" h="507364">
                <a:moveTo>
                  <a:pt x="0" y="0"/>
                </a:moveTo>
                <a:lnTo>
                  <a:pt x="0" y="503757"/>
                </a:lnTo>
                <a:lnTo>
                  <a:pt x="1245436" y="507296"/>
                </a:lnTo>
                <a:lnTo>
                  <a:pt x="1345750" y="507296"/>
                </a:lnTo>
                <a:lnTo>
                  <a:pt x="1351934" y="500904"/>
                </a:lnTo>
                <a:lnTo>
                  <a:pt x="1353822" y="499383"/>
                </a:lnTo>
                <a:lnTo>
                  <a:pt x="1584337" y="268817"/>
                </a:lnTo>
                <a:lnTo>
                  <a:pt x="1589651" y="261663"/>
                </a:lnTo>
                <a:lnTo>
                  <a:pt x="1591423" y="254510"/>
                </a:lnTo>
                <a:lnTo>
                  <a:pt x="1589651" y="247357"/>
                </a:lnTo>
                <a:lnTo>
                  <a:pt x="1584337" y="240205"/>
                </a:lnTo>
                <a:lnTo>
                  <a:pt x="1355369" y="11262"/>
                </a:lnTo>
                <a:lnTo>
                  <a:pt x="1350387" y="11262"/>
                </a:lnTo>
                <a:lnTo>
                  <a:pt x="1350387" y="6493"/>
                </a:lnTo>
                <a:lnTo>
                  <a:pt x="1345750" y="6493"/>
                </a:lnTo>
                <a:lnTo>
                  <a:pt x="1340939" y="1724"/>
                </a:lnTo>
                <a:lnTo>
                  <a:pt x="0" y="0"/>
                </a:lnTo>
                <a:close/>
              </a:path>
            </a:pathLst>
          </a:custGeom>
          <a:solidFill>
            <a:srgbClr val="4A66AC"/>
          </a:solidFill>
        </p:spPr>
        <p:txBody>
          <a:bodyPr wrap="square" lIns="0" tIns="0" rIns="0" bIns="0" rtlCol="0"/>
          <a:lstStyle/>
          <a:p>
            <a:endParaRPr/>
          </a:p>
        </p:txBody>
      </p:sp>
      <p:sp>
        <p:nvSpPr>
          <p:cNvPr id="3" name="object 3"/>
          <p:cNvSpPr txBox="1">
            <a:spLocks noGrp="1"/>
          </p:cNvSpPr>
          <p:nvPr>
            <p:ph type="title"/>
          </p:nvPr>
        </p:nvSpPr>
        <p:spPr>
          <a:xfrm>
            <a:off x="2183593" y="609600"/>
            <a:ext cx="8539426" cy="1067089"/>
          </a:xfrm>
          <a:prstGeom prst="rect">
            <a:avLst/>
          </a:prstGeom>
        </p:spPr>
        <p:txBody>
          <a:bodyPr vert="horz" wrap="square" lIns="0" tIns="444789" rIns="0" bIns="0" rtlCol="0">
            <a:spAutoFit/>
          </a:bodyPr>
          <a:lstStyle/>
          <a:p>
            <a:pPr marL="2221230">
              <a:lnSpc>
                <a:spcPct val="100000"/>
              </a:lnSpc>
              <a:spcBef>
                <a:spcPts val="100"/>
              </a:spcBef>
            </a:pPr>
            <a:r>
              <a:rPr spc="-300" dirty="0"/>
              <a:t>OVERVIEW</a:t>
            </a:r>
          </a:p>
        </p:txBody>
      </p:sp>
      <p:sp>
        <p:nvSpPr>
          <p:cNvPr id="4" name="object 4"/>
          <p:cNvSpPr txBox="1">
            <a:spLocks noGrp="1"/>
          </p:cNvSpPr>
          <p:nvPr>
            <p:ph type="body" idx="1"/>
          </p:nvPr>
        </p:nvSpPr>
        <p:spPr>
          <a:xfrm>
            <a:off x="2514600" y="2209800"/>
            <a:ext cx="8763000" cy="3946273"/>
          </a:xfrm>
          <a:prstGeom prst="rect">
            <a:avLst/>
          </a:prstGeom>
        </p:spPr>
        <p:txBody>
          <a:bodyPr vert="horz" wrap="square" lIns="0" tIns="142240" rIns="0" bIns="0" rtlCol="0">
            <a:spAutoFit/>
          </a:bodyPr>
          <a:lstStyle/>
          <a:p>
            <a:pPr marL="342900" indent="-342900">
              <a:lnSpc>
                <a:spcPct val="150000"/>
              </a:lnSpc>
              <a:buFont typeface="Arial" panose="020B0604020202020204" pitchFamily="34" charset="0"/>
              <a:buChar char="•"/>
            </a:pPr>
            <a:r>
              <a:rPr lang="en-US" dirty="0"/>
              <a:t>Introduction</a:t>
            </a:r>
          </a:p>
          <a:p>
            <a:pPr marL="342900" indent="-342900">
              <a:lnSpc>
                <a:spcPct val="150000"/>
              </a:lnSpc>
              <a:buFont typeface="Arial" panose="020B0604020202020204" pitchFamily="34" charset="0"/>
              <a:buChar char="•"/>
            </a:pPr>
            <a:r>
              <a:rPr lang="en-US" dirty="0"/>
              <a:t>Company background</a:t>
            </a:r>
          </a:p>
          <a:p>
            <a:pPr marL="342900" indent="-342900">
              <a:lnSpc>
                <a:spcPct val="150000"/>
              </a:lnSpc>
              <a:buFont typeface="Arial" panose="020B0604020202020204" pitchFamily="34" charset="0"/>
              <a:buChar char="•"/>
            </a:pPr>
            <a:r>
              <a:rPr lang="en-US" dirty="0"/>
              <a:t>Problem: nature and scope</a:t>
            </a:r>
          </a:p>
          <a:p>
            <a:pPr marL="342900" indent="-342900">
              <a:lnSpc>
                <a:spcPct val="150000"/>
              </a:lnSpc>
              <a:buFont typeface="Arial" panose="020B0604020202020204" pitchFamily="34" charset="0"/>
              <a:buChar char="•"/>
            </a:pPr>
            <a:r>
              <a:rPr lang="en-US" dirty="0"/>
              <a:t>PESTLE ANALYSIS: Green Haven Florists</a:t>
            </a:r>
          </a:p>
          <a:p>
            <a:pPr marL="342900" indent="-342900">
              <a:lnSpc>
                <a:spcPct val="150000"/>
              </a:lnSpc>
              <a:buFont typeface="Arial" panose="020B0604020202020204" pitchFamily="34" charset="0"/>
              <a:buChar char="•"/>
            </a:pPr>
            <a:r>
              <a:rPr lang="en-US" dirty="0"/>
              <a:t>Cause and effect analysis: Fishbone diagram</a:t>
            </a:r>
          </a:p>
          <a:p>
            <a:pPr marL="342900" indent="-342900">
              <a:lnSpc>
                <a:spcPct val="150000"/>
              </a:lnSpc>
              <a:buFont typeface="Arial" panose="020B0604020202020204" pitchFamily="34" charset="0"/>
              <a:buChar char="•"/>
            </a:pPr>
            <a:r>
              <a:rPr lang="en-US" dirty="0"/>
              <a:t>Conclusion</a:t>
            </a:r>
          </a:p>
          <a:p>
            <a:pPr marL="342900" indent="-342900">
              <a:lnSpc>
                <a:spcPct val="150000"/>
              </a:lnSpc>
              <a:buFont typeface="Arial" panose="020B0604020202020204" pitchFamily="34" charset="0"/>
              <a:buChar char="•"/>
            </a:pPr>
            <a:r>
              <a:rPr lang="en-US" dirty="0"/>
              <a:t>References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F53C0D-F648-F2C1-F87F-3CB3272A6E03}"/>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1C4702F0-8D22-9DCF-4AEB-A43CBED4C1EF}"/>
              </a:ext>
            </a:extLst>
          </p:cNvPr>
          <p:cNvSpPr/>
          <p:nvPr/>
        </p:nvSpPr>
        <p:spPr>
          <a:xfrm>
            <a:off x="0" y="3178175"/>
            <a:ext cx="1591945" cy="507365"/>
          </a:xfrm>
          <a:custGeom>
            <a:avLst/>
            <a:gdLst/>
            <a:ahLst/>
            <a:cxnLst/>
            <a:rect l="l" t="t" r="r" b="b"/>
            <a:pathLst>
              <a:path w="1591945" h="507364">
                <a:moveTo>
                  <a:pt x="0" y="0"/>
                </a:moveTo>
                <a:lnTo>
                  <a:pt x="0" y="503757"/>
                </a:lnTo>
                <a:lnTo>
                  <a:pt x="1245436" y="507296"/>
                </a:lnTo>
                <a:lnTo>
                  <a:pt x="1345750" y="507296"/>
                </a:lnTo>
                <a:lnTo>
                  <a:pt x="1351934" y="500904"/>
                </a:lnTo>
                <a:lnTo>
                  <a:pt x="1353822" y="499383"/>
                </a:lnTo>
                <a:lnTo>
                  <a:pt x="1584337" y="268817"/>
                </a:lnTo>
                <a:lnTo>
                  <a:pt x="1589651" y="261663"/>
                </a:lnTo>
                <a:lnTo>
                  <a:pt x="1591423" y="254510"/>
                </a:lnTo>
                <a:lnTo>
                  <a:pt x="1589651" y="247357"/>
                </a:lnTo>
                <a:lnTo>
                  <a:pt x="1584337" y="240205"/>
                </a:lnTo>
                <a:lnTo>
                  <a:pt x="1355369" y="11262"/>
                </a:lnTo>
                <a:lnTo>
                  <a:pt x="1350387" y="11262"/>
                </a:lnTo>
                <a:lnTo>
                  <a:pt x="1350387" y="6493"/>
                </a:lnTo>
                <a:lnTo>
                  <a:pt x="1345750" y="6493"/>
                </a:lnTo>
                <a:lnTo>
                  <a:pt x="1340939" y="1724"/>
                </a:lnTo>
                <a:lnTo>
                  <a:pt x="0" y="0"/>
                </a:lnTo>
                <a:close/>
              </a:path>
            </a:pathLst>
          </a:custGeom>
          <a:solidFill>
            <a:srgbClr val="4A66AC"/>
          </a:solidFill>
        </p:spPr>
        <p:txBody>
          <a:bodyPr wrap="square" lIns="0" tIns="0" rIns="0" bIns="0" rtlCol="0"/>
          <a:lstStyle/>
          <a:p>
            <a:endParaRPr/>
          </a:p>
        </p:txBody>
      </p:sp>
      <p:sp>
        <p:nvSpPr>
          <p:cNvPr id="3" name="object 3">
            <a:extLst>
              <a:ext uri="{FF2B5EF4-FFF2-40B4-BE49-F238E27FC236}">
                <a16:creationId xmlns:a16="http://schemas.microsoft.com/office/drawing/2014/main" id="{FC561054-25D7-BA8A-BE31-D62D783C3349}"/>
              </a:ext>
            </a:extLst>
          </p:cNvPr>
          <p:cNvSpPr txBox="1">
            <a:spLocks noGrp="1"/>
          </p:cNvSpPr>
          <p:nvPr>
            <p:ph type="title"/>
          </p:nvPr>
        </p:nvSpPr>
        <p:spPr>
          <a:xfrm>
            <a:off x="2183593" y="609600"/>
            <a:ext cx="8539426" cy="1064686"/>
          </a:xfrm>
          <a:prstGeom prst="rect">
            <a:avLst/>
          </a:prstGeom>
        </p:spPr>
        <p:txBody>
          <a:bodyPr vert="horz" wrap="square" lIns="0" tIns="444789" rIns="0" bIns="0" rtlCol="0">
            <a:spAutoFit/>
          </a:bodyPr>
          <a:lstStyle/>
          <a:p>
            <a:pPr marL="2221230">
              <a:lnSpc>
                <a:spcPct val="100000"/>
              </a:lnSpc>
              <a:spcBef>
                <a:spcPts val="100"/>
              </a:spcBef>
            </a:pPr>
            <a:r>
              <a:rPr lang="en-IN" spc="-140" dirty="0"/>
              <a:t>Introduction</a:t>
            </a:r>
            <a:endParaRPr spc="-300" dirty="0"/>
          </a:p>
        </p:txBody>
      </p:sp>
      <p:sp>
        <p:nvSpPr>
          <p:cNvPr id="4" name="object 4">
            <a:extLst>
              <a:ext uri="{FF2B5EF4-FFF2-40B4-BE49-F238E27FC236}">
                <a16:creationId xmlns:a16="http://schemas.microsoft.com/office/drawing/2014/main" id="{4AF2F3D9-7B66-494A-B2BB-3D9474259508}"/>
              </a:ext>
            </a:extLst>
          </p:cNvPr>
          <p:cNvSpPr txBox="1">
            <a:spLocks noGrp="1"/>
          </p:cNvSpPr>
          <p:nvPr>
            <p:ph type="body" idx="1"/>
          </p:nvPr>
        </p:nvSpPr>
        <p:spPr>
          <a:xfrm>
            <a:off x="2514600" y="2209800"/>
            <a:ext cx="9220200" cy="3392275"/>
          </a:xfrm>
          <a:prstGeom prst="rect">
            <a:avLst/>
          </a:prstGeom>
        </p:spPr>
        <p:txBody>
          <a:bodyPr vert="horz" wrap="square" lIns="0" tIns="142240" rIns="0" bIns="0" rtlCol="0">
            <a:spAutoFit/>
          </a:bodyPr>
          <a:lstStyle/>
          <a:p>
            <a:pPr marL="342900" indent="-342900">
              <a:lnSpc>
                <a:spcPct val="150000"/>
              </a:lnSpc>
              <a:buFont typeface="Arial" panose="020B0604020202020204" pitchFamily="34" charset="0"/>
              <a:buChar char="•"/>
            </a:pPr>
            <a:r>
              <a:rPr lang="en-US" sz="2000" b="0" dirty="0">
                <a:latin typeface="Arial"/>
                <a:cs typeface="Arial"/>
              </a:rPr>
              <a:t>Green Haven Florist is in Norwich, UK founded in 2016 by Liam and Priya Patel is an independent florist company </a:t>
            </a:r>
            <a:endParaRPr lang="en-US" sz="2000" b="0" dirty="0"/>
          </a:p>
          <a:p>
            <a:pPr marL="342900" indent="-342900">
              <a:lnSpc>
                <a:spcPct val="150000"/>
              </a:lnSpc>
              <a:buFont typeface="Arial" panose="020B0604020202020204" pitchFamily="34" charset="0"/>
              <a:buChar char="•"/>
            </a:pPr>
            <a:r>
              <a:rPr lang="en-US" sz="2000" b="0" dirty="0">
                <a:latin typeface="Arial"/>
                <a:cs typeface="Arial"/>
              </a:rPr>
              <a:t>The core value proposition are bespoke arrangements, Eco-friendly packaging and strong community ties</a:t>
            </a:r>
            <a:endParaRPr lang="en-US" sz="2000" b="0" dirty="0"/>
          </a:p>
          <a:p>
            <a:pPr marL="342900" indent="-342900">
              <a:lnSpc>
                <a:spcPct val="150000"/>
              </a:lnSpc>
              <a:buFont typeface="Arial" panose="020B0604020202020204" pitchFamily="34" charset="0"/>
              <a:buChar char="•"/>
            </a:pPr>
            <a:r>
              <a:rPr lang="en-US" sz="2000" b="0" dirty="0">
                <a:latin typeface="Arial"/>
                <a:cs typeface="Arial"/>
              </a:rPr>
              <a:t>The objective of this presentation is to </a:t>
            </a:r>
            <a:r>
              <a:rPr lang="en-US" sz="2000" b="0" dirty="0" err="1">
                <a:latin typeface="Arial"/>
                <a:cs typeface="Arial"/>
              </a:rPr>
              <a:t>analyse</a:t>
            </a:r>
            <a:r>
              <a:rPr lang="en-US" sz="2000" b="0" dirty="0">
                <a:latin typeface="Arial"/>
                <a:cs typeface="Arial"/>
              </a:rPr>
              <a:t> the root cause of the downturn and provide a framework for eliminating the issues.</a:t>
            </a:r>
            <a:endParaRPr lang="en-US" sz="2000" b="0" dirty="0"/>
          </a:p>
          <a:p>
            <a:pPr>
              <a:lnSpc>
                <a:spcPct val="150000"/>
              </a:lnSpc>
            </a:pPr>
            <a:endParaRPr lang="en-US" dirty="0"/>
          </a:p>
        </p:txBody>
      </p:sp>
    </p:spTree>
    <p:extLst>
      <p:ext uri="{BB962C8B-B14F-4D97-AF65-F5344CB8AC3E}">
        <p14:creationId xmlns:p14="http://schemas.microsoft.com/office/powerpoint/2010/main" val="25960736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3178175"/>
            <a:ext cx="1591945" cy="507365"/>
          </a:xfrm>
          <a:custGeom>
            <a:avLst/>
            <a:gdLst/>
            <a:ahLst/>
            <a:cxnLst/>
            <a:rect l="l" t="t" r="r" b="b"/>
            <a:pathLst>
              <a:path w="1591945" h="507364">
                <a:moveTo>
                  <a:pt x="0" y="0"/>
                </a:moveTo>
                <a:lnTo>
                  <a:pt x="0" y="503757"/>
                </a:lnTo>
                <a:lnTo>
                  <a:pt x="1245436" y="507296"/>
                </a:lnTo>
                <a:lnTo>
                  <a:pt x="1345750" y="507296"/>
                </a:lnTo>
                <a:lnTo>
                  <a:pt x="1351934" y="500904"/>
                </a:lnTo>
                <a:lnTo>
                  <a:pt x="1353822" y="499383"/>
                </a:lnTo>
                <a:lnTo>
                  <a:pt x="1584337" y="268817"/>
                </a:lnTo>
                <a:lnTo>
                  <a:pt x="1589651" y="261663"/>
                </a:lnTo>
                <a:lnTo>
                  <a:pt x="1591423" y="254510"/>
                </a:lnTo>
                <a:lnTo>
                  <a:pt x="1589651" y="247357"/>
                </a:lnTo>
                <a:lnTo>
                  <a:pt x="1584337" y="240205"/>
                </a:lnTo>
                <a:lnTo>
                  <a:pt x="1355369" y="11262"/>
                </a:lnTo>
                <a:lnTo>
                  <a:pt x="1350387" y="11262"/>
                </a:lnTo>
                <a:lnTo>
                  <a:pt x="1350387" y="6493"/>
                </a:lnTo>
                <a:lnTo>
                  <a:pt x="1345750" y="6493"/>
                </a:lnTo>
                <a:lnTo>
                  <a:pt x="1340939" y="1724"/>
                </a:lnTo>
                <a:lnTo>
                  <a:pt x="0" y="0"/>
                </a:lnTo>
                <a:close/>
              </a:path>
            </a:pathLst>
          </a:custGeom>
          <a:solidFill>
            <a:srgbClr val="4A66AC"/>
          </a:solidFill>
        </p:spPr>
        <p:txBody>
          <a:bodyPr wrap="square" lIns="0" tIns="0" rIns="0" bIns="0" rtlCol="0"/>
          <a:lstStyle/>
          <a:p>
            <a:endParaRPr/>
          </a:p>
        </p:txBody>
      </p:sp>
      <p:sp>
        <p:nvSpPr>
          <p:cNvPr id="3" name="object 3"/>
          <p:cNvSpPr txBox="1">
            <a:spLocks noGrp="1"/>
          </p:cNvSpPr>
          <p:nvPr>
            <p:ph type="title"/>
          </p:nvPr>
        </p:nvSpPr>
        <p:spPr>
          <a:xfrm>
            <a:off x="2207286" y="422991"/>
            <a:ext cx="8539426" cy="1067089"/>
          </a:xfrm>
          <a:prstGeom prst="rect">
            <a:avLst/>
          </a:prstGeom>
        </p:spPr>
        <p:txBody>
          <a:bodyPr vert="horz" wrap="square" lIns="0" tIns="12700" rIns="0" bIns="0" rtlCol="0">
            <a:spAutoFit/>
          </a:bodyPr>
          <a:lstStyle/>
          <a:p>
            <a:pPr marL="1184910">
              <a:lnSpc>
                <a:spcPct val="100000"/>
              </a:lnSpc>
              <a:spcBef>
                <a:spcPts val="100"/>
              </a:spcBef>
            </a:pPr>
            <a:r>
              <a:rPr spc="75" dirty="0"/>
              <a:t>Company</a:t>
            </a:r>
            <a:r>
              <a:rPr spc="-50" dirty="0"/>
              <a:t> </a:t>
            </a:r>
            <a:r>
              <a:rPr spc="-10" dirty="0"/>
              <a:t>background</a:t>
            </a:r>
          </a:p>
        </p:txBody>
      </p:sp>
      <p:sp>
        <p:nvSpPr>
          <p:cNvPr id="4" name="object 4"/>
          <p:cNvSpPr txBox="1"/>
          <p:nvPr/>
        </p:nvSpPr>
        <p:spPr>
          <a:xfrm>
            <a:off x="1631940" y="1219200"/>
            <a:ext cx="10255260" cy="4687181"/>
          </a:xfrm>
          <a:prstGeom prst="rect">
            <a:avLst/>
          </a:prstGeom>
        </p:spPr>
        <p:txBody>
          <a:bodyPr vert="horz" wrap="square" lIns="0" tIns="166370" rIns="0" bIns="0" rtlCol="0">
            <a:spAutoFit/>
          </a:bodyPr>
          <a:lstStyle/>
          <a:p>
            <a:pPr marL="342900" indent="-342900">
              <a:lnSpc>
                <a:spcPct val="150000"/>
              </a:lnSpc>
              <a:buFont typeface="Arial" panose="020B0604020202020204" pitchFamily="34" charset="0"/>
              <a:buChar char="•"/>
            </a:pPr>
            <a:r>
              <a:rPr lang="en-US" dirty="0">
                <a:latin typeface="Arial"/>
                <a:cs typeface="Arial"/>
              </a:rPr>
              <a:t>Green Haven Florist is known for </a:t>
            </a:r>
            <a:r>
              <a:rPr lang="en-US" dirty="0" err="1">
                <a:latin typeface="Arial"/>
                <a:cs typeface="Arial"/>
              </a:rPr>
              <a:t>customised</a:t>
            </a:r>
            <a:r>
              <a:rPr lang="en-US" dirty="0">
                <a:latin typeface="Arial"/>
                <a:cs typeface="Arial"/>
              </a:rPr>
              <a:t> floral arrangement, eco friendly packaging, and  strong communal </a:t>
            </a:r>
            <a:r>
              <a:rPr lang="en-US" dirty="0" err="1">
                <a:latin typeface="Arial"/>
                <a:cs typeface="Arial"/>
              </a:rPr>
              <a:t>bondings</a:t>
            </a:r>
            <a:r>
              <a:rPr lang="en-US" dirty="0">
                <a:latin typeface="Arial"/>
                <a:cs typeface="Arial"/>
              </a:rPr>
              <a:t>.</a:t>
            </a:r>
            <a:endParaRPr lang="en-US" dirty="0"/>
          </a:p>
          <a:p>
            <a:pPr marL="342900" indent="-342900">
              <a:lnSpc>
                <a:spcPct val="150000"/>
              </a:lnSpc>
              <a:buFont typeface="Arial" panose="020B0604020202020204" pitchFamily="34" charset="0"/>
              <a:buChar char="•"/>
            </a:pPr>
            <a:r>
              <a:rPr lang="en-US" dirty="0">
                <a:latin typeface="Arial"/>
                <a:cs typeface="Arial"/>
              </a:rPr>
              <a:t>A strong sustainable idea of using biodegradable wrapping and locally sourced blooms.</a:t>
            </a:r>
            <a:endParaRPr lang="en-US" dirty="0"/>
          </a:p>
          <a:p>
            <a:pPr marL="342900" indent="-342900">
              <a:lnSpc>
                <a:spcPct val="150000"/>
              </a:lnSpc>
              <a:buFont typeface="Arial" panose="020B0604020202020204" pitchFamily="34" charset="0"/>
              <a:buChar char="•"/>
            </a:pPr>
            <a:r>
              <a:rPr lang="en-US" dirty="0">
                <a:latin typeface="Arial"/>
                <a:cs typeface="Arial"/>
              </a:rPr>
              <a:t>Green Haven Florist drop in sales, online sales are not enough to cover in-store sale loss and the shop’s location has suffered from closure of near-by businesses (Etheredge, </a:t>
            </a:r>
            <a:r>
              <a:rPr lang="en-US" i="1" dirty="0">
                <a:latin typeface="Arial"/>
                <a:cs typeface="Arial"/>
              </a:rPr>
              <a:t>et al,. </a:t>
            </a:r>
            <a:r>
              <a:rPr lang="en-US" dirty="0">
                <a:latin typeface="Arial"/>
                <a:cs typeface="Arial"/>
              </a:rPr>
              <a:t>2025)</a:t>
            </a:r>
          </a:p>
          <a:p>
            <a:pPr marL="342900" indent="-342900">
              <a:lnSpc>
                <a:spcPct val="150000"/>
              </a:lnSpc>
              <a:buFont typeface="Arial" panose="020B0604020202020204" pitchFamily="34" charset="0"/>
              <a:buChar char="•"/>
            </a:pPr>
            <a:r>
              <a:rPr lang="en-US" b="0" dirty="0">
                <a:latin typeface="Arial"/>
                <a:cs typeface="Arial"/>
              </a:rPr>
              <a:t>The store faced a 30% drop in in-store sales over the last 12 months. While online orders have slightly increased but they are not enough to offset the loss.</a:t>
            </a:r>
            <a:endParaRPr lang="en-US" b="0" dirty="0"/>
          </a:p>
          <a:p>
            <a:pPr marL="342900" indent="-342900">
              <a:lnSpc>
                <a:spcPct val="150000"/>
              </a:lnSpc>
              <a:buFont typeface="Arial" panose="020B0604020202020204" pitchFamily="34" charset="0"/>
              <a:buChar char="•"/>
            </a:pPr>
            <a:r>
              <a:rPr lang="en-US" b="0" dirty="0">
                <a:latin typeface="Arial"/>
                <a:cs typeface="Arial"/>
              </a:rPr>
              <a:t>This </a:t>
            </a:r>
            <a:r>
              <a:rPr lang="en-US" b="0" dirty="0" err="1">
                <a:latin typeface="Arial"/>
                <a:cs typeface="Arial"/>
              </a:rPr>
              <a:t>organisation</a:t>
            </a:r>
            <a:r>
              <a:rPr lang="en-US" b="0" dirty="0">
                <a:latin typeface="Arial"/>
                <a:cs typeface="Arial"/>
              </a:rPr>
              <a:t> is also facing issues on digital sales as the website is outdated, with no active digital marketing or social media strategy.</a:t>
            </a:r>
            <a:endParaRPr lang="en-US" b="0" dirty="0"/>
          </a:p>
          <a:p>
            <a:pPr marL="342900" indent="-342900">
              <a:lnSpc>
                <a:spcPct val="150000"/>
              </a:lnSpc>
              <a:buFont typeface="Arial" panose="020B0604020202020204" pitchFamily="34" charset="0"/>
              <a:buChar char="•"/>
            </a:pPr>
            <a:r>
              <a:rPr lang="en-US" b="0" dirty="0">
                <a:latin typeface="Arial"/>
                <a:cs typeface="Arial"/>
              </a:rPr>
              <a:t>Increasing costs of reliable packaging and premium flowers are eating the profits of the company.</a:t>
            </a:r>
            <a:endParaRPr lang="en-US" b="0" dirty="0"/>
          </a:p>
          <a:p>
            <a:pPr marL="342900" indent="-342900">
              <a:lnSpc>
                <a:spcPct val="150000"/>
              </a:lnSpc>
              <a:buFont typeface="Arial" panose="020B0604020202020204" pitchFamily="34" charset="0"/>
              <a:buChar char="•"/>
            </a:pP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3178175"/>
            <a:ext cx="1591945" cy="507365"/>
          </a:xfrm>
          <a:custGeom>
            <a:avLst/>
            <a:gdLst/>
            <a:ahLst/>
            <a:cxnLst/>
            <a:rect l="l" t="t" r="r" b="b"/>
            <a:pathLst>
              <a:path w="1591945" h="507364">
                <a:moveTo>
                  <a:pt x="0" y="0"/>
                </a:moveTo>
                <a:lnTo>
                  <a:pt x="0" y="503757"/>
                </a:lnTo>
                <a:lnTo>
                  <a:pt x="1245436" y="507296"/>
                </a:lnTo>
                <a:lnTo>
                  <a:pt x="1345750" y="507296"/>
                </a:lnTo>
                <a:lnTo>
                  <a:pt x="1351934" y="500904"/>
                </a:lnTo>
                <a:lnTo>
                  <a:pt x="1353822" y="499383"/>
                </a:lnTo>
                <a:lnTo>
                  <a:pt x="1584337" y="268817"/>
                </a:lnTo>
                <a:lnTo>
                  <a:pt x="1589651" y="261663"/>
                </a:lnTo>
                <a:lnTo>
                  <a:pt x="1591423" y="254510"/>
                </a:lnTo>
                <a:lnTo>
                  <a:pt x="1589651" y="247357"/>
                </a:lnTo>
                <a:lnTo>
                  <a:pt x="1584337" y="240205"/>
                </a:lnTo>
                <a:lnTo>
                  <a:pt x="1355369" y="11262"/>
                </a:lnTo>
                <a:lnTo>
                  <a:pt x="1350387" y="11262"/>
                </a:lnTo>
                <a:lnTo>
                  <a:pt x="1350387" y="6493"/>
                </a:lnTo>
                <a:lnTo>
                  <a:pt x="1345750" y="6493"/>
                </a:lnTo>
                <a:lnTo>
                  <a:pt x="1340939" y="1724"/>
                </a:lnTo>
                <a:lnTo>
                  <a:pt x="0" y="0"/>
                </a:lnTo>
                <a:close/>
              </a:path>
            </a:pathLst>
          </a:custGeom>
          <a:solidFill>
            <a:srgbClr val="4A66AC"/>
          </a:solidFill>
        </p:spPr>
        <p:txBody>
          <a:bodyPr wrap="square" lIns="0" tIns="0" rIns="0" bIns="0" rtlCol="0"/>
          <a:lstStyle/>
          <a:p>
            <a:endParaRPr/>
          </a:p>
        </p:txBody>
      </p:sp>
      <p:sp>
        <p:nvSpPr>
          <p:cNvPr id="3" name="object 3"/>
          <p:cNvSpPr txBox="1">
            <a:spLocks noGrp="1"/>
          </p:cNvSpPr>
          <p:nvPr>
            <p:ph type="title"/>
          </p:nvPr>
        </p:nvSpPr>
        <p:spPr>
          <a:xfrm>
            <a:off x="2622232" y="424723"/>
            <a:ext cx="6722745" cy="635000"/>
          </a:xfrm>
          <a:prstGeom prst="rect">
            <a:avLst/>
          </a:prstGeom>
        </p:spPr>
        <p:txBody>
          <a:bodyPr vert="horz" wrap="square" lIns="0" tIns="12700" rIns="0" bIns="0" rtlCol="0">
            <a:spAutoFit/>
          </a:bodyPr>
          <a:lstStyle/>
          <a:p>
            <a:pPr marL="12700">
              <a:lnSpc>
                <a:spcPct val="100000"/>
              </a:lnSpc>
              <a:spcBef>
                <a:spcPts val="100"/>
              </a:spcBef>
            </a:pPr>
            <a:r>
              <a:rPr spc="-155" dirty="0"/>
              <a:t>Problem:</a:t>
            </a:r>
            <a:r>
              <a:rPr spc="-50" dirty="0"/>
              <a:t> </a:t>
            </a:r>
            <a:r>
              <a:rPr spc="-145" dirty="0"/>
              <a:t>nature</a:t>
            </a:r>
            <a:r>
              <a:rPr spc="-50" dirty="0"/>
              <a:t> </a:t>
            </a:r>
            <a:r>
              <a:rPr dirty="0"/>
              <a:t>and</a:t>
            </a:r>
            <a:r>
              <a:rPr spc="-50" dirty="0"/>
              <a:t> </a:t>
            </a:r>
            <a:r>
              <a:rPr spc="75" dirty="0"/>
              <a:t>scope</a:t>
            </a:r>
          </a:p>
        </p:txBody>
      </p:sp>
      <p:graphicFrame>
        <p:nvGraphicFramePr>
          <p:cNvPr id="5" name="Content Placeholder 4">
            <a:extLst>
              <a:ext uri="{FF2B5EF4-FFF2-40B4-BE49-F238E27FC236}">
                <a16:creationId xmlns:a16="http://schemas.microsoft.com/office/drawing/2014/main" id="{8915F0BA-E40A-21E3-DED5-2179CA1E5669}"/>
              </a:ext>
            </a:extLst>
          </p:cNvPr>
          <p:cNvGraphicFramePr>
            <a:graphicFrameLocks/>
          </p:cNvGraphicFramePr>
          <p:nvPr>
            <p:extLst>
              <p:ext uri="{D42A27DB-BD31-4B8C-83A1-F6EECF244321}">
                <p14:modId xmlns:p14="http://schemas.microsoft.com/office/powerpoint/2010/main" val="3457272053"/>
              </p:ext>
            </p:extLst>
          </p:nvPr>
        </p:nvGraphicFramePr>
        <p:xfrm>
          <a:off x="837725" y="1618087"/>
          <a:ext cx="5909628" cy="4134905"/>
        </p:xfrm>
        <a:graphic>
          <a:graphicData uri="http://schemas.openxmlformats.org/drawingml/2006/table">
            <a:tbl>
              <a:tblPr bandRow="1">
                <a:tableStyleId>{5C22544A-7EE6-4342-B048-85BDC9FD1C3A}</a:tableStyleId>
              </a:tblPr>
              <a:tblGrid>
                <a:gridCol w="917202">
                  <a:extLst>
                    <a:ext uri="{9D8B030D-6E8A-4147-A177-3AD203B41FA5}">
                      <a16:colId xmlns:a16="http://schemas.microsoft.com/office/drawing/2014/main" val="3744250029"/>
                    </a:ext>
                  </a:extLst>
                </a:gridCol>
                <a:gridCol w="4992426">
                  <a:extLst>
                    <a:ext uri="{9D8B030D-6E8A-4147-A177-3AD203B41FA5}">
                      <a16:colId xmlns:a16="http://schemas.microsoft.com/office/drawing/2014/main" val="508270618"/>
                    </a:ext>
                  </a:extLst>
                </a:gridCol>
              </a:tblGrid>
              <a:tr h="406812">
                <a:tc>
                  <a:txBody>
                    <a:bodyPr/>
                    <a:lstStyle/>
                    <a:p>
                      <a:pPr rtl="0" fontAlgn="t">
                        <a:buNone/>
                      </a:pPr>
                      <a:r>
                        <a:rPr lang="en-US" sz="1800" b="1" i="0" u="none" strike="noStrike" dirty="0">
                          <a:solidFill>
                            <a:srgbClr val="000000"/>
                          </a:solidFill>
                          <a:effectLst/>
                          <a:latin typeface="Arial" panose="020B0604020202020204" pitchFamily="34" charset="0"/>
                        </a:rPr>
                        <a:t>What?</a:t>
                      </a:r>
                      <a:endParaRPr lang="en-US" sz="2800" dirty="0">
                        <a:effectLst/>
                      </a:endParaRPr>
                    </a:p>
                  </a:txBody>
                  <a:tcPr marL="73094" marR="73094" marT="73094" marB="7309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rtl="0" fontAlgn="t">
                        <a:buNone/>
                      </a:pPr>
                      <a:r>
                        <a:rPr lang="en-US" sz="1200" b="0" i="0" u="none" strike="noStrike" dirty="0">
                          <a:solidFill>
                            <a:srgbClr val="000000"/>
                          </a:solidFill>
                          <a:effectLst/>
                          <a:latin typeface="Arial" panose="020B0604020202020204" pitchFamily="34" charset="0"/>
                        </a:rPr>
                        <a:t>The 30% decline in physical sales and failure to capture sufficient online market.</a:t>
                      </a:r>
                      <a:endParaRPr lang="en-US" sz="1800" dirty="0">
                        <a:effectLst/>
                      </a:endParaRPr>
                    </a:p>
                  </a:txBody>
                  <a:tcPr marL="73094" marR="73094" marT="73094" marB="7309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53183205"/>
                  </a:ext>
                </a:extLst>
              </a:tr>
              <a:tr h="503693">
                <a:tc>
                  <a:txBody>
                    <a:bodyPr/>
                    <a:lstStyle/>
                    <a:p>
                      <a:pPr rtl="0" fontAlgn="t">
                        <a:buNone/>
                      </a:pPr>
                      <a:r>
                        <a:rPr lang="en-US" sz="1800" b="1" i="0" u="none" strike="noStrike" dirty="0">
                          <a:solidFill>
                            <a:srgbClr val="000000"/>
                          </a:solidFill>
                          <a:effectLst/>
                          <a:latin typeface="Arial" panose="020B0604020202020204" pitchFamily="34" charset="0"/>
                        </a:rPr>
                        <a:t>Why?</a:t>
                      </a:r>
                      <a:endParaRPr lang="en-US" sz="2800" dirty="0">
                        <a:effectLst/>
                      </a:endParaRPr>
                    </a:p>
                  </a:txBody>
                  <a:tcPr marL="73094" marR="73094" marT="73094" marB="7309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rtl="0" fontAlgn="t">
                        <a:buNone/>
                      </a:pPr>
                      <a:r>
                        <a:rPr lang="en-US" sz="1200" b="0" i="0" u="none" strike="noStrike" dirty="0">
                          <a:solidFill>
                            <a:srgbClr val="000000"/>
                          </a:solidFill>
                          <a:effectLst/>
                          <a:latin typeface="Arial" panose="020B0604020202020204" pitchFamily="34" charset="0"/>
                        </a:rPr>
                        <a:t>The customers are going towards online shopping sites resulting in decline of local street shops due to outdated digital infra-structure.</a:t>
                      </a:r>
                      <a:endParaRPr lang="en-US" sz="1800" dirty="0">
                        <a:effectLst/>
                      </a:endParaRPr>
                    </a:p>
                  </a:txBody>
                  <a:tcPr marL="73094" marR="73094" marT="73094" marB="7309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07501306"/>
                  </a:ext>
                </a:extLst>
              </a:tr>
              <a:tr h="503693">
                <a:tc>
                  <a:txBody>
                    <a:bodyPr/>
                    <a:lstStyle/>
                    <a:p>
                      <a:pPr rtl="0" fontAlgn="t">
                        <a:buNone/>
                      </a:pPr>
                      <a:r>
                        <a:rPr lang="en-US" sz="1800" b="1" i="0" u="none" strike="noStrike">
                          <a:solidFill>
                            <a:srgbClr val="000000"/>
                          </a:solidFill>
                          <a:effectLst/>
                          <a:latin typeface="Arial" panose="020B0604020202020204" pitchFamily="34" charset="0"/>
                        </a:rPr>
                        <a:t>Who?</a:t>
                      </a:r>
                      <a:endParaRPr lang="en-US" sz="2800">
                        <a:effectLst/>
                      </a:endParaRPr>
                    </a:p>
                  </a:txBody>
                  <a:tcPr marL="73094" marR="73094" marT="73094" marB="7309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rtl="0" fontAlgn="t">
                        <a:buNone/>
                      </a:pPr>
                      <a:r>
                        <a:rPr lang="en-US" sz="1200" b="0" i="0" u="none" strike="noStrike">
                          <a:solidFill>
                            <a:srgbClr val="000000"/>
                          </a:solidFill>
                          <a:effectLst/>
                          <a:latin typeface="Arial" panose="020B0604020202020204" pitchFamily="34" charset="0"/>
                        </a:rPr>
                        <a:t>The persons suffering loss are the owners and stakeholders of the shop due to decreased local customers and increased tech-savvy competitors.</a:t>
                      </a:r>
                      <a:endParaRPr lang="en-US" sz="1800">
                        <a:effectLst/>
                      </a:endParaRPr>
                    </a:p>
                  </a:txBody>
                  <a:tcPr marL="73094" marR="73094" marT="73094" marB="7309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25199596"/>
                  </a:ext>
                </a:extLst>
              </a:tr>
              <a:tr h="503693">
                <a:tc>
                  <a:txBody>
                    <a:bodyPr/>
                    <a:lstStyle/>
                    <a:p>
                      <a:pPr rtl="0" fontAlgn="t">
                        <a:buNone/>
                      </a:pPr>
                      <a:r>
                        <a:rPr lang="en-US" sz="1800" b="1" i="0" u="none" strike="noStrike">
                          <a:solidFill>
                            <a:srgbClr val="000000"/>
                          </a:solidFill>
                          <a:effectLst/>
                          <a:latin typeface="Arial" panose="020B0604020202020204" pitchFamily="34" charset="0"/>
                        </a:rPr>
                        <a:t>Where?</a:t>
                      </a:r>
                      <a:endParaRPr lang="en-US" sz="2800">
                        <a:effectLst/>
                      </a:endParaRPr>
                    </a:p>
                  </a:txBody>
                  <a:tcPr marL="73094" marR="73094" marT="73094" marB="7309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rtl="0" fontAlgn="t">
                        <a:buNone/>
                      </a:pPr>
                      <a:r>
                        <a:rPr lang="en-US" sz="1200" b="0" i="0" u="none" strike="noStrike" dirty="0">
                          <a:solidFill>
                            <a:srgbClr val="000000"/>
                          </a:solidFill>
                          <a:effectLst/>
                          <a:latin typeface="Arial" panose="020B0604020202020204" pitchFamily="34" charset="0"/>
                        </a:rPr>
                        <a:t>Location is the other main issue of the business. The decline of local shops and customers in high street resulted in diminishing of the company and its business.</a:t>
                      </a:r>
                      <a:endParaRPr lang="en-US" sz="1800" dirty="0">
                        <a:effectLst/>
                      </a:endParaRPr>
                    </a:p>
                  </a:txBody>
                  <a:tcPr marL="73094" marR="73094" marT="73094" marB="7309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37497760"/>
                  </a:ext>
                </a:extLst>
              </a:tr>
              <a:tr h="503693">
                <a:tc>
                  <a:txBody>
                    <a:bodyPr/>
                    <a:lstStyle/>
                    <a:p>
                      <a:pPr rtl="0" fontAlgn="t">
                        <a:buNone/>
                      </a:pPr>
                      <a:r>
                        <a:rPr lang="en-US" sz="1800" b="1" i="0" u="none" strike="noStrike">
                          <a:solidFill>
                            <a:srgbClr val="000000"/>
                          </a:solidFill>
                          <a:effectLst/>
                          <a:latin typeface="Arial" panose="020B0604020202020204" pitchFamily="34" charset="0"/>
                        </a:rPr>
                        <a:t>When?</a:t>
                      </a:r>
                      <a:endParaRPr lang="en-US" sz="2800">
                        <a:effectLst/>
                      </a:endParaRPr>
                    </a:p>
                  </a:txBody>
                  <a:tcPr marL="73094" marR="73094" marT="73094" marB="7309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rtl="0" fontAlgn="t">
                        <a:buNone/>
                      </a:pPr>
                      <a:r>
                        <a:rPr lang="en-US" sz="1200" b="0" i="0" u="none" strike="noStrike">
                          <a:solidFill>
                            <a:srgbClr val="000000"/>
                          </a:solidFill>
                          <a:effectLst/>
                          <a:latin typeface="Arial" panose="020B0604020202020204" pitchFamily="34" charset="0"/>
                        </a:rPr>
                        <a:t>The timeframe of a company going into loss has been progressively worsening over the last 12 months.</a:t>
                      </a:r>
                      <a:endParaRPr lang="en-US" sz="1800">
                        <a:effectLst/>
                      </a:endParaRPr>
                    </a:p>
                  </a:txBody>
                  <a:tcPr marL="73094" marR="73094" marT="73094" marB="7309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95773020"/>
                  </a:ext>
                </a:extLst>
              </a:tr>
              <a:tr h="503693">
                <a:tc>
                  <a:txBody>
                    <a:bodyPr/>
                    <a:lstStyle/>
                    <a:p>
                      <a:pPr rtl="0" fontAlgn="t">
                        <a:buNone/>
                      </a:pPr>
                      <a:r>
                        <a:rPr lang="en-US" sz="1800" b="1" i="0" u="none" strike="noStrike">
                          <a:solidFill>
                            <a:srgbClr val="000000"/>
                          </a:solidFill>
                          <a:effectLst/>
                          <a:latin typeface="Arial" panose="020B0604020202020204" pitchFamily="34" charset="0"/>
                        </a:rPr>
                        <a:t>How?</a:t>
                      </a:r>
                      <a:endParaRPr lang="en-US" sz="2800">
                        <a:effectLst/>
                      </a:endParaRPr>
                    </a:p>
                  </a:txBody>
                  <a:tcPr marL="73094" marR="73094" marT="73094" marB="7309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rtl="0" fontAlgn="t">
                        <a:buNone/>
                      </a:pPr>
                      <a:r>
                        <a:rPr lang="en-US" sz="1200" b="0" i="0" u="none" strike="noStrike">
                          <a:solidFill>
                            <a:srgbClr val="000000"/>
                          </a:solidFill>
                          <a:effectLst/>
                          <a:latin typeface="Arial" panose="020B0604020202020204" pitchFamily="34" charset="0"/>
                        </a:rPr>
                        <a:t>Lack of social media</a:t>
                      </a:r>
                      <a:r>
                        <a:rPr lang="en-US" sz="1200" b="1" i="0" u="none" strike="noStrike">
                          <a:solidFill>
                            <a:srgbClr val="000000"/>
                          </a:solidFill>
                          <a:effectLst/>
                          <a:latin typeface="Arial" panose="020B0604020202020204" pitchFamily="34" charset="0"/>
                        </a:rPr>
                        <a:t> </a:t>
                      </a:r>
                      <a:r>
                        <a:rPr lang="en-US" sz="1200" b="0" i="0" u="none" strike="noStrike">
                          <a:solidFill>
                            <a:srgbClr val="000000"/>
                          </a:solidFill>
                          <a:effectLst/>
                          <a:latin typeface="Arial" panose="020B0604020202020204" pitchFamily="34" charset="0"/>
                        </a:rPr>
                        <a:t>engagement and outdated web interface resulted in getting less attention on online shopping platforms.</a:t>
                      </a:r>
                      <a:endParaRPr lang="en-US" sz="1800">
                        <a:effectLst/>
                      </a:endParaRPr>
                    </a:p>
                  </a:txBody>
                  <a:tcPr marL="73094" marR="73094" marT="73094" marB="7309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73419194"/>
                  </a:ext>
                </a:extLst>
              </a:tr>
              <a:tr h="697457">
                <a:tc>
                  <a:txBody>
                    <a:bodyPr/>
                    <a:lstStyle/>
                    <a:p>
                      <a:pPr rtl="0" fontAlgn="t">
                        <a:buNone/>
                      </a:pPr>
                      <a:r>
                        <a:rPr lang="en-US" sz="1800" b="1" i="0" u="none" strike="noStrike" dirty="0">
                          <a:solidFill>
                            <a:srgbClr val="000000"/>
                          </a:solidFill>
                          <a:effectLst/>
                          <a:latin typeface="Arial" panose="020B0604020202020204" pitchFamily="34" charset="0"/>
                        </a:rPr>
                        <a:t>How much?</a:t>
                      </a:r>
                      <a:endParaRPr lang="en-US" sz="2800" dirty="0">
                        <a:effectLst/>
                      </a:endParaRPr>
                    </a:p>
                  </a:txBody>
                  <a:tcPr marL="73094" marR="73094" marT="73094" marB="7309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rtl="0" fontAlgn="t">
                        <a:buNone/>
                      </a:pPr>
                      <a:r>
                        <a:rPr lang="en-US" sz="1200" b="0" i="0" u="none" strike="noStrike" dirty="0">
                          <a:solidFill>
                            <a:srgbClr val="000000"/>
                          </a:solidFill>
                          <a:effectLst/>
                          <a:latin typeface="Arial" panose="020B0604020202020204" pitchFamily="34" charset="0"/>
                        </a:rPr>
                        <a:t>While they are losing 30% of their customers, the cost for the remaining customers is rising due to inflation.(</a:t>
                      </a:r>
                      <a:r>
                        <a:rPr lang="en-US" sz="1100" b="0" i="0" u="none" strike="noStrike" dirty="0">
                          <a:solidFill>
                            <a:srgbClr val="222222"/>
                          </a:solidFill>
                          <a:effectLst/>
                          <a:latin typeface="Arial" panose="020B0604020202020204" pitchFamily="34" charset="0"/>
                        </a:rPr>
                        <a:t>De Abreu,</a:t>
                      </a:r>
                      <a:r>
                        <a:rPr lang="en-US" sz="1100" b="0" i="1" u="none" strike="noStrike" dirty="0">
                          <a:solidFill>
                            <a:srgbClr val="222222"/>
                          </a:solidFill>
                          <a:effectLst/>
                          <a:latin typeface="Arial" panose="020B0604020202020204" pitchFamily="34" charset="0"/>
                        </a:rPr>
                        <a:t> et al., 2025</a:t>
                      </a:r>
                      <a:r>
                        <a:rPr lang="en-US" sz="1200" b="0" i="0" u="none" strike="noStrike" dirty="0">
                          <a:solidFill>
                            <a:srgbClr val="000000"/>
                          </a:solidFill>
                          <a:effectLst/>
                          <a:latin typeface="Arial" panose="020B0604020202020204" pitchFamily="34" charset="0"/>
                        </a:rPr>
                        <a:t>)</a:t>
                      </a:r>
                      <a:endParaRPr lang="en-US" sz="1800" dirty="0">
                        <a:effectLst/>
                      </a:endParaRPr>
                    </a:p>
                  </a:txBody>
                  <a:tcPr marL="73094" marR="73094" marT="73094" marB="7309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28527160"/>
                  </a:ext>
                </a:extLst>
              </a:tr>
            </a:tbl>
          </a:graphicData>
        </a:graphic>
      </p:graphicFrame>
      <p:sp>
        <p:nvSpPr>
          <p:cNvPr id="7" name="TextBox 6">
            <a:extLst>
              <a:ext uri="{FF2B5EF4-FFF2-40B4-BE49-F238E27FC236}">
                <a16:creationId xmlns:a16="http://schemas.microsoft.com/office/drawing/2014/main" id="{A2140443-877C-B160-D681-05542201C1FD}"/>
              </a:ext>
            </a:extLst>
          </p:cNvPr>
          <p:cNvSpPr txBox="1"/>
          <p:nvPr/>
        </p:nvSpPr>
        <p:spPr>
          <a:xfrm>
            <a:off x="6716038" y="1676400"/>
            <a:ext cx="5247362" cy="3284041"/>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sz="1400" dirty="0"/>
              <a:t>The combination of a 30% sales drop and rising costs for eco-friendly supplies and premium imports means the business is making significantly less money per sale.</a:t>
            </a:r>
          </a:p>
          <a:p>
            <a:pPr marL="285750" indent="-285750">
              <a:lnSpc>
                <a:spcPct val="150000"/>
              </a:lnSpc>
              <a:buFont typeface="Arial" panose="020B0604020202020204" pitchFamily="34" charset="0"/>
              <a:buChar char="•"/>
            </a:pPr>
            <a:r>
              <a:rPr lang="en-US" sz="1400" dirty="0"/>
              <a:t>With high overheads and low daily sales the business is facing  liquidity risks. Flowers have very less shelf-life, if sales are down the stocks are going to be wasted which means throwing money away (Kirci et al., 2023). </a:t>
            </a:r>
          </a:p>
          <a:p>
            <a:pPr marL="285750" indent="-285750">
              <a:lnSpc>
                <a:spcPct val="150000"/>
              </a:lnSpc>
              <a:buFont typeface="Arial" panose="020B0604020202020204" pitchFamily="34" charset="0"/>
              <a:buChar char="•"/>
            </a:pPr>
            <a:r>
              <a:rPr lang="en-US" sz="1400" dirty="0"/>
              <a:t>Owners managing a physical store result in not giving enough time on digital growth.(</a:t>
            </a:r>
            <a:r>
              <a:rPr lang="en-US" sz="1400" dirty="0" err="1"/>
              <a:t>Mazikana</a:t>
            </a:r>
            <a:r>
              <a:rPr lang="en-US" sz="1400" dirty="0"/>
              <a:t>, 2023)</a:t>
            </a:r>
          </a:p>
          <a:p>
            <a:pPr marL="285750" indent="-285750">
              <a:lnSpc>
                <a:spcPct val="150000"/>
              </a:lnSpc>
              <a:buFont typeface="Arial" panose="020B0604020202020204" pitchFamily="34" charset="0"/>
              <a:buChar char="•"/>
            </a:pPr>
            <a:endParaRPr lang="en-US" sz="1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3178175"/>
            <a:ext cx="1591945" cy="507365"/>
          </a:xfrm>
          <a:custGeom>
            <a:avLst/>
            <a:gdLst/>
            <a:ahLst/>
            <a:cxnLst/>
            <a:rect l="l" t="t" r="r" b="b"/>
            <a:pathLst>
              <a:path w="1591945" h="507364">
                <a:moveTo>
                  <a:pt x="0" y="0"/>
                </a:moveTo>
                <a:lnTo>
                  <a:pt x="0" y="503757"/>
                </a:lnTo>
                <a:lnTo>
                  <a:pt x="1245436" y="507296"/>
                </a:lnTo>
                <a:lnTo>
                  <a:pt x="1345750" y="507296"/>
                </a:lnTo>
                <a:lnTo>
                  <a:pt x="1351934" y="500904"/>
                </a:lnTo>
                <a:lnTo>
                  <a:pt x="1353822" y="499383"/>
                </a:lnTo>
                <a:lnTo>
                  <a:pt x="1584337" y="268817"/>
                </a:lnTo>
                <a:lnTo>
                  <a:pt x="1589651" y="261663"/>
                </a:lnTo>
                <a:lnTo>
                  <a:pt x="1591423" y="254510"/>
                </a:lnTo>
                <a:lnTo>
                  <a:pt x="1589651" y="247357"/>
                </a:lnTo>
                <a:lnTo>
                  <a:pt x="1584337" y="240205"/>
                </a:lnTo>
                <a:lnTo>
                  <a:pt x="1355369" y="11262"/>
                </a:lnTo>
                <a:lnTo>
                  <a:pt x="1350387" y="11262"/>
                </a:lnTo>
                <a:lnTo>
                  <a:pt x="1350387" y="6493"/>
                </a:lnTo>
                <a:lnTo>
                  <a:pt x="1345750" y="6493"/>
                </a:lnTo>
                <a:lnTo>
                  <a:pt x="1340939" y="1724"/>
                </a:lnTo>
                <a:lnTo>
                  <a:pt x="0" y="0"/>
                </a:lnTo>
                <a:close/>
              </a:path>
            </a:pathLst>
          </a:custGeom>
          <a:solidFill>
            <a:srgbClr val="4A66AC"/>
          </a:solidFill>
        </p:spPr>
        <p:txBody>
          <a:bodyPr wrap="square" lIns="0" tIns="0" rIns="0" bIns="0" rtlCol="0"/>
          <a:lstStyle/>
          <a:p>
            <a:endParaRPr/>
          </a:p>
        </p:txBody>
      </p:sp>
      <p:sp>
        <p:nvSpPr>
          <p:cNvPr id="3" name="object 3"/>
          <p:cNvSpPr txBox="1"/>
          <p:nvPr/>
        </p:nvSpPr>
        <p:spPr>
          <a:xfrm>
            <a:off x="1752600" y="579946"/>
            <a:ext cx="9807667" cy="565539"/>
          </a:xfrm>
          <a:prstGeom prst="rect">
            <a:avLst/>
          </a:prstGeom>
        </p:spPr>
        <p:txBody>
          <a:bodyPr vert="horz" wrap="square" lIns="0" tIns="11430" rIns="0" bIns="0" rtlCol="0">
            <a:spAutoFit/>
          </a:bodyPr>
          <a:lstStyle/>
          <a:p>
            <a:pPr marL="12700">
              <a:lnSpc>
                <a:spcPct val="100000"/>
              </a:lnSpc>
              <a:spcBef>
                <a:spcPts val="90"/>
              </a:spcBef>
            </a:pPr>
            <a:r>
              <a:rPr sz="3600" b="1" spc="-190" dirty="0">
                <a:solidFill>
                  <a:srgbClr val="262626"/>
                </a:solidFill>
                <a:latin typeface="Tahoma"/>
                <a:cs typeface="Tahoma"/>
              </a:rPr>
              <a:t>PESTLE</a:t>
            </a:r>
            <a:r>
              <a:rPr sz="3600" b="1" spc="-15" dirty="0">
                <a:solidFill>
                  <a:srgbClr val="262626"/>
                </a:solidFill>
                <a:latin typeface="Tahoma"/>
                <a:cs typeface="Tahoma"/>
              </a:rPr>
              <a:t> </a:t>
            </a:r>
            <a:r>
              <a:rPr sz="3600" b="1" spc="-114" dirty="0">
                <a:solidFill>
                  <a:srgbClr val="262626"/>
                </a:solidFill>
                <a:latin typeface="Tahoma"/>
                <a:cs typeface="Tahoma"/>
              </a:rPr>
              <a:t>ANALYSIS:</a:t>
            </a:r>
            <a:r>
              <a:rPr sz="3600" b="1" spc="-15" dirty="0">
                <a:solidFill>
                  <a:srgbClr val="262626"/>
                </a:solidFill>
                <a:latin typeface="Tahoma"/>
                <a:cs typeface="Tahoma"/>
              </a:rPr>
              <a:t> </a:t>
            </a:r>
            <a:r>
              <a:rPr sz="3600" b="1" dirty="0">
                <a:solidFill>
                  <a:srgbClr val="262626"/>
                </a:solidFill>
                <a:latin typeface="Tahoma"/>
                <a:cs typeface="Tahoma"/>
              </a:rPr>
              <a:t>Green</a:t>
            </a:r>
            <a:r>
              <a:rPr sz="3600" b="1" spc="-15" dirty="0">
                <a:solidFill>
                  <a:srgbClr val="262626"/>
                </a:solidFill>
                <a:latin typeface="Tahoma"/>
                <a:cs typeface="Tahoma"/>
              </a:rPr>
              <a:t> </a:t>
            </a:r>
            <a:r>
              <a:rPr sz="3600" b="1" spc="-10" dirty="0">
                <a:solidFill>
                  <a:srgbClr val="262626"/>
                </a:solidFill>
                <a:latin typeface="Tahoma"/>
                <a:cs typeface="Tahoma"/>
              </a:rPr>
              <a:t>Haven</a:t>
            </a:r>
            <a:r>
              <a:rPr sz="3600" b="1" spc="-15" dirty="0">
                <a:solidFill>
                  <a:srgbClr val="262626"/>
                </a:solidFill>
                <a:latin typeface="Tahoma"/>
                <a:cs typeface="Tahoma"/>
              </a:rPr>
              <a:t> </a:t>
            </a:r>
            <a:r>
              <a:rPr sz="3600" b="1" spc="-90" dirty="0">
                <a:solidFill>
                  <a:srgbClr val="262626"/>
                </a:solidFill>
                <a:latin typeface="Tahoma"/>
                <a:cs typeface="Tahoma"/>
              </a:rPr>
              <a:t>Florists</a:t>
            </a:r>
            <a:endParaRPr sz="3600" dirty="0">
              <a:latin typeface="Tahoma"/>
              <a:cs typeface="Tahoma"/>
            </a:endParaRPr>
          </a:p>
        </p:txBody>
      </p:sp>
      <p:graphicFrame>
        <p:nvGraphicFramePr>
          <p:cNvPr id="11" name="Table 10">
            <a:extLst>
              <a:ext uri="{FF2B5EF4-FFF2-40B4-BE49-F238E27FC236}">
                <a16:creationId xmlns:a16="http://schemas.microsoft.com/office/drawing/2014/main" id="{03F046A3-79B8-29B2-CD45-CF663081BBE5}"/>
              </a:ext>
            </a:extLst>
          </p:cNvPr>
          <p:cNvGraphicFramePr>
            <a:graphicFrameLocks noGrp="1"/>
          </p:cNvGraphicFramePr>
          <p:nvPr>
            <p:extLst>
              <p:ext uri="{D42A27DB-BD31-4B8C-83A1-F6EECF244321}">
                <p14:modId xmlns:p14="http://schemas.microsoft.com/office/powerpoint/2010/main" val="2047299488"/>
              </p:ext>
            </p:extLst>
          </p:nvPr>
        </p:nvGraphicFramePr>
        <p:xfrm>
          <a:off x="1575244" y="1427480"/>
          <a:ext cx="9956589" cy="4516119"/>
        </p:xfrm>
        <a:graphic>
          <a:graphicData uri="http://schemas.openxmlformats.org/drawingml/2006/table">
            <a:tbl>
              <a:tblPr firstRow="1" bandRow="1">
                <a:tableStyleId>{5C22544A-7EE6-4342-B048-85BDC9FD1C3A}</a:tableStyleId>
              </a:tblPr>
              <a:tblGrid>
                <a:gridCol w="1546389">
                  <a:extLst>
                    <a:ext uri="{9D8B030D-6E8A-4147-A177-3AD203B41FA5}">
                      <a16:colId xmlns:a16="http://schemas.microsoft.com/office/drawing/2014/main" val="2878960382"/>
                    </a:ext>
                  </a:extLst>
                </a:gridCol>
                <a:gridCol w="8410200">
                  <a:extLst>
                    <a:ext uri="{9D8B030D-6E8A-4147-A177-3AD203B41FA5}">
                      <a16:colId xmlns:a16="http://schemas.microsoft.com/office/drawing/2014/main" val="3056023508"/>
                    </a:ext>
                  </a:extLst>
                </a:gridCol>
              </a:tblGrid>
              <a:tr h="606752">
                <a:tc>
                  <a:txBody>
                    <a:bodyPr/>
                    <a:lstStyle/>
                    <a:p>
                      <a:pPr rtl="0" fontAlgn="t">
                        <a:lnSpc>
                          <a:spcPct val="100000"/>
                        </a:lnSpc>
                        <a:buNone/>
                      </a:pPr>
                      <a:r>
                        <a:rPr lang="en-US" sz="2000" b="1" dirty="0">
                          <a:solidFill>
                            <a:schemeClr val="tx1"/>
                          </a:solidFill>
                          <a:effectLst/>
                          <a:latin typeface="Arial" panose="020B0604020202020204" pitchFamily="34" charset="0"/>
                        </a:rPr>
                        <a:t>Factor</a:t>
                      </a:r>
                      <a:endParaRPr lang="en-US" sz="2800" dirty="0">
                        <a:solidFill>
                          <a:schemeClr val="tx1"/>
                        </a:solidFill>
                        <a:effectLst/>
                      </a:endParaRPr>
                    </a:p>
                  </a:txBody>
                  <a:tcPr marL="111208" marR="111208" marT="111208" marB="11120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rtl="0" fontAlgn="t">
                        <a:lnSpc>
                          <a:spcPct val="100000"/>
                        </a:lnSpc>
                        <a:buNone/>
                      </a:pPr>
                      <a:r>
                        <a:rPr lang="en-US" sz="2000" b="1">
                          <a:solidFill>
                            <a:schemeClr val="tx1"/>
                          </a:solidFill>
                          <a:effectLst/>
                          <a:latin typeface="Arial" panose="020B0604020202020204" pitchFamily="34" charset="0"/>
                        </a:rPr>
                        <a:t>Impact on Green Haven Florists</a:t>
                      </a:r>
                      <a:endParaRPr lang="en-US" sz="2800">
                        <a:solidFill>
                          <a:schemeClr val="tx1"/>
                        </a:solidFill>
                        <a:effectLst/>
                      </a:endParaRPr>
                    </a:p>
                  </a:txBody>
                  <a:tcPr marL="111208" marR="111208" marT="111208" marB="11120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75718208"/>
                  </a:ext>
                </a:extLst>
              </a:tr>
              <a:tr h="1567590">
                <a:tc>
                  <a:txBody>
                    <a:bodyPr/>
                    <a:lstStyle/>
                    <a:p>
                      <a:pPr rtl="0" fontAlgn="t">
                        <a:lnSpc>
                          <a:spcPct val="100000"/>
                        </a:lnSpc>
                        <a:buNone/>
                      </a:pPr>
                      <a:r>
                        <a:rPr lang="en-US" sz="2000" b="1" dirty="0">
                          <a:solidFill>
                            <a:schemeClr val="tx1"/>
                          </a:solidFill>
                          <a:effectLst/>
                          <a:latin typeface="Arial" panose="020B0604020202020204" pitchFamily="34" charset="0"/>
                        </a:rPr>
                        <a:t>Political</a:t>
                      </a:r>
                      <a:endParaRPr lang="en-US" sz="2800" dirty="0">
                        <a:solidFill>
                          <a:schemeClr val="tx1"/>
                        </a:solidFill>
                        <a:effectLst/>
                      </a:endParaRPr>
                    </a:p>
                  </a:txBody>
                  <a:tcPr marL="111208" marR="111208" marT="111208" marB="11120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rtl="0" fontAlgn="base">
                        <a:lnSpc>
                          <a:spcPct val="100000"/>
                        </a:lnSpc>
                        <a:buFont typeface="Arial" panose="020B0604020202020204" pitchFamily="34" charset="0"/>
                        <a:buChar char="•"/>
                      </a:pPr>
                      <a:r>
                        <a:rPr lang="en-US" sz="2000" dirty="0">
                          <a:solidFill>
                            <a:schemeClr val="tx1"/>
                          </a:solidFill>
                          <a:effectLst/>
                          <a:latin typeface="Arial" panose="020B0604020202020204" pitchFamily="34" charset="0"/>
                        </a:rPr>
                        <a:t>New Post‑Brexit trade guidelines increased the paper work and slowed down the import.</a:t>
                      </a:r>
                    </a:p>
                    <a:p>
                      <a:pPr rtl="0" fontAlgn="base">
                        <a:lnSpc>
                          <a:spcPct val="100000"/>
                        </a:lnSpc>
                        <a:buFont typeface="Arial" panose="020B0604020202020204" pitchFamily="34" charset="0"/>
                        <a:buChar char="•"/>
                      </a:pPr>
                      <a:r>
                        <a:rPr lang="en-US" sz="2000" dirty="0">
                          <a:solidFill>
                            <a:schemeClr val="tx1"/>
                          </a:solidFill>
                          <a:effectLst/>
                          <a:latin typeface="Arial" panose="020B0604020202020204" pitchFamily="34" charset="0"/>
                        </a:rPr>
                        <a:t>Government support focused more on large retail as compared to  small shops</a:t>
                      </a:r>
                      <a:r>
                        <a:rPr lang="en-US" sz="2000" b="1" dirty="0">
                          <a:solidFill>
                            <a:schemeClr val="tx1"/>
                          </a:solidFill>
                          <a:effectLst/>
                          <a:latin typeface="Times New Roman" panose="02020603050405020304" pitchFamily="18" charset="0"/>
                        </a:rPr>
                        <a:t>.</a:t>
                      </a:r>
                      <a:endParaRPr lang="en-US" sz="2000" dirty="0">
                        <a:solidFill>
                          <a:schemeClr val="tx1"/>
                        </a:solidFill>
                        <a:effectLst/>
                        <a:latin typeface="Arial" panose="020B0604020202020204" pitchFamily="34" charset="0"/>
                      </a:endParaRPr>
                    </a:p>
                  </a:txBody>
                  <a:tcPr marL="111208" marR="111208" marT="111208" marB="11120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70766365"/>
                  </a:ext>
                </a:extLst>
              </a:tr>
              <a:tr h="1247311">
                <a:tc>
                  <a:txBody>
                    <a:bodyPr/>
                    <a:lstStyle/>
                    <a:p>
                      <a:pPr rtl="0" fontAlgn="t">
                        <a:lnSpc>
                          <a:spcPct val="100000"/>
                        </a:lnSpc>
                        <a:buNone/>
                      </a:pPr>
                      <a:r>
                        <a:rPr lang="en-US" sz="2000" b="1">
                          <a:solidFill>
                            <a:schemeClr val="tx1"/>
                          </a:solidFill>
                          <a:effectLst/>
                          <a:latin typeface="Arial" panose="020B0604020202020204" pitchFamily="34" charset="0"/>
                        </a:rPr>
                        <a:t>Economic</a:t>
                      </a:r>
                      <a:endParaRPr lang="en-US" sz="2800">
                        <a:solidFill>
                          <a:schemeClr val="tx1"/>
                        </a:solidFill>
                        <a:effectLst/>
                      </a:endParaRPr>
                    </a:p>
                  </a:txBody>
                  <a:tcPr marL="111208" marR="111208" marT="111208" marB="11120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rtl="0" fontAlgn="base">
                        <a:lnSpc>
                          <a:spcPct val="100000"/>
                        </a:lnSpc>
                        <a:buFont typeface="Arial" panose="020B0604020202020204" pitchFamily="34" charset="0"/>
                        <a:buChar char="•"/>
                      </a:pPr>
                      <a:r>
                        <a:rPr lang="en-US" sz="2000" dirty="0">
                          <a:solidFill>
                            <a:schemeClr val="tx1"/>
                          </a:solidFill>
                          <a:effectLst/>
                          <a:latin typeface="Arial" panose="020B0604020202020204" pitchFamily="34" charset="0"/>
                        </a:rPr>
                        <a:t>With inflation 3.8% result in higher rates , bouquets become a luxury good (Office for National Statistics,2025)</a:t>
                      </a:r>
                    </a:p>
                    <a:p>
                      <a:pPr rtl="0" fontAlgn="base">
                        <a:lnSpc>
                          <a:spcPct val="100000"/>
                        </a:lnSpc>
                        <a:buFont typeface="Arial" panose="020B0604020202020204" pitchFamily="34" charset="0"/>
                        <a:buChar char="•"/>
                      </a:pPr>
                      <a:r>
                        <a:rPr lang="en-US" sz="2000" dirty="0">
                          <a:solidFill>
                            <a:schemeClr val="tx1"/>
                          </a:solidFill>
                          <a:effectLst/>
                          <a:latin typeface="Arial" panose="020B0604020202020204" pitchFamily="34" charset="0"/>
                        </a:rPr>
                        <a:t>Increasing minimum wage and other costs are squeezing the profit margin.</a:t>
                      </a:r>
                    </a:p>
                  </a:txBody>
                  <a:tcPr marL="111208" marR="111208" marT="111208" marB="11120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40286290"/>
                  </a:ext>
                </a:extLst>
              </a:tr>
              <a:tr h="900161">
                <a:tc>
                  <a:txBody>
                    <a:bodyPr/>
                    <a:lstStyle/>
                    <a:p>
                      <a:pPr rtl="0" fontAlgn="t">
                        <a:lnSpc>
                          <a:spcPct val="100000"/>
                        </a:lnSpc>
                        <a:buNone/>
                      </a:pPr>
                      <a:r>
                        <a:rPr lang="en-US" sz="2000" b="1">
                          <a:solidFill>
                            <a:schemeClr val="tx1"/>
                          </a:solidFill>
                          <a:effectLst/>
                          <a:latin typeface="Arial" panose="020B0604020202020204" pitchFamily="34" charset="0"/>
                        </a:rPr>
                        <a:t>Social</a:t>
                      </a:r>
                      <a:endParaRPr lang="en-US" sz="2800">
                        <a:solidFill>
                          <a:schemeClr val="tx1"/>
                        </a:solidFill>
                        <a:effectLst/>
                      </a:endParaRPr>
                    </a:p>
                  </a:txBody>
                  <a:tcPr marL="111208" marR="111208" marT="111208" marB="11120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rtl="0" fontAlgn="base">
                        <a:lnSpc>
                          <a:spcPct val="100000"/>
                        </a:lnSpc>
                        <a:buFont typeface="Arial" panose="020B0604020202020204" pitchFamily="34" charset="0"/>
                        <a:buChar char="•"/>
                      </a:pPr>
                      <a:r>
                        <a:rPr lang="en-US" sz="2000" dirty="0">
                          <a:solidFill>
                            <a:schemeClr val="tx1"/>
                          </a:solidFill>
                          <a:effectLst/>
                          <a:latin typeface="Arial" panose="020B0604020202020204" pitchFamily="34" charset="0"/>
                        </a:rPr>
                        <a:t>Permanent change in consumer behavior </a:t>
                      </a:r>
                    </a:p>
                    <a:p>
                      <a:pPr rtl="0" fontAlgn="base">
                        <a:lnSpc>
                          <a:spcPct val="100000"/>
                        </a:lnSpc>
                        <a:buFont typeface="Arial" panose="020B0604020202020204" pitchFamily="34" charset="0"/>
                        <a:buChar char="•"/>
                      </a:pPr>
                      <a:r>
                        <a:rPr lang="en-US" sz="2000" dirty="0">
                          <a:solidFill>
                            <a:schemeClr val="tx1"/>
                          </a:solidFill>
                          <a:effectLst/>
                          <a:latin typeface="Arial" panose="020B0604020202020204" pitchFamily="34" charset="0"/>
                        </a:rPr>
                        <a:t>customers prefer via apps over visiting shops.</a:t>
                      </a:r>
                    </a:p>
                  </a:txBody>
                  <a:tcPr marL="111208" marR="111208" marT="111208" marB="11120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04733302"/>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714375"/>
            <a:ext cx="1591945" cy="507365"/>
          </a:xfrm>
          <a:custGeom>
            <a:avLst/>
            <a:gdLst/>
            <a:ahLst/>
            <a:cxnLst/>
            <a:rect l="l" t="t" r="r" b="b"/>
            <a:pathLst>
              <a:path w="1591945" h="507365">
                <a:moveTo>
                  <a:pt x="0" y="0"/>
                </a:moveTo>
                <a:lnTo>
                  <a:pt x="0" y="503757"/>
                </a:lnTo>
                <a:lnTo>
                  <a:pt x="1245436" y="507296"/>
                </a:lnTo>
                <a:lnTo>
                  <a:pt x="1345750" y="507296"/>
                </a:lnTo>
                <a:lnTo>
                  <a:pt x="1351934" y="500904"/>
                </a:lnTo>
                <a:lnTo>
                  <a:pt x="1353822" y="499383"/>
                </a:lnTo>
                <a:lnTo>
                  <a:pt x="1584337" y="268817"/>
                </a:lnTo>
                <a:lnTo>
                  <a:pt x="1589651" y="261663"/>
                </a:lnTo>
                <a:lnTo>
                  <a:pt x="1591423" y="254510"/>
                </a:lnTo>
                <a:lnTo>
                  <a:pt x="1589651" y="247357"/>
                </a:lnTo>
                <a:lnTo>
                  <a:pt x="1584337" y="240205"/>
                </a:lnTo>
                <a:lnTo>
                  <a:pt x="1355369" y="11262"/>
                </a:lnTo>
                <a:lnTo>
                  <a:pt x="1350387" y="11262"/>
                </a:lnTo>
                <a:lnTo>
                  <a:pt x="1350387" y="6493"/>
                </a:lnTo>
                <a:lnTo>
                  <a:pt x="1345750" y="6493"/>
                </a:lnTo>
                <a:lnTo>
                  <a:pt x="1340939" y="1724"/>
                </a:lnTo>
                <a:lnTo>
                  <a:pt x="0" y="0"/>
                </a:lnTo>
                <a:close/>
              </a:path>
            </a:pathLst>
          </a:custGeom>
          <a:solidFill>
            <a:srgbClr val="4A66AC"/>
          </a:solidFill>
        </p:spPr>
        <p:txBody>
          <a:bodyPr wrap="square" lIns="0" tIns="0" rIns="0" bIns="0" rtlCol="0"/>
          <a:lstStyle/>
          <a:p>
            <a:endParaRPr/>
          </a:p>
        </p:txBody>
      </p:sp>
      <p:sp>
        <p:nvSpPr>
          <p:cNvPr id="3" name="object 3"/>
          <p:cNvSpPr txBox="1">
            <a:spLocks noGrp="1"/>
          </p:cNvSpPr>
          <p:nvPr>
            <p:ph type="title"/>
          </p:nvPr>
        </p:nvSpPr>
        <p:spPr>
          <a:prstGeom prst="rect">
            <a:avLst/>
          </a:prstGeom>
        </p:spPr>
        <p:txBody>
          <a:bodyPr vert="horz" wrap="square" lIns="0" tIns="264457" rIns="0" bIns="0" rtlCol="0">
            <a:spAutoFit/>
          </a:bodyPr>
          <a:lstStyle/>
          <a:p>
            <a:pPr marL="178435">
              <a:lnSpc>
                <a:spcPct val="100000"/>
              </a:lnSpc>
              <a:spcBef>
                <a:spcPts val="100"/>
              </a:spcBef>
            </a:pPr>
            <a:r>
              <a:rPr sz="3600" spc="-450" dirty="0"/>
              <a:t>PESTLE</a:t>
            </a:r>
            <a:r>
              <a:rPr sz="3600" spc="-50" dirty="0"/>
              <a:t> </a:t>
            </a:r>
            <a:r>
              <a:rPr sz="3600" spc="-260" dirty="0"/>
              <a:t>ANALYSIS:</a:t>
            </a:r>
            <a:r>
              <a:rPr sz="3600" spc="-50" dirty="0"/>
              <a:t> </a:t>
            </a:r>
            <a:r>
              <a:rPr sz="3600" dirty="0"/>
              <a:t>Green</a:t>
            </a:r>
            <a:r>
              <a:rPr sz="3600" spc="-165" dirty="0"/>
              <a:t> </a:t>
            </a:r>
            <a:r>
              <a:rPr sz="3600" dirty="0"/>
              <a:t>Haven</a:t>
            </a:r>
            <a:r>
              <a:rPr sz="3600" spc="-90" dirty="0"/>
              <a:t> </a:t>
            </a:r>
            <a:r>
              <a:rPr sz="3600" spc="-290" dirty="0"/>
              <a:t>Florists</a:t>
            </a:r>
            <a:endParaRPr sz="3600"/>
          </a:p>
        </p:txBody>
      </p:sp>
      <p:graphicFrame>
        <p:nvGraphicFramePr>
          <p:cNvPr id="7" name="Table 6">
            <a:extLst>
              <a:ext uri="{FF2B5EF4-FFF2-40B4-BE49-F238E27FC236}">
                <a16:creationId xmlns:a16="http://schemas.microsoft.com/office/drawing/2014/main" id="{594046F0-099C-6096-081C-86EC44A56262}"/>
              </a:ext>
            </a:extLst>
          </p:cNvPr>
          <p:cNvGraphicFramePr>
            <a:graphicFrameLocks noGrp="1"/>
          </p:cNvGraphicFramePr>
          <p:nvPr>
            <p:extLst>
              <p:ext uri="{D42A27DB-BD31-4B8C-83A1-F6EECF244321}">
                <p14:modId xmlns:p14="http://schemas.microsoft.com/office/powerpoint/2010/main" val="2017255911"/>
              </p:ext>
            </p:extLst>
          </p:nvPr>
        </p:nvGraphicFramePr>
        <p:xfrm>
          <a:off x="1219200" y="1981200"/>
          <a:ext cx="10464375" cy="4309797"/>
        </p:xfrm>
        <a:graphic>
          <a:graphicData uri="http://schemas.openxmlformats.org/drawingml/2006/table">
            <a:tbl>
              <a:tblPr bandRow="1">
                <a:tableStyleId>{BC89EF96-8CEA-46FF-86C4-4CE0E7609802}</a:tableStyleId>
              </a:tblPr>
              <a:tblGrid>
                <a:gridCol w="2342617">
                  <a:extLst>
                    <a:ext uri="{9D8B030D-6E8A-4147-A177-3AD203B41FA5}">
                      <a16:colId xmlns:a16="http://schemas.microsoft.com/office/drawing/2014/main" val="2567953649"/>
                    </a:ext>
                  </a:extLst>
                </a:gridCol>
                <a:gridCol w="8121758">
                  <a:extLst>
                    <a:ext uri="{9D8B030D-6E8A-4147-A177-3AD203B41FA5}">
                      <a16:colId xmlns:a16="http://schemas.microsoft.com/office/drawing/2014/main" val="2085897387"/>
                    </a:ext>
                  </a:extLst>
                </a:gridCol>
              </a:tblGrid>
              <a:tr h="1905000">
                <a:tc>
                  <a:txBody>
                    <a:bodyPr/>
                    <a:lstStyle/>
                    <a:p>
                      <a:pPr rtl="0" fontAlgn="t">
                        <a:buNone/>
                      </a:pPr>
                      <a:r>
                        <a:rPr lang="en-US" sz="2300" b="1">
                          <a:effectLst/>
                        </a:rPr>
                        <a:t>Technological</a:t>
                      </a:r>
                      <a:endParaRPr lang="en-US" sz="3500">
                        <a:effectLst/>
                      </a:endParaRPr>
                    </a:p>
                  </a:txBody>
                  <a:tcPr marL="124124" marR="124124" marT="124124" marB="124124"/>
                </a:tc>
                <a:tc>
                  <a:txBody>
                    <a:bodyPr/>
                    <a:lstStyle/>
                    <a:p>
                      <a:pPr marL="342900" indent="-342900" rtl="0" fontAlgn="base">
                        <a:buFont typeface="Arial" panose="020B0604020202020204" pitchFamily="34" charset="0"/>
                        <a:buChar char="•"/>
                      </a:pPr>
                      <a:r>
                        <a:rPr lang="en-US" sz="2300" dirty="0">
                          <a:effectLst/>
                        </a:rPr>
                        <a:t>AI-driven logistics are used by other companies, allowing them for cheaper, faster delivery.</a:t>
                      </a:r>
                    </a:p>
                    <a:p>
                      <a:pPr marL="342900" indent="-342900" rtl="0" fontAlgn="base">
                        <a:buFont typeface="Arial" panose="020B0604020202020204" pitchFamily="34" charset="0"/>
                        <a:buChar char="•"/>
                      </a:pPr>
                      <a:r>
                        <a:rPr lang="en-US" sz="2300" dirty="0">
                          <a:effectLst/>
                        </a:rPr>
                        <a:t>Green Haven florist is not on social media, so it does not exist for the younger generation.</a:t>
                      </a:r>
                      <a:endParaRPr lang="en-US" sz="2300" dirty="0">
                        <a:effectLst/>
                        <a:latin typeface="Arial" panose="020B0604020202020204" pitchFamily="34" charset="0"/>
                      </a:endParaRPr>
                    </a:p>
                  </a:txBody>
                  <a:tcPr marL="124124" marR="124124" marT="124124" marB="124124"/>
                </a:tc>
                <a:extLst>
                  <a:ext uri="{0D108BD9-81ED-4DB2-BD59-A6C34878D82A}">
                    <a16:rowId xmlns:a16="http://schemas.microsoft.com/office/drawing/2014/main" val="3799434034"/>
                  </a:ext>
                </a:extLst>
              </a:tr>
              <a:tr h="1089749">
                <a:tc>
                  <a:txBody>
                    <a:bodyPr/>
                    <a:lstStyle/>
                    <a:p>
                      <a:pPr rtl="0" fontAlgn="t">
                        <a:buNone/>
                      </a:pPr>
                      <a:r>
                        <a:rPr lang="en-US" sz="2300" b="1">
                          <a:effectLst/>
                        </a:rPr>
                        <a:t>Environmental</a:t>
                      </a:r>
                      <a:endParaRPr lang="en-US" sz="3500">
                        <a:effectLst/>
                      </a:endParaRPr>
                    </a:p>
                  </a:txBody>
                  <a:tcPr marL="124124" marR="124124" marT="124124" marB="124124"/>
                </a:tc>
                <a:tc>
                  <a:txBody>
                    <a:bodyPr/>
                    <a:lstStyle/>
                    <a:p>
                      <a:pPr marL="342900" indent="-342900" rtl="0" fontAlgn="base">
                        <a:buFont typeface="Arial" panose="020B0604020202020204" pitchFamily="34" charset="0"/>
                        <a:buChar char="•"/>
                      </a:pPr>
                      <a:r>
                        <a:rPr lang="en-US" sz="2300" dirty="0">
                          <a:effectLst/>
                        </a:rPr>
                        <a:t>Extreme weather makes it harder to provide stocks to florists.</a:t>
                      </a:r>
                    </a:p>
                    <a:p>
                      <a:pPr marL="342900" indent="-342900" rtl="0" fontAlgn="base">
                        <a:buFont typeface="Arial" panose="020B0604020202020204" pitchFamily="34" charset="0"/>
                        <a:buChar char="•"/>
                      </a:pPr>
                      <a:r>
                        <a:rPr lang="en-US" sz="2400" dirty="0"/>
                        <a:t>Supply chain disruptions due to extreme weather</a:t>
                      </a:r>
                      <a:endParaRPr lang="en-US" sz="2300" dirty="0">
                        <a:effectLst/>
                        <a:latin typeface="Arial" panose="020B0604020202020204" pitchFamily="34" charset="0"/>
                      </a:endParaRPr>
                    </a:p>
                  </a:txBody>
                  <a:tcPr marL="124124" marR="124124" marT="124124" marB="124124"/>
                </a:tc>
                <a:extLst>
                  <a:ext uri="{0D108BD9-81ED-4DB2-BD59-A6C34878D82A}">
                    <a16:rowId xmlns:a16="http://schemas.microsoft.com/office/drawing/2014/main" val="206994359"/>
                  </a:ext>
                </a:extLst>
              </a:tr>
              <a:tr h="1112224">
                <a:tc>
                  <a:txBody>
                    <a:bodyPr/>
                    <a:lstStyle/>
                    <a:p>
                      <a:pPr rtl="0" fontAlgn="t">
                        <a:buNone/>
                      </a:pPr>
                      <a:r>
                        <a:rPr lang="en-US" sz="2300" b="1">
                          <a:effectLst/>
                        </a:rPr>
                        <a:t>Legal</a:t>
                      </a:r>
                      <a:endParaRPr lang="en-US" sz="3500">
                        <a:effectLst/>
                      </a:endParaRPr>
                    </a:p>
                  </a:txBody>
                  <a:tcPr marL="124124" marR="124124" marT="124124" marB="124124"/>
                </a:tc>
                <a:tc>
                  <a:txBody>
                    <a:bodyPr/>
                    <a:lstStyle/>
                    <a:p>
                      <a:pPr marL="342900" indent="-342900" rtl="0" fontAlgn="base">
                        <a:buFont typeface="Arial" panose="020B0604020202020204" pitchFamily="34" charset="0"/>
                        <a:buChar char="•"/>
                      </a:pPr>
                      <a:r>
                        <a:rPr lang="en-US" sz="2300" dirty="0">
                          <a:effectLst/>
                        </a:rPr>
                        <a:t>Strict regulations of the economy affect Green Haven Florist to hire cheap local couriers. </a:t>
                      </a:r>
                    </a:p>
                    <a:p>
                      <a:pPr marL="342900" indent="-342900" rtl="0" fontAlgn="base">
                        <a:buFont typeface="Arial" panose="020B0604020202020204" pitchFamily="34" charset="0"/>
                        <a:buChar char="•"/>
                      </a:pPr>
                      <a:r>
                        <a:rPr lang="en-US" sz="2400" dirty="0"/>
                        <a:t>Business regulations increase operating costs</a:t>
                      </a:r>
                      <a:endParaRPr lang="en-US" sz="2300" dirty="0">
                        <a:effectLst/>
                        <a:latin typeface="Arial" panose="020B0604020202020204" pitchFamily="34" charset="0"/>
                      </a:endParaRPr>
                    </a:p>
                  </a:txBody>
                  <a:tcPr marL="124124" marR="124124" marT="124124" marB="124124"/>
                </a:tc>
                <a:extLst>
                  <a:ext uri="{0D108BD9-81ED-4DB2-BD59-A6C34878D82A}">
                    <a16:rowId xmlns:a16="http://schemas.microsoft.com/office/drawing/2014/main" val="37188584"/>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82880" cy="6858000"/>
          </a:xfrm>
          <a:custGeom>
            <a:avLst/>
            <a:gdLst/>
            <a:ahLst/>
            <a:cxnLst/>
            <a:rect l="l" t="t" r="r" b="b"/>
            <a:pathLst>
              <a:path w="182880" h="6858000">
                <a:moveTo>
                  <a:pt x="182880" y="0"/>
                </a:moveTo>
                <a:lnTo>
                  <a:pt x="0" y="0"/>
                </a:lnTo>
                <a:lnTo>
                  <a:pt x="0" y="6858000"/>
                </a:lnTo>
                <a:lnTo>
                  <a:pt x="182880" y="6858000"/>
                </a:lnTo>
                <a:lnTo>
                  <a:pt x="182880" y="0"/>
                </a:lnTo>
                <a:close/>
              </a:path>
            </a:pathLst>
          </a:custGeom>
          <a:solidFill>
            <a:srgbClr val="242852"/>
          </a:solidFill>
        </p:spPr>
        <p:txBody>
          <a:bodyPr wrap="square" lIns="0" tIns="0" rIns="0" bIns="0" rtlCol="0"/>
          <a:lstStyle/>
          <a:p>
            <a:endParaRPr/>
          </a:p>
        </p:txBody>
      </p:sp>
      <p:sp>
        <p:nvSpPr>
          <p:cNvPr id="3" name="object 3"/>
          <p:cNvSpPr/>
          <p:nvPr/>
        </p:nvSpPr>
        <p:spPr>
          <a:xfrm>
            <a:off x="0" y="3178175"/>
            <a:ext cx="1591945" cy="507365"/>
          </a:xfrm>
          <a:custGeom>
            <a:avLst/>
            <a:gdLst/>
            <a:ahLst/>
            <a:cxnLst/>
            <a:rect l="l" t="t" r="r" b="b"/>
            <a:pathLst>
              <a:path w="1591945" h="507364">
                <a:moveTo>
                  <a:pt x="0" y="0"/>
                </a:moveTo>
                <a:lnTo>
                  <a:pt x="0" y="503757"/>
                </a:lnTo>
                <a:lnTo>
                  <a:pt x="1245436" y="507296"/>
                </a:lnTo>
                <a:lnTo>
                  <a:pt x="1345750" y="507296"/>
                </a:lnTo>
                <a:lnTo>
                  <a:pt x="1351934" y="500904"/>
                </a:lnTo>
                <a:lnTo>
                  <a:pt x="1353822" y="499383"/>
                </a:lnTo>
                <a:lnTo>
                  <a:pt x="1584337" y="268817"/>
                </a:lnTo>
                <a:lnTo>
                  <a:pt x="1589651" y="261663"/>
                </a:lnTo>
                <a:lnTo>
                  <a:pt x="1591423" y="254510"/>
                </a:lnTo>
                <a:lnTo>
                  <a:pt x="1589651" y="247357"/>
                </a:lnTo>
                <a:lnTo>
                  <a:pt x="1584337" y="240205"/>
                </a:lnTo>
                <a:lnTo>
                  <a:pt x="1355369" y="11262"/>
                </a:lnTo>
                <a:lnTo>
                  <a:pt x="1350387" y="11262"/>
                </a:lnTo>
                <a:lnTo>
                  <a:pt x="1350387" y="6493"/>
                </a:lnTo>
                <a:lnTo>
                  <a:pt x="1345750" y="6493"/>
                </a:lnTo>
                <a:lnTo>
                  <a:pt x="1340939" y="1724"/>
                </a:lnTo>
                <a:lnTo>
                  <a:pt x="0" y="0"/>
                </a:lnTo>
                <a:close/>
              </a:path>
            </a:pathLst>
          </a:custGeom>
          <a:solidFill>
            <a:srgbClr val="4A66AC"/>
          </a:solidFill>
        </p:spPr>
        <p:txBody>
          <a:bodyPr wrap="square" lIns="0" tIns="0" rIns="0" bIns="0" rtlCol="0"/>
          <a:lstStyle/>
          <a:p>
            <a:endParaRPr/>
          </a:p>
        </p:txBody>
      </p:sp>
      <p:sp>
        <p:nvSpPr>
          <p:cNvPr id="4" name="object 4"/>
          <p:cNvSpPr txBox="1">
            <a:spLocks noGrp="1"/>
          </p:cNvSpPr>
          <p:nvPr>
            <p:ph type="title"/>
          </p:nvPr>
        </p:nvSpPr>
        <p:spPr>
          <a:xfrm>
            <a:off x="1623260" y="76200"/>
            <a:ext cx="8539426" cy="634740"/>
          </a:xfrm>
          <a:prstGeom prst="rect">
            <a:avLst/>
          </a:prstGeom>
        </p:spPr>
        <p:txBody>
          <a:bodyPr vert="horz" wrap="square" lIns="0" tIns="323801" rIns="0" bIns="0" rtlCol="0">
            <a:spAutoFit/>
          </a:bodyPr>
          <a:lstStyle/>
          <a:p>
            <a:pPr marL="12700" algn="ctr">
              <a:lnSpc>
                <a:spcPct val="100000"/>
              </a:lnSpc>
              <a:spcBef>
                <a:spcPts val="114"/>
              </a:spcBef>
            </a:pPr>
            <a:r>
              <a:rPr sz="2000" dirty="0"/>
              <a:t>Cause and</a:t>
            </a:r>
            <a:r>
              <a:rPr sz="2000" spc="5" dirty="0"/>
              <a:t> </a:t>
            </a:r>
            <a:r>
              <a:rPr sz="2000" spc="-25" dirty="0"/>
              <a:t>effect</a:t>
            </a:r>
            <a:r>
              <a:rPr sz="2000" dirty="0"/>
              <a:t> </a:t>
            </a:r>
            <a:r>
              <a:rPr sz="2000" spc="-55" dirty="0"/>
              <a:t>analysis:</a:t>
            </a:r>
            <a:r>
              <a:rPr sz="2000" spc="5" dirty="0"/>
              <a:t> </a:t>
            </a:r>
            <a:r>
              <a:rPr sz="2000" spc="-45" dirty="0"/>
              <a:t>Fishbone</a:t>
            </a:r>
            <a:r>
              <a:rPr sz="2000" spc="5" dirty="0"/>
              <a:t> </a:t>
            </a:r>
            <a:r>
              <a:rPr sz="2000" spc="-10" dirty="0"/>
              <a:t>diagram</a:t>
            </a:r>
            <a:endParaRPr sz="2000" dirty="0"/>
          </a:p>
        </p:txBody>
      </p:sp>
      <p:sp>
        <p:nvSpPr>
          <p:cNvPr id="6" name="TextBox 5">
            <a:extLst>
              <a:ext uri="{FF2B5EF4-FFF2-40B4-BE49-F238E27FC236}">
                <a16:creationId xmlns:a16="http://schemas.microsoft.com/office/drawing/2014/main" id="{2BFC87B0-FEF5-A0D6-A3A5-CBAF0314A94F}"/>
              </a:ext>
            </a:extLst>
          </p:cNvPr>
          <p:cNvSpPr txBox="1"/>
          <p:nvPr/>
        </p:nvSpPr>
        <p:spPr>
          <a:xfrm>
            <a:off x="7136704" y="2554241"/>
            <a:ext cx="4844016" cy="3323987"/>
          </a:xfrm>
          <a:prstGeom prst="rect">
            <a:avLst/>
          </a:prstGeom>
          <a:noFill/>
        </p:spPr>
        <p:txBody>
          <a:bodyPr wrap="square">
            <a:spAutoFit/>
          </a:bodyPr>
          <a:lstStyle/>
          <a:p>
            <a:r>
              <a:rPr lang="en-US" sz="1400" b="1" dirty="0">
                <a:latin typeface="Arial"/>
                <a:cs typeface="Arial"/>
              </a:rPr>
              <a:t>Management:</a:t>
            </a:r>
            <a:endParaRPr lang="en-US" sz="1400" dirty="0"/>
          </a:p>
          <a:p>
            <a:pPr marL="285750" indent="-285750">
              <a:buFont typeface="Arial" panose="020B0604020202020204" pitchFamily="34" charset="0"/>
              <a:buChar char="•"/>
            </a:pPr>
            <a:r>
              <a:rPr lang="en-US" sz="1400" dirty="0">
                <a:latin typeface="Arial"/>
                <a:cs typeface="Arial"/>
              </a:rPr>
              <a:t>Over-reliance on traditional methods of sales rather than targeting social media.</a:t>
            </a:r>
            <a:endParaRPr lang="en-US" sz="1400" dirty="0"/>
          </a:p>
          <a:p>
            <a:pPr marL="285750" indent="-285750">
              <a:buFont typeface="Arial" panose="020B0604020202020204" pitchFamily="34" charset="0"/>
              <a:buChar char="•"/>
            </a:pPr>
            <a:r>
              <a:rPr lang="en-US" sz="1400" dirty="0">
                <a:latin typeface="Arial"/>
                <a:cs typeface="Arial"/>
              </a:rPr>
              <a:t>Lack of software-system of </a:t>
            </a:r>
            <a:r>
              <a:rPr lang="en-US" sz="1400" dirty="0">
                <a:effectLst/>
              </a:rPr>
              <a:t>Green Haven florist </a:t>
            </a:r>
            <a:r>
              <a:rPr lang="en-US" sz="1400" dirty="0">
                <a:latin typeface="Arial"/>
                <a:cs typeface="Arial"/>
              </a:rPr>
              <a:t> to secure recurring revenue.</a:t>
            </a:r>
            <a:endParaRPr lang="en-US" sz="1400" dirty="0"/>
          </a:p>
          <a:p>
            <a:r>
              <a:rPr lang="en-US" sz="1400" b="1" dirty="0">
                <a:latin typeface="Arial"/>
                <a:cs typeface="Arial"/>
              </a:rPr>
              <a:t>Environment</a:t>
            </a:r>
            <a:endParaRPr lang="en-US" sz="1400" dirty="0"/>
          </a:p>
          <a:p>
            <a:pPr marL="285750" indent="-285750">
              <a:buFont typeface="Arial" panose="020B0604020202020204" pitchFamily="34" charset="0"/>
              <a:buChar char="•"/>
            </a:pPr>
            <a:r>
              <a:rPr lang="en-US" sz="1400" dirty="0">
                <a:latin typeface="Arial"/>
                <a:cs typeface="Arial"/>
              </a:rPr>
              <a:t>Closures of neighboring shops of </a:t>
            </a:r>
            <a:r>
              <a:rPr lang="en-US" sz="1400" dirty="0">
                <a:effectLst/>
              </a:rPr>
              <a:t>Green Haven florist </a:t>
            </a:r>
            <a:r>
              <a:rPr lang="en-US" sz="1400" dirty="0">
                <a:latin typeface="Arial"/>
                <a:cs typeface="Arial"/>
              </a:rPr>
              <a:t>have reduced the physical browsing atmosphere in the market.</a:t>
            </a:r>
            <a:endParaRPr lang="en-US" sz="1400" dirty="0"/>
          </a:p>
          <a:p>
            <a:r>
              <a:rPr lang="en-US" sz="1400" b="1" dirty="0">
                <a:latin typeface="Arial"/>
                <a:cs typeface="Arial"/>
              </a:rPr>
              <a:t>Machinery</a:t>
            </a:r>
            <a:endParaRPr lang="en-US" sz="1400" dirty="0"/>
          </a:p>
          <a:p>
            <a:pPr marL="285750" indent="-285750">
              <a:buFont typeface="Arial" panose="020B0604020202020204" pitchFamily="34" charset="0"/>
              <a:buChar char="•"/>
            </a:pPr>
            <a:r>
              <a:rPr lang="en-US" sz="1400" dirty="0">
                <a:latin typeface="Arial"/>
                <a:cs typeface="Arial"/>
              </a:rPr>
              <a:t>Less mobile-friendly makes it difficult to come to the knowledge of younger customers.</a:t>
            </a:r>
            <a:endParaRPr lang="en-US" sz="1400" dirty="0"/>
          </a:p>
          <a:p>
            <a:r>
              <a:rPr lang="en-US" sz="1400" b="1" dirty="0">
                <a:latin typeface="Arial"/>
                <a:cs typeface="Arial"/>
              </a:rPr>
              <a:t>People</a:t>
            </a:r>
            <a:endParaRPr lang="en-US" sz="1400" dirty="0"/>
          </a:p>
          <a:p>
            <a:pPr marL="285750" indent="-285750">
              <a:buFont typeface="Arial" panose="020B0604020202020204" pitchFamily="34" charset="0"/>
              <a:buChar char="•"/>
            </a:pPr>
            <a:r>
              <a:rPr lang="en-US" sz="1400" dirty="0">
                <a:latin typeface="Arial"/>
                <a:cs typeface="Arial"/>
              </a:rPr>
              <a:t>Owners are expert florists but lack technical skills.</a:t>
            </a:r>
            <a:endParaRPr lang="en-US" sz="1400" dirty="0"/>
          </a:p>
          <a:p>
            <a:pPr marL="285750" indent="-285750">
              <a:buFont typeface="Arial" panose="020B0604020202020204" pitchFamily="34" charset="0"/>
              <a:buChar char="•"/>
            </a:pPr>
            <a:endParaRPr lang="en-US" sz="1400" dirty="0"/>
          </a:p>
        </p:txBody>
      </p:sp>
      <p:pic>
        <p:nvPicPr>
          <p:cNvPr id="8" name="Picture 7">
            <a:extLst>
              <a:ext uri="{FF2B5EF4-FFF2-40B4-BE49-F238E27FC236}">
                <a16:creationId xmlns:a16="http://schemas.microsoft.com/office/drawing/2014/main" id="{C5ECF0F0-F3CC-3F42-823A-364CBDE15537}"/>
              </a:ext>
            </a:extLst>
          </p:cNvPr>
          <p:cNvPicPr>
            <a:picLocks noChangeAspect="1"/>
          </p:cNvPicPr>
          <p:nvPr/>
        </p:nvPicPr>
        <p:blipFill>
          <a:blip r:embed="rId3"/>
          <a:stretch>
            <a:fillRect/>
          </a:stretch>
        </p:blipFill>
        <p:spPr>
          <a:xfrm>
            <a:off x="126930" y="2262699"/>
            <a:ext cx="6743810" cy="4047702"/>
          </a:xfrm>
          <a:prstGeom prst="rect">
            <a:avLst/>
          </a:prstGeom>
        </p:spPr>
      </p:pic>
      <p:sp>
        <p:nvSpPr>
          <p:cNvPr id="10" name="TextBox 9">
            <a:extLst>
              <a:ext uri="{FF2B5EF4-FFF2-40B4-BE49-F238E27FC236}">
                <a16:creationId xmlns:a16="http://schemas.microsoft.com/office/drawing/2014/main" id="{EFDFE4DB-C574-2289-E5C7-EE3875F9E562}"/>
              </a:ext>
            </a:extLst>
          </p:cNvPr>
          <p:cNvSpPr txBox="1"/>
          <p:nvPr/>
        </p:nvSpPr>
        <p:spPr>
          <a:xfrm>
            <a:off x="685800" y="979772"/>
            <a:ext cx="11321016" cy="923330"/>
          </a:xfrm>
          <a:prstGeom prst="rect">
            <a:avLst/>
          </a:prstGeom>
          <a:noFill/>
        </p:spPr>
        <p:txBody>
          <a:bodyPr wrap="square">
            <a:spAutoFit/>
          </a:bodyPr>
          <a:lstStyle/>
          <a:p>
            <a:r>
              <a:rPr lang="en-US" dirty="0"/>
              <a:t>Fishbone Diagram is a </a:t>
            </a:r>
            <a:r>
              <a:rPr lang="en-US" dirty="0" err="1"/>
              <a:t>visualisation</a:t>
            </a:r>
            <a:r>
              <a:rPr lang="en-US" dirty="0"/>
              <a:t> tool used to </a:t>
            </a:r>
            <a:r>
              <a:rPr lang="en-US" dirty="0" err="1"/>
              <a:t>categorise</a:t>
            </a:r>
            <a:r>
              <a:rPr lang="en-US" dirty="0"/>
              <a:t> the different causes to issues faced by the </a:t>
            </a:r>
            <a:r>
              <a:rPr lang="en-US" dirty="0" err="1"/>
              <a:t>organisation</a:t>
            </a:r>
            <a:r>
              <a:rPr lang="en-US" dirty="0"/>
              <a:t> (Majka, 2023). The bones represent different types of causes faced by Green Haven florist . This diagram typically uses 4Ms that are Management, Environment(Mother Nature), Machinery/Tools, People.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82880" cy="6858000"/>
          </a:xfrm>
          <a:custGeom>
            <a:avLst/>
            <a:gdLst/>
            <a:ahLst/>
            <a:cxnLst/>
            <a:rect l="l" t="t" r="r" b="b"/>
            <a:pathLst>
              <a:path w="182880" h="6858000">
                <a:moveTo>
                  <a:pt x="182880" y="0"/>
                </a:moveTo>
                <a:lnTo>
                  <a:pt x="0" y="0"/>
                </a:lnTo>
                <a:lnTo>
                  <a:pt x="0" y="6858000"/>
                </a:lnTo>
                <a:lnTo>
                  <a:pt x="182880" y="6858000"/>
                </a:lnTo>
                <a:lnTo>
                  <a:pt x="182880" y="0"/>
                </a:lnTo>
                <a:close/>
              </a:path>
            </a:pathLst>
          </a:custGeom>
          <a:solidFill>
            <a:srgbClr val="242852"/>
          </a:solidFill>
        </p:spPr>
        <p:txBody>
          <a:bodyPr wrap="square" lIns="0" tIns="0" rIns="0" bIns="0" rtlCol="0"/>
          <a:lstStyle/>
          <a:p>
            <a:endParaRPr/>
          </a:p>
        </p:txBody>
      </p:sp>
      <p:sp>
        <p:nvSpPr>
          <p:cNvPr id="3" name="object 3"/>
          <p:cNvSpPr/>
          <p:nvPr/>
        </p:nvSpPr>
        <p:spPr>
          <a:xfrm>
            <a:off x="0" y="3178175"/>
            <a:ext cx="1591945" cy="507365"/>
          </a:xfrm>
          <a:custGeom>
            <a:avLst/>
            <a:gdLst/>
            <a:ahLst/>
            <a:cxnLst/>
            <a:rect l="l" t="t" r="r" b="b"/>
            <a:pathLst>
              <a:path w="1591945" h="507364">
                <a:moveTo>
                  <a:pt x="0" y="0"/>
                </a:moveTo>
                <a:lnTo>
                  <a:pt x="0" y="503757"/>
                </a:lnTo>
                <a:lnTo>
                  <a:pt x="1245436" y="507296"/>
                </a:lnTo>
                <a:lnTo>
                  <a:pt x="1345750" y="507296"/>
                </a:lnTo>
                <a:lnTo>
                  <a:pt x="1351934" y="500904"/>
                </a:lnTo>
                <a:lnTo>
                  <a:pt x="1353822" y="499383"/>
                </a:lnTo>
                <a:lnTo>
                  <a:pt x="1584337" y="268817"/>
                </a:lnTo>
                <a:lnTo>
                  <a:pt x="1589651" y="261663"/>
                </a:lnTo>
                <a:lnTo>
                  <a:pt x="1591423" y="254510"/>
                </a:lnTo>
                <a:lnTo>
                  <a:pt x="1589651" y="247357"/>
                </a:lnTo>
                <a:lnTo>
                  <a:pt x="1584337" y="240205"/>
                </a:lnTo>
                <a:lnTo>
                  <a:pt x="1355369" y="11262"/>
                </a:lnTo>
                <a:lnTo>
                  <a:pt x="1350387" y="11262"/>
                </a:lnTo>
                <a:lnTo>
                  <a:pt x="1350387" y="6493"/>
                </a:lnTo>
                <a:lnTo>
                  <a:pt x="1345750" y="6493"/>
                </a:lnTo>
                <a:lnTo>
                  <a:pt x="1340939" y="1724"/>
                </a:lnTo>
                <a:lnTo>
                  <a:pt x="0" y="0"/>
                </a:lnTo>
                <a:close/>
              </a:path>
            </a:pathLst>
          </a:custGeom>
          <a:solidFill>
            <a:srgbClr val="4A66AC"/>
          </a:solidFill>
        </p:spPr>
        <p:txBody>
          <a:bodyPr wrap="square" lIns="0" tIns="0" rIns="0" bIns="0" rtlCol="0"/>
          <a:lstStyle/>
          <a:p>
            <a:endParaRPr/>
          </a:p>
        </p:txBody>
      </p:sp>
      <p:sp>
        <p:nvSpPr>
          <p:cNvPr id="4" name="object 4"/>
          <p:cNvSpPr txBox="1">
            <a:spLocks noGrp="1"/>
          </p:cNvSpPr>
          <p:nvPr>
            <p:ph type="title"/>
          </p:nvPr>
        </p:nvSpPr>
        <p:spPr>
          <a:prstGeom prst="rect">
            <a:avLst/>
          </a:prstGeom>
        </p:spPr>
        <p:txBody>
          <a:bodyPr vert="horz" wrap="square" lIns="0" tIns="196088" rIns="0" bIns="0" rtlCol="0">
            <a:spAutoFit/>
          </a:bodyPr>
          <a:lstStyle/>
          <a:p>
            <a:pPr marL="1184910">
              <a:lnSpc>
                <a:spcPct val="100000"/>
              </a:lnSpc>
              <a:spcBef>
                <a:spcPts val="100"/>
              </a:spcBef>
            </a:pPr>
            <a:r>
              <a:rPr spc="-25" dirty="0"/>
              <a:t>Conclusion</a:t>
            </a:r>
          </a:p>
        </p:txBody>
      </p:sp>
      <p:sp>
        <p:nvSpPr>
          <p:cNvPr id="6" name="TextBox 5">
            <a:extLst>
              <a:ext uri="{FF2B5EF4-FFF2-40B4-BE49-F238E27FC236}">
                <a16:creationId xmlns:a16="http://schemas.microsoft.com/office/drawing/2014/main" id="{A6A9B809-ECB9-2D02-A183-CD2D82C3A59C}"/>
              </a:ext>
            </a:extLst>
          </p:cNvPr>
          <p:cNvSpPr txBox="1"/>
          <p:nvPr/>
        </p:nvSpPr>
        <p:spPr>
          <a:xfrm>
            <a:off x="1591945" y="1295400"/>
            <a:ext cx="10066655" cy="5586658"/>
          </a:xfrm>
          <a:prstGeom prst="rect">
            <a:avLst/>
          </a:prstGeom>
          <a:noFill/>
        </p:spPr>
        <p:txBody>
          <a:bodyPr wrap="square">
            <a:spAutoFit/>
          </a:bodyPr>
          <a:lstStyle/>
          <a:p>
            <a:pPr>
              <a:lnSpc>
                <a:spcPct val="150000"/>
              </a:lnSpc>
            </a:pPr>
            <a:r>
              <a:rPr lang="en-US" sz="1600" dirty="0">
                <a:latin typeface="Arial"/>
                <a:cs typeface="Arial"/>
              </a:rPr>
              <a:t>From looking at the analysis of the presentation, looking at the 5W2H, PESTEL analysis and Fishbone diagram of the company. These clear conclusions were found.</a:t>
            </a:r>
            <a:endParaRPr lang="en-US" sz="1600" dirty="0"/>
          </a:p>
          <a:p>
            <a:pPr marL="0" indent="0">
              <a:lnSpc>
                <a:spcPct val="150000"/>
              </a:lnSpc>
              <a:buNone/>
            </a:pPr>
            <a:r>
              <a:rPr lang="en-US" sz="1600" b="1" dirty="0">
                <a:latin typeface="Arial"/>
                <a:cs typeface="Arial"/>
              </a:rPr>
              <a:t>The Digital Gap:</a:t>
            </a:r>
            <a:endParaRPr lang="en-US" sz="1600" b="1" dirty="0"/>
          </a:p>
          <a:p>
            <a:pPr>
              <a:lnSpc>
                <a:spcPct val="150000"/>
              </a:lnSpc>
            </a:pPr>
            <a:r>
              <a:rPr lang="en-US" sz="1600" dirty="0">
                <a:latin typeface="Arial"/>
                <a:cs typeface="Arial"/>
              </a:rPr>
              <a:t>The solutions are to launch a mobile friendly website, start an </a:t>
            </a:r>
            <a:r>
              <a:rPr lang="en-US" sz="1600" dirty="0" err="1">
                <a:latin typeface="Arial"/>
                <a:cs typeface="Arial"/>
              </a:rPr>
              <a:t>instagram</a:t>
            </a:r>
            <a:r>
              <a:rPr lang="en-US" sz="1600" dirty="0">
                <a:latin typeface="Arial"/>
                <a:cs typeface="Arial"/>
              </a:rPr>
              <a:t> series and invest in local search engine </a:t>
            </a:r>
            <a:r>
              <a:rPr lang="en-US" sz="1600" dirty="0" err="1">
                <a:latin typeface="Arial"/>
                <a:cs typeface="Arial"/>
              </a:rPr>
              <a:t>optimisation</a:t>
            </a:r>
            <a:r>
              <a:rPr lang="en-US" sz="1600" dirty="0">
                <a:latin typeface="Arial"/>
                <a:cs typeface="Arial"/>
              </a:rPr>
              <a:t> for Green Heaven.</a:t>
            </a:r>
            <a:endParaRPr lang="en-US" sz="1600" dirty="0"/>
          </a:p>
          <a:p>
            <a:pPr marL="0" indent="0">
              <a:lnSpc>
                <a:spcPct val="150000"/>
              </a:lnSpc>
              <a:buNone/>
            </a:pPr>
            <a:r>
              <a:rPr lang="en-US" sz="1600" b="1" dirty="0">
                <a:latin typeface="Arial"/>
                <a:cs typeface="Arial"/>
              </a:rPr>
              <a:t>The Margin Squeeze:</a:t>
            </a:r>
            <a:endParaRPr lang="en-US" sz="1600" b="1" dirty="0"/>
          </a:p>
          <a:p>
            <a:pPr>
              <a:lnSpc>
                <a:spcPct val="150000"/>
              </a:lnSpc>
            </a:pPr>
            <a:r>
              <a:rPr lang="en-US" sz="1600" dirty="0">
                <a:latin typeface="Arial"/>
                <a:cs typeface="Arial"/>
              </a:rPr>
              <a:t>Their greatest strength- eco-friendly have become their greatest burden due to rising cost of biodegradable materials.</a:t>
            </a:r>
            <a:endParaRPr lang="en-US" sz="1600" dirty="0"/>
          </a:p>
          <a:p>
            <a:pPr>
              <a:lnSpc>
                <a:spcPct val="150000"/>
              </a:lnSpc>
            </a:pPr>
            <a:r>
              <a:rPr lang="en-US" sz="1600" dirty="0">
                <a:latin typeface="Arial"/>
                <a:cs typeface="Arial"/>
              </a:rPr>
              <a:t>Launch a monthly subscription program and create seasonal bouquets which will help in increasing liquidity and reducing cost of raw materials.</a:t>
            </a:r>
            <a:endParaRPr lang="en-US" sz="1600" dirty="0"/>
          </a:p>
          <a:p>
            <a:pPr marL="0" indent="0">
              <a:lnSpc>
                <a:spcPct val="150000"/>
              </a:lnSpc>
              <a:buNone/>
            </a:pPr>
            <a:r>
              <a:rPr lang="en-US" sz="1600" b="1" dirty="0">
                <a:latin typeface="Arial"/>
                <a:cs typeface="Arial"/>
              </a:rPr>
              <a:t>High Street Declining:</a:t>
            </a:r>
            <a:endParaRPr lang="en-US" sz="1600" b="1" dirty="0"/>
          </a:p>
          <a:p>
            <a:pPr>
              <a:lnSpc>
                <a:spcPct val="150000"/>
              </a:lnSpc>
            </a:pPr>
            <a:r>
              <a:rPr lang="en-US" sz="1600" dirty="0">
                <a:latin typeface="Arial"/>
                <a:cs typeface="Arial"/>
              </a:rPr>
              <a:t>Declining physical location, resulting in the shop losing its presence.</a:t>
            </a:r>
            <a:endParaRPr lang="en-US" sz="1600" dirty="0"/>
          </a:p>
          <a:p>
            <a:pPr>
              <a:lnSpc>
                <a:spcPct val="150000"/>
              </a:lnSpc>
            </a:pPr>
            <a:r>
              <a:rPr lang="en-US" sz="1600" dirty="0">
                <a:latin typeface="Arial"/>
                <a:cs typeface="Arial"/>
              </a:rPr>
              <a:t>To solve this problem, shops can use the physical outlet as a hub for online orders and they can collaborate with </a:t>
            </a:r>
            <a:r>
              <a:rPr lang="en-US" sz="1600" dirty="0" err="1">
                <a:latin typeface="Arial"/>
                <a:cs typeface="Arial"/>
              </a:rPr>
              <a:t>neighbouring</a:t>
            </a:r>
            <a:r>
              <a:rPr lang="en-US" sz="1600" dirty="0">
                <a:latin typeface="Arial"/>
                <a:cs typeface="Arial"/>
              </a:rPr>
              <a:t> cafes and hotels for diversifying revenue..</a:t>
            </a:r>
            <a:endParaRPr lang="en-US" sz="1600" dirty="0"/>
          </a:p>
          <a:p>
            <a:pPr>
              <a:lnSpc>
                <a:spcPct val="150000"/>
              </a:lnSpc>
            </a:pPr>
            <a:endParaRPr lang="en-US" sz="16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3178175"/>
            <a:ext cx="1591945" cy="507365"/>
          </a:xfrm>
          <a:custGeom>
            <a:avLst/>
            <a:gdLst/>
            <a:ahLst/>
            <a:cxnLst/>
            <a:rect l="l" t="t" r="r" b="b"/>
            <a:pathLst>
              <a:path w="1591945" h="507364">
                <a:moveTo>
                  <a:pt x="0" y="0"/>
                </a:moveTo>
                <a:lnTo>
                  <a:pt x="0" y="503757"/>
                </a:lnTo>
                <a:lnTo>
                  <a:pt x="1245436" y="507296"/>
                </a:lnTo>
                <a:lnTo>
                  <a:pt x="1345750" y="507296"/>
                </a:lnTo>
                <a:lnTo>
                  <a:pt x="1351934" y="500904"/>
                </a:lnTo>
                <a:lnTo>
                  <a:pt x="1353822" y="499383"/>
                </a:lnTo>
                <a:lnTo>
                  <a:pt x="1584337" y="268817"/>
                </a:lnTo>
                <a:lnTo>
                  <a:pt x="1589651" y="261663"/>
                </a:lnTo>
                <a:lnTo>
                  <a:pt x="1591423" y="254510"/>
                </a:lnTo>
                <a:lnTo>
                  <a:pt x="1589651" y="247357"/>
                </a:lnTo>
                <a:lnTo>
                  <a:pt x="1584337" y="240205"/>
                </a:lnTo>
                <a:lnTo>
                  <a:pt x="1355369" y="11262"/>
                </a:lnTo>
                <a:lnTo>
                  <a:pt x="1350387" y="11262"/>
                </a:lnTo>
                <a:lnTo>
                  <a:pt x="1350387" y="6493"/>
                </a:lnTo>
                <a:lnTo>
                  <a:pt x="1345750" y="6493"/>
                </a:lnTo>
                <a:lnTo>
                  <a:pt x="1340939" y="1724"/>
                </a:lnTo>
                <a:lnTo>
                  <a:pt x="0" y="0"/>
                </a:lnTo>
                <a:close/>
              </a:path>
            </a:pathLst>
          </a:custGeom>
          <a:solidFill>
            <a:srgbClr val="4A66AC"/>
          </a:solidFill>
        </p:spPr>
        <p:txBody>
          <a:bodyPr wrap="square" lIns="0" tIns="0" rIns="0" bIns="0" rtlCol="0"/>
          <a:lstStyle/>
          <a:p>
            <a:endParaRPr/>
          </a:p>
        </p:txBody>
      </p:sp>
      <p:sp>
        <p:nvSpPr>
          <p:cNvPr id="3" name="object 3"/>
          <p:cNvSpPr txBox="1">
            <a:spLocks noGrp="1"/>
          </p:cNvSpPr>
          <p:nvPr>
            <p:ph type="title"/>
          </p:nvPr>
        </p:nvSpPr>
        <p:spPr>
          <a:xfrm>
            <a:off x="1449923" y="406290"/>
            <a:ext cx="8539426" cy="934101"/>
          </a:xfrm>
          <a:prstGeom prst="rect">
            <a:avLst/>
          </a:prstGeom>
        </p:spPr>
        <p:txBody>
          <a:bodyPr vert="horz" wrap="square" lIns="0" tIns="315467" rIns="0" bIns="0" rtlCol="0">
            <a:spAutoFit/>
          </a:bodyPr>
          <a:lstStyle/>
          <a:p>
            <a:pPr marL="1184910" algn="ctr">
              <a:lnSpc>
                <a:spcPct val="100000"/>
              </a:lnSpc>
              <a:spcBef>
                <a:spcPts val="100"/>
              </a:spcBef>
            </a:pPr>
            <a:r>
              <a:rPr spc="-75" dirty="0"/>
              <a:t>References</a:t>
            </a:r>
          </a:p>
        </p:txBody>
      </p:sp>
      <p:sp>
        <p:nvSpPr>
          <p:cNvPr id="4" name="object 4"/>
          <p:cNvSpPr txBox="1"/>
          <p:nvPr/>
        </p:nvSpPr>
        <p:spPr>
          <a:xfrm>
            <a:off x="1622724" y="1609183"/>
            <a:ext cx="10188275" cy="4219104"/>
          </a:xfrm>
          <a:prstGeom prst="rect">
            <a:avLst/>
          </a:prstGeom>
        </p:spPr>
        <p:txBody>
          <a:bodyPr vert="horz" wrap="square" lIns="0" tIns="33020" rIns="0" bIns="0" rtlCol="0">
            <a:spAutoFit/>
          </a:bodyPr>
          <a:lstStyle/>
          <a:p>
            <a:r>
              <a:rPr lang="en-US" sz="1600" dirty="0">
                <a:latin typeface="Arial"/>
                <a:cs typeface="Arial"/>
              </a:rPr>
              <a:t>Etheredge, C.L., DelPrince, J. and Waliczek, T.M., (2025). Demographic Analysis of the Perceptions of Environmentalism and the Use of Sustainable Floral Design Practices by Professional Florists. </a:t>
            </a:r>
            <a:r>
              <a:rPr lang="en-US" sz="1600" dirty="0" err="1">
                <a:latin typeface="Arial"/>
                <a:cs typeface="Arial"/>
              </a:rPr>
              <a:t>HortTechnology</a:t>
            </a:r>
            <a:r>
              <a:rPr lang="en-US" sz="1600" dirty="0">
                <a:latin typeface="Arial"/>
                <a:cs typeface="Arial"/>
              </a:rPr>
              <a:t>, 35(3), pp.305-312.</a:t>
            </a:r>
            <a:br>
              <a:rPr lang="en-US" sz="1600" dirty="0"/>
            </a:br>
            <a:endParaRPr lang="en-US" sz="1600" dirty="0"/>
          </a:p>
          <a:p>
            <a:r>
              <a:rPr lang="en-US" sz="1600" dirty="0">
                <a:latin typeface="Arial"/>
                <a:cs typeface="Arial"/>
              </a:rPr>
              <a:t>De Abreu, V.H.S., Da Costa, M.G., Assis, T.F.D., </a:t>
            </a:r>
            <a:r>
              <a:rPr lang="en-US" sz="1600" dirty="0" err="1">
                <a:latin typeface="Arial"/>
                <a:cs typeface="Arial"/>
              </a:rPr>
              <a:t>D’Agosto</a:t>
            </a:r>
            <a:r>
              <a:rPr lang="en-US" sz="1600" dirty="0">
                <a:latin typeface="Arial"/>
                <a:cs typeface="Arial"/>
              </a:rPr>
              <a:t>, M.D.A., Rocha, R.S., De Paula, L.O.D. and </a:t>
            </a:r>
            <a:r>
              <a:rPr lang="en-US" sz="1600" dirty="0" err="1">
                <a:latin typeface="Arial"/>
                <a:cs typeface="Arial"/>
              </a:rPr>
              <a:t>Laissone</a:t>
            </a:r>
            <a:r>
              <a:rPr lang="en-US" sz="1600" dirty="0">
                <a:latin typeface="Arial"/>
                <a:cs typeface="Arial"/>
              </a:rPr>
              <a:t>, A.M.S., (2025). Assessing the feasibility of enzymatic biodiesel production using the 5W2H framework: a Brazilian case study with distiller’s corn oil. </a:t>
            </a:r>
            <a:r>
              <a:rPr lang="en-US" sz="1600" i="1" dirty="0">
                <a:latin typeface="Arial"/>
                <a:cs typeface="Arial"/>
              </a:rPr>
              <a:t>Energies</a:t>
            </a:r>
            <a:r>
              <a:rPr lang="en-US" sz="1600" dirty="0">
                <a:latin typeface="Arial"/>
                <a:cs typeface="Arial"/>
              </a:rPr>
              <a:t>, </a:t>
            </a:r>
            <a:r>
              <a:rPr lang="en-US" sz="1600" i="1" dirty="0">
                <a:latin typeface="Arial"/>
                <a:cs typeface="Arial"/>
              </a:rPr>
              <a:t>18</a:t>
            </a:r>
            <a:r>
              <a:rPr lang="en-US" sz="1600" dirty="0">
                <a:latin typeface="Arial"/>
                <a:cs typeface="Arial"/>
              </a:rPr>
              <a:t>(20), p.5460.</a:t>
            </a:r>
            <a:br>
              <a:rPr lang="en-US" sz="1600" dirty="0"/>
            </a:br>
            <a:endParaRPr lang="en-US" sz="1600" dirty="0"/>
          </a:p>
          <a:p>
            <a:r>
              <a:rPr lang="en-US" sz="1600" dirty="0">
                <a:latin typeface="Arial"/>
                <a:cs typeface="Arial"/>
              </a:rPr>
              <a:t>Majka, M., (2023) </a:t>
            </a:r>
            <a:r>
              <a:rPr lang="en-US" sz="1600" dirty="0" err="1">
                <a:latin typeface="Arial"/>
                <a:cs typeface="Arial"/>
              </a:rPr>
              <a:t>Fishbonediagram</a:t>
            </a:r>
            <a:r>
              <a:rPr lang="en-US" sz="1600" dirty="0">
                <a:latin typeface="Arial"/>
                <a:cs typeface="Arial"/>
              </a:rPr>
              <a:t> .</a:t>
            </a:r>
            <a:r>
              <a:rPr lang="en-US" sz="1600" dirty="0">
                <a:latin typeface="Arial"/>
                <a:cs typeface="Arial"/>
                <a:hlinkClick r:id="rId3"/>
              </a:rPr>
              <a:t>https://www.researchgate.net/profile/Marcin-Majka-2/publication/385065860_Fishbone_Diagram/links/671361b9069cb92a811b6703/Fishbone-Diagram.pdf</a:t>
            </a:r>
            <a:endParaRPr lang="en-US" sz="1600" dirty="0"/>
          </a:p>
          <a:p>
            <a:r>
              <a:rPr lang="en-US" sz="1600" dirty="0">
                <a:latin typeface="Arial"/>
                <a:cs typeface="Arial"/>
              </a:rPr>
              <a:t>Kirci, I., </a:t>
            </a:r>
            <a:r>
              <a:rPr lang="en-US" sz="1600" dirty="0" err="1">
                <a:latin typeface="Arial"/>
                <a:cs typeface="Arial"/>
              </a:rPr>
              <a:t>Honhon</a:t>
            </a:r>
            <a:r>
              <a:rPr lang="en-US" sz="1600" dirty="0">
                <a:latin typeface="Arial"/>
                <a:cs typeface="Arial"/>
              </a:rPr>
              <a:t>, D. and </a:t>
            </a:r>
            <a:r>
              <a:rPr lang="en-US" sz="1600" dirty="0" err="1">
                <a:latin typeface="Arial"/>
                <a:cs typeface="Arial"/>
              </a:rPr>
              <a:t>Muharremoglu</a:t>
            </a:r>
            <a:r>
              <a:rPr lang="en-US" sz="1600" dirty="0">
                <a:latin typeface="Arial"/>
                <a:cs typeface="Arial"/>
              </a:rPr>
              <a:t>, A., (2023). Do you lose when you sell loose? impact of unpackaged sales on profit and waste. </a:t>
            </a:r>
            <a:r>
              <a:rPr lang="en-US" sz="1600" i="1" dirty="0">
                <a:latin typeface="Arial"/>
                <a:cs typeface="Arial"/>
              </a:rPr>
              <a:t>Impact of Unpackaged Sales on Profit and Waste (September 6, 2023)</a:t>
            </a:r>
            <a:r>
              <a:rPr lang="en-US" sz="1600" dirty="0">
                <a:latin typeface="Arial"/>
                <a:cs typeface="Arial"/>
              </a:rPr>
              <a:t>.</a:t>
            </a:r>
            <a:br>
              <a:rPr lang="en-US" sz="1600" dirty="0"/>
            </a:br>
            <a:endParaRPr lang="en-US" sz="1600" dirty="0"/>
          </a:p>
          <a:p>
            <a:r>
              <a:rPr lang="en-US" sz="1600" dirty="0" err="1">
                <a:latin typeface="Arial"/>
                <a:cs typeface="Arial"/>
              </a:rPr>
              <a:t>Mazikana</a:t>
            </a:r>
            <a:r>
              <a:rPr lang="en-US" sz="1600" dirty="0">
                <a:latin typeface="Arial"/>
                <a:cs typeface="Arial"/>
              </a:rPr>
              <a:t>, A.T., (2023). Application of </a:t>
            </a:r>
            <a:r>
              <a:rPr lang="en-US" sz="1600" dirty="0" err="1">
                <a:latin typeface="Arial"/>
                <a:cs typeface="Arial"/>
              </a:rPr>
              <a:t>pestel</a:t>
            </a:r>
            <a:r>
              <a:rPr lang="en-US" sz="1600" dirty="0">
                <a:latin typeface="Arial"/>
                <a:cs typeface="Arial"/>
              </a:rPr>
              <a:t> factors: a case of financial institutions. </a:t>
            </a:r>
            <a:r>
              <a:rPr lang="en-US" sz="1600" i="1" dirty="0">
                <a:latin typeface="Arial"/>
                <a:cs typeface="Arial"/>
              </a:rPr>
              <a:t>Available at SSRN 4380768</a:t>
            </a:r>
            <a:r>
              <a:rPr lang="en-US" sz="1600" dirty="0">
                <a:latin typeface="Arial"/>
                <a:cs typeface="Arial"/>
              </a:rPr>
              <a:t>.</a:t>
            </a:r>
            <a:br>
              <a:rPr lang="en-US" sz="1600" dirty="0"/>
            </a:br>
            <a:endParaRPr lang="en-US" sz="1600" dirty="0"/>
          </a:p>
          <a:p>
            <a:r>
              <a:rPr lang="en-US" sz="1600" dirty="0">
                <a:latin typeface="Arial"/>
                <a:cs typeface="Arial"/>
              </a:rPr>
              <a:t>Office for National Statistics (ONS) (2025) </a:t>
            </a:r>
            <a:r>
              <a:rPr lang="en-US" sz="1600" i="1" dirty="0">
                <a:latin typeface="Arial"/>
                <a:cs typeface="Arial"/>
              </a:rPr>
              <a:t>Inflation and price indices</a:t>
            </a:r>
            <a:r>
              <a:rPr lang="en-US" sz="1600" dirty="0">
                <a:latin typeface="Arial"/>
                <a:cs typeface="Arial"/>
              </a:rPr>
              <a:t>. Available at:</a:t>
            </a:r>
            <a:r>
              <a:rPr lang="en-US" sz="1600" dirty="0">
                <a:latin typeface="Arial"/>
                <a:cs typeface="Arial"/>
                <a:hlinkClick r:id="rId4"/>
              </a:rPr>
              <a:t> https://www.ons.gov.uk/economy/inflationandpriceindices</a:t>
            </a:r>
            <a:endParaRPr lang="en-US" sz="16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786"/>
            <a:ext cx="2851532" cy="6858786"/>
          </a:xfrm>
          <a:prstGeom prst="rect">
            <a:avLst/>
          </a:prstGeom>
        </p:spPr>
      </p:pic>
      <p:grpSp>
        <p:nvGrpSpPr>
          <p:cNvPr id="3" name="object 3"/>
          <p:cNvGrpSpPr/>
          <p:nvPr/>
        </p:nvGrpSpPr>
        <p:grpSpPr>
          <a:xfrm>
            <a:off x="0" y="0"/>
            <a:ext cx="5469890" cy="6858000"/>
            <a:chOff x="0" y="0"/>
            <a:chExt cx="5469890" cy="6858000"/>
          </a:xfrm>
        </p:grpSpPr>
        <p:sp>
          <p:nvSpPr>
            <p:cNvPr id="4" name="object 4"/>
            <p:cNvSpPr/>
            <p:nvPr/>
          </p:nvSpPr>
          <p:spPr>
            <a:xfrm>
              <a:off x="0" y="0"/>
              <a:ext cx="182880" cy="6858000"/>
            </a:xfrm>
            <a:custGeom>
              <a:avLst/>
              <a:gdLst/>
              <a:ahLst/>
              <a:cxnLst/>
              <a:rect l="l" t="t" r="r" b="b"/>
              <a:pathLst>
                <a:path w="182880" h="6858000">
                  <a:moveTo>
                    <a:pt x="182880" y="0"/>
                  </a:moveTo>
                  <a:lnTo>
                    <a:pt x="0" y="0"/>
                  </a:lnTo>
                  <a:lnTo>
                    <a:pt x="0" y="6858000"/>
                  </a:lnTo>
                  <a:lnTo>
                    <a:pt x="182880" y="6858000"/>
                  </a:lnTo>
                  <a:lnTo>
                    <a:pt x="182880" y="0"/>
                  </a:lnTo>
                  <a:close/>
                </a:path>
              </a:pathLst>
            </a:custGeom>
            <a:solidFill>
              <a:srgbClr val="242852"/>
            </a:solidFill>
          </p:spPr>
          <p:txBody>
            <a:bodyPr wrap="square" lIns="0" tIns="0" rIns="0" bIns="0" rtlCol="0"/>
            <a:lstStyle/>
            <a:p>
              <a:endParaRPr/>
            </a:p>
          </p:txBody>
        </p:sp>
        <p:sp>
          <p:nvSpPr>
            <p:cNvPr id="5" name="object 5"/>
            <p:cNvSpPr/>
            <p:nvPr/>
          </p:nvSpPr>
          <p:spPr>
            <a:xfrm>
              <a:off x="0" y="4323810"/>
              <a:ext cx="1742439" cy="779145"/>
            </a:xfrm>
            <a:custGeom>
              <a:avLst/>
              <a:gdLst/>
              <a:ahLst/>
              <a:cxnLst/>
              <a:rect l="l" t="t" r="r" b="b"/>
              <a:pathLst>
                <a:path w="1742439" h="779145">
                  <a:moveTo>
                    <a:pt x="1346008" y="0"/>
                  </a:moveTo>
                  <a:lnTo>
                    <a:pt x="0" y="0"/>
                  </a:lnTo>
                  <a:lnTo>
                    <a:pt x="0" y="778588"/>
                  </a:lnTo>
                  <a:lnTo>
                    <a:pt x="1346008" y="778588"/>
                  </a:lnTo>
                  <a:lnTo>
                    <a:pt x="1355681" y="777782"/>
                  </a:lnTo>
                  <a:lnTo>
                    <a:pt x="1363595" y="775657"/>
                  </a:lnTo>
                  <a:lnTo>
                    <a:pt x="1369750" y="772652"/>
                  </a:lnTo>
                  <a:lnTo>
                    <a:pt x="1374147" y="769208"/>
                  </a:lnTo>
                  <a:lnTo>
                    <a:pt x="1374147" y="764518"/>
                  </a:lnTo>
                  <a:lnTo>
                    <a:pt x="1378837" y="764518"/>
                  </a:lnTo>
                  <a:lnTo>
                    <a:pt x="1735272" y="408056"/>
                  </a:lnTo>
                  <a:lnTo>
                    <a:pt x="1740548" y="399481"/>
                  </a:lnTo>
                  <a:lnTo>
                    <a:pt x="1742307" y="388708"/>
                  </a:lnTo>
                  <a:lnTo>
                    <a:pt x="1740548" y="377055"/>
                  </a:lnTo>
                  <a:lnTo>
                    <a:pt x="1735272" y="365842"/>
                  </a:lnTo>
                  <a:lnTo>
                    <a:pt x="1378837" y="14070"/>
                  </a:lnTo>
                  <a:lnTo>
                    <a:pt x="1378837" y="9380"/>
                  </a:lnTo>
                  <a:lnTo>
                    <a:pt x="1374147" y="9380"/>
                  </a:lnTo>
                  <a:lnTo>
                    <a:pt x="1369750" y="5935"/>
                  </a:lnTo>
                  <a:lnTo>
                    <a:pt x="1363595" y="2931"/>
                  </a:lnTo>
                  <a:lnTo>
                    <a:pt x="1355681" y="806"/>
                  </a:lnTo>
                  <a:lnTo>
                    <a:pt x="1346008" y="0"/>
                  </a:lnTo>
                  <a:close/>
                </a:path>
              </a:pathLst>
            </a:custGeom>
            <a:solidFill>
              <a:srgbClr val="4A66AC"/>
            </a:solidFill>
          </p:spPr>
          <p:txBody>
            <a:bodyPr wrap="square" lIns="0" tIns="0" rIns="0" bIns="0" rtlCol="0"/>
            <a:lstStyle/>
            <a:p>
              <a:endParaRPr/>
            </a:p>
          </p:txBody>
        </p:sp>
        <p:sp>
          <p:nvSpPr>
            <p:cNvPr id="6" name="object 6"/>
            <p:cNvSpPr/>
            <p:nvPr/>
          </p:nvSpPr>
          <p:spPr>
            <a:xfrm>
              <a:off x="612047" y="935645"/>
              <a:ext cx="4851400" cy="4968240"/>
            </a:xfrm>
            <a:custGeom>
              <a:avLst/>
              <a:gdLst/>
              <a:ahLst/>
              <a:cxnLst/>
              <a:rect l="l" t="t" r="r" b="b"/>
              <a:pathLst>
                <a:path w="4851400" h="4968240">
                  <a:moveTo>
                    <a:pt x="4851190" y="0"/>
                  </a:moveTo>
                  <a:lnTo>
                    <a:pt x="0" y="0"/>
                  </a:lnTo>
                  <a:lnTo>
                    <a:pt x="0" y="4968016"/>
                  </a:lnTo>
                  <a:lnTo>
                    <a:pt x="4851190" y="4968016"/>
                  </a:lnTo>
                  <a:lnTo>
                    <a:pt x="4851190" y="0"/>
                  </a:lnTo>
                  <a:close/>
                </a:path>
              </a:pathLst>
            </a:custGeom>
            <a:solidFill>
              <a:srgbClr val="FFFFFF"/>
            </a:solidFill>
          </p:spPr>
          <p:txBody>
            <a:bodyPr wrap="square" lIns="0" tIns="0" rIns="0" bIns="0" rtlCol="0"/>
            <a:lstStyle/>
            <a:p>
              <a:endParaRPr/>
            </a:p>
          </p:txBody>
        </p:sp>
        <p:sp>
          <p:nvSpPr>
            <p:cNvPr id="7" name="object 7"/>
            <p:cNvSpPr/>
            <p:nvPr/>
          </p:nvSpPr>
          <p:spPr>
            <a:xfrm>
              <a:off x="612047" y="935645"/>
              <a:ext cx="4851400" cy="4968240"/>
            </a:xfrm>
            <a:custGeom>
              <a:avLst/>
              <a:gdLst/>
              <a:ahLst/>
              <a:cxnLst/>
              <a:rect l="l" t="t" r="r" b="b"/>
              <a:pathLst>
                <a:path w="4851400" h="4968240">
                  <a:moveTo>
                    <a:pt x="0" y="0"/>
                  </a:moveTo>
                  <a:lnTo>
                    <a:pt x="4851190" y="0"/>
                  </a:lnTo>
                  <a:lnTo>
                    <a:pt x="4851190" y="4968016"/>
                  </a:lnTo>
                  <a:lnTo>
                    <a:pt x="0" y="4968016"/>
                  </a:lnTo>
                  <a:lnTo>
                    <a:pt x="0" y="0"/>
                  </a:lnTo>
                  <a:close/>
                </a:path>
              </a:pathLst>
            </a:custGeom>
            <a:ln w="12700">
              <a:solidFill>
                <a:srgbClr val="242852"/>
              </a:solidFill>
            </a:ln>
          </p:spPr>
          <p:txBody>
            <a:bodyPr wrap="square" lIns="0" tIns="0" rIns="0" bIns="0" rtlCol="0"/>
            <a:lstStyle/>
            <a:p>
              <a:endParaRPr/>
            </a:p>
          </p:txBody>
        </p:sp>
      </p:grpSp>
      <p:pic>
        <p:nvPicPr>
          <p:cNvPr id="8" name="object 8"/>
          <p:cNvPicPr/>
          <p:nvPr/>
        </p:nvPicPr>
        <p:blipFill>
          <a:blip r:embed="rId3" cstate="print"/>
          <a:stretch>
            <a:fillRect/>
          </a:stretch>
        </p:blipFill>
        <p:spPr>
          <a:xfrm>
            <a:off x="6087364" y="-786"/>
            <a:ext cx="2851523" cy="6858786"/>
          </a:xfrm>
          <a:prstGeom prst="rect">
            <a:avLst/>
          </a:prstGeom>
        </p:spPr>
      </p:pic>
      <p:sp>
        <p:nvSpPr>
          <p:cNvPr id="9" name="object 9"/>
          <p:cNvSpPr txBox="1">
            <a:spLocks noGrp="1"/>
          </p:cNvSpPr>
          <p:nvPr>
            <p:ph type="title"/>
          </p:nvPr>
        </p:nvSpPr>
        <p:spPr>
          <a:xfrm>
            <a:off x="7755780" y="2468643"/>
            <a:ext cx="3275329" cy="848360"/>
          </a:xfrm>
          <a:prstGeom prst="rect">
            <a:avLst/>
          </a:prstGeom>
        </p:spPr>
        <p:txBody>
          <a:bodyPr vert="horz" wrap="square" lIns="0" tIns="12700" rIns="0" bIns="0" rtlCol="0">
            <a:spAutoFit/>
          </a:bodyPr>
          <a:lstStyle/>
          <a:p>
            <a:pPr marL="12700">
              <a:lnSpc>
                <a:spcPct val="100000"/>
              </a:lnSpc>
              <a:spcBef>
                <a:spcPts val="100"/>
              </a:spcBef>
            </a:pPr>
            <a:r>
              <a:rPr sz="5400" spc="-165" dirty="0"/>
              <a:t>Questions</a:t>
            </a:r>
            <a:endParaRPr sz="5400"/>
          </a:p>
        </p:txBody>
      </p:sp>
      <p:pic>
        <p:nvPicPr>
          <p:cNvPr id="10" name="object 10"/>
          <p:cNvPicPr/>
          <p:nvPr/>
        </p:nvPicPr>
        <p:blipFill>
          <a:blip r:embed="rId4" cstate="print"/>
          <a:stretch>
            <a:fillRect/>
          </a:stretch>
        </p:blipFill>
        <p:spPr>
          <a:xfrm>
            <a:off x="929675" y="1250067"/>
            <a:ext cx="4213520" cy="4326599"/>
          </a:xfrm>
          <a:prstGeom prst="rect">
            <a:avLst/>
          </a:prstGeom>
        </p:spPr>
      </p:pic>
      <p:grpSp>
        <p:nvGrpSpPr>
          <p:cNvPr id="11" name="object 11"/>
          <p:cNvGrpSpPr/>
          <p:nvPr/>
        </p:nvGrpSpPr>
        <p:grpSpPr>
          <a:xfrm>
            <a:off x="6087355" y="0"/>
            <a:ext cx="1742439" cy="6858000"/>
            <a:chOff x="6087355" y="0"/>
            <a:chExt cx="1742439" cy="6858000"/>
          </a:xfrm>
        </p:grpSpPr>
        <p:sp>
          <p:nvSpPr>
            <p:cNvPr id="12" name="object 12"/>
            <p:cNvSpPr/>
            <p:nvPr/>
          </p:nvSpPr>
          <p:spPr>
            <a:xfrm>
              <a:off x="6087355" y="0"/>
              <a:ext cx="182880" cy="6858000"/>
            </a:xfrm>
            <a:custGeom>
              <a:avLst/>
              <a:gdLst/>
              <a:ahLst/>
              <a:cxnLst/>
              <a:rect l="l" t="t" r="r" b="b"/>
              <a:pathLst>
                <a:path w="182879" h="6858000">
                  <a:moveTo>
                    <a:pt x="182879" y="0"/>
                  </a:moveTo>
                  <a:lnTo>
                    <a:pt x="0" y="0"/>
                  </a:lnTo>
                  <a:lnTo>
                    <a:pt x="0" y="6858000"/>
                  </a:lnTo>
                  <a:lnTo>
                    <a:pt x="182879" y="6858000"/>
                  </a:lnTo>
                  <a:lnTo>
                    <a:pt x="182879" y="0"/>
                  </a:lnTo>
                  <a:close/>
                </a:path>
              </a:pathLst>
            </a:custGeom>
            <a:solidFill>
              <a:srgbClr val="242852"/>
            </a:solidFill>
          </p:spPr>
          <p:txBody>
            <a:bodyPr wrap="square" lIns="0" tIns="0" rIns="0" bIns="0" rtlCol="0"/>
            <a:lstStyle/>
            <a:p>
              <a:endParaRPr/>
            </a:p>
          </p:txBody>
        </p:sp>
        <p:sp>
          <p:nvSpPr>
            <p:cNvPr id="13" name="object 13"/>
            <p:cNvSpPr/>
            <p:nvPr/>
          </p:nvSpPr>
          <p:spPr>
            <a:xfrm>
              <a:off x="6087355" y="4323810"/>
              <a:ext cx="1742439" cy="779145"/>
            </a:xfrm>
            <a:custGeom>
              <a:avLst/>
              <a:gdLst/>
              <a:ahLst/>
              <a:cxnLst/>
              <a:rect l="l" t="t" r="r" b="b"/>
              <a:pathLst>
                <a:path w="1742440" h="779145">
                  <a:moveTo>
                    <a:pt x="1346008" y="0"/>
                  </a:moveTo>
                  <a:lnTo>
                    <a:pt x="0" y="0"/>
                  </a:lnTo>
                  <a:lnTo>
                    <a:pt x="0" y="778588"/>
                  </a:lnTo>
                  <a:lnTo>
                    <a:pt x="1346008" y="778588"/>
                  </a:lnTo>
                  <a:lnTo>
                    <a:pt x="1355681" y="777782"/>
                  </a:lnTo>
                  <a:lnTo>
                    <a:pt x="1363595" y="775657"/>
                  </a:lnTo>
                  <a:lnTo>
                    <a:pt x="1369751" y="772652"/>
                  </a:lnTo>
                  <a:lnTo>
                    <a:pt x="1374147" y="769208"/>
                  </a:lnTo>
                  <a:lnTo>
                    <a:pt x="1374147" y="764518"/>
                  </a:lnTo>
                  <a:lnTo>
                    <a:pt x="1378837" y="764518"/>
                  </a:lnTo>
                  <a:lnTo>
                    <a:pt x="1735272" y="408056"/>
                  </a:lnTo>
                  <a:lnTo>
                    <a:pt x="1740548" y="399481"/>
                  </a:lnTo>
                  <a:lnTo>
                    <a:pt x="1742307" y="388708"/>
                  </a:lnTo>
                  <a:lnTo>
                    <a:pt x="1740548" y="377055"/>
                  </a:lnTo>
                  <a:lnTo>
                    <a:pt x="1735272" y="365842"/>
                  </a:lnTo>
                  <a:lnTo>
                    <a:pt x="1378837" y="14070"/>
                  </a:lnTo>
                  <a:lnTo>
                    <a:pt x="1378837" y="9380"/>
                  </a:lnTo>
                  <a:lnTo>
                    <a:pt x="1374147" y="9380"/>
                  </a:lnTo>
                  <a:lnTo>
                    <a:pt x="1369751" y="5935"/>
                  </a:lnTo>
                  <a:lnTo>
                    <a:pt x="1363595" y="2931"/>
                  </a:lnTo>
                  <a:lnTo>
                    <a:pt x="1355681" y="806"/>
                  </a:lnTo>
                  <a:lnTo>
                    <a:pt x="1346008" y="0"/>
                  </a:lnTo>
                  <a:close/>
                </a:path>
              </a:pathLst>
            </a:custGeom>
            <a:solidFill>
              <a:srgbClr val="4A66AC"/>
            </a:solidFill>
          </p:spPr>
          <p:txBody>
            <a:bodyPr wrap="square" lIns="0" tIns="0" rIns="0" bIns="0" rtlCol="0"/>
            <a:lstStyle/>
            <a:p>
              <a:endParaRPr/>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45</TotalTime>
  <Words>1615</Words>
  <PresentationFormat>Widescreen</PresentationFormat>
  <Paragraphs>110</Paragraphs>
  <Slides>11</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Arial MT</vt:lpstr>
      <vt:lpstr>Calibri</vt:lpstr>
      <vt:lpstr>Tahoma</vt:lpstr>
      <vt:lpstr>Times New Roman</vt:lpstr>
      <vt:lpstr>Office Theme</vt:lpstr>
      <vt:lpstr>MODULE NAME: Problem Solving and Decision Making MODULE CODE: LCLM4004  STUDENT NAME:  Blessing Mpongo - maha STUDENT ID: 2513583 LECTURER:Anita Nan Assignment 1: Presentation</vt:lpstr>
      <vt:lpstr>OVERVIEW</vt:lpstr>
      <vt:lpstr>Introduction</vt:lpstr>
      <vt:lpstr>Company background</vt:lpstr>
      <vt:lpstr>Problem: nature and scope</vt:lpstr>
      <vt:lpstr>PowerPoint Presentation</vt:lpstr>
      <vt:lpstr>PESTLE ANALYSIS: Green Haven Florists</vt:lpstr>
      <vt:lpstr>Cause and effect analysis: Fishbone diagram</vt:lpstr>
      <vt:lpstr>Conclusion</vt:lpstr>
      <vt:lpstr>References</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2026-03-16T07:53:13Z</dcterms:created>
  <dcterms:modified xsi:type="dcterms:W3CDTF">2026-03-16T08:42:29Z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2026-02-23T00:00:00Z</vt:filetime>
  </property>
  <property fmtid="{D5CDD505-2E9C-101B-9397-08002B2CF9AE}" pid="3" name="Creator">
    <vt:lpwstr>Keynote</vt:lpwstr>
  </property>
  <property fmtid="{D5CDD505-2E9C-101B-9397-08002B2CF9AE}" pid="4" name="LastSaved">
    <vt:filetime>2026-03-16T00:00:00Z</vt:filetime>
  </property>
  <property fmtid="{D5CDD505-2E9C-101B-9397-08002B2CF9AE}" pid="5" name="Producer">
    <vt:lpwstr>iOS Version 26.2.1 (Build 23C71) Quartz PDFContext</vt:lpwstr>
  </property>
</Properties>
</file>