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Lst>
  <p:sldSz cx="9144000" cy="5143500"/>
  <p:notesSz cx="6858000" cy="9144000"/>
  <p:custDataLst>
    <p:tags r:id="rId29"/>
  </p:custDataLst>
  <p:defaultTex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1pPr>
    <a:lvl2pPr marL="0" marR="0" indent="457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2pPr>
    <a:lvl3pPr marL="0" marR="0" indent="914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3pPr>
    <a:lvl4pPr marL="0" marR="0" indent="1371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4pPr>
    <a:lvl5pPr marL="0" marR="0" indent="18288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5pPr>
    <a:lvl6pPr marL="0" marR="0" indent="22860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6pPr>
    <a:lvl7pPr marL="0" marR="0" indent="27432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7pPr>
    <a:lvl8pPr marL="0" marR="0" indent="32004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8pPr>
    <a:lvl9pPr marL="0" marR="0" indent="365760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4C3C2611-4C71-4FC5-86AE-919BDF0F9419}" styleName="">
    <a:wholeTbl>
      <a:tcTxStyle>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9" Type="http://schemas.openxmlformats.org/officeDocument/2006/relationships/tags" Target="tags/tag3.xml"/><Relationship Id="rId28" Type="http://schemas.openxmlformats.org/officeDocument/2006/relationships/tableStyles" Target="tableStyles.xml"/><Relationship Id="rId27" Type="http://schemas.openxmlformats.org/officeDocument/2006/relationships/viewProps" Target="viewProps.xml"/><Relationship Id="rId26" Type="http://schemas.openxmlformats.org/officeDocument/2006/relationships/presProps" Target="presProps.xml"/><Relationship Id="rId25" Type="http://schemas.openxmlformats.org/officeDocument/2006/relationships/notesMaster" Target="notesMasters/notesMaster1.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1" name="Shape 51"/>
          <p:cNvSpPr/>
          <p:nvPr>
            <p:ph type="sldImg"/>
          </p:nvPr>
        </p:nvSpPr>
        <p:spPr>
          <a:xfrm>
            <a:off x="1143000" y="685800"/>
            <a:ext cx="4572000" cy="3429000"/>
          </a:xfrm>
          <a:prstGeom prst="rect">
            <a:avLst/>
          </a:prstGeom>
        </p:spPr>
        <p:txBody>
          <a:bodyPr/>
          <a:lstStyle/>
          <a:p/>
        </p:txBody>
      </p:sp>
      <p:sp>
        <p:nvSpPr>
          <p:cNvPr id="52" name="Shape 52"/>
          <p:cNvSpPr/>
          <p:nvPr>
            <p:ph type="body" sz="quarter" idx="1"/>
          </p:nvPr>
        </p:nvSpPr>
        <p:spPr>
          <a:xfrm>
            <a:off x="914400" y="4343400"/>
            <a:ext cx="5029200" cy="4114800"/>
          </a:xfrm>
          <a:prstGeom prst="rect">
            <a:avLst/>
          </a:prstGeom>
        </p:spPr>
        <p:txBody>
          <a:bodyPr/>
          <a:lstStyle/>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panose="020F0502020204030204"/>
      </a:defRPr>
    </a:lvl1pPr>
    <a:lvl2pPr indent="228600" latinLnBrk="0">
      <a:defRPr sz="1200">
        <a:latin typeface="+mj-lt"/>
        <a:ea typeface="+mj-ea"/>
        <a:cs typeface="+mj-cs"/>
        <a:sym typeface="Calibri" panose="020F0502020204030204"/>
      </a:defRPr>
    </a:lvl2pPr>
    <a:lvl3pPr indent="457200" latinLnBrk="0">
      <a:defRPr sz="1200">
        <a:latin typeface="+mj-lt"/>
        <a:ea typeface="+mj-ea"/>
        <a:cs typeface="+mj-cs"/>
        <a:sym typeface="Calibri" panose="020F0502020204030204"/>
      </a:defRPr>
    </a:lvl3pPr>
    <a:lvl4pPr indent="685800" latinLnBrk="0">
      <a:defRPr sz="1200">
        <a:latin typeface="+mj-lt"/>
        <a:ea typeface="+mj-ea"/>
        <a:cs typeface="+mj-cs"/>
        <a:sym typeface="Calibri" panose="020F0502020204030204"/>
      </a:defRPr>
    </a:lvl4pPr>
    <a:lvl5pPr indent="914400" latinLnBrk="0">
      <a:defRPr sz="1200">
        <a:latin typeface="+mj-lt"/>
        <a:ea typeface="+mj-ea"/>
        <a:cs typeface="+mj-cs"/>
        <a:sym typeface="Calibri" panose="020F0502020204030204"/>
      </a:defRPr>
    </a:lvl5pPr>
    <a:lvl6pPr indent="1143000" latinLnBrk="0">
      <a:defRPr sz="1200">
        <a:latin typeface="+mj-lt"/>
        <a:ea typeface="+mj-ea"/>
        <a:cs typeface="+mj-cs"/>
        <a:sym typeface="Calibri" panose="020F0502020204030204"/>
      </a:defRPr>
    </a:lvl6pPr>
    <a:lvl7pPr indent="1371600" latinLnBrk="0">
      <a:defRPr sz="1200">
        <a:latin typeface="+mj-lt"/>
        <a:ea typeface="+mj-ea"/>
        <a:cs typeface="+mj-cs"/>
        <a:sym typeface="Calibri" panose="020F0502020204030204"/>
      </a:defRPr>
    </a:lvl7pPr>
    <a:lvl8pPr indent="1600200" latinLnBrk="0">
      <a:defRPr sz="1200">
        <a:latin typeface="+mj-lt"/>
        <a:ea typeface="+mj-ea"/>
        <a:cs typeface="+mj-cs"/>
        <a:sym typeface="Calibri" panose="020F0502020204030204"/>
      </a:defRPr>
    </a:lvl8pPr>
    <a:lvl9pPr indent="1828800" latinLnBrk="0">
      <a:defRPr sz="1200">
        <a:latin typeface="+mj-lt"/>
        <a:ea typeface="+mj-ea"/>
        <a:cs typeface="+mj-cs"/>
        <a:sym typeface="Calibri" panose="020F0502020204030204"/>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0">
  <p:cSld name="标题幻灯片">
    <p:spTree>
      <p:nvGrpSpPr>
        <p:cNvPr id="1" name=""/>
        <p:cNvGrpSpPr/>
        <p:nvPr/>
      </p:nvGrpSpPr>
      <p:grpSpPr>
        <a:xfrm>
          <a:off x="0" y="0"/>
          <a:ext cx="0" cy="0"/>
          <a:chOff x="0" y="0"/>
          <a:chExt cx="0" cy="0"/>
        </a:xfrm>
      </p:grpSpPr>
      <p:pic>
        <p:nvPicPr>
          <p:cNvPr id="15" name="图片 5" descr="图片 5"/>
          <p:cNvPicPr>
            <a:picLocks noChangeAspect="1"/>
          </p:cNvPicPr>
          <p:nvPr/>
        </p:nvPicPr>
        <p:blipFill>
          <a:blip r:embed="rId2"/>
          <a:stretch>
            <a:fillRect/>
          </a:stretch>
        </p:blipFill>
        <p:spPr>
          <a:xfrm>
            <a:off x="0" y="0"/>
            <a:ext cx="9142731" cy="5143500"/>
          </a:xfrm>
          <a:prstGeom prst="rect">
            <a:avLst/>
          </a:prstGeom>
          <a:ln w="12700">
            <a:miter lim="400000"/>
            <a:headEnd/>
            <a:tailEnd/>
          </a:ln>
        </p:spPr>
      </p:pic>
      <p:sp>
        <p:nvSpPr>
          <p:cNvPr id="16" name="Texte du titre"/>
          <p:cNvSpPr txBox="1"/>
          <p:nvPr>
            <p:ph type="title" hasCustomPrompt="1"/>
          </p:nvPr>
        </p:nvSpPr>
        <p:spPr>
          <a:xfrm>
            <a:off x="1143000" y="841771"/>
            <a:ext cx="6858000" cy="1790701"/>
          </a:xfrm>
          <a:prstGeom prst="rect">
            <a:avLst/>
          </a:prstGeom>
        </p:spPr>
        <p:txBody>
          <a:bodyPr anchor="b"/>
          <a:lstStyle>
            <a:lvl1pPr algn="ctr">
              <a:defRPr sz="6000"/>
            </a:lvl1pPr>
          </a:lstStyle>
          <a:p>
            <a:r>
              <a:t>Texte du titre</a:t>
            </a:r>
          </a:p>
        </p:txBody>
      </p:sp>
      <p:sp>
        <p:nvSpPr>
          <p:cNvPr id="17" name="Texte niveau 1…"/>
          <p:cNvSpPr txBox="1"/>
          <p:nvPr>
            <p:ph type="body" sz="quarter" idx="1" hasCustomPrompt="1"/>
          </p:nvPr>
        </p:nvSpPr>
        <p:spPr>
          <a:xfrm>
            <a:off x="1143000" y="2701527"/>
            <a:ext cx="6858000" cy="124182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Texte niveau 1</a:t>
            </a:r>
          </a:p>
          <a:p>
            <a:pPr lvl="1"/>
            <a:r>
              <a:t>Texte niveau 2</a:t>
            </a:r>
          </a:p>
          <a:p>
            <a:pPr lvl="2"/>
            <a:r>
              <a:t>Texte niveau 3</a:t>
            </a:r>
          </a:p>
          <a:p>
            <a:pPr lvl="3"/>
            <a:r>
              <a:t>Texte niveau 4</a:t>
            </a:r>
          </a:p>
          <a:p>
            <a:pPr lvl="4"/>
            <a:r>
              <a:t>Texte niveau 5</a:t>
            </a:r>
          </a:p>
        </p:txBody>
      </p:sp>
      <p:sp>
        <p:nvSpPr>
          <p:cNvPr id="18" name="矩形 3"/>
          <p:cNvSpPr/>
          <p:nvPr/>
        </p:nvSpPr>
        <p:spPr>
          <a:xfrm>
            <a:off x="560069" y="123189"/>
            <a:ext cx="2362201" cy="408307"/>
          </a:xfrm>
          <a:prstGeom prst="rect">
            <a:avLst/>
          </a:prstGeom>
          <a:solidFill>
            <a:srgbClr val="FFFFFF"/>
          </a:solidFill>
          <a:ln w="12700">
            <a:miter lim="400000"/>
          </a:ln>
        </p:spPr>
        <p:txBody>
          <a:bodyPr lIns="0" tIns="0" rIns="0" bIns="0" anchor="ctr"/>
          <a:lstStyle/>
          <a:p>
            <a:pPr algn="ctr">
              <a:defRPr>
                <a:solidFill>
                  <a:srgbClr val="FFFFFF"/>
                </a:solidFill>
              </a:defRPr>
            </a:pPr>
          </a:p>
        </p:txBody>
      </p:sp>
      <p:sp>
        <p:nvSpPr>
          <p:cNvPr id="19" name="Numéro de diapositive"/>
          <p:cNvSpPr txBox="1"/>
          <p:nvPr>
            <p:ph type="sldNum" sz="quarter" idx="2"/>
          </p:nvPr>
        </p:nvSpPr>
        <p:spPr>
          <a:xfrm>
            <a:off x="8256726" y="4780033"/>
            <a:ext cx="258624" cy="248306"/>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标题和内容">
    <p:spTree>
      <p:nvGrpSpPr>
        <p:cNvPr id="1" name=""/>
        <p:cNvGrpSpPr/>
        <p:nvPr/>
      </p:nvGrpSpPr>
      <p:grpSpPr>
        <a:xfrm>
          <a:off x="0" y="0"/>
          <a:ext cx="0" cy="0"/>
          <a:chOff x="0" y="0"/>
          <a:chExt cx="0" cy="0"/>
        </a:xfrm>
      </p:grpSpPr>
      <p:sp>
        <p:nvSpPr>
          <p:cNvPr id="26" name="Texte du titre"/>
          <p:cNvSpPr txBox="1"/>
          <p:nvPr>
            <p:ph type="title" hasCustomPrompt="1"/>
          </p:nvPr>
        </p:nvSpPr>
        <p:spPr>
          <a:prstGeom prst="rect">
            <a:avLst/>
          </a:prstGeom>
        </p:spPr>
        <p:txBody>
          <a:bodyPr/>
          <a:lstStyle/>
          <a:p>
            <a:r>
              <a:t>Texte du titre</a:t>
            </a:r>
          </a:p>
        </p:txBody>
      </p:sp>
      <p:sp>
        <p:nvSpPr>
          <p:cNvPr id="27" name="Texte niveau 1…"/>
          <p:cNvSpPr txBox="1"/>
          <p:nvPr>
            <p:ph type="body" idx="1" hasCustomPrompt="1"/>
          </p:nvPr>
        </p:nvSpPr>
        <p:spPr>
          <a:prstGeom prst="rect">
            <a:avLst/>
          </a:prstGeom>
        </p:spPr>
        <p:txBody>
          <a:bodyPr/>
          <a:lstStyle/>
          <a:p>
            <a:r>
              <a:t>Texte niveau 1</a:t>
            </a:r>
          </a:p>
          <a:p>
            <a:pPr lvl="1"/>
            <a:r>
              <a:t>Texte niveau 2</a:t>
            </a:r>
          </a:p>
          <a:p>
            <a:pPr lvl="2"/>
            <a:r>
              <a:t>Texte niveau 3</a:t>
            </a:r>
          </a:p>
          <a:p>
            <a:pPr lvl="3"/>
            <a:r>
              <a:t>Texte niveau 4</a:t>
            </a:r>
          </a:p>
          <a:p>
            <a:pPr lvl="4"/>
            <a:r>
              <a:t>Texte niveau 5</a:t>
            </a:r>
          </a:p>
        </p:txBody>
      </p:sp>
      <p:sp>
        <p:nvSpPr>
          <p:cNvPr id="28" name="Numéro de diapositive"/>
          <p:cNvSpPr txBox="1"/>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0">
  <p:cSld name="空白">
    <p:spTree>
      <p:nvGrpSpPr>
        <p:cNvPr id="1" name=""/>
        <p:cNvGrpSpPr/>
        <p:nvPr/>
      </p:nvGrpSpPr>
      <p:grpSpPr>
        <a:xfrm>
          <a:off x="0" y="0"/>
          <a:ext cx="0" cy="0"/>
          <a:chOff x="0" y="0"/>
          <a:chExt cx="0" cy="0"/>
        </a:xfrm>
      </p:grpSpPr>
      <p:pic>
        <p:nvPicPr>
          <p:cNvPr id="35" name="Picture 3" descr="Picture 3"/>
          <p:cNvPicPr>
            <a:picLocks noChangeAspect="1"/>
          </p:cNvPicPr>
          <p:nvPr/>
        </p:nvPicPr>
        <p:blipFill>
          <a:blip r:embed="rId2"/>
          <a:stretch>
            <a:fillRect/>
          </a:stretch>
        </p:blipFill>
        <p:spPr>
          <a:xfrm>
            <a:off x="683568" y="51473"/>
            <a:ext cx="2088233" cy="426347"/>
          </a:xfrm>
          <a:prstGeom prst="rect">
            <a:avLst/>
          </a:prstGeom>
          <a:ln w="12700">
            <a:miter lim="400000"/>
            <a:headEnd/>
            <a:tailEnd/>
          </a:ln>
        </p:spPr>
      </p:pic>
      <p:sp>
        <p:nvSpPr>
          <p:cNvPr id="36" name="Numéro de diapositive"/>
          <p:cNvSpPr txBox="1"/>
          <p:nvPr>
            <p:ph type="sldNum" sz="quarter" idx="2"/>
          </p:nvPr>
        </p:nvSpPr>
        <p:spPr>
          <a:xfrm>
            <a:off x="4419600" y="4627562"/>
            <a:ext cx="2133600" cy="279401"/>
          </a:xfrm>
          <a:prstGeom prst="rect">
            <a:avLst/>
          </a:prstGeom>
        </p:spPr>
        <p:txBody>
          <a:bodyPr/>
          <a:lstStyle/>
          <a:p>
            <a:fld id="{86CB4B4D-7CA3-9044-876B-883B54F8677D}" type="slidenum">
              <a:rPr/>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0">
  <p:cSld name="标题和表格">
    <p:spTree>
      <p:nvGrpSpPr>
        <p:cNvPr id="1" name=""/>
        <p:cNvGrpSpPr/>
        <p:nvPr/>
      </p:nvGrpSpPr>
      <p:grpSpPr>
        <a:xfrm>
          <a:off x="0" y="0"/>
          <a:ext cx="0" cy="0"/>
          <a:chOff x="0" y="0"/>
          <a:chExt cx="0" cy="0"/>
        </a:xfrm>
      </p:grpSpPr>
      <p:pic>
        <p:nvPicPr>
          <p:cNvPr id="43" name="Picture 3" descr="Picture 3"/>
          <p:cNvPicPr>
            <a:picLocks noChangeAspect="1"/>
          </p:cNvPicPr>
          <p:nvPr/>
        </p:nvPicPr>
        <p:blipFill>
          <a:blip r:embed="rId2"/>
          <a:stretch>
            <a:fillRect/>
          </a:stretch>
        </p:blipFill>
        <p:spPr>
          <a:xfrm>
            <a:off x="683568" y="51473"/>
            <a:ext cx="2088233" cy="426347"/>
          </a:xfrm>
          <a:prstGeom prst="rect">
            <a:avLst/>
          </a:prstGeom>
          <a:ln w="12700">
            <a:miter lim="400000"/>
            <a:headEnd/>
            <a:tailEnd/>
          </a:ln>
        </p:spPr>
      </p:pic>
      <p:sp>
        <p:nvSpPr>
          <p:cNvPr id="44" name="Texte du titre"/>
          <p:cNvSpPr txBox="1"/>
          <p:nvPr>
            <p:ph type="title" hasCustomPrompt="1"/>
          </p:nvPr>
        </p:nvSpPr>
        <p:spPr>
          <a:xfrm>
            <a:off x="990600" y="335757"/>
            <a:ext cx="7086600" cy="365523"/>
          </a:xfrm>
          <a:prstGeom prst="rect">
            <a:avLst/>
          </a:prstGeom>
        </p:spPr>
        <p:txBody>
          <a:bodyPr/>
          <a:lstStyle/>
          <a:p>
            <a:r>
              <a:t>Texte du titre</a:t>
            </a:r>
          </a:p>
        </p:txBody>
      </p:sp>
      <p:sp>
        <p:nvSpPr>
          <p:cNvPr id="45" name="Numéro de diapositive"/>
          <p:cNvSpPr txBox="1"/>
          <p:nvPr>
            <p:ph type="sldNum" sz="quarter" idx="2"/>
          </p:nvPr>
        </p:nvSpPr>
        <p:spPr>
          <a:prstGeom prst="rect">
            <a:avLst/>
          </a:prstGeom>
        </p:spPr>
        <p:txBody>
          <a:bodyPr/>
          <a:lstStyle/>
          <a:p>
            <a:fld id="{86CB4B4D-7CA3-9044-876B-883B54F8677D}" type="slidenum">
              <a:rPr/>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image" Target="../media/image5.png"/><Relationship Id="rId7" Type="http://schemas.openxmlformats.org/officeDocument/2006/relationships/image" Target="../media/image4.png"/><Relationship Id="rId6" Type="http://schemas.openxmlformats.org/officeDocument/2006/relationships/image" Target="../media/image1.jpeg"/><Relationship Id="rId5" Type="http://schemas.openxmlformats.org/officeDocument/2006/relationships/image" Target="../media/image3.jpeg"/><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5"/>
          <a:srcRect/>
          <a:stretch>
            <a:fillRect/>
          </a:stretch>
        </a:blipFill>
        <a:effectLst/>
      </p:bgPr>
    </p:bg>
    <p:spTree>
      <p:nvGrpSpPr>
        <p:cNvPr id="1" name=""/>
        <p:cNvGrpSpPr/>
        <p:nvPr/>
      </p:nvGrpSpPr>
      <p:grpSpPr>
        <a:xfrm>
          <a:off x="0" y="0"/>
          <a:ext cx="0" cy="0"/>
          <a:chOff x="0" y="0"/>
          <a:chExt cx="0" cy="0"/>
        </a:xfrm>
      </p:grpSpPr>
      <p:pic>
        <p:nvPicPr>
          <p:cNvPr id="2" name="图片 6" descr="图片 6"/>
          <p:cNvPicPr>
            <a:picLocks noChangeAspect="1"/>
          </p:cNvPicPr>
          <p:nvPr/>
        </p:nvPicPr>
        <p:blipFill>
          <a:blip r:embed="rId6"/>
          <a:stretch>
            <a:fillRect/>
          </a:stretch>
        </p:blipFill>
        <p:spPr>
          <a:xfrm>
            <a:off x="0" y="0"/>
            <a:ext cx="9142731" cy="5143500"/>
          </a:xfrm>
          <a:prstGeom prst="rect">
            <a:avLst/>
          </a:prstGeom>
          <a:ln w="12700">
            <a:miter lim="400000"/>
            <a:headEnd/>
            <a:tailEnd/>
          </a:ln>
        </p:spPr>
      </p:pic>
      <p:pic>
        <p:nvPicPr>
          <p:cNvPr id="3" name="图片 9" descr="图片 9"/>
          <p:cNvPicPr>
            <a:picLocks noChangeAspect="1"/>
          </p:cNvPicPr>
          <p:nvPr/>
        </p:nvPicPr>
        <p:blipFill>
          <a:blip r:embed="rId7"/>
          <a:srcRect t="12436" r="2233"/>
          <a:stretch>
            <a:fillRect/>
          </a:stretch>
        </p:blipFill>
        <p:spPr>
          <a:xfrm>
            <a:off x="5981065" y="-1"/>
            <a:ext cx="3162936" cy="1356362"/>
          </a:xfrm>
          <a:prstGeom prst="rect">
            <a:avLst/>
          </a:prstGeom>
          <a:ln w="12700">
            <a:miter lim="400000"/>
            <a:headEnd/>
            <a:tailEnd/>
          </a:ln>
        </p:spPr>
      </p:pic>
      <p:sp>
        <p:nvSpPr>
          <p:cNvPr id="4" name="Texte du titre"/>
          <p:cNvSpPr txBox="1"/>
          <p:nvPr>
            <p:ph type="title"/>
          </p:nvPr>
        </p:nvSpPr>
        <p:spPr>
          <a:xfrm>
            <a:off x="611560" y="209281"/>
            <a:ext cx="7920881" cy="994412"/>
          </a:xfrm>
          <a:prstGeom prst="rect">
            <a:avLst/>
          </a:prstGeom>
          <a:ln w="12700">
            <a:miter lim="400000"/>
          </a:ln>
        </p:spPr>
        <p:txBody>
          <a:bodyPr lIns="45719" rIns="45719" anchor="ctr">
            <a:normAutofit/>
          </a:bodyPr>
          <a:lstStyle/>
          <a:p>
            <a:r>
              <a:t>Texte du titre</a:t>
            </a:r>
          </a:p>
        </p:txBody>
      </p:sp>
      <p:sp>
        <p:nvSpPr>
          <p:cNvPr id="5" name="Texte niveau 1…"/>
          <p:cNvSpPr txBox="1"/>
          <p:nvPr>
            <p:ph type="body" idx="1"/>
          </p:nvPr>
        </p:nvSpPr>
        <p:spPr>
          <a:xfrm>
            <a:off x="628650" y="1276350"/>
            <a:ext cx="7886700" cy="3527425"/>
          </a:xfrm>
          <a:prstGeom prst="rect">
            <a:avLst/>
          </a:prstGeom>
          <a:ln w="12700">
            <a:miter lim="400000"/>
          </a:ln>
        </p:spPr>
        <p:txBody>
          <a:bodyPr lIns="45719" rIns="45719">
            <a:normAutofit/>
          </a:bodyPr>
          <a:lstStyle/>
          <a:p>
            <a:r>
              <a:t>Texte niveau 1</a:t>
            </a:r>
          </a:p>
          <a:p>
            <a:pPr lvl="1"/>
            <a:r>
              <a:t>Texte niveau 2</a:t>
            </a:r>
          </a:p>
          <a:p>
            <a:pPr lvl="2"/>
            <a:r>
              <a:t>Texte niveau 3</a:t>
            </a:r>
          </a:p>
          <a:p>
            <a:pPr lvl="3"/>
            <a:r>
              <a:t>Texte niveau 4</a:t>
            </a:r>
          </a:p>
          <a:p>
            <a:pPr lvl="4"/>
            <a:r>
              <a:t>Texte niveau 5</a:t>
            </a:r>
          </a:p>
        </p:txBody>
      </p:sp>
      <p:pic>
        <p:nvPicPr>
          <p:cNvPr id="6" name="图片 7" descr="图片 7"/>
          <p:cNvPicPr>
            <a:picLocks noChangeAspect="1"/>
          </p:cNvPicPr>
          <p:nvPr/>
        </p:nvPicPr>
        <p:blipFill>
          <a:blip r:embed="rId8"/>
          <a:stretch>
            <a:fillRect/>
          </a:stretch>
        </p:blipFill>
        <p:spPr>
          <a:xfrm>
            <a:off x="643890" y="1059814"/>
            <a:ext cx="6480000" cy="36003"/>
          </a:xfrm>
          <a:prstGeom prst="rect">
            <a:avLst/>
          </a:prstGeom>
          <a:ln w="12700">
            <a:miter lim="400000"/>
            <a:headEnd/>
            <a:tailEnd/>
          </a:ln>
        </p:spPr>
      </p:pic>
      <p:pic>
        <p:nvPicPr>
          <p:cNvPr id="7" name="图片 8" descr="图片 8"/>
          <p:cNvPicPr>
            <a:picLocks noChangeAspect="1"/>
          </p:cNvPicPr>
          <p:nvPr/>
        </p:nvPicPr>
        <p:blipFill>
          <a:blip r:embed="rId9"/>
          <a:stretch>
            <a:fillRect/>
          </a:stretch>
        </p:blipFill>
        <p:spPr>
          <a:xfrm>
            <a:off x="7611109" y="84455"/>
            <a:ext cx="1108711" cy="434341"/>
          </a:xfrm>
          <a:prstGeom prst="rect">
            <a:avLst/>
          </a:prstGeom>
          <a:ln w="12700">
            <a:miter lim="400000"/>
            <a:headEnd/>
            <a:tailEnd/>
          </a:ln>
        </p:spPr>
      </p:pic>
      <p:sp>
        <p:nvSpPr>
          <p:cNvPr id="8" name="Numéro de diapositive"/>
          <p:cNvSpPr txBox="1"/>
          <p:nvPr>
            <p:ph type="sldNum" sz="quarter" idx="2"/>
          </p:nvPr>
        </p:nvSpPr>
        <p:spPr>
          <a:xfrm>
            <a:off x="2338328" y="4811803"/>
            <a:ext cx="258624" cy="248306"/>
          </a:xfrm>
          <a:prstGeom prst="rect">
            <a:avLst/>
          </a:prstGeom>
          <a:ln w="12700">
            <a:miter lim="400000"/>
          </a:ln>
        </p:spPr>
        <p:txBody>
          <a:bodyPr wrap="none" lIns="45719" rIns="45719" anchor="ctr">
            <a:spAutoFit/>
          </a:bodyPr>
          <a:lstStyle>
            <a:lvl1pPr algn="r">
              <a:defRPr sz="1200">
                <a:solidFill>
                  <a:srgbClr val="898989"/>
                </a:solidFill>
              </a:defRPr>
            </a:lvl1pPr>
          </a:lstStyle>
          <a:p>
            <a:fld id="{86CB4B4D-7CA3-9044-876B-883B54F8677D}" type="slidenum">
              <a:rPr/>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transition spd="med"/>
  <p:txStyles>
    <p:titleStyle>
      <a:lvl1pPr marL="0" marR="0" indent="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1pPr>
      <a:lvl2pPr marL="0" marR="0" indent="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2pPr>
      <a:lvl3pPr marL="0" marR="0" indent="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3pPr>
      <a:lvl4pPr marL="0" marR="0" indent="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4pPr>
      <a:lvl5pPr marL="0" marR="0" indent="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5pPr>
      <a:lvl6pPr marL="0" marR="0" indent="45720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6pPr>
      <a:lvl7pPr marL="0" marR="0" indent="91440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7pPr>
      <a:lvl8pPr marL="0" marR="0" indent="137160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8pPr>
      <a:lvl9pPr marL="0" marR="0" indent="1828800" algn="l" defTabSz="914400" rtl="0" latinLnBrk="0">
        <a:lnSpc>
          <a:spcPct val="90000"/>
        </a:lnSpc>
        <a:spcBef>
          <a:spcPts val="0"/>
        </a:spcBef>
        <a:spcAft>
          <a:spcPts val="0"/>
        </a:spcAft>
        <a:buClrTx/>
        <a:buSzTx/>
        <a:buFontTx/>
        <a:buNone/>
        <a:defRPr sz="3600" b="0" i="0" u="none" strike="noStrike" cap="none" spc="0" baseline="0">
          <a:solidFill>
            <a:srgbClr val="E45489"/>
          </a:solidFill>
          <a:uFillTx/>
          <a:latin typeface="黑体" panose="02010609060101010101" charset="-122"/>
          <a:ea typeface="黑体" panose="02010609060101010101" charset="-122"/>
          <a:cs typeface="黑体" panose="02010609060101010101" charset="-122"/>
          <a:sym typeface="黑体" panose="02010609060101010101" charset="-122"/>
        </a:defRPr>
      </a:lvl9pPr>
    </p:titleStyle>
    <p:bodyStyle>
      <a:lvl1pPr marL="228600" marR="0" indent="-228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1pPr>
      <a:lvl2pPr marL="685800" marR="0" indent="-228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2pPr>
      <a:lvl3pPr marL="1143000" marR="0" indent="-228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3pPr>
      <a:lvl4pPr marL="1600200" marR="0" indent="-228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4pPr>
      <a:lvl5pPr marL="2057400" marR="0" indent="-228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5pPr>
      <a:lvl6pPr marL="2641600" marR="0" indent="-355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6pPr>
      <a:lvl7pPr marL="3098800" marR="0" indent="-355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7pPr>
      <a:lvl8pPr marL="3556000" marR="0" indent="-355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8pPr>
      <a:lvl9pPr marL="4013200" marR="0" indent="-355600" algn="l" defTabSz="914400" rtl="0" latinLnBrk="0">
        <a:lnSpc>
          <a:spcPct val="110000"/>
        </a:lnSpc>
        <a:spcBef>
          <a:spcPts val="1000"/>
        </a:spcBef>
        <a:spcAft>
          <a:spcPts val="0"/>
        </a:spcAft>
        <a:buClrTx/>
        <a:buSzPct val="100000"/>
        <a:buFont typeface="Arial" panose="020B0604020202020204"/>
        <a:buChar char="•"/>
        <a:defRPr sz="2800" b="0" i="0" u="none" strike="noStrike" cap="none" spc="0" baseline="0">
          <a:solidFill>
            <a:srgbClr val="595959"/>
          </a:solidFill>
          <a:uFillTx/>
          <a:latin typeface="黑体" panose="02010609060101010101" charset="-122"/>
          <a:ea typeface="黑体" panose="02010609060101010101" charset="-122"/>
          <a:cs typeface="黑体" panose="02010609060101010101" charset="-122"/>
          <a:sym typeface="黑体" panose="02010609060101010101" charset="-122"/>
        </a:defRPr>
      </a:lvl9pPr>
    </p:bodyStyle>
    <p:otherStyle>
      <a:lvl1pPr marL="0" marR="0" indent="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1pPr>
      <a:lvl2pPr marL="0" marR="0" indent="457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2pPr>
      <a:lvl3pPr marL="0" marR="0" indent="914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3pPr>
      <a:lvl4pPr marL="0" marR="0" indent="1371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4pPr>
      <a:lvl5pPr marL="0" marR="0" indent="18288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5pPr>
      <a:lvl6pPr marL="0" marR="0" indent="22860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6pPr>
      <a:lvl7pPr marL="0" marR="0" indent="27432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7pPr>
      <a:lvl8pPr marL="0" marR="0" indent="32004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8pPr>
      <a:lvl9pPr marL="0" marR="0" indent="3657600" algn="r" defTabSz="914400" rtl="0" latinLnBrk="0">
        <a:lnSpc>
          <a:spcPct val="100000"/>
        </a:lnSpc>
        <a:spcBef>
          <a:spcPts val="0"/>
        </a:spcBef>
        <a:spcAft>
          <a:spcPts val="0"/>
        </a:spcAft>
        <a:buClrTx/>
        <a:buSzTx/>
        <a:buFontTx/>
        <a:buNone/>
        <a:defRPr sz="1200" b="0" i="0" u="none" strike="noStrike" cap="none" spc="0" baseline="0">
          <a:solidFill>
            <a:schemeClr val="tx1"/>
          </a:solidFill>
          <a:uFillTx/>
          <a:latin typeface="+mn-lt"/>
          <a:ea typeface="+mn-ea"/>
          <a:cs typeface="+mn-cs"/>
          <a:sym typeface="Calibri" panose="020F0502020204030204"/>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0.png"/><Relationship Id="rId1" Type="http://schemas.openxmlformats.org/officeDocument/2006/relationships/image" Target="../media/image9.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2.xml"/><Relationship Id="rId2" Type="http://schemas.openxmlformats.org/officeDocument/2006/relationships/image" Target="../media/image11.jpeg"/><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403225" y="843280"/>
            <a:ext cx="8337550" cy="3216910"/>
            <a:chOff x="635" y="1328"/>
            <a:chExt cx="13130" cy="5066"/>
          </a:xfrm>
        </p:grpSpPr>
        <p:sp>
          <p:nvSpPr>
            <p:cNvPr id="54" name="textbox 2"/>
            <p:cNvSpPr txBox="1"/>
            <p:nvPr/>
          </p:nvSpPr>
          <p:spPr>
            <a:xfrm>
              <a:off x="635" y="1328"/>
              <a:ext cx="13131" cy="2051"/>
            </a:xfrm>
            <a:prstGeom prst="rect">
              <a:avLst/>
            </a:prstGeom>
            <a:ln w="12700">
              <a:miter lim="400000"/>
            </a:ln>
          </p:spPr>
          <p:txBody>
            <a:bodyPr lIns="0" tIns="0" rIns="0" bIns="0">
              <a:noAutofit/>
            </a:bodyPr>
            <a:lstStyle/>
            <a:p>
              <a:pPr>
                <a:lnSpc>
                  <a:spcPct val="102000"/>
                </a:lnSpc>
                <a:defRPr sz="100"/>
              </a:pPr>
            </a:p>
            <a:p>
              <a:pPr indent="12700" algn="ctr">
                <a:lnSpc>
                  <a:spcPct val="92000"/>
                </a:lnSpc>
                <a:defRPr sz="3400">
                  <a:solidFill>
                    <a:srgbClr val="E45489"/>
                  </a:solidFill>
                  <a:latin typeface="黑体" panose="02010609060101010101" charset="-122"/>
                  <a:ea typeface="黑体" panose="02010609060101010101" charset="-122"/>
                  <a:cs typeface="黑体" panose="02010609060101010101" charset="-122"/>
                  <a:sym typeface="黑体" panose="02010609060101010101" charset="-122"/>
                </a:defRPr>
              </a:pPr>
              <a:r>
                <a:rPr sz="3000" b="1"/>
                <a:t>Foshan Maternal and Child Health Hospital</a:t>
              </a:r>
              <a:endParaRPr sz="3000" b="1"/>
            </a:p>
            <a:p>
              <a:pPr indent="12700" algn="ctr">
                <a:lnSpc>
                  <a:spcPct val="92000"/>
                </a:lnSpc>
                <a:defRPr sz="3400">
                  <a:solidFill>
                    <a:srgbClr val="E45489"/>
                  </a:solidFill>
                  <a:latin typeface="黑体" panose="02010609060101010101" charset="-122"/>
                  <a:ea typeface="黑体" panose="02010609060101010101" charset="-122"/>
                  <a:cs typeface="黑体" panose="02010609060101010101" charset="-122"/>
                  <a:sym typeface="黑体" panose="02010609060101010101" charset="-122"/>
                </a:defRPr>
              </a:pPr>
              <a:r>
                <a:rPr sz="3000" b="1"/>
                <a:t>Change management from offline to online appointment registration</a:t>
              </a:r>
              <a:endParaRPr sz="3000" b="1"/>
            </a:p>
          </p:txBody>
        </p:sp>
        <p:sp>
          <p:nvSpPr>
            <p:cNvPr id="55" name="文本框 2"/>
            <p:cNvSpPr txBox="1"/>
            <p:nvPr/>
          </p:nvSpPr>
          <p:spPr>
            <a:xfrm>
              <a:off x="4592" y="4730"/>
              <a:ext cx="5069" cy="1664"/>
            </a:xfrm>
            <a:prstGeom prst="rect">
              <a:avLst/>
            </a:prstGeom>
            <a:ln w="12700">
              <a:miter lim="400000"/>
            </a:ln>
          </p:spPr>
          <p:txBody>
            <a:bodyPr lIns="45719" rIns="45719">
              <a:spAutoFit/>
            </a:bodyPr>
            <a:lstStyle/>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r>
                <a:t> </a:t>
              </a:r>
              <a:r>
                <a:t>N</a:t>
              </a:r>
              <a:r>
                <a:t>ame</a:t>
              </a:r>
              <a:r>
                <a:t>: Huaping Zeng                       </a:t>
              </a:r>
            </a:p>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r>
                <a:t>Student ID:2216598</a:t>
              </a:r>
            </a:p>
          </p:txBody>
        </p:sp>
      </p:gr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62305" y="267970"/>
            <a:ext cx="8039100" cy="4031615"/>
            <a:chOff x="1043" y="422"/>
            <a:chExt cx="12660" cy="6349"/>
          </a:xfrm>
        </p:grpSpPr>
        <p:sp>
          <p:nvSpPr>
            <p:cNvPr id="57" name="文本框 1"/>
            <p:cNvSpPr txBox="1"/>
            <p:nvPr/>
          </p:nvSpPr>
          <p:spPr>
            <a:xfrm>
              <a:off x="1149" y="422"/>
              <a:ext cx="5718" cy="749"/>
            </a:xfrm>
            <a:prstGeom prst="rect">
              <a:avLst/>
            </a:prstGeom>
            <a:ln w="12700">
              <a:miter lim="400000"/>
            </a:ln>
          </p:spPr>
          <p:txBody>
            <a:bodyPr lIns="45719" rIns="45719">
              <a:spAutoFit/>
            </a:bodyPr>
            <a:lstStyle/>
            <a:p>
              <a: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pPr>
              <a:r>
                <a:t>To introduce myself</a:t>
              </a:r>
            </a:p>
          </p:txBody>
        </p:sp>
        <p:sp>
          <p:nvSpPr>
            <p:cNvPr id="58" name="文本框 5"/>
            <p:cNvSpPr txBox="1"/>
            <p:nvPr/>
          </p:nvSpPr>
          <p:spPr>
            <a:xfrm>
              <a:off x="1043" y="1364"/>
              <a:ext cx="8259" cy="5156"/>
            </a:xfrm>
            <a:prstGeom prst="rect">
              <a:avLst/>
            </a:prstGeom>
            <a:ln w="12700">
              <a:miter lim="400000"/>
            </a:ln>
          </p:spPr>
          <p:txBody>
            <a:bodyPr lIns="45719" rIns="45719">
              <a:spAutoFit/>
            </a:bodyPr>
            <a:lstStyle/>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Deputy director of out-patient Department, Foshan Maternal and Child Health Hospital affiliated to Southern Medical University</a:t>
              </a:r>
            </a:p>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Director of Foshan Outpatient and Humanities Professional Committee</a:t>
              </a:r>
            </a:p>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Member of Nursing Society and Health Care Standardization Committee of China Health Information and Health Care Big Data Society</a:t>
              </a:r>
            </a:p>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Member of Guangdong Rehabilitation Medicine Committee</a:t>
              </a:r>
            </a:p>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Member of the Standing Committee of Nuclear Medicine and Molecular Imaging Nurses Branch of Guangdong Nursing Association</a:t>
              </a:r>
            </a:p>
            <a:p>
              <a:pPr marL="285750" indent="-285750">
                <a:lnSpc>
                  <a:spcPct val="130000"/>
                </a:lnSpc>
                <a:buSzPct val="100000"/>
                <a:buChar char="●"/>
                <a:defRPr sz="1200">
                  <a:latin typeface="微软雅黑" panose="020B0503020204020204" charset="-122"/>
                  <a:ea typeface="微软雅黑" panose="020B0503020204020204" charset="-122"/>
                  <a:cs typeface="微软雅黑" panose="020B0503020204020204" charset="-122"/>
                  <a:sym typeface="微软雅黑" panose="020B0503020204020204" charset="-122"/>
                </a:defRPr>
              </a:pPr>
              <a:r>
                <a:t>Author of more than 20 academic papers, presided over and participated in 4 projects of the National Health Bureau and the National Science and Technology Bureau, obtained 4 utility model patents, and edited 1 work.</a:t>
              </a:r>
            </a:p>
          </p:txBody>
        </p:sp>
        <p:grpSp>
          <p:nvGrpSpPr>
            <p:cNvPr id="64" name="组合 6"/>
            <p:cNvGrpSpPr/>
            <p:nvPr/>
          </p:nvGrpSpPr>
          <p:grpSpPr>
            <a:xfrm>
              <a:off x="10149" y="928"/>
              <a:ext cx="3408" cy="4824"/>
              <a:chOff x="0" y="0"/>
              <a:chExt cx="2164079" cy="3063239"/>
            </a:xfrm>
          </p:grpSpPr>
          <p:sp>
            <p:nvSpPr>
              <p:cNvPr id="59" name="椭圆 36"/>
              <p:cNvSpPr/>
              <p:nvPr/>
            </p:nvSpPr>
            <p:spPr>
              <a:xfrm rot="5400000">
                <a:off x="1553072" y="2610305"/>
                <a:ext cx="371019" cy="334141"/>
              </a:xfrm>
              <a:prstGeom prst="ellipse">
                <a:avLst/>
              </a:prstGeom>
              <a:solidFill>
                <a:srgbClr val="C00000">
                  <a:alpha val="10000"/>
                </a:srgbClr>
              </a:solidFill>
              <a:ln w="12700" cap="flat">
                <a:noFill/>
                <a:miter lim="400000"/>
              </a:ln>
              <a:effectLst/>
            </p:spPr>
            <p:txBody>
              <a:bodyPr wrap="square" lIns="0" tIns="0" rIns="0" bIns="0" numCol="1" anchor="ctr">
                <a:noAutofit/>
              </a:bodyPr>
              <a:lstStyle/>
              <a:p>
                <a:pPr algn="ctr">
                  <a:defRPr sz="1000">
                    <a:solidFill>
                      <a:srgbClr val="FFFFFF"/>
                    </a:solidFill>
                  </a:defRPr>
                </a:pPr>
              </a:p>
            </p:txBody>
          </p:sp>
          <p:sp>
            <p:nvSpPr>
              <p:cNvPr id="60" name="椭圆 39"/>
              <p:cNvSpPr/>
              <p:nvPr/>
            </p:nvSpPr>
            <p:spPr>
              <a:xfrm rot="5400000">
                <a:off x="1839645" y="500702"/>
                <a:ext cx="252137" cy="200669"/>
              </a:xfrm>
              <a:prstGeom prst="ellipse">
                <a:avLst/>
              </a:prstGeom>
              <a:solidFill>
                <a:srgbClr val="C5E0B4"/>
              </a:solidFill>
              <a:ln w="12700" cap="flat">
                <a:noFill/>
                <a:miter lim="400000"/>
              </a:ln>
              <a:effectLst/>
            </p:spPr>
            <p:txBody>
              <a:bodyPr wrap="square" lIns="0" tIns="0" rIns="0" bIns="0" numCol="1" anchor="ctr">
                <a:noAutofit/>
              </a:bodyPr>
              <a:lstStyle/>
              <a:p>
                <a:pPr algn="ctr">
                  <a:defRPr sz="1000">
                    <a:solidFill>
                      <a:srgbClr val="FFFFFF"/>
                    </a:solidFill>
                  </a:defRPr>
                </a:pPr>
              </a:p>
            </p:txBody>
          </p:sp>
          <p:sp>
            <p:nvSpPr>
              <p:cNvPr id="61" name="椭圆 40"/>
              <p:cNvSpPr/>
              <p:nvPr/>
            </p:nvSpPr>
            <p:spPr>
              <a:xfrm>
                <a:off x="0" y="-1"/>
                <a:ext cx="2164080" cy="3063241"/>
              </a:xfrm>
              <a:prstGeom prst="ellipse">
                <a:avLst/>
              </a:prstGeom>
              <a:solidFill>
                <a:srgbClr val="D6DCE5">
                  <a:alpha val="27000"/>
                </a:srgbClr>
              </a:solidFill>
              <a:ln w="12700" cap="flat">
                <a:noFill/>
                <a:miter lim="400000"/>
              </a:ln>
              <a:effectLst/>
            </p:spPr>
            <p:txBody>
              <a:bodyPr wrap="square" lIns="0" tIns="0" rIns="0" bIns="0" numCol="1" anchor="ctr">
                <a:noAutofit/>
              </a:bodyPr>
              <a:lstStyle/>
              <a:p>
                <a:pPr algn="ctr">
                  <a:defRPr>
                    <a:solidFill>
                      <a:srgbClr val="FFFFFF"/>
                    </a:solidFill>
                  </a:defRPr>
                </a:pPr>
              </a:p>
            </p:txBody>
          </p:sp>
          <p:sp>
            <p:nvSpPr>
              <p:cNvPr id="62" name="椭圆 41"/>
              <p:cNvSpPr/>
              <p:nvPr/>
            </p:nvSpPr>
            <p:spPr>
              <a:xfrm>
                <a:off x="277989" y="349452"/>
                <a:ext cx="1568061" cy="2447829"/>
              </a:xfrm>
              <a:prstGeom prst="ellipse">
                <a:avLst/>
              </a:prstGeom>
              <a:blipFill rotWithShape="1">
                <a:blip r:embed="rId1"/>
                <a:srcRect/>
                <a:stretch>
                  <a:fillRect/>
                </a:stretch>
              </a:blipFill>
              <a:ln w="12700" cap="flat">
                <a:noFill/>
                <a:miter lim="400000"/>
              </a:ln>
              <a:effectLst/>
            </p:spPr>
            <p:txBody>
              <a:bodyPr wrap="square" lIns="0" tIns="0" rIns="0" bIns="0" numCol="1" anchor="ctr">
                <a:noAutofit/>
              </a:bodyPr>
              <a:lstStyle/>
              <a:p>
                <a:pPr algn="ctr">
                  <a:defRPr>
                    <a:solidFill>
                      <a:srgbClr val="FFFFFF"/>
                    </a:solidFill>
                  </a:defRPr>
                </a:pPr>
              </a:p>
            </p:txBody>
          </p:sp>
          <p:sp>
            <p:nvSpPr>
              <p:cNvPr id="63" name="椭圆 42"/>
              <p:cNvSpPr/>
              <p:nvPr/>
            </p:nvSpPr>
            <p:spPr>
              <a:xfrm rot="5400000">
                <a:off x="193937" y="2535611"/>
                <a:ext cx="338395" cy="251295"/>
              </a:xfrm>
              <a:prstGeom prst="ellipse">
                <a:avLst/>
              </a:prstGeom>
              <a:solidFill>
                <a:srgbClr val="FFFFCC"/>
              </a:solidFill>
              <a:ln w="12700" cap="flat">
                <a:noFill/>
                <a:miter lim="400000"/>
              </a:ln>
              <a:effectLst/>
            </p:spPr>
            <p:txBody>
              <a:bodyPr wrap="square" lIns="0" tIns="0" rIns="0" bIns="0" numCol="1" anchor="ctr">
                <a:noAutofit/>
              </a:bodyPr>
              <a:lstStyle/>
              <a:p>
                <a:pPr algn="ctr">
                  <a:defRPr sz="1000">
                    <a:solidFill>
                      <a:srgbClr val="FFFFFF"/>
                    </a:solidFill>
                  </a:defRPr>
                </a:pPr>
              </a:p>
            </p:txBody>
          </p:sp>
        </p:grpSp>
        <p:sp>
          <p:nvSpPr>
            <p:cNvPr id="65" name="文本框 16"/>
            <p:cNvSpPr txBox="1"/>
            <p:nvPr/>
          </p:nvSpPr>
          <p:spPr>
            <a:xfrm>
              <a:off x="10149" y="5637"/>
              <a:ext cx="3554" cy="1135"/>
            </a:xfrm>
            <a:prstGeom prst="rect">
              <a:avLst/>
            </a:prstGeom>
            <a:ln w="12700">
              <a:miter lim="400000"/>
            </a:ln>
          </p:spPr>
          <p:txBody>
            <a:bodyPr lIns="45719" rIns="45719">
              <a:noAutofit/>
            </a:bodyPr>
            <a:lstStyle/>
            <a:p>
              <a:pPr algn="ctr">
                <a:lnSpc>
                  <a:spcPct val="150000"/>
                </a:lnSpc>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N</a:t>
              </a:r>
              <a:r>
                <a:t>ame</a:t>
              </a:r>
              <a:r>
                <a:t>: Huaping Zeng    </a:t>
              </a:r>
            </a:p>
            <a:p>
              <a:pPr>
                <a:lnSpc>
                  <a:spcPct val="150000"/>
                </a:lnSpc>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   Student ID:2216598</a:t>
              </a:r>
            </a:p>
          </p:txBody>
        </p:sp>
      </p:gr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01370" y="296545"/>
            <a:ext cx="7440295" cy="4172585"/>
            <a:chOff x="1262" y="467"/>
            <a:chExt cx="11717" cy="6571"/>
          </a:xfrm>
        </p:grpSpPr>
        <p:sp>
          <p:nvSpPr>
            <p:cNvPr id="67" name="文本框 1"/>
            <p:cNvSpPr txBox="1"/>
            <p:nvPr/>
          </p:nvSpPr>
          <p:spPr>
            <a:xfrm>
              <a:off x="1262" y="467"/>
              <a:ext cx="5308" cy="864"/>
            </a:xfrm>
            <a:prstGeom prst="rect">
              <a:avLst/>
            </a:prstGeom>
            <a:ln w="12700">
              <a:miter lim="400000"/>
            </a:ln>
          </p:spPr>
          <p:txBody>
            <a:bodyPr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What is change？</a:t>
              </a:r>
            </a:p>
          </p:txBody>
        </p:sp>
        <p:sp>
          <p:nvSpPr>
            <p:cNvPr id="68" name="文本框 1"/>
            <p:cNvSpPr txBox="1"/>
            <p:nvPr/>
          </p:nvSpPr>
          <p:spPr>
            <a:xfrm>
              <a:off x="1303" y="1442"/>
              <a:ext cx="11677" cy="5596"/>
            </a:xfrm>
            <a:prstGeom prst="rect">
              <a:avLst/>
            </a:prstGeom>
            <a:ln w="12700">
              <a:miter lim="400000"/>
            </a:ln>
          </p:spPr>
          <p:txBody>
            <a:bodyPr wrap="square" lIns="45719" rIns="45719">
              <a:spAutoFit/>
            </a:bodyPr>
            <a:lstStyle>
              <a:lvl1pPr indent="457200">
                <a:lnSpc>
                  <a:spcPct val="150000"/>
                </a:lnSpc>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just"/>
              <a:r>
                <a:rPr sz="1500"/>
                <a:t>The Greek philosopher Heraclitus is said to have said that one cannot step into the same river twice. According to Whitehead (1956), at the heart of change is the notion that all things are in constant flux. Change happens every day and everywhere, and awareness of the change process is very important for change management (Jabri 2012). Change comes in many forms, and the one discussed here is organizational change. As mentioned by Price (2009), organizations are constantly faced with the need to change and improve themselves. According to Moran and Brightman (2001), change management can be defined as an ongoing process to update an organization's capabilities to meet internal and external customer needs.</a:t>
              </a:r>
              <a:endParaRPr sz="1500"/>
            </a:p>
          </p:txBody>
        </p:sp>
      </p:gr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01370" y="296545"/>
            <a:ext cx="7872730" cy="4643120"/>
            <a:chOff x="1262" y="467"/>
            <a:chExt cx="12398" cy="7312"/>
          </a:xfrm>
        </p:grpSpPr>
        <p:sp>
          <p:nvSpPr>
            <p:cNvPr id="70" name="文本框 1"/>
            <p:cNvSpPr txBox="1"/>
            <p:nvPr/>
          </p:nvSpPr>
          <p:spPr>
            <a:xfrm>
              <a:off x="1262" y="467"/>
              <a:ext cx="12399" cy="749"/>
            </a:xfrm>
            <a:prstGeom prst="rect">
              <a:avLst/>
            </a:prstGeom>
            <a:ln w="12700">
              <a:miter lim="400000"/>
            </a:ln>
          </p:spPr>
          <p:txBody>
            <a:bodyPr wrap="square"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Hospital Overview and Background Introduction</a:t>
              </a:r>
            </a:p>
          </p:txBody>
        </p:sp>
        <p:sp>
          <p:nvSpPr>
            <p:cNvPr id="71" name="文本框 8"/>
            <p:cNvSpPr txBox="1"/>
            <p:nvPr/>
          </p:nvSpPr>
          <p:spPr>
            <a:xfrm>
              <a:off x="1299" y="1215"/>
              <a:ext cx="11801" cy="6564"/>
            </a:xfrm>
            <a:prstGeom prst="rect">
              <a:avLst/>
            </a:prstGeom>
            <a:ln w="12700">
              <a:miter lim="400000"/>
            </a:ln>
          </p:spPr>
          <p:txBody>
            <a:bodyPr lIns="45719" rIns="45719">
              <a:spAutoFit/>
            </a:bodyPr>
            <a:lstStyle/>
            <a:p>
              <a:pPr indent="457200" algn="just">
                <a:lnSpc>
                  <a:spcPct val="120000"/>
                </a:lnSpc>
                <a:defRPr sz="1300">
                  <a:latin typeface="微软雅黑" panose="020B0503020204020204" charset="-122"/>
                  <a:ea typeface="微软雅黑" panose="020B0503020204020204" charset="-122"/>
                  <a:cs typeface="微软雅黑" panose="020B0503020204020204" charset="-122"/>
                  <a:sym typeface="微软雅黑" panose="020B0503020204020204" charset="-122"/>
                </a:defRPr>
              </a:pPr>
              <a:r>
                <a:t>Foshan is one of the four ancient towns in China. Foshan Maternal and Child Health Hospital was founded in 1951. It is a three-level A large-scale modern maternal and child health medical institution integrating medicine, teaching, research and rehabilitation. The treatment center, critically ill newborn treatment center, critically ill children treatment center, and maternal and child health care business guidance center have passed the review of the third-level first-class maternal and child health care hospital in Guangdong Province, and rank among the top 20 in the performance evaluation of maternal and child health care institutions in the country. In the performance appraisal of public hospitals, it entered the first phalanx of obstetrics and gynecology hospitals. Now there are 1,350 beds, more than 2,500 employees, 2.79 million outpatient and emergency visits, 17,100 deliveries, 62,000 discharges, and 63,000 surgeries.</a:t>
              </a:r>
            </a:p>
            <a:p>
              <a:pPr indent="457200" algn="just">
                <a:lnSpc>
                  <a:spcPct val="120000"/>
                </a:lnSpc>
                <a:defRPr sz="1300">
                  <a:latin typeface="微软雅黑" panose="020B0503020204020204" charset="-122"/>
                  <a:ea typeface="微软雅黑" panose="020B0503020204020204" charset="-122"/>
                  <a:cs typeface="微软雅黑" panose="020B0503020204020204" charset="-122"/>
                  <a:sym typeface="微软雅黑" panose="020B0503020204020204" charset="-122"/>
                </a:defRPr>
              </a:pPr>
              <a:r>
                <a:t>It has won the "National Medical and Health System Advanced Unit", "National Advanced Unit of Maternal and Child Health Services", "Guangdong Provincial Civilized Unit", "Guangdong Provincial 'Internet + Medical Health' Demonstration Hospital", "Guangdong Provincial Health Commission Maternal and Child Health Cultural Characteristic Unit", "Guangdong Provincial Maternal and Child Health Care Institution Traditional Chinese Medicine Work Demonstration Base" and many other honors.</a:t>
              </a:r>
            </a:p>
          </p:txBody>
        </p:sp>
      </p:gr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96240" y="195580"/>
            <a:ext cx="8390890" cy="4911090"/>
            <a:chOff x="624" y="308"/>
            <a:chExt cx="13214" cy="7734"/>
          </a:xfrm>
        </p:grpSpPr>
        <p:sp>
          <p:nvSpPr>
            <p:cNvPr id="73" name="文本框 1"/>
            <p:cNvSpPr txBox="1"/>
            <p:nvPr/>
          </p:nvSpPr>
          <p:spPr>
            <a:xfrm>
              <a:off x="1262" y="467"/>
              <a:ext cx="5074" cy="864"/>
            </a:xfrm>
            <a:prstGeom prst="rect">
              <a:avLst/>
            </a:prstGeom>
            <a:ln w="12700">
              <a:miter lim="400000"/>
            </a:ln>
          </p:spPr>
          <p:txBody>
            <a:bodyPr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医院概况及背景介绍</a:t>
              </a:r>
            </a:p>
          </p:txBody>
        </p:sp>
        <p:sp>
          <p:nvSpPr>
            <p:cNvPr id="74" name="文本框 2"/>
            <p:cNvSpPr txBox="1"/>
            <p:nvPr/>
          </p:nvSpPr>
          <p:spPr>
            <a:xfrm>
              <a:off x="7200" y="308"/>
              <a:ext cx="6638" cy="7734"/>
            </a:xfrm>
            <a:prstGeom prst="rect">
              <a:avLst/>
            </a:prstGeom>
            <a:ln w="12700">
              <a:miter lim="400000"/>
            </a:ln>
          </p:spPr>
          <p:txBody>
            <a:bodyPr lIns="45719" rIns="45719">
              <a:noAutofit/>
            </a:bodyPr>
            <a:lstStyle/>
            <a:p>
              <a:pPr indent="457200" algn="just" eaLnBrk="1">
                <a:lnSpc>
                  <a:spcPct val="115000"/>
                </a:lnSpc>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200"/>
                <a:t>In </a:t>
              </a:r>
              <a:r>
                <a:rPr sz="1200">
                  <a:solidFill>
                    <a:srgbClr val="FF2600"/>
                  </a:solidFill>
                </a:rPr>
                <a:t>2017, 58%</a:t>
              </a:r>
              <a:r>
                <a:rPr sz="1200"/>
                <a:t> of the patients in the hospital queued up to see a doctor through the offline manual window. During the peak hours of seeing a doctor, patients often have a bad experience in seeing a doctor, </a:t>
              </a:r>
              <a:r>
                <a:rPr sz="1200">
                  <a:solidFill>
                    <a:srgbClr val="FF2600"/>
                  </a:solidFill>
                </a:rPr>
                <a:t>such as long queuing time, crowded and noisy environment</a:t>
              </a:r>
              <a:r>
                <a:rPr sz="1200"/>
                <a:t>. According to the requirements of the 2018-2020National Health Commission's "Action Plan for Improving Medical Services", tertiary hospitals should further increase the proportion of appointment registration and reach the requirement of 80%. The hospital implemented non-emergency full appointment service on November 1, 2017, which changed the traditional registration mode and successively launched eight appointment registration modes including mobile phone WeChat, Alipay, self-service machine, telephone, and APP. Patients will gradually change from queuing up for medical treatment at offline manual windows to online appointment registration for medical treatment.</a:t>
              </a:r>
              <a:r>
                <a:rPr lang="en-US" sz="1200"/>
                <a:t>         </a:t>
              </a:r>
              <a:r>
                <a:rPr sz="1200">
                  <a:solidFill>
                    <a:srgbClr val="FF2600"/>
                  </a:solidFill>
                </a:rPr>
                <a:t>By 2023, 92%</a:t>
              </a:r>
              <a:r>
                <a:rPr sz="1200"/>
                <a:t> of patients will register for medical treatment through</a:t>
              </a:r>
              <a:r>
                <a:t> </a:t>
              </a:r>
              <a:r>
                <a:rPr sz="1200"/>
                <a:t>online appointments, and</a:t>
              </a:r>
              <a:r>
                <a:rPr sz="1200">
                  <a:solidFill>
                    <a:srgbClr val="FF2600"/>
                  </a:solidFill>
                </a:rPr>
                <a:t> less than 10%</a:t>
              </a:r>
              <a:r>
                <a:rPr sz="1200"/>
                <a:t> of patients will queue up for medical treatment at offline manual windows (including emergency patients).</a:t>
              </a:r>
              <a:endParaRPr sz="1200"/>
            </a:p>
          </p:txBody>
        </p:sp>
        <p:grpSp>
          <p:nvGrpSpPr>
            <p:cNvPr id="77" name="图片 7"/>
            <p:cNvGrpSpPr/>
            <p:nvPr/>
          </p:nvGrpSpPr>
          <p:grpSpPr>
            <a:xfrm>
              <a:off x="624" y="1555"/>
              <a:ext cx="6153" cy="5943"/>
              <a:chOff x="0" y="0"/>
              <a:chExt cx="3907154" cy="3773804"/>
            </a:xfrm>
          </p:grpSpPr>
          <p:sp>
            <p:nvSpPr>
              <p:cNvPr id="75" name="Rectangle"/>
              <p:cNvSpPr/>
              <p:nvPr/>
            </p:nvSpPr>
            <p:spPr>
              <a:xfrm>
                <a:off x="0" y="0"/>
                <a:ext cx="3907155" cy="3773805"/>
              </a:xfrm>
              <a:prstGeom prst="rect">
                <a:avLst/>
              </a:prstGeom>
              <a:solidFill>
                <a:srgbClr val="EDEDED"/>
              </a:solidFill>
              <a:ln w="12700" cap="flat">
                <a:noFill/>
                <a:miter lim="400000"/>
              </a:ln>
              <a:effectLst/>
            </p:spPr>
            <p:txBody>
              <a:bodyPr wrap="square" lIns="0" tIns="0" rIns="0" bIns="0" numCol="1" anchor="t">
                <a:noAutofit/>
              </a:bodyPr>
              <a:lstStyle/>
              <a:p/>
            </p:txBody>
          </p:sp>
          <p:pic>
            <p:nvPicPr>
              <p:cNvPr id="76" name="image8.jpeg" descr="image8.jpeg"/>
              <p:cNvPicPr>
                <a:picLocks noChangeAspect="1"/>
              </p:cNvPicPr>
              <p:nvPr/>
            </p:nvPicPr>
            <p:blipFill>
              <a:blip r:embed="rId1"/>
              <a:stretch>
                <a:fillRect/>
              </a:stretch>
            </p:blipFill>
            <p:spPr>
              <a:xfrm>
                <a:off x="0" y="0"/>
                <a:ext cx="3907155" cy="3773805"/>
              </a:xfrm>
              <a:prstGeom prst="rect">
                <a:avLst/>
              </a:prstGeom>
              <a:ln w="88900" cap="sq">
                <a:solidFill>
                  <a:srgbClr val="FFFFFF"/>
                </a:solidFill>
                <a:prstDash val="solid"/>
                <a:miter lim="800000"/>
                <a:headEnd/>
                <a:tailEnd/>
              </a:ln>
              <a:effectLst>
                <a:outerShdw blurRad="50800" dist="18000" dir="5400000" rotWithShape="0">
                  <a:srgbClr val="000000">
                    <a:alpha val="40000"/>
                  </a:srgbClr>
                </a:outerShdw>
              </a:effectLst>
            </p:spPr>
          </p:pic>
        </p:grpSp>
      </p:gr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7FAFD"/>
            </a:gs>
            <a:gs pos="74000">
              <a:srgbClr val="B5D2EC"/>
            </a:gs>
            <a:gs pos="83000">
              <a:srgbClr val="B5D2EC"/>
            </a:gs>
            <a:gs pos="100000">
              <a:srgbClr val="CEE1F2"/>
            </a:gs>
          </a:gsLst>
          <a:lin ang="5400000" scaled="0"/>
        </a:gradFill>
        <a:effectLst/>
      </p:bgPr>
    </p:bg>
    <p:spTree>
      <p:nvGrpSpPr>
        <p:cNvPr id="1" name=""/>
        <p:cNvGrpSpPr/>
        <p:nvPr/>
      </p:nvGrpSpPr>
      <p:grpSpPr>
        <a:xfrm>
          <a:off x="0" y="0"/>
          <a:ext cx="0" cy="0"/>
          <a:chOff x="0" y="0"/>
          <a:chExt cx="0" cy="0"/>
        </a:xfrm>
      </p:grpSpPr>
      <p:grpSp>
        <p:nvGrpSpPr>
          <p:cNvPr id="2" name="组合 1"/>
          <p:cNvGrpSpPr/>
          <p:nvPr/>
        </p:nvGrpSpPr>
        <p:grpSpPr>
          <a:xfrm>
            <a:off x="801370" y="296545"/>
            <a:ext cx="7568565" cy="4839970"/>
            <a:chOff x="1262" y="467"/>
            <a:chExt cx="11919" cy="7622"/>
          </a:xfrm>
        </p:grpSpPr>
        <p:sp>
          <p:nvSpPr>
            <p:cNvPr id="79" name="文本框 1"/>
            <p:cNvSpPr txBox="1"/>
            <p:nvPr/>
          </p:nvSpPr>
          <p:spPr>
            <a:xfrm>
              <a:off x="1262" y="467"/>
              <a:ext cx="5074" cy="744"/>
            </a:xfrm>
            <a:prstGeom prst="rect">
              <a:avLst/>
            </a:prstGeom>
            <a:ln w="12700">
              <a:miter lim="400000"/>
            </a:ln>
          </p:spPr>
          <p:txBody>
            <a:bodyPr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Force Field Analysis</a:t>
              </a:r>
            </a:p>
          </p:txBody>
        </p:sp>
        <p:sp>
          <p:nvSpPr>
            <p:cNvPr id="80" name="右箭头 8"/>
            <p:cNvSpPr/>
            <p:nvPr/>
          </p:nvSpPr>
          <p:spPr>
            <a:xfrm rot="5400000" flipV="1">
              <a:off x="4186" y="3968"/>
              <a:ext cx="6182" cy="1706"/>
            </a:xfrm>
            <a:prstGeom prst="rightArrow">
              <a:avLst>
                <a:gd name="adj1" fmla="val 50000"/>
                <a:gd name="adj2" fmla="val 50000"/>
              </a:avLst>
            </a:prstGeom>
            <a:gradFill>
              <a:gsLst>
                <a:gs pos="5000">
                  <a:srgbClr val="FE4444"/>
                </a:gs>
                <a:gs pos="100000">
                  <a:srgbClr val="832B2B"/>
                </a:gs>
              </a:gsLst>
              <a:lin ang="5400000"/>
            </a:gradFill>
            <a:ln w="12700">
              <a:solidFill>
                <a:srgbClr val="42719B"/>
              </a:solidFill>
              <a:miter/>
            </a:ln>
          </p:spPr>
          <p:txBody>
            <a:bodyPr lIns="0" tIns="0" rIns="0" bIns="0" anchor="ctr"/>
            <a:lstStyle/>
            <a:p>
              <a:pPr algn="ctr">
                <a:defRPr>
                  <a:solidFill>
                    <a:srgbClr val="FFFFFF"/>
                  </a:solidFill>
                </a:defRPr>
              </a:pPr>
            </a:p>
          </p:txBody>
        </p:sp>
        <p:sp>
          <p:nvSpPr>
            <p:cNvPr id="81" name="文本框 9"/>
            <p:cNvSpPr txBox="1"/>
            <p:nvPr/>
          </p:nvSpPr>
          <p:spPr>
            <a:xfrm>
              <a:off x="2327" y="1241"/>
              <a:ext cx="2630" cy="584"/>
            </a:xfrm>
            <a:prstGeom prst="rect">
              <a:avLst/>
            </a:prstGeom>
            <a:ln w="12700">
              <a:miter lim="400000"/>
            </a:ln>
          </p:spPr>
          <p:txBody>
            <a:bodyPr lIns="45719" rIns="45719" anchor="b" anchorCtr="0">
              <a:spAutoFit/>
            </a:bodyPr>
            <a:lstStyle>
              <a:lvl1pPr>
                <a:defRPr>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Driving Forces</a:t>
              </a:r>
            </a:p>
          </p:txBody>
        </p:sp>
        <p:sp>
          <p:nvSpPr>
            <p:cNvPr id="82" name="文本框 10"/>
            <p:cNvSpPr txBox="1"/>
            <p:nvPr/>
          </p:nvSpPr>
          <p:spPr>
            <a:xfrm>
              <a:off x="9241" y="1242"/>
              <a:ext cx="3383" cy="584"/>
            </a:xfrm>
            <a:prstGeom prst="rect">
              <a:avLst/>
            </a:prstGeom>
            <a:ln w="12700">
              <a:miter lim="400000"/>
            </a:ln>
          </p:spPr>
          <p:txBody>
            <a:bodyPr lIns="45719" rIns="45719">
              <a:spAutoFit/>
            </a:bodyPr>
            <a:lstStyle>
              <a:lvl1pPr>
                <a:defRPr>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Restraining Forces</a:t>
              </a:r>
            </a:p>
          </p:txBody>
        </p:sp>
        <p:grpSp>
          <p:nvGrpSpPr>
            <p:cNvPr id="85" name="右箭头 16"/>
            <p:cNvGrpSpPr/>
            <p:nvPr/>
          </p:nvGrpSpPr>
          <p:grpSpPr>
            <a:xfrm>
              <a:off x="8220" y="6315"/>
              <a:ext cx="4961" cy="856"/>
              <a:chOff x="0" y="0"/>
              <a:chExt cx="3149999" cy="543600"/>
            </a:xfrm>
          </p:grpSpPr>
          <p:sp>
            <p:nvSpPr>
              <p:cNvPr id="83" name="Flèche"/>
              <p:cNvSpPr/>
              <p:nvPr/>
            </p:nvSpPr>
            <p:spPr>
              <a:xfrm flipH="1">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84" name="Downsizing pressure"/>
              <p:cNvSpPr txBox="1"/>
              <p:nvPr/>
            </p:nvSpPr>
            <p:spPr>
              <a:xfrm>
                <a:off x="1879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Downsizing pressure</a:t>
                </a:r>
              </a:p>
            </p:txBody>
          </p:sp>
        </p:grpSp>
        <p:grpSp>
          <p:nvGrpSpPr>
            <p:cNvPr id="88" name="右箭头 21"/>
            <p:cNvGrpSpPr/>
            <p:nvPr/>
          </p:nvGrpSpPr>
          <p:grpSpPr>
            <a:xfrm>
              <a:off x="1372" y="5340"/>
              <a:ext cx="4961" cy="856"/>
              <a:chOff x="0" y="0"/>
              <a:chExt cx="3149999" cy="543600"/>
            </a:xfrm>
          </p:grpSpPr>
          <p:sp>
            <p:nvSpPr>
              <p:cNvPr id="86" name="Flèche"/>
              <p:cNvSpPr/>
              <p:nvPr/>
            </p:nvSpPr>
            <p:spPr>
              <a:xfrm>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87" name="Employees complain a lot"/>
              <p:cNvSpPr txBox="1"/>
              <p:nvPr/>
            </p:nvSpPr>
            <p:spPr>
              <a:xfrm>
                <a:off x="520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Employees complain a lot</a:t>
                </a:r>
              </a:p>
            </p:txBody>
          </p:sp>
        </p:grpSp>
        <p:grpSp>
          <p:nvGrpSpPr>
            <p:cNvPr id="91" name="右箭头 25"/>
            <p:cNvGrpSpPr/>
            <p:nvPr/>
          </p:nvGrpSpPr>
          <p:grpSpPr>
            <a:xfrm>
              <a:off x="8220" y="3142"/>
              <a:ext cx="4961" cy="856"/>
              <a:chOff x="0" y="0"/>
              <a:chExt cx="3149999" cy="543600"/>
            </a:xfrm>
          </p:grpSpPr>
          <p:sp>
            <p:nvSpPr>
              <p:cNvPr id="89" name="Flèche"/>
              <p:cNvSpPr/>
              <p:nvPr/>
            </p:nvSpPr>
            <p:spPr>
              <a:xfrm flipH="1">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90" name="Customer complaints"/>
              <p:cNvSpPr txBox="1"/>
              <p:nvPr/>
            </p:nvSpPr>
            <p:spPr>
              <a:xfrm>
                <a:off x="1879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Customer complaints</a:t>
                </a:r>
              </a:p>
            </p:txBody>
          </p:sp>
        </p:grpSp>
        <p:grpSp>
          <p:nvGrpSpPr>
            <p:cNvPr id="94" name="右箭头 27"/>
            <p:cNvGrpSpPr/>
            <p:nvPr/>
          </p:nvGrpSpPr>
          <p:grpSpPr>
            <a:xfrm>
              <a:off x="1371" y="1555"/>
              <a:ext cx="4958" cy="856"/>
              <a:chOff x="0" y="0"/>
              <a:chExt cx="3148330" cy="543601"/>
            </a:xfrm>
          </p:grpSpPr>
          <p:sp>
            <p:nvSpPr>
              <p:cNvPr id="92" name="Flèche"/>
              <p:cNvSpPr/>
              <p:nvPr/>
            </p:nvSpPr>
            <p:spPr>
              <a:xfrm>
                <a:off x="0" y="0"/>
                <a:ext cx="314833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93" name="New requirements from the national government"/>
              <p:cNvSpPr txBox="1"/>
              <p:nvPr/>
            </p:nvSpPr>
            <p:spPr>
              <a:xfrm>
                <a:off x="52069" y="73046"/>
                <a:ext cx="2908292" cy="397509"/>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New requirements from </a:t>
                </a:r>
              </a:p>
              <a:p>
                <a:r>
                  <a:t>the national government</a:t>
                </a:r>
              </a:p>
            </p:txBody>
          </p:sp>
        </p:grpSp>
        <p:grpSp>
          <p:nvGrpSpPr>
            <p:cNvPr id="97" name="右箭头 28"/>
            <p:cNvGrpSpPr/>
            <p:nvPr/>
          </p:nvGrpSpPr>
          <p:grpSpPr>
            <a:xfrm>
              <a:off x="1372" y="2498"/>
              <a:ext cx="4961" cy="856"/>
              <a:chOff x="0" y="0"/>
              <a:chExt cx="3150000" cy="543601"/>
            </a:xfrm>
          </p:grpSpPr>
          <p:sp>
            <p:nvSpPr>
              <p:cNvPr id="95" name="Flèche"/>
              <p:cNvSpPr/>
              <p:nvPr/>
            </p:nvSpPr>
            <p:spPr>
              <a:xfrm>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96" name="Changes in hospital quality accreditation standards"/>
              <p:cNvSpPr txBox="1"/>
              <p:nvPr/>
            </p:nvSpPr>
            <p:spPr>
              <a:xfrm>
                <a:off x="52069" y="73046"/>
                <a:ext cx="2909962" cy="397509"/>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Changes in hospital quality</a:t>
                </a:r>
              </a:p>
              <a:p>
                <a:r>
                  <a:t> accreditation standards</a:t>
                </a:r>
              </a:p>
            </p:txBody>
          </p:sp>
        </p:grpSp>
        <p:grpSp>
          <p:nvGrpSpPr>
            <p:cNvPr id="100" name="右箭头 29"/>
            <p:cNvGrpSpPr/>
            <p:nvPr/>
          </p:nvGrpSpPr>
          <p:grpSpPr>
            <a:xfrm>
              <a:off x="1332" y="3446"/>
              <a:ext cx="5001" cy="856"/>
              <a:chOff x="-25200" y="0"/>
              <a:chExt cx="3175436" cy="543560"/>
            </a:xfrm>
          </p:grpSpPr>
          <p:sp>
            <p:nvSpPr>
              <p:cNvPr id="98" name="Flèche"/>
              <p:cNvSpPr/>
              <p:nvPr/>
            </p:nvSpPr>
            <p:spPr>
              <a:xfrm>
                <a:off x="0" y="0"/>
                <a:ext cx="3150236" cy="543560"/>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99" name="Queue registration at the offline manual window brings a lot of inconvenience to patients"/>
              <p:cNvSpPr txBox="1"/>
              <p:nvPr/>
            </p:nvSpPr>
            <p:spPr>
              <a:xfrm>
                <a:off x="-25200" y="86360"/>
                <a:ext cx="2910207" cy="370840"/>
              </a:xfrm>
              <a:prstGeom prst="rect">
                <a:avLst/>
              </a:prstGeom>
              <a:noFill/>
              <a:ln w="12700" cap="flat">
                <a:noFill/>
                <a:miter lim="400000"/>
              </a:ln>
              <a:effectLst/>
            </p:spPr>
            <p:txBody>
              <a:bodyPr wrap="square" lIns="45719" tIns="45719" rIns="45719" bIns="45719" numCol="1" anchor="b" anchorCtr="0">
                <a:spAutoFit/>
              </a:bodyPr>
              <a:lstStyle>
                <a:lvl1pPr algn="ctr">
                  <a:defRPr sz="9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Queue registration at the offline manual window brings a lot of inconvenience to patients</a:t>
                </a:r>
              </a:p>
            </p:txBody>
          </p:sp>
        </p:grpSp>
        <p:grpSp>
          <p:nvGrpSpPr>
            <p:cNvPr id="103" name="右箭头 31"/>
            <p:cNvGrpSpPr/>
            <p:nvPr/>
          </p:nvGrpSpPr>
          <p:grpSpPr>
            <a:xfrm>
              <a:off x="1372" y="4393"/>
              <a:ext cx="4961" cy="856"/>
              <a:chOff x="0" y="0"/>
              <a:chExt cx="3150000" cy="543601"/>
            </a:xfrm>
          </p:grpSpPr>
          <p:sp>
            <p:nvSpPr>
              <p:cNvPr id="101" name="Flèche"/>
              <p:cNvSpPr/>
              <p:nvPr/>
            </p:nvSpPr>
            <p:spPr>
              <a:xfrm>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02" name="Hospitals Improve Work Efficiency and Satisfaction"/>
              <p:cNvSpPr txBox="1"/>
              <p:nvPr/>
            </p:nvSpPr>
            <p:spPr>
              <a:xfrm>
                <a:off x="52069" y="73046"/>
                <a:ext cx="2909962" cy="397509"/>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Hospitals Improve Work </a:t>
                </a:r>
              </a:p>
              <a:p>
                <a:r>
                  <a:t>Efficiency and Satisfaction</a:t>
                </a:r>
              </a:p>
            </p:txBody>
          </p:sp>
        </p:grpSp>
        <p:grpSp>
          <p:nvGrpSpPr>
            <p:cNvPr id="106" name="右箭头 32"/>
            <p:cNvGrpSpPr/>
            <p:nvPr/>
          </p:nvGrpSpPr>
          <p:grpSpPr>
            <a:xfrm>
              <a:off x="1372" y="6287"/>
              <a:ext cx="4961" cy="856"/>
              <a:chOff x="0" y="0"/>
              <a:chExt cx="3149999" cy="543600"/>
            </a:xfrm>
          </p:grpSpPr>
          <p:sp>
            <p:nvSpPr>
              <p:cNvPr id="104" name="Flèche"/>
              <p:cNvSpPr/>
              <p:nvPr/>
            </p:nvSpPr>
            <p:spPr>
              <a:xfrm>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05" name="Hospitals reduce management costs"/>
              <p:cNvSpPr txBox="1"/>
              <p:nvPr/>
            </p:nvSpPr>
            <p:spPr>
              <a:xfrm>
                <a:off x="520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Hospitals reduce management costs</a:t>
                </a:r>
              </a:p>
            </p:txBody>
          </p:sp>
        </p:grpSp>
        <p:grpSp>
          <p:nvGrpSpPr>
            <p:cNvPr id="109" name="右箭头 33"/>
            <p:cNvGrpSpPr/>
            <p:nvPr/>
          </p:nvGrpSpPr>
          <p:grpSpPr>
            <a:xfrm>
              <a:off x="1372" y="7233"/>
              <a:ext cx="4961" cy="856"/>
              <a:chOff x="0" y="0"/>
              <a:chExt cx="3149999" cy="543600"/>
            </a:xfrm>
          </p:grpSpPr>
          <p:sp>
            <p:nvSpPr>
              <p:cNvPr id="107" name="Flèche"/>
              <p:cNvSpPr/>
              <p:nvPr/>
            </p:nvSpPr>
            <p:spPr>
              <a:xfrm>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08" name="State improves service quality"/>
              <p:cNvSpPr txBox="1"/>
              <p:nvPr/>
            </p:nvSpPr>
            <p:spPr>
              <a:xfrm>
                <a:off x="520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State improves service quality</a:t>
                </a:r>
              </a:p>
            </p:txBody>
          </p:sp>
        </p:grpSp>
        <p:grpSp>
          <p:nvGrpSpPr>
            <p:cNvPr id="112" name="右箭头 38"/>
            <p:cNvGrpSpPr/>
            <p:nvPr/>
          </p:nvGrpSpPr>
          <p:grpSpPr>
            <a:xfrm>
              <a:off x="8221" y="1555"/>
              <a:ext cx="4961" cy="856"/>
              <a:chOff x="0" y="0"/>
              <a:chExt cx="3149999" cy="543600"/>
            </a:xfrm>
          </p:grpSpPr>
          <p:sp>
            <p:nvSpPr>
              <p:cNvPr id="110" name="Flèche"/>
              <p:cNvSpPr/>
              <p:nvPr/>
            </p:nvSpPr>
            <p:spPr>
              <a:xfrm flipH="1">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11" name="Unsatisfied customer needs"/>
              <p:cNvSpPr txBox="1"/>
              <p:nvPr/>
            </p:nvSpPr>
            <p:spPr>
              <a:xfrm>
                <a:off x="187969" y="149880"/>
                <a:ext cx="2909962" cy="243841"/>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Unsatisfied customer needs</a:t>
                </a:r>
              </a:p>
            </p:txBody>
          </p:sp>
        </p:grpSp>
        <p:grpSp>
          <p:nvGrpSpPr>
            <p:cNvPr id="115" name="右箭头 39"/>
            <p:cNvGrpSpPr/>
            <p:nvPr/>
          </p:nvGrpSpPr>
          <p:grpSpPr>
            <a:xfrm>
              <a:off x="8220" y="4730"/>
              <a:ext cx="4961" cy="856"/>
              <a:chOff x="0" y="0"/>
              <a:chExt cx="3150000" cy="543601"/>
            </a:xfrm>
          </p:grpSpPr>
          <p:sp>
            <p:nvSpPr>
              <p:cNvPr id="113" name="Flèche"/>
              <p:cNvSpPr/>
              <p:nvPr/>
            </p:nvSpPr>
            <p:spPr>
              <a:xfrm flipH="1">
                <a:off x="0" y="0"/>
                <a:ext cx="3150000" cy="543601"/>
              </a:xfrm>
              <a:prstGeom prst="rightArrow">
                <a:avLst>
                  <a:gd name="adj1" fmla="val 50000"/>
                  <a:gd name="adj2" fmla="val 50000"/>
                </a:avLst>
              </a:prstGeom>
              <a:gradFill flip="none" rotWithShape="1">
                <a:gsLst>
                  <a:gs pos="0">
                    <a:srgbClr val="007BD3"/>
                  </a:gs>
                  <a:gs pos="100000">
                    <a:srgbClr val="034373"/>
                  </a:gs>
                </a:gsLst>
                <a:lin ang="5400000" scaled="0"/>
              </a:gradFill>
              <a:ln w="12700" cap="flat">
                <a:solidFill>
                  <a:srgbClr val="42719B"/>
                </a:solidFill>
                <a:prstDash val="solid"/>
                <a:miter lim="800000"/>
              </a:ln>
              <a:effectLst/>
            </p:spPr>
            <p:txBody>
              <a:bodyPr wrap="square" lIns="0" tIns="0" rIns="0" bIns="0" numCol="1" anchor="ctr">
                <a:noAutofit/>
              </a:bodyPr>
              <a:lstStyle/>
              <a:p>
                <a:pPr algn="ctr">
                  <a:defRPr sz="1400">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14" name="Worried about losing patients and declining business"/>
              <p:cNvSpPr txBox="1"/>
              <p:nvPr/>
            </p:nvSpPr>
            <p:spPr>
              <a:xfrm>
                <a:off x="187969" y="73046"/>
                <a:ext cx="2909962" cy="397509"/>
              </a:xfrm>
              <a:prstGeom prst="rect">
                <a:avLst/>
              </a:prstGeom>
              <a:noFill/>
              <a:ln w="12700" cap="flat">
                <a:noFill/>
                <a:miter lim="400000"/>
              </a:ln>
              <a:effectLst/>
            </p:spPr>
            <p:txBody>
              <a:bodyPr wrap="square" lIns="45719" tIns="45719" rIns="45719" bIns="45719" numCol="1" anchor="ctr">
                <a:spAutoFit/>
              </a:bodyPr>
              <a:lstStyle>
                <a:lvl1pPr algn="ctr">
                  <a:defRPr sz="1000" b="1">
                    <a:solidFill>
                      <a:srgbClr val="FFFFFF"/>
                    </a:solidFill>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Worried about losing patients</a:t>
                </a:r>
              </a:p>
              <a:p>
                <a:r>
                  <a:t> and declining business</a:t>
                </a:r>
              </a:p>
            </p:txBody>
          </p:sp>
        </p:grpSp>
      </p:gr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文本框 1"/>
          <p:cNvSpPr txBox="1"/>
          <p:nvPr/>
        </p:nvSpPr>
        <p:spPr>
          <a:xfrm>
            <a:off x="801370" y="296545"/>
            <a:ext cx="3221990" cy="472441"/>
          </a:xfrm>
          <a:prstGeom prst="rect">
            <a:avLst/>
          </a:prstGeom>
          <a:ln w="12700">
            <a:miter lim="400000"/>
          </a:ln>
        </p:spPr>
        <p:txBody>
          <a:bodyPr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Types of Change</a:t>
            </a:r>
          </a:p>
        </p:txBody>
      </p:sp>
      <p:graphicFrame>
        <p:nvGraphicFramePr>
          <p:cNvPr id="118" name="表格 1"/>
          <p:cNvGraphicFramePr/>
          <p:nvPr>
            <p:custDataLst>
              <p:tags r:id="rId1"/>
            </p:custDataLst>
          </p:nvPr>
        </p:nvGraphicFramePr>
        <p:xfrm>
          <a:off x="928369" y="1060450"/>
          <a:ext cx="7241540" cy="3667760"/>
        </p:xfrm>
        <a:graphic>
          <a:graphicData uri="http://schemas.openxmlformats.org/drawingml/2006/table">
            <a:tbl>
              <a:tblPr firstRow="1" bandRow="1">
                <a:tableStyleId>{4C3C2611-4C71-4FC5-86AE-919BDF0F9419}</a:tableStyleId>
              </a:tblPr>
              <a:tblGrid>
                <a:gridCol w="3620770"/>
                <a:gridCol w="3620770"/>
              </a:tblGrid>
              <a:tr h="1833879">
                <a:tc>
                  <a:txBody>
                    <a:bodyPr/>
                    <a:lstStyle/>
                    <a:p>
                      <a:pPr algn="l">
                        <a:defRPr sz="2000"/>
                      </a:pPr>
                      <a:r>
                        <a:rPr>
                          <a:solidFill>
                            <a:schemeClr val="bg1"/>
                          </a:solidFill>
                        </a:rPr>
                        <a:t>How it happens</a:t>
                      </a:r>
                      <a:endParaRPr>
                        <a:solidFill>
                          <a:schemeClr val="bg1"/>
                        </a:solidFill>
                      </a:endParaRPr>
                    </a:p>
                    <a:p>
                      <a:pPr algn="l">
                        <a:defRPr sz="2000"/>
                      </a:pPr>
                      <a:endParaRPr>
                        <a:solidFill>
                          <a:schemeClr val="bg1"/>
                        </a:solidFill>
                      </a:endParaRPr>
                    </a:p>
                    <a:p>
                      <a:pPr marL="342900" indent="-342900" algn="l">
                        <a:buSzPct val="100000"/>
                        <a:buFont typeface="Arial" panose="020B0604020202020204"/>
                        <a:buChar char="•"/>
                        <a:defRPr sz="2000"/>
                      </a:pPr>
                      <a:r>
                        <a:rPr>
                          <a:solidFill>
                            <a:schemeClr val="bg1"/>
                          </a:solidFill>
                        </a:rPr>
                        <a:t>Planned</a:t>
                      </a:r>
                      <a:endParaRPr>
                        <a:solidFill>
                          <a:schemeClr val="bg1"/>
                        </a:solidFill>
                      </a:endParaRPr>
                    </a:p>
                    <a:p>
                      <a:pPr marL="342900" indent="-342900" algn="l">
                        <a:buSzPct val="100000"/>
                        <a:buFont typeface="Arial" panose="020B0604020202020204"/>
                        <a:buChar char="•"/>
                        <a:defRPr sz="2000"/>
                      </a:pPr>
                      <a:r>
                        <a:rPr>
                          <a:solidFill>
                            <a:schemeClr val="bg1"/>
                          </a:solidFill>
                        </a:rPr>
                        <a:t>Emergent</a:t>
                      </a:r>
                      <a:endParaRPr>
                        <a:solidFill>
                          <a:schemeClr val="bg1"/>
                        </a:solidFill>
                      </a:endParaRPr>
                    </a:p>
                    <a:p>
                      <a:pPr marL="342900" indent="-342900" algn="l">
                        <a:buSzPct val="100000"/>
                        <a:buFont typeface="Arial" panose="020B0604020202020204"/>
                        <a:buChar char="•"/>
                        <a:defRPr sz="2000"/>
                      </a:pPr>
                      <a:r>
                        <a:rPr>
                          <a:solidFill>
                            <a:schemeClr val="bg1"/>
                          </a:solidFill>
                        </a:rPr>
                        <a:t>Contingency</a:t>
                      </a:r>
                      <a:endParaRPr>
                        <a:solidFill>
                          <a:schemeClr val="bg1"/>
                        </a:solidFill>
                      </a:endParaRPr>
                    </a:p>
                  </a:txBody>
                  <a:tcPr marL="45720" marR="45720" anchor="t" anchorCtr="0" horzOverflow="overflow"/>
                </a:tc>
                <a:tc>
                  <a:txBody>
                    <a:bodyPr/>
                    <a:lstStyle/>
                    <a:p>
                      <a:pPr algn="l">
                        <a:defRPr sz="2000"/>
                      </a:pPr>
                      <a:r>
                        <a:rPr>
                          <a:solidFill>
                            <a:schemeClr val="bg1"/>
                          </a:solidFill>
                        </a:rPr>
                        <a:t>Magnitude</a:t>
                      </a:r>
                      <a:endParaRPr>
                        <a:solidFill>
                          <a:schemeClr val="bg1"/>
                        </a:solidFill>
                      </a:endParaRPr>
                    </a:p>
                    <a:p>
                      <a:pPr algn="l">
                        <a:defRPr sz="2000"/>
                      </a:pPr>
                      <a:endParaRPr>
                        <a:solidFill>
                          <a:schemeClr val="bg1"/>
                        </a:solidFill>
                      </a:endParaRPr>
                    </a:p>
                    <a:p>
                      <a:pPr marL="342900" indent="-342900" algn="l">
                        <a:buSzPct val="100000"/>
                        <a:buFont typeface="Arial" panose="020B0604020202020204"/>
                        <a:buChar char="•"/>
                        <a:defRPr sz="2000"/>
                      </a:pPr>
                      <a:r>
                        <a:rPr>
                          <a:solidFill>
                            <a:schemeClr val="bg1"/>
                          </a:solidFill>
                        </a:rPr>
                        <a:t>Incremental</a:t>
                      </a:r>
                      <a:endParaRPr>
                        <a:solidFill>
                          <a:schemeClr val="bg1"/>
                        </a:solidFill>
                      </a:endParaRPr>
                    </a:p>
                    <a:p>
                      <a:pPr marL="342900" indent="-342900" algn="l">
                        <a:buSzPct val="100000"/>
                        <a:buFont typeface="Arial" panose="020B0604020202020204"/>
                        <a:buChar char="•"/>
                        <a:defRPr sz="2000"/>
                      </a:pPr>
                      <a:r>
                        <a:rPr>
                          <a:solidFill>
                            <a:schemeClr val="bg1"/>
                          </a:solidFill>
                        </a:rPr>
                        <a:t>Transformational</a:t>
                      </a:r>
                      <a:endParaRPr>
                        <a:solidFill>
                          <a:schemeClr val="bg1"/>
                        </a:solidFill>
                      </a:endParaRPr>
                    </a:p>
                    <a:p>
                      <a:pPr marL="342900" indent="-342900" algn="l">
                        <a:buSzPct val="100000"/>
                        <a:buFont typeface="Arial" panose="020B0604020202020204"/>
                        <a:buChar char="•"/>
                        <a:defRPr sz="2000"/>
                      </a:pPr>
                      <a:r>
                        <a:rPr>
                          <a:solidFill>
                            <a:schemeClr val="bg1"/>
                          </a:solidFill>
                        </a:rPr>
                        <a:t>Punctuated equilibrium</a:t>
                      </a:r>
                      <a:endParaRPr>
                        <a:solidFill>
                          <a:schemeClr val="bg1"/>
                        </a:solidFill>
                      </a:endParaRPr>
                    </a:p>
                  </a:txBody>
                  <a:tcPr marL="45720" marR="45720" anchor="t" anchorCtr="0" horzOverflow="overflow"/>
                </a:tc>
              </a:tr>
              <a:tr h="1833879">
                <a:tc>
                  <a:txBody>
                    <a:bodyPr/>
                    <a:lstStyle/>
                    <a:p>
                      <a:pPr algn="l">
                        <a:defRPr sz="2000" b="1"/>
                      </a:pPr>
                      <a:r>
                        <a:rPr b="0"/>
                        <a:t>Focus</a:t>
                      </a:r>
                      <a:endParaRPr b="0"/>
                    </a:p>
                    <a:p>
                      <a:pPr algn="l">
                        <a:defRPr sz="2000" b="1"/>
                      </a:pPr>
                      <a:endParaRPr b="0"/>
                    </a:p>
                    <a:p>
                      <a:pPr marL="342900" indent="-342900" algn="l">
                        <a:buSzPct val="100000"/>
                        <a:buFont typeface="Arial" panose="020B0604020202020204"/>
                        <a:buChar char="•"/>
                        <a:defRPr sz="2000" b="1"/>
                      </a:pPr>
                      <a:r>
                        <a:rPr b="0"/>
                        <a:t>Strategic</a:t>
                      </a:r>
                      <a:endParaRPr b="0"/>
                    </a:p>
                    <a:p>
                      <a:pPr marL="342900" indent="-342900" algn="l">
                        <a:buSzPct val="100000"/>
                        <a:buFont typeface="Arial" panose="020B0604020202020204"/>
                        <a:buChar char="•"/>
                        <a:defRPr sz="2000" b="1"/>
                      </a:pPr>
                      <a:r>
                        <a:rPr b="0"/>
                        <a:t>Operational</a:t>
                      </a:r>
                      <a:endParaRPr b="0"/>
                    </a:p>
                  </a:txBody>
                  <a:tcPr marL="45720" marR="45720" anchor="t" anchorCtr="0" horzOverflow="overflow"/>
                </a:tc>
                <a:tc>
                  <a:txBody>
                    <a:bodyPr/>
                    <a:lstStyle/>
                    <a:p>
                      <a:pPr algn="l">
                        <a:defRPr sz="2000" b="1"/>
                      </a:pPr>
                      <a:r>
                        <a:rPr b="0"/>
                        <a:t>Level</a:t>
                      </a:r>
                      <a:endParaRPr b="0"/>
                    </a:p>
                    <a:p>
                      <a:pPr algn="l">
                        <a:defRPr sz="2000" b="1"/>
                      </a:pPr>
                      <a:endParaRPr b="0"/>
                    </a:p>
                    <a:p>
                      <a:pPr marL="342900" indent="-342900" algn="l">
                        <a:buSzPct val="100000"/>
                        <a:buFont typeface="Arial" panose="020B0604020202020204"/>
                        <a:buChar char="•"/>
                        <a:defRPr sz="2000" b="1"/>
                      </a:pPr>
                      <a:r>
                        <a:rPr b="0"/>
                        <a:t>Individual</a:t>
                      </a:r>
                      <a:endParaRPr b="0"/>
                    </a:p>
                    <a:p>
                      <a:pPr marL="342900" indent="-342900" algn="l">
                        <a:buSzPct val="100000"/>
                        <a:buFont typeface="Arial" panose="020B0604020202020204"/>
                        <a:buChar char="•"/>
                        <a:defRPr sz="2000" b="1"/>
                      </a:pPr>
                      <a:r>
                        <a:rPr b="0"/>
                        <a:t>Team</a:t>
                      </a:r>
                      <a:endParaRPr b="0"/>
                    </a:p>
                    <a:p>
                      <a:pPr marL="342900" indent="-342900" algn="l">
                        <a:buSzPct val="100000"/>
                        <a:buFont typeface="Arial" panose="020B0604020202020204"/>
                        <a:buChar char="•"/>
                        <a:defRPr sz="2000" b="1"/>
                      </a:pPr>
                      <a:r>
                        <a:rPr b="0"/>
                        <a:t>Organisation</a:t>
                      </a:r>
                      <a:endParaRPr b="0"/>
                    </a:p>
                  </a:txBody>
                  <a:tcPr marL="45720" marR="45720" anchor="t" anchorCtr="0" horzOverflow="overflow"/>
                </a:tc>
              </a:tr>
            </a:tbl>
          </a:graphicData>
        </a:graphic>
      </p:graphicFrame>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74700" y="270510"/>
            <a:ext cx="7567930" cy="4459605"/>
            <a:chOff x="1220" y="426"/>
            <a:chExt cx="11918" cy="7023"/>
          </a:xfrm>
        </p:grpSpPr>
        <p:sp>
          <p:nvSpPr>
            <p:cNvPr id="120" name="文本框 1"/>
            <p:cNvSpPr txBox="1"/>
            <p:nvPr/>
          </p:nvSpPr>
          <p:spPr>
            <a:xfrm>
              <a:off x="1221" y="426"/>
              <a:ext cx="6993" cy="744"/>
            </a:xfrm>
            <a:prstGeom prst="rect">
              <a:avLst/>
            </a:prstGeom>
            <a:ln w="12700">
              <a:miter lim="400000"/>
            </a:ln>
          </p:spPr>
          <p:txBody>
            <a:bodyPr lIns="45719" rIns="45719">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Kotter's Eight-Step Model</a:t>
              </a:r>
            </a:p>
          </p:txBody>
        </p:sp>
        <p:sp>
          <p:nvSpPr>
            <p:cNvPr id="121" name="文本框 3"/>
            <p:cNvSpPr txBox="1"/>
            <p:nvPr/>
          </p:nvSpPr>
          <p:spPr>
            <a:xfrm>
              <a:off x="1220" y="1441"/>
              <a:ext cx="11918" cy="6008"/>
            </a:xfrm>
            <a:prstGeom prst="rect">
              <a:avLst/>
            </a:prstGeom>
            <a:ln w="12700">
              <a:miter lim="400000"/>
            </a:ln>
          </p:spPr>
          <p:txBody>
            <a:bodyPr wrap="square" lIns="45719" rIns="45719">
              <a:spAutoFit/>
            </a:bodyPr>
            <a:lstStyle/>
            <a:p>
              <a:pPr algn="just">
                <a:lnSpc>
                  <a:spcPct val="13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500"/>
                <a:t>Step 1 Create Urgency</a:t>
              </a:r>
              <a:r>
                <a:rPr sz="1500" b="0"/>
                <a:t>：As far as online appointment registration is concerned, the project leader needs to communicate the new requirements of national policies and changes in hospital quality assessment standards with the hospital's superiors and the heads of relevant departments involved in online appointment registration on why it is necessary to make changes.</a:t>
              </a:r>
              <a:endParaRPr sz="1500" b="0"/>
            </a:p>
            <a:p>
              <a:pPr algn="just">
                <a:lnSpc>
                  <a:spcPct val="5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b="0"/>
            </a:p>
            <a:p>
              <a:pPr algn="just">
                <a:lnSpc>
                  <a:spcPct val="13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500"/>
                <a:t>Step 2 Form a Powerful Coalition</a:t>
              </a:r>
              <a:r>
                <a:rPr sz="1500" b="0"/>
                <a:t>：Through online appointment and registration-related knowledge training for employees, communication and coordination meetings with supervisory leaders and related functional departments, such as: outpatient departments, information departments, medical departments, publicity and education departments, etc. were held to form a reform alliance team, and from A specific implementation plan was formulated at the hospital level and received extensive support from the team.</a:t>
              </a:r>
              <a:endParaRPr sz="1500" b="0"/>
            </a:p>
          </p:txBody>
        </p:sp>
      </p:gr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27405" y="311785"/>
            <a:ext cx="7524750" cy="4523105"/>
            <a:chOff x="1303" y="491"/>
            <a:chExt cx="11850" cy="7123"/>
          </a:xfrm>
        </p:grpSpPr>
        <p:sp>
          <p:nvSpPr>
            <p:cNvPr id="123" name="文本框 3"/>
            <p:cNvSpPr txBox="1"/>
            <p:nvPr/>
          </p:nvSpPr>
          <p:spPr>
            <a:xfrm>
              <a:off x="1303" y="1328"/>
              <a:ext cx="11850" cy="6287"/>
            </a:xfrm>
            <a:prstGeom prst="rect">
              <a:avLst/>
            </a:prstGeom>
            <a:ln w="12700">
              <a:miter lim="400000"/>
            </a:ln>
          </p:spPr>
          <p:txBody>
            <a:bodyPr wrap="square" lIns="45719" rIns="45719">
              <a:spAutoFit/>
            </a:bodyPr>
            <a:lstStyle/>
            <a:p>
              <a:pPr algn="just">
                <a:lnSpc>
                  <a:spcPct val="13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500"/>
                <a:t>Step 3 Create a Vision for Change</a:t>
              </a:r>
              <a:r>
                <a:rPr sz="1500" b="0"/>
                <a:t>：</a:t>
              </a:r>
              <a:r>
                <a:rPr lang="en-US" sz="1500" b="0"/>
                <a:t> </a:t>
              </a:r>
              <a:r>
                <a:rPr sz="1500" b="0"/>
                <a:t>1) By carefully listening to the opinions of patients and employees, we provide patients with convenient and diversified ways to make an appointment and registration, so as to estimate and meet the registration needs of patients. </a:t>
              </a:r>
              <a:r>
                <a:rPr lang="en-US" sz="1500" b="0"/>
                <a:t> </a:t>
              </a:r>
              <a:r>
                <a:rPr sz="1500" b="0"/>
                <a:t>2) Keep innovating, make full use of information technology to rebuild the new process of seeing a doctor, and effectively shorten the waiting time for patients to see a doctor. </a:t>
              </a:r>
              <a:r>
                <a:rPr lang="en-US" sz="1500" b="0"/>
                <a:t> </a:t>
              </a:r>
              <a:r>
                <a:rPr sz="1500" b="0"/>
                <a:t>3) With the increase in the proportion of patients who make appointments online, the number of registration service personnel at the offline manual window can be reduced, reducing the labor cost of the hospital. </a:t>
              </a:r>
              <a:r>
                <a:rPr lang="en-US" sz="1500" b="0"/>
                <a:t> </a:t>
              </a:r>
              <a:r>
                <a:rPr sz="1500" b="0"/>
                <a:t>4) Incorporate appointment registration rate into quality indicators and link it with employee performance.</a:t>
              </a:r>
              <a:r>
                <a:rPr lang="en-US" sz="1500" b="0"/>
                <a:t> </a:t>
              </a:r>
              <a:r>
                <a:rPr sz="1500" b="0"/>
                <a:t>5) Patients make online appointments and register for medical treatment in different time periods, the flow of people is effectively diverted, the hospital environment is quiet and orderly, and the patient's medical experience is significantly improved.</a:t>
              </a:r>
              <a:endParaRPr sz="1500" b="0"/>
            </a:p>
          </p:txBody>
        </p:sp>
        <p:sp>
          <p:nvSpPr>
            <p:cNvPr id="124" name="Kotter's Eight-Step Model"/>
            <p:cNvSpPr txBox="1"/>
            <p:nvPr/>
          </p:nvSpPr>
          <p:spPr>
            <a:xfrm>
              <a:off x="1395" y="491"/>
              <a:ext cx="6111"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Kotter's Eight-Step Model</a:t>
              </a:r>
            </a:p>
          </p:txBody>
        </p:sp>
      </p:gr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94715" y="402590"/>
            <a:ext cx="7395210" cy="3779520"/>
            <a:chOff x="1409" y="634"/>
            <a:chExt cx="11646" cy="5952"/>
          </a:xfrm>
        </p:grpSpPr>
        <p:sp>
          <p:nvSpPr>
            <p:cNvPr id="126" name="Kotter's Eight-Step Model"/>
            <p:cNvSpPr txBox="1"/>
            <p:nvPr/>
          </p:nvSpPr>
          <p:spPr>
            <a:xfrm>
              <a:off x="1415" y="634"/>
              <a:ext cx="6111"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Kotter's Eight-Step Model</a:t>
              </a:r>
            </a:p>
          </p:txBody>
        </p:sp>
        <p:sp>
          <p:nvSpPr>
            <p:cNvPr id="127" name="Step 4 Communicate the Vision：Hold a hospital-wide meeting to explain the work of online appointment registration and reform vision to all hospital staff, make online appointment registration brochures and display racks in the outpatient department, inpa"/>
            <p:cNvSpPr txBox="1"/>
            <p:nvPr/>
          </p:nvSpPr>
          <p:spPr>
            <a:xfrm>
              <a:off x="1409" y="1668"/>
              <a:ext cx="11647" cy="4919"/>
            </a:xfrm>
            <a:prstGeom prst="rect">
              <a:avLst/>
            </a:prstGeom>
            <a:ln w="12700">
              <a:miter lim="400000"/>
            </a:ln>
          </p:spPr>
          <p:txBody>
            <a:bodyPr wrap="square" lIns="0" tIns="0" rIns="0" bIns="0">
              <a:spAutoFit/>
            </a:bodyPr>
            <a:lstStyle/>
            <a:p>
              <a:pPr algn="just">
                <a:lnSpc>
                  <a:spcPct val="13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500"/>
                <a:t>Step 4 Communicate the Vision</a:t>
              </a:r>
              <a:r>
                <a:rPr sz="1500" b="0"/>
                <a:t>：Hold a hospital-wide meeting to explain the work of online appointment registration and reform vision to all hospital staff, make online appointment registration brochures and display racks in the outpatient department, inpatient department, and each floor of the hospital to publicize the reform vision, and push the reform vision to the society through the WeChat public account , linking change vision to quality performance.</a:t>
              </a:r>
              <a:endParaRPr b="0"/>
            </a:p>
            <a:p>
              <a:pPr>
                <a:lnSpc>
                  <a:spcPct val="5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a:lnSpc>
                  <a:spcPct val="130000"/>
                </a:lnSpc>
                <a:defRPr sz="1600" b="1">
                  <a:latin typeface="微软雅黑" panose="020B0503020204020204" charset="-122"/>
                  <a:ea typeface="微软雅黑" panose="020B0503020204020204" charset="-122"/>
                  <a:cs typeface="微软雅黑" panose="020B0503020204020204" charset="-122"/>
                  <a:sym typeface="微软雅黑" panose="020B0503020204020204" charset="-122"/>
                </a:defRPr>
              </a:pPr>
              <a:r>
                <a:rPr sz="1500"/>
                <a:t>Step 5 Remove Obstacles</a:t>
              </a:r>
              <a:r>
                <a:rPr sz="1500" b="0"/>
                <a:t>：Incorporate appointment registration rate and patient waiting time into hospital quality indicators for monitoring, and regularly and automatically obtain relevant data from the information platform, which is linked to department and individual performance.</a:t>
              </a:r>
              <a:endParaRPr sz="1500" b="0"/>
            </a:p>
          </p:txBody>
        </p:sp>
      </p:gr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94385" y="297815"/>
            <a:ext cx="7532370" cy="4484370"/>
            <a:chOff x="1251" y="469"/>
            <a:chExt cx="11862" cy="7062"/>
          </a:xfrm>
        </p:grpSpPr>
        <p:sp>
          <p:nvSpPr>
            <p:cNvPr id="129" name="Kotter's Eight-Step Model"/>
            <p:cNvSpPr txBox="1"/>
            <p:nvPr/>
          </p:nvSpPr>
          <p:spPr>
            <a:xfrm>
              <a:off x="1251" y="469"/>
              <a:ext cx="6111"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Kotter's Eight-Step Model</a:t>
              </a:r>
            </a:p>
          </p:txBody>
        </p:sp>
        <p:sp>
          <p:nvSpPr>
            <p:cNvPr id="130" name="Step 6 Create Short-Term Wins：Prizes will be issued to patients who use online appointment registration. At the beginning of the event, registration fees will be reduced or exempted for patients who use online appointment registration. The appointment re"/>
            <p:cNvSpPr txBox="1"/>
            <p:nvPr/>
          </p:nvSpPr>
          <p:spPr>
            <a:xfrm>
              <a:off x="1267" y="1441"/>
              <a:ext cx="11847" cy="6090"/>
            </a:xfrm>
            <a:prstGeom prst="rect">
              <a:avLst/>
            </a:prstGeom>
            <a:ln w="12700">
              <a:miter lim="400000"/>
            </a:ln>
          </p:spPr>
          <p:txBody>
            <a:bodyPr lIns="0" tIns="0" rIns="0" bIns="0">
              <a:noAutofit/>
            </a:bodyPr>
            <a:lstStyle/>
            <a:p>
              <a:pPr algn="just">
                <a:lnSpc>
                  <a:spcPct val="130000"/>
                </a:lnSpc>
                <a:defRPr sz="1500" b="1">
                  <a:latin typeface="微软雅黑" panose="020B0503020204020204" charset="-122"/>
                  <a:ea typeface="微软雅黑" panose="020B0503020204020204" charset="-122"/>
                  <a:cs typeface="微软雅黑" panose="020B0503020204020204" charset="-122"/>
                  <a:sym typeface="微软雅黑" panose="020B0503020204020204" charset="-122"/>
                </a:defRPr>
              </a:pPr>
              <a:r>
                <a:t>Step 6 Create Short-Term Wins</a:t>
              </a:r>
              <a:r>
                <a:rPr b="0"/>
                <a:t>：Prizes will be issued to patients who use online appointment registration. At the beginning of the event, registration fees will be reduced or exempted for patients who use online appointment registration. The appointment registration rates of various departments and individuals will be evaluated and advanced will be rewarded.</a:t>
              </a:r>
              <a:endParaRPr b="0"/>
            </a:p>
            <a:p>
              <a:pPr>
                <a:lnSpc>
                  <a:spcPct val="50000"/>
                </a:lnSpc>
                <a:defRPr sz="1500" b="1">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a:lnSpc>
                  <a:spcPct val="130000"/>
                </a:lnSpc>
                <a:defRPr sz="1500" b="1">
                  <a:latin typeface="微软雅黑" panose="020B0503020204020204" charset="-122"/>
                  <a:ea typeface="微软雅黑" panose="020B0503020204020204" charset="-122"/>
                  <a:cs typeface="微软雅黑" panose="020B0503020204020204" charset="-122"/>
                  <a:sym typeface="微软雅黑" panose="020B0503020204020204" charset="-122"/>
                </a:defRPr>
              </a:pPr>
              <a:r>
                <a:t>Step 7 Build on the Change</a:t>
              </a:r>
              <a:r>
                <a:rPr b="0"/>
                <a:t>：In order to promote online appointment registration to patients, the appointment registration system has been continuously improved, and a series of changes have been introduced, such as plus sign applets and online face recognition card creation.</a:t>
              </a:r>
              <a:endParaRPr b="0"/>
            </a:p>
            <a:p>
              <a:pPr>
                <a:lnSpc>
                  <a:spcPct val="50000"/>
                </a:lnSpc>
                <a:defRPr sz="1500" b="1">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a:lnSpc>
                  <a:spcPct val="130000"/>
                </a:lnSpc>
                <a:defRPr sz="1500" b="1">
                  <a:latin typeface="微软雅黑" panose="020B0503020204020204" charset="-122"/>
                  <a:ea typeface="微软雅黑" panose="020B0503020204020204" charset="-122"/>
                  <a:cs typeface="微软雅黑" panose="020B0503020204020204" charset="-122"/>
                  <a:sym typeface="微软雅黑" panose="020B0503020204020204" charset="-122"/>
                </a:defRPr>
              </a:pPr>
              <a:r>
                <a:t>Step 8 Anchor the Changes in Corporate Culture</a:t>
              </a:r>
              <a:r>
                <a:rPr b="0"/>
                <a:t>：Formulate the online appointment registration process, patient credit management system, doctor visit credit system management system, etc.</a:t>
              </a:r>
              <a:endParaRPr b="0"/>
            </a:p>
          </p:txBody>
        </p:sp>
      </p:gr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400685" y="402590"/>
            <a:ext cx="8709025" cy="4480560"/>
            <a:chOff x="631" y="634"/>
            <a:chExt cx="13715" cy="7056"/>
          </a:xfrm>
        </p:grpSpPr>
        <p:sp>
          <p:nvSpPr>
            <p:cNvPr id="137" name="圆角矩形 16"/>
            <p:cNvSpPr/>
            <p:nvPr/>
          </p:nvSpPr>
          <p:spPr>
            <a:xfrm>
              <a:off x="7285" y="1783"/>
              <a:ext cx="5738" cy="5507"/>
            </a:xfrm>
            <a:prstGeom prst="roundRect">
              <a:avLst>
                <a:gd name="adj" fmla="val 4435"/>
              </a:avLst>
            </a:prstGeom>
            <a:gradFill>
              <a:gsLst>
                <a:gs pos="0">
                  <a:srgbClr val="E86AAC">
                    <a:alpha val="59998"/>
                  </a:srgbClr>
                </a:gs>
                <a:gs pos="100000">
                  <a:srgbClr val="CC3399">
                    <a:alpha val="59998"/>
                  </a:srgbClr>
                </a:gs>
              </a:gsLst>
              <a:lin ang="5400000"/>
            </a:gradFill>
            <a:ln w="3175">
              <a:solidFill>
                <a:srgbClr val="C00000">
                  <a:alpha val="74901"/>
                </a:srgbClr>
              </a:solidFill>
            </a:ln>
          </p:spPr>
          <p:txBody>
            <a:bodyPr lIns="0" tIns="0" rIns="0" bIns="0"/>
            <a:lstStyle/>
            <a:p/>
          </p:txBody>
        </p:sp>
        <p:sp>
          <p:nvSpPr>
            <p:cNvPr id="132"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33" name="圆角矩形 18"/>
            <p:cNvSpPr/>
            <p:nvPr/>
          </p:nvSpPr>
          <p:spPr>
            <a:xfrm>
              <a:off x="1250" y="1783"/>
              <a:ext cx="5663" cy="5507"/>
            </a:xfrm>
            <a:prstGeom prst="roundRect">
              <a:avLst>
                <a:gd name="adj" fmla="val 4435"/>
              </a:avLst>
            </a:prstGeom>
            <a:gradFill>
              <a:gsLst>
                <a:gs pos="0">
                  <a:srgbClr val="92D050">
                    <a:alpha val="70000"/>
                  </a:srgbClr>
                </a:gs>
                <a:gs pos="100000">
                  <a:srgbClr val="00B050">
                    <a:alpha val="70000"/>
                  </a:srgbClr>
                </a:gs>
              </a:gsLst>
              <a:lin ang="5400000"/>
            </a:gradFill>
            <a:ln w="3175">
              <a:solidFill>
                <a:srgbClr val="009900">
                  <a:alpha val="74901"/>
                </a:srgbClr>
              </a:solidFill>
            </a:ln>
          </p:spPr>
          <p:txBody>
            <a:bodyPr lIns="0" tIns="0" rIns="0" bIns="0"/>
            <a:lstStyle/>
            <a:p/>
          </p:txBody>
        </p:sp>
        <p:grpSp>
          <p:nvGrpSpPr>
            <p:cNvPr id="136" name="组合 13"/>
            <p:cNvGrpSpPr/>
            <p:nvPr/>
          </p:nvGrpSpPr>
          <p:grpSpPr>
            <a:xfrm>
              <a:off x="7470" y="1942"/>
              <a:ext cx="6877" cy="5748"/>
              <a:chOff x="0" y="0"/>
              <a:chExt cx="4366593" cy="3649828"/>
            </a:xfrm>
          </p:grpSpPr>
          <p:sp>
            <p:nvSpPr>
              <p:cNvPr id="134" name="Text Box 5"/>
              <p:cNvSpPr txBox="1"/>
              <p:nvPr/>
            </p:nvSpPr>
            <p:spPr>
              <a:xfrm>
                <a:off x="0" y="0"/>
                <a:ext cx="3420761" cy="2876548"/>
              </a:xfrm>
              <a:prstGeom prst="rect">
                <a:avLst/>
              </a:prstGeom>
              <a:noFill/>
              <a:ln w="12700" cap="flat">
                <a:noFill/>
                <a:miter lim="400000"/>
              </a:ln>
              <a:effectLst/>
            </p:spPr>
            <p:txBody>
              <a:bodyPr wrap="square" lIns="40644" tIns="40644" rIns="40644" bIns="40644" numCol="1" anchor="t">
                <a:spAutoFit/>
              </a:bodyPr>
              <a:lstStyle/>
              <a:p>
                <a:pPr algn="just">
                  <a:lnSpc>
                    <a:spcPct val="130000"/>
                  </a:lnSpc>
                  <a:defRPr sz="2400">
                    <a:latin typeface="华文楷体" panose="02010600040101010101" charset="-122"/>
                    <a:ea typeface="华文楷体" panose="02010600040101010101" charset="-122"/>
                    <a:cs typeface="华文楷体" panose="02010600040101010101" charset="-122"/>
                    <a:sym typeface="华文楷体" panose="02010600040101010101" charset="-122"/>
                  </a:defRPr>
                </a:pPr>
                <a:r>
                  <a:rPr sz="1400">
                    <a:latin typeface="微软雅黑" panose="020B0503020204020204" charset="-122"/>
                    <a:ea typeface="微软雅黑" panose="020B0503020204020204" charset="-122"/>
                    <a:cs typeface="微软雅黑" panose="020B0503020204020204" charset="-122"/>
                    <a:sym typeface="微软雅黑" panose="020B0503020204020204" charset="-122"/>
                  </a:rPr>
                  <a:t>Registration payment methods such as WeChat and Alipay in our hospital have greatly reduced the number of people queuing up for registration and payment at the window, and reduced 3 manual windows. Calculated according to the 2017 salary standard of 65,000 yuan per year for </a:t>
                </a:r>
                <a:r>
                  <a:rPr sz="1400">
                    <a:latin typeface="+mn-lt"/>
                    <a:ea typeface="+mn-ea"/>
                    <a:cs typeface="+mn-cs"/>
                    <a:sym typeface="Helvetica"/>
                  </a:rPr>
                  <a:t>registered toll collectors, it will save about 200,000 yuan in labor costs for the hospital every year</a:t>
                </a:r>
                <a:r>
                  <a:rPr lang="en-US" sz="1400">
                    <a:latin typeface="+mn-lt"/>
                    <a:ea typeface="+mn-ea"/>
                    <a:cs typeface="+mn-cs"/>
                    <a:sym typeface="Helvetica"/>
                  </a:rPr>
                  <a:t>.</a:t>
                </a:r>
                <a:endParaRPr lang="en-US" sz="1400">
                  <a:latin typeface="+mn-lt"/>
                  <a:ea typeface="+mn-ea"/>
                  <a:cs typeface="+mn-cs"/>
                  <a:sym typeface="Helvetica"/>
                </a:endParaRPr>
              </a:p>
            </p:txBody>
          </p:sp>
          <p:pic>
            <p:nvPicPr>
              <p:cNvPr id="135" name="Picture 11" descr="Picture 11"/>
              <p:cNvPicPr>
                <a:picLocks noChangeAspect="1"/>
              </p:cNvPicPr>
              <p:nvPr/>
            </p:nvPicPr>
            <p:blipFill>
              <a:blip r:embed="rId1"/>
              <a:stretch>
                <a:fillRect/>
              </a:stretch>
            </p:blipFill>
            <p:spPr>
              <a:xfrm>
                <a:off x="2780680" y="2490158"/>
                <a:ext cx="1585913" cy="1159670"/>
              </a:xfrm>
              <a:prstGeom prst="rect">
                <a:avLst/>
              </a:prstGeom>
              <a:ln w="12700" cap="flat">
                <a:noFill/>
                <a:miter lim="400000"/>
                <a:headEnd/>
                <a:tailEnd/>
              </a:ln>
              <a:effectLst/>
            </p:spPr>
          </p:pic>
        </p:grpSp>
        <p:grpSp>
          <p:nvGrpSpPr>
            <p:cNvPr id="140" name="组合 12"/>
            <p:cNvGrpSpPr/>
            <p:nvPr/>
          </p:nvGrpSpPr>
          <p:grpSpPr>
            <a:xfrm>
              <a:off x="631" y="2191"/>
              <a:ext cx="6123" cy="5405"/>
              <a:chOff x="0" y="0"/>
              <a:chExt cx="3888105" cy="3432477"/>
            </a:xfrm>
          </p:grpSpPr>
          <p:sp>
            <p:nvSpPr>
              <p:cNvPr id="138" name="Text Box 6"/>
              <p:cNvSpPr txBox="1"/>
              <p:nvPr/>
            </p:nvSpPr>
            <p:spPr>
              <a:xfrm>
                <a:off x="599440" y="0"/>
                <a:ext cx="3288665" cy="2298699"/>
              </a:xfrm>
              <a:prstGeom prst="rect">
                <a:avLst/>
              </a:prstGeom>
              <a:noFill/>
              <a:ln w="12700" cap="flat">
                <a:noFill/>
                <a:miter lim="400000"/>
              </a:ln>
              <a:effectLst/>
            </p:spPr>
            <p:txBody>
              <a:bodyPr wrap="square" lIns="40644" tIns="40644" rIns="40644" bIns="40644" numCol="1" anchor="t">
                <a:noAutofit/>
              </a:bodyPr>
              <a:lstStyle>
                <a:lvl1pPr>
                  <a:lnSpc>
                    <a:spcPct val="130000"/>
                  </a:lnSpc>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pPr algn="just"/>
                <a:r>
                  <a:t>The traditional way of seeing a doctor in our hospital takes about 1.5 hours in total, and the cumulative time of online appointment registration, waiting for a doctor, and payment takes about 0.6 hours, which is 1 hour less than the traditional way of seeing a doctor</a:t>
                </a:r>
                <a:r>
                  <a:rPr lang="en-US"/>
                  <a:t>.</a:t>
                </a:r>
                <a:endParaRPr lang="en-US"/>
              </a:p>
            </p:txBody>
          </p:sp>
          <p:pic>
            <p:nvPicPr>
              <p:cNvPr id="139" name="Picture 10" descr="Picture 10"/>
              <p:cNvPicPr>
                <a:picLocks noChangeAspect="1"/>
              </p:cNvPicPr>
              <p:nvPr/>
            </p:nvPicPr>
            <p:blipFill>
              <a:blip r:embed="rId2"/>
              <a:stretch>
                <a:fillRect/>
              </a:stretch>
            </p:blipFill>
            <p:spPr>
              <a:xfrm>
                <a:off x="0" y="2331146"/>
                <a:ext cx="1136650" cy="1101331"/>
              </a:xfrm>
              <a:prstGeom prst="rect">
                <a:avLst/>
              </a:prstGeom>
              <a:ln w="12700" cap="flat">
                <a:noFill/>
                <a:miter lim="400000"/>
                <a:headEnd/>
                <a:tailEnd/>
              </a:ln>
              <a:effectLst/>
            </p:spPr>
          </p:pic>
        </p:grpSp>
      </p:gr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429260" y="402590"/>
            <a:ext cx="8282940" cy="4145280"/>
            <a:chOff x="676" y="634"/>
            <a:chExt cx="13044" cy="6528"/>
          </a:xfrm>
        </p:grpSpPr>
        <p:sp>
          <p:nvSpPr>
            <p:cNvPr id="142"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grpSp>
          <p:nvGrpSpPr>
            <p:cNvPr id="153" name="组合 6"/>
            <p:cNvGrpSpPr/>
            <p:nvPr/>
          </p:nvGrpSpPr>
          <p:grpSpPr>
            <a:xfrm>
              <a:off x="676" y="3088"/>
              <a:ext cx="13045" cy="4074"/>
              <a:chOff x="0" y="0"/>
              <a:chExt cx="8283575" cy="2587229"/>
            </a:xfrm>
          </p:grpSpPr>
          <p:grpSp>
            <p:nvGrpSpPr>
              <p:cNvPr id="149" name="图片 2"/>
              <p:cNvGrpSpPr/>
              <p:nvPr/>
            </p:nvGrpSpPr>
            <p:grpSpPr>
              <a:xfrm>
                <a:off x="-1" y="0"/>
                <a:ext cx="4034209" cy="2580506"/>
                <a:chOff x="0" y="0"/>
                <a:chExt cx="4034207" cy="2580505"/>
              </a:xfrm>
            </p:grpSpPr>
            <p:sp>
              <p:nvSpPr>
                <p:cNvPr id="147" name="Rectangle"/>
                <p:cNvSpPr/>
                <p:nvPr/>
              </p:nvSpPr>
              <p:spPr>
                <a:xfrm>
                  <a:off x="0" y="0"/>
                  <a:ext cx="4034208" cy="2580506"/>
                </a:xfrm>
                <a:prstGeom prst="rect">
                  <a:avLst/>
                </a:prstGeom>
                <a:solidFill>
                  <a:srgbClr val="EDEDED"/>
                </a:solidFill>
                <a:ln w="12700" cap="flat">
                  <a:noFill/>
                  <a:miter lim="400000"/>
                </a:ln>
                <a:effectLst/>
              </p:spPr>
              <p:txBody>
                <a:bodyPr wrap="square" lIns="0" tIns="0" rIns="0" bIns="0" numCol="1" anchor="t">
                  <a:noAutofit/>
                </a:bodyPr>
                <a:lstStyle/>
                <a:p/>
              </p:txBody>
            </p:sp>
            <p:pic>
              <p:nvPicPr>
                <p:cNvPr id="148" name="image8.jpeg" descr="image8.jpeg"/>
                <p:cNvPicPr>
                  <a:picLocks noChangeAspect="1"/>
                </p:cNvPicPr>
                <p:nvPr/>
              </p:nvPicPr>
              <p:blipFill>
                <a:blip r:embed="rId1"/>
                <a:stretch>
                  <a:fillRect/>
                </a:stretch>
              </p:blipFill>
              <p:spPr>
                <a:xfrm>
                  <a:off x="0" y="0"/>
                  <a:ext cx="4034208" cy="2580506"/>
                </a:xfrm>
                <a:prstGeom prst="rect">
                  <a:avLst/>
                </a:prstGeom>
                <a:ln w="88900" cap="sq">
                  <a:solidFill>
                    <a:srgbClr val="FFFFFF"/>
                  </a:solidFill>
                  <a:prstDash val="solid"/>
                  <a:miter lim="800000"/>
                  <a:headEnd/>
                  <a:tailEnd/>
                </a:ln>
                <a:effectLst>
                  <a:outerShdw blurRad="50800" dist="18000" dir="5400000" rotWithShape="0">
                    <a:srgbClr val="000000">
                      <a:alpha val="40000"/>
                    </a:srgbClr>
                  </a:outerShdw>
                </a:effectLst>
              </p:spPr>
            </p:pic>
          </p:grpSp>
          <p:grpSp>
            <p:nvGrpSpPr>
              <p:cNvPr id="152" name="图片 5"/>
              <p:cNvGrpSpPr/>
              <p:nvPr/>
            </p:nvGrpSpPr>
            <p:grpSpPr>
              <a:xfrm>
                <a:off x="4419697" y="8152"/>
                <a:ext cx="3863878" cy="2579078"/>
                <a:chOff x="0" y="0"/>
                <a:chExt cx="3863877" cy="2579076"/>
              </a:xfrm>
            </p:grpSpPr>
            <p:sp>
              <p:nvSpPr>
                <p:cNvPr id="150" name="Rectangle"/>
                <p:cNvSpPr/>
                <p:nvPr/>
              </p:nvSpPr>
              <p:spPr>
                <a:xfrm>
                  <a:off x="0" y="0"/>
                  <a:ext cx="3863878" cy="2579077"/>
                </a:xfrm>
                <a:prstGeom prst="rect">
                  <a:avLst/>
                </a:prstGeom>
                <a:solidFill>
                  <a:srgbClr val="EDEDED"/>
                </a:solidFill>
                <a:ln w="12700" cap="flat">
                  <a:noFill/>
                  <a:miter lim="400000"/>
                </a:ln>
                <a:effectLst/>
              </p:spPr>
              <p:txBody>
                <a:bodyPr wrap="square" lIns="0" tIns="0" rIns="0" bIns="0" numCol="1" anchor="t">
                  <a:noAutofit/>
                </a:bodyPr>
                <a:lstStyle/>
                <a:p/>
              </p:txBody>
            </p:sp>
            <p:pic>
              <p:nvPicPr>
                <p:cNvPr id="151" name="image11.jpeg" descr="image11.jpeg"/>
                <p:cNvPicPr>
                  <a:picLocks noChangeAspect="1"/>
                </p:cNvPicPr>
                <p:nvPr/>
              </p:nvPicPr>
              <p:blipFill>
                <a:blip r:embed="rId2"/>
                <a:stretch>
                  <a:fillRect/>
                </a:stretch>
              </p:blipFill>
              <p:spPr>
                <a:xfrm>
                  <a:off x="0" y="0"/>
                  <a:ext cx="3863878" cy="2579077"/>
                </a:xfrm>
                <a:prstGeom prst="rect">
                  <a:avLst/>
                </a:prstGeom>
                <a:ln w="88900" cap="sq">
                  <a:solidFill>
                    <a:srgbClr val="FFFFFF"/>
                  </a:solidFill>
                  <a:prstDash val="solid"/>
                  <a:miter lim="800000"/>
                  <a:headEnd/>
                  <a:tailEnd/>
                </a:ln>
                <a:effectLst>
                  <a:outerShdw blurRad="50800" dist="18000" dir="5400000" rotWithShape="0">
                    <a:srgbClr val="000000">
                      <a:alpha val="40000"/>
                    </a:srgbClr>
                  </a:outerShdw>
                </a:effectLst>
              </p:spPr>
            </p:pic>
          </p:grpSp>
        </p:grpSp>
        <p:sp>
          <p:nvSpPr>
            <p:cNvPr id="2" name="Outpatient visits during peak hours change from tight to orderly"/>
            <p:cNvSpPr txBox="1"/>
            <p:nvPr>
              <p:custDataLst>
                <p:tags r:id="rId3"/>
              </p:custDataLst>
            </p:nvPr>
          </p:nvSpPr>
          <p:spPr>
            <a:xfrm>
              <a:off x="1757" y="1898"/>
              <a:ext cx="11161" cy="638"/>
            </a:xfrm>
            <a:prstGeom prst="rect">
              <a:avLst/>
            </a:prstGeom>
            <a:ln w="12700">
              <a:miter lim="400000"/>
            </a:ln>
          </p:spPr>
          <p:txBody>
            <a:bodyPr wrap="none" lIns="0" tIns="0" rIns="0" bIns="0">
              <a:noAutofit/>
            </a:bodyPr>
            <a:p>
              <a:r>
                <a:rPr sz="2000"/>
                <a:t>Outpatient visits during peak hours change from </a:t>
              </a:r>
              <a:r>
                <a:rPr sz="2600" b="1">
                  <a:solidFill>
                    <a:srgbClr val="FF0000"/>
                  </a:solidFill>
                </a:rPr>
                <a:t>tight to orderly</a:t>
              </a:r>
              <a:endParaRPr sz="2600" b="1">
                <a:solidFill>
                  <a:srgbClr val="FF0000"/>
                </a:solidFill>
              </a:endParaRPr>
            </a:p>
          </p:txBody>
        </p:sp>
      </p:gr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404495" y="402590"/>
            <a:ext cx="8375015" cy="4167505"/>
            <a:chOff x="637" y="634"/>
            <a:chExt cx="13189" cy="6563"/>
          </a:xfrm>
        </p:grpSpPr>
        <p:sp>
          <p:nvSpPr>
            <p:cNvPr id="155"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56" name="Outpatient visits during peak hours change from tight to orderly"/>
            <p:cNvSpPr txBox="1"/>
            <p:nvPr/>
          </p:nvSpPr>
          <p:spPr>
            <a:xfrm>
              <a:off x="1757" y="1895"/>
              <a:ext cx="11161" cy="638"/>
            </a:xfrm>
            <a:prstGeom prst="rect">
              <a:avLst/>
            </a:prstGeom>
            <a:ln w="12700">
              <a:miter lim="400000"/>
            </a:ln>
          </p:spPr>
          <p:txBody>
            <a:bodyPr wrap="none" lIns="0" tIns="0" rIns="0" bIns="0">
              <a:noAutofit/>
            </a:bodyPr>
            <a:lstStyle/>
            <a:p>
              <a:r>
                <a:rPr sz="2000"/>
                <a:t>Outpatient visits during peak hours change from </a:t>
              </a:r>
              <a:r>
                <a:rPr sz="2600" b="1">
                  <a:solidFill>
                    <a:srgbClr val="FF0000"/>
                  </a:solidFill>
                </a:rPr>
                <a:t>tight to orderly</a:t>
              </a:r>
              <a:endParaRPr sz="2600" b="1">
                <a:solidFill>
                  <a:srgbClr val="FF0000"/>
                </a:solidFill>
              </a:endParaRPr>
            </a:p>
          </p:txBody>
        </p:sp>
        <p:pic>
          <p:nvPicPr>
            <p:cNvPr id="157" name="图片 9" descr="图片 9"/>
            <p:cNvPicPr>
              <a:picLocks noChangeAspect="1"/>
            </p:cNvPicPr>
            <p:nvPr/>
          </p:nvPicPr>
          <p:blipFill>
            <a:blip r:embed="rId1"/>
            <a:stretch>
              <a:fillRect/>
            </a:stretch>
          </p:blipFill>
          <p:spPr>
            <a:xfrm>
              <a:off x="637" y="3029"/>
              <a:ext cx="4501" cy="4168"/>
            </a:xfrm>
            <a:prstGeom prst="rect">
              <a:avLst/>
            </a:prstGeom>
            <a:ln w="12700">
              <a:miter lim="400000"/>
              <a:headEnd/>
              <a:tailEnd/>
            </a:ln>
          </p:spPr>
        </p:pic>
        <p:pic>
          <p:nvPicPr>
            <p:cNvPr id="158" name="图片 8" descr="图片 8"/>
            <p:cNvPicPr>
              <a:picLocks noChangeAspect="1"/>
            </p:cNvPicPr>
            <p:nvPr/>
          </p:nvPicPr>
          <p:blipFill>
            <a:blip r:embed="rId2"/>
            <a:stretch>
              <a:fillRect/>
            </a:stretch>
          </p:blipFill>
          <p:spPr>
            <a:xfrm>
              <a:off x="5138" y="3029"/>
              <a:ext cx="4428" cy="4168"/>
            </a:xfrm>
            <a:prstGeom prst="rect">
              <a:avLst/>
            </a:prstGeom>
            <a:ln w="12700">
              <a:miter lim="400000"/>
              <a:headEnd/>
              <a:tailEnd/>
            </a:ln>
          </p:spPr>
        </p:pic>
        <p:pic>
          <p:nvPicPr>
            <p:cNvPr id="159" name="图片 3" descr="图片 3"/>
            <p:cNvPicPr>
              <a:picLocks noChangeAspect="1"/>
            </p:cNvPicPr>
            <p:nvPr/>
          </p:nvPicPr>
          <p:blipFill>
            <a:blip r:embed="rId3"/>
            <a:stretch>
              <a:fillRect/>
            </a:stretch>
          </p:blipFill>
          <p:spPr>
            <a:xfrm>
              <a:off x="9566" y="3029"/>
              <a:ext cx="4260" cy="4168"/>
            </a:xfrm>
            <a:prstGeom prst="rect">
              <a:avLst/>
            </a:prstGeom>
            <a:ln w="12700">
              <a:miter lim="400000"/>
              <a:headEnd/>
              <a:tailEnd/>
            </a:ln>
          </p:spPr>
        </p:pic>
        <p:sp>
          <p:nvSpPr>
            <p:cNvPr id="160" name="TextBox 5"/>
            <p:cNvSpPr txBox="1"/>
            <p:nvPr/>
          </p:nvSpPr>
          <p:spPr>
            <a:xfrm>
              <a:off x="2290" y="6035"/>
              <a:ext cx="1172" cy="700"/>
            </a:xfrm>
            <a:prstGeom prst="rect">
              <a:avLst/>
            </a:prstGeom>
            <a:ln w="12700">
              <a:miter lim="400000"/>
            </a:ln>
          </p:spPr>
          <p:txBody>
            <a:bodyPr lIns="45719" rIns="45719">
              <a:spAutoFit/>
            </a:bodyPr>
            <a:lstStyle>
              <a:lvl1pPr>
                <a:defRPr sz="2800" b="1">
                  <a:solidFill>
                    <a:srgbClr val="FFFFFF"/>
                  </a:solidFill>
                </a:defRPr>
              </a:lvl1pPr>
            </a:lstStyle>
            <a:p>
              <a:r>
                <a:t>7:30</a:t>
              </a:r>
            </a:p>
          </p:txBody>
        </p:sp>
        <p:sp>
          <p:nvSpPr>
            <p:cNvPr id="161" name="TextBox 5"/>
            <p:cNvSpPr txBox="1"/>
            <p:nvPr/>
          </p:nvSpPr>
          <p:spPr>
            <a:xfrm>
              <a:off x="7046" y="6035"/>
              <a:ext cx="1199" cy="700"/>
            </a:xfrm>
            <a:prstGeom prst="rect">
              <a:avLst/>
            </a:prstGeom>
            <a:ln w="12700">
              <a:miter lim="400000"/>
            </a:ln>
          </p:spPr>
          <p:txBody>
            <a:bodyPr lIns="45719" rIns="45719">
              <a:spAutoFit/>
            </a:bodyPr>
            <a:lstStyle>
              <a:lvl1pPr>
                <a:defRPr sz="2800" b="1">
                  <a:solidFill>
                    <a:srgbClr val="FFFFFF"/>
                  </a:solidFill>
                </a:defRPr>
              </a:lvl1pPr>
            </a:lstStyle>
            <a:p>
              <a:r>
                <a:t>9:00</a:t>
              </a:r>
            </a:p>
          </p:txBody>
        </p:sp>
        <p:sp>
          <p:nvSpPr>
            <p:cNvPr id="162" name="TextBox 5"/>
            <p:cNvSpPr txBox="1"/>
            <p:nvPr/>
          </p:nvSpPr>
          <p:spPr>
            <a:xfrm>
              <a:off x="11249" y="6091"/>
              <a:ext cx="1552" cy="700"/>
            </a:xfrm>
            <a:prstGeom prst="rect">
              <a:avLst/>
            </a:prstGeom>
            <a:ln w="12700">
              <a:miter lim="400000"/>
            </a:ln>
          </p:spPr>
          <p:txBody>
            <a:bodyPr lIns="45719" rIns="45719">
              <a:spAutoFit/>
            </a:bodyPr>
            <a:lstStyle>
              <a:lvl1pPr>
                <a:defRPr sz="2800" b="1">
                  <a:solidFill>
                    <a:srgbClr val="FFFFFF"/>
                  </a:solidFill>
                </a:defRPr>
              </a:lvl1pPr>
            </a:lstStyle>
            <a:p>
              <a:r>
                <a:t>10:00</a:t>
              </a:r>
            </a:p>
          </p:txBody>
        </p:sp>
      </p:gr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68350" y="402590"/>
            <a:ext cx="7524750" cy="4290060"/>
            <a:chOff x="1210" y="634"/>
            <a:chExt cx="11850" cy="6756"/>
          </a:xfrm>
        </p:grpSpPr>
        <p:sp>
          <p:nvSpPr>
            <p:cNvPr id="164"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65" name="The average booking rate increased by 119.05% after full booking was implemented"/>
            <p:cNvSpPr txBox="1"/>
            <p:nvPr/>
          </p:nvSpPr>
          <p:spPr>
            <a:xfrm>
              <a:off x="2769" y="2008"/>
              <a:ext cx="9052" cy="1175"/>
            </a:xfrm>
            <a:prstGeom prst="rect">
              <a:avLst/>
            </a:prstGeom>
            <a:ln w="12700">
              <a:miter lim="400000"/>
            </a:ln>
          </p:spPr>
          <p:txBody>
            <a:bodyPr wrap="none" lIns="0" tIns="0" rIns="0" bIns="0">
              <a:noAutofit/>
            </a:bodyPr>
            <a:lstStyle/>
            <a:p>
              <a:pPr algn="ctr"/>
              <a:r>
                <a:rPr sz="2000"/>
                <a:t>The average booking rate</a:t>
              </a:r>
              <a:r>
                <a:rPr sz="2600">
                  <a:solidFill>
                    <a:srgbClr val="FF0000"/>
                  </a:solidFill>
                </a:rPr>
                <a:t> </a:t>
              </a:r>
              <a:r>
                <a:rPr sz="2600" b="1">
                  <a:solidFill>
                    <a:srgbClr val="FF0000"/>
                  </a:solidFill>
                </a:rPr>
                <a:t>increased by 119.05%</a:t>
              </a:r>
              <a:r>
                <a:rPr sz="2600">
                  <a:solidFill>
                    <a:srgbClr val="FF0000"/>
                  </a:solidFill>
                </a:rPr>
                <a:t> </a:t>
              </a:r>
              <a:endParaRPr sz="2600">
                <a:solidFill>
                  <a:srgbClr val="FF0000"/>
                </a:solidFill>
              </a:endParaRPr>
            </a:p>
            <a:p>
              <a:pPr algn="ctr"/>
              <a:r>
                <a:rPr sz="2000"/>
                <a:t>after full booking was implemented</a:t>
              </a:r>
              <a:endParaRPr sz="2000"/>
            </a:p>
          </p:txBody>
        </p:sp>
        <p:pic>
          <p:nvPicPr>
            <p:cNvPr id="166" name="图片 4" descr="图片 4"/>
            <p:cNvPicPr>
              <a:picLocks noChangeAspect="1"/>
            </p:cNvPicPr>
            <p:nvPr/>
          </p:nvPicPr>
          <p:blipFill>
            <a:blip r:embed="rId1"/>
            <a:srcRect t="11091"/>
            <a:stretch>
              <a:fillRect/>
            </a:stretch>
          </p:blipFill>
          <p:spPr>
            <a:xfrm>
              <a:off x="1530" y="3256"/>
              <a:ext cx="11530" cy="4134"/>
            </a:xfrm>
            <a:prstGeom prst="rect">
              <a:avLst/>
            </a:prstGeom>
            <a:ln w="12700">
              <a:miter lim="400000"/>
              <a:headEnd/>
              <a:tailEnd/>
            </a:ln>
          </p:spPr>
        </p:pic>
      </p:gr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68350" y="402590"/>
            <a:ext cx="7278370" cy="4387850"/>
            <a:chOff x="1210" y="634"/>
            <a:chExt cx="11462" cy="6910"/>
          </a:xfrm>
        </p:grpSpPr>
        <p:sp>
          <p:nvSpPr>
            <p:cNvPr id="168"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69" name="After the implementation of all appointments, the hospital's no-show rate…"/>
            <p:cNvSpPr txBox="1"/>
            <p:nvPr/>
          </p:nvSpPr>
          <p:spPr>
            <a:xfrm>
              <a:off x="2437" y="1940"/>
              <a:ext cx="9874" cy="1114"/>
            </a:xfrm>
            <a:prstGeom prst="rect">
              <a:avLst/>
            </a:prstGeom>
            <a:ln w="12700">
              <a:miter lim="400000"/>
            </a:ln>
          </p:spPr>
          <p:txBody>
            <a:bodyPr wrap="none" lIns="0" tIns="0" rIns="0" bIns="0">
              <a:spAutoFit/>
            </a:bodyPr>
            <a:lstStyle/>
            <a:p>
              <a:pPr algn="ctr"/>
              <a:r>
                <a:rPr sz="2000"/>
                <a:t>After the implementation of all appointments, the hospital's </a:t>
              </a:r>
              <a:endParaRPr sz="2000"/>
            </a:p>
            <a:p>
              <a:pPr algn="ctr"/>
              <a:r>
                <a:rPr sz="2000"/>
                <a:t>no-show rate</a:t>
              </a:r>
              <a:r>
                <a:t> </a:t>
              </a:r>
              <a:r>
                <a:rPr sz="2600" b="1">
                  <a:solidFill>
                    <a:srgbClr val="FF0000"/>
                  </a:solidFill>
                </a:rPr>
                <a:t>dropped by 85.72%</a:t>
              </a:r>
              <a:endParaRPr sz="2600" b="1">
                <a:solidFill>
                  <a:srgbClr val="FF0000"/>
                </a:solidFill>
              </a:endParaRPr>
            </a:p>
          </p:txBody>
        </p:sp>
        <p:pic>
          <p:nvPicPr>
            <p:cNvPr id="170" name="Picture 2" descr="Picture 2"/>
            <p:cNvPicPr/>
            <p:nvPr/>
          </p:nvPicPr>
          <p:blipFill>
            <a:blip r:embed="rId1"/>
            <a:stretch>
              <a:fillRect/>
            </a:stretch>
          </p:blipFill>
          <p:spPr>
            <a:xfrm>
              <a:off x="1644" y="3054"/>
              <a:ext cx="11029" cy="4491"/>
            </a:xfrm>
            <a:prstGeom prst="rect">
              <a:avLst/>
            </a:prstGeom>
            <a:ln w="12700">
              <a:miter lim="400000"/>
              <a:headEnd/>
              <a:tailEnd/>
            </a:ln>
          </p:spPr>
        </p:pic>
      </p:gr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68350" y="402590"/>
            <a:ext cx="7382510" cy="4371340"/>
            <a:chOff x="1210" y="634"/>
            <a:chExt cx="11626" cy="6884"/>
          </a:xfrm>
        </p:grpSpPr>
        <p:sp>
          <p:nvSpPr>
            <p:cNvPr id="172"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73" name="After the implementation of the patient credit system management,…"/>
            <p:cNvSpPr txBox="1"/>
            <p:nvPr/>
          </p:nvSpPr>
          <p:spPr>
            <a:xfrm>
              <a:off x="1644" y="1895"/>
              <a:ext cx="11193" cy="1114"/>
            </a:xfrm>
            <a:prstGeom prst="rect">
              <a:avLst/>
            </a:prstGeom>
            <a:ln w="12700">
              <a:miter lim="400000"/>
            </a:ln>
          </p:spPr>
          <p:txBody>
            <a:bodyPr wrap="none" lIns="0" tIns="0" rIns="0" bIns="0">
              <a:spAutoFit/>
            </a:bodyPr>
            <a:lstStyle/>
            <a:p>
              <a:pPr algn="ctr"/>
              <a:r>
                <a:rPr sz="2000"/>
                <a:t>After the implementation of the patient credit system management, </a:t>
              </a:r>
              <a:endParaRPr sz="2000"/>
            </a:p>
            <a:p>
              <a:pPr algn="ctr"/>
              <a:r>
                <a:rPr sz="2000"/>
                <a:t>the outpatient outage rate</a:t>
              </a:r>
              <a:r>
                <a:t> </a:t>
              </a:r>
              <a:r>
                <a:rPr sz="2600" b="1">
                  <a:solidFill>
                    <a:srgbClr val="FF0000"/>
                  </a:solidFill>
                </a:rPr>
                <a:t>decreased by 78.4%</a:t>
              </a:r>
              <a:endParaRPr sz="2600" b="1">
                <a:solidFill>
                  <a:srgbClr val="FF0000"/>
                </a:solidFill>
              </a:endParaRPr>
            </a:p>
          </p:txBody>
        </p:sp>
        <p:grpSp>
          <p:nvGrpSpPr>
            <p:cNvPr id="176" name="组合 8"/>
            <p:cNvGrpSpPr/>
            <p:nvPr/>
          </p:nvGrpSpPr>
          <p:grpSpPr>
            <a:xfrm>
              <a:off x="1687" y="3334"/>
              <a:ext cx="11027" cy="4185"/>
              <a:chOff x="-506009" y="0"/>
              <a:chExt cx="4655009" cy="2586151"/>
            </a:xfrm>
          </p:grpSpPr>
          <p:pic>
            <p:nvPicPr>
              <p:cNvPr id="174" name="图片 5" descr="图片 5"/>
              <p:cNvPicPr>
                <a:picLocks noChangeAspect="1"/>
              </p:cNvPicPr>
              <p:nvPr/>
            </p:nvPicPr>
            <p:blipFill>
              <a:blip r:embed="rId1"/>
              <a:stretch>
                <a:fillRect/>
              </a:stretch>
            </p:blipFill>
            <p:spPr>
              <a:xfrm>
                <a:off x="-506009" y="0"/>
                <a:ext cx="4655009" cy="2586151"/>
              </a:xfrm>
              <a:prstGeom prst="rect">
                <a:avLst/>
              </a:prstGeom>
              <a:ln w="12700" cap="flat">
                <a:noFill/>
                <a:miter lim="400000"/>
                <a:headEnd/>
                <a:tailEnd/>
              </a:ln>
              <a:effectLst/>
            </p:spPr>
          </p:pic>
          <p:sp>
            <p:nvSpPr>
              <p:cNvPr id="175" name="直接箭头连接符 7"/>
              <p:cNvSpPr/>
              <p:nvPr/>
            </p:nvSpPr>
            <p:spPr>
              <a:xfrm>
                <a:off x="2690427" y="900234"/>
                <a:ext cx="860882" cy="1121936"/>
              </a:xfrm>
              <a:prstGeom prst="line">
                <a:avLst/>
              </a:prstGeom>
              <a:noFill/>
              <a:ln w="127000" cap="flat">
                <a:solidFill>
                  <a:srgbClr val="FF0000"/>
                </a:solidFill>
                <a:prstDash val="solid"/>
                <a:miter lim="800000"/>
                <a:tailEnd type="triangle" w="med" len="med"/>
              </a:ln>
              <a:effectLst/>
            </p:spPr>
            <p:txBody>
              <a:bodyPr wrap="square" lIns="0" tIns="0" rIns="0" bIns="0" numCol="1" anchor="t">
                <a:noAutofit/>
              </a:bodyPr>
              <a:lstStyle/>
              <a:p/>
            </p:txBody>
          </p:sp>
        </p:grpSp>
      </p:gr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67080" y="402590"/>
            <a:ext cx="6708140" cy="3919220"/>
            <a:chOff x="1208" y="634"/>
            <a:chExt cx="10564" cy="6172"/>
          </a:xfrm>
        </p:grpSpPr>
        <p:sp>
          <p:nvSpPr>
            <p:cNvPr id="178" name="Conclusion"/>
            <p:cNvSpPr txBox="1"/>
            <p:nvPr/>
          </p:nvSpPr>
          <p:spPr>
            <a:xfrm>
              <a:off x="1210" y="634"/>
              <a:ext cx="2742"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Conclusion</a:t>
              </a:r>
            </a:p>
          </p:txBody>
        </p:sp>
        <p:sp>
          <p:nvSpPr>
            <p:cNvPr id="179" name="The first hospital in Foshan to implement full appointment registration…"/>
            <p:cNvSpPr txBox="1"/>
            <p:nvPr/>
          </p:nvSpPr>
          <p:spPr>
            <a:xfrm>
              <a:off x="1208" y="2008"/>
              <a:ext cx="10565" cy="4798"/>
            </a:xfrm>
            <a:prstGeom prst="rect">
              <a:avLst/>
            </a:prstGeom>
            <a:ln w="12700">
              <a:miter lim="400000"/>
            </a:ln>
          </p:spPr>
          <p:txBody>
            <a:bodyPr wrap="square" lIns="0" tIns="0" rIns="0" bIns="0">
              <a:spAutoFit/>
            </a:bodyPr>
            <a:lstStyle/>
            <a:p>
              <a:pPr marL="285750" indent="-285750" algn="just">
                <a:buFont typeface="Wingdings" panose="05000000000000000000" charset="0"/>
                <a:buChar char="ü"/>
              </a:pPr>
              <a:r>
                <a:rPr>
                  <a:solidFill>
                    <a:schemeClr val="accent5"/>
                  </a:solidFill>
                  <a:latin typeface="微软雅黑" panose="020B0503020204020204" charset="-122"/>
                  <a:ea typeface="微软雅黑" panose="020B0503020204020204" charset="-122"/>
                </a:rPr>
                <a:t>The first hospital in Foshan to implement full appointment registration</a:t>
              </a: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r>
                <a:rPr>
                  <a:solidFill>
                    <a:schemeClr val="accent5"/>
                  </a:solidFill>
                  <a:latin typeface="微软雅黑" panose="020B0503020204020204" charset="-122"/>
                  <a:ea typeface="微软雅黑" panose="020B0503020204020204" charset="-122"/>
                </a:rPr>
                <a:t>The number of appointment registrations ranks first in Foshan</a:t>
              </a: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r>
                <a:rPr>
                  <a:solidFill>
                    <a:schemeClr val="accent5"/>
                  </a:solidFill>
                  <a:latin typeface="微软雅黑" panose="020B0503020204020204" charset="-122"/>
                  <a:ea typeface="微软雅黑" panose="020B0503020204020204" charset="-122"/>
                </a:rPr>
                <a:t>In 2017, won the non-emergency registration full appointment innovation award</a:t>
              </a: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endParaRPr>
                <a:solidFill>
                  <a:schemeClr val="accent5"/>
                </a:solidFill>
                <a:latin typeface="微软雅黑" panose="020B0503020204020204" charset="-122"/>
                <a:ea typeface="微软雅黑" panose="020B0503020204020204" charset="-122"/>
              </a:endParaRPr>
            </a:p>
            <a:p>
              <a:pPr marL="285750" indent="-285750" algn="just">
                <a:buFont typeface="Wingdings" panose="05000000000000000000" charset="0"/>
                <a:buChar char="ü"/>
              </a:pPr>
              <a:r>
                <a:rPr>
                  <a:solidFill>
                    <a:schemeClr val="accent5"/>
                  </a:solidFill>
                  <a:latin typeface="微软雅黑" panose="020B0503020204020204" charset="-122"/>
                  <a:ea typeface="微软雅黑" panose="020B0503020204020204" charset="-122"/>
                </a:rPr>
                <a:t>Won the advanced department of information construction in 2017</a:t>
              </a:r>
              <a:endParaRPr>
                <a:solidFill>
                  <a:schemeClr val="accent5"/>
                </a:solidFill>
                <a:latin typeface="微软雅黑" panose="020B0503020204020204" charset="-122"/>
                <a:ea typeface="微软雅黑" panose="020B0503020204020204" charset="-122"/>
              </a:endParaRPr>
            </a:p>
          </p:txBody>
        </p:sp>
      </p:gr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68350" y="402590"/>
            <a:ext cx="7005320" cy="4739640"/>
            <a:chOff x="1210" y="634"/>
            <a:chExt cx="11032" cy="7464"/>
          </a:xfrm>
        </p:grpSpPr>
        <p:sp>
          <p:nvSpPr>
            <p:cNvPr id="181" name="Recommendation"/>
            <p:cNvSpPr txBox="1"/>
            <p:nvPr/>
          </p:nvSpPr>
          <p:spPr>
            <a:xfrm>
              <a:off x="1210" y="634"/>
              <a:ext cx="4215"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Recommendation</a:t>
              </a:r>
            </a:p>
          </p:txBody>
        </p:sp>
        <p:sp>
          <p:nvSpPr>
            <p:cNvPr id="182" name="Continuous improvement is the foundation of innovation and change"/>
            <p:cNvSpPr txBox="1"/>
            <p:nvPr/>
          </p:nvSpPr>
          <p:spPr>
            <a:xfrm>
              <a:off x="3004" y="1412"/>
              <a:ext cx="8513" cy="1051"/>
            </a:xfrm>
            <a:prstGeom prst="rect">
              <a:avLst/>
            </a:prstGeom>
            <a:ln w="12700">
              <a:miter lim="400000"/>
            </a:ln>
          </p:spPr>
          <p:txBody>
            <a:bodyPr wrap="none" lIns="0" tIns="0" rIns="0" bIns="0">
              <a:noAutofit/>
            </a:bodyPr>
            <a:lstStyle/>
            <a:p>
              <a:pPr algn="ctr"/>
              <a:r>
                <a:rPr sz="2200">
                  <a:solidFill>
                    <a:srgbClr val="FF0000"/>
                  </a:solidFill>
                </a:rPr>
                <a:t>Continuous improvement is the foundation</a:t>
              </a:r>
              <a:endParaRPr sz="2200">
                <a:solidFill>
                  <a:srgbClr val="FF0000"/>
                </a:solidFill>
              </a:endParaRPr>
            </a:p>
            <a:p>
              <a:pPr algn="ctr"/>
              <a:r>
                <a:rPr sz="2200">
                  <a:solidFill>
                    <a:srgbClr val="FF0000"/>
                  </a:solidFill>
                </a:rPr>
                <a:t>  of innovation and change</a:t>
              </a:r>
              <a:endParaRPr sz="2200">
                <a:solidFill>
                  <a:srgbClr val="FF0000"/>
                </a:solidFill>
              </a:endParaRPr>
            </a:p>
          </p:txBody>
        </p:sp>
        <p:grpSp>
          <p:nvGrpSpPr>
            <p:cNvPr id="191" name="组合 17"/>
            <p:cNvGrpSpPr/>
            <p:nvPr/>
          </p:nvGrpSpPr>
          <p:grpSpPr>
            <a:xfrm>
              <a:off x="1210" y="2462"/>
              <a:ext cx="11032" cy="5637"/>
              <a:chOff x="0" y="0"/>
              <a:chExt cx="7005321" cy="3579492"/>
            </a:xfrm>
          </p:grpSpPr>
          <p:sp>
            <p:nvSpPr>
              <p:cNvPr id="183" name="任意多边形 7"/>
              <p:cNvSpPr/>
              <p:nvPr/>
            </p:nvSpPr>
            <p:spPr>
              <a:xfrm>
                <a:off x="0" y="0"/>
                <a:ext cx="7005321" cy="2383016"/>
              </a:xfrm>
              <a:custGeom>
                <a:avLst/>
                <a:gdLst/>
                <a:ahLst/>
                <a:cxnLst>
                  <a:cxn ang="0">
                    <a:pos x="wd2" y="hd2"/>
                  </a:cxn>
                  <a:cxn ang="5400000">
                    <a:pos x="wd2" y="hd2"/>
                  </a:cxn>
                  <a:cxn ang="10800000">
                    <a:pos x="wd2" y="hd2"/>
                  </a:cxn>
                  <a:cxn ang="16200000">
                    <a:pos x="wd2" y="hd2"/>
                  </a:cxn>
                </a:cxnLst>
                <a:rect l="0" t="0" r="r" b="b"/>
                <a:pathLst>
                  <a:path w="21600" h="21600" extrusionOk="0">
                    <a:moveTo>
                      <a:pt x="17045" y="0"/>
                    </a:moveTo>
                    <a:lnTo>
                      <a:pt x="21341" y="0"/>
                    </a:lnTo>
                    <a:cubicBezTo>
                      <a:pt x="21484" y="0"/>
                      <a:pt x="21600" y="301"/>
                      <a:pt x="21600" y="673"/>
                    </a:cubicBezTo>
                    <a:lnTo>
                      <a:pt x="21600" y="673"/>
                    </a:lnTo>
                    <a:cubicBezTo>
                      <a:pt x="21600" y="1045"/>
                      <a:pt x="21484" y="1346"/>
                      <a:pt x="21341" y="1346"/>
                    </a:cubicBezTo>
                    <a:lnTo>
                      <a:pt x="17211" y="1346"/>
                    </a:lnTo>
                    <a:lnTo>
                      <a:pt x="16077" y="7672"/>
                    </a:lnTo>
                    <a:cubicBezTo>
                      <a:pt x="16029" y="7938"/>
                      <a:pt x="15926" y="8090"/>
                      <a:pt x="15820" y="8080"/>
                    </a:cubicBezTo>
                    <a:lnTo>
                      <a:pt x="15785" y="8058"/>
                    </a:lnTo>
                    <a:lnTo>
                      <a:pt x="15753" y="8074"/>
                    </a:lnTo>
                    <a:lnTo>
                      <a:pt x="11624" y="8074"/>
                    </a:lnTo>
                    <a:lnTo>
                      <a:pt x="10527" y="14329"/>
                    </a:lnTo>
                    <a:cubicBezTo>
                      <a:pt x="10497" y="14573"/>
                      <a:pt x="10467" y="14608"/>
                      <a:pt x="10356" y="14740"/>
                    </a:cubicBezTo>
                    <a:lnTo>
                      <a:pt x="10089" y="14768"/>
                    </a:lnTo>
                    <a:lnTo>
                      <a:pt x="5959" y="14768"/>
                    </a:lnTo>
                    <a:lnTo>
                      <a:pt x="4824" y="21093"/>
                    </a:lnTo>
                    <a:cubicBezTo>
                      <a:pt x="4809" y="21182"/>
                      <a:pt x="4787" y="21258"/>
                      <a:pt x="4760" y="21319"/>
                    </a:cubicBezTo>
                    <a:cubicBezTo>
                      <a:pt x="4760" y="21319"/>
                      <a:pt x="4760" y="21319"/>
                      <a:pt x="4760" y="21319"/>
                    </a:cubicBezTo>
                    <a:lnTo>
                      <a:pt x="4739" y="21403"/>
                    </a:lnTo>
                    <a:cubicBezTo>
                      <a:pt x="4692" y="21525"/>
                      <a:pt x="4627" y="21600"/>
                      <a:pt x="4555" y="21600"/>
                    </a:cubicBezTo>
                    <a:lnTo>
                      <a:pt x="259" y="21600"/>
                    </a:lnTo>
                    <a:cubicBezTo>
                      <a:pt x="152" y="21600"/>
                      <a:pt x="60" y="21430"/>
                      <a:pt x="20" y="21189"/>
                    </a:cubicBezTo>
                    <a:lnTo>
                      <a:pt x="0" y="20927"/>
                    </a:lnTo>
                    <a:lnTo>
                      <a:pt x="20" y="20665"/>
                    </a:lnTo>
                    <a:cubicBezTo>
                      <a:pt x="60" y="20423"/>
                      <a:pt x="152" y="20254"/>
                      <a:pt x="259" y="20254"/>
                    </a:cubicBezTo>
                    <a:lnTo>
                      <a:pt x="4374" y="20254"/>
                    </a:lnTo>
                    <a:lnTo>
                      <a:pt x="5523" y="13849"/>
                    </a:lnTo>
                    <a:cubicBezTo>
                      <a:pt x="5547" y="13716"/>
                      <a:pt x="5585" y="13612"/>
                      <a:pt x="5630" y="13542"/>
                    </a:cubicBezTo>
                    <a:lnTo>
                      <a:pt x="5691" y="13475"/>
                    </a:lnTo>
                    <a:lnTo>
                      <a:pt x="5691" y="13474"/>
                    </a:lnTo>
                    <a:lnTo>
                      <a:pt x="5692" y="13474"/>
                    </a:lnTo>
                    <a:lnTo>
                      <a:pt x="5702" y="13463"/>
                    </a:lnTo>
                    <a:lnTo>
                      <a:pt x="5725" y="13456"/>
                    </a:lnTo>
                    <a:lnTo>
                      <a:pt x="5792" y="13421"/>
                    </a:lnTo>
                    <a:lnTo>
                      <a:pt x="10064" y="13421"/>
                    </a:lnTo>
                    <a:lnTo>
                      <a:pt x="11188" y="7156"/>
                    </a:lnTo>
                    <a:cubicBezTo>
                      <a:pt x="11211" y="7023"/>
                      <a:pt x="11249" y="6918"/>
                      <a:pt x="11294" y="6848"/>
                    </a:cubicBezTo>
                    <a:lnTo>
                      <a:pt x="11355" y="6781"/>
                    </a:lnTo>
                    <a:lnTo>
                      <a:pt x="11356" y="6781"/>
                    </a:lnTo>
                    <a:lnTo>
                      <a:pt x="11356" y="6780"/>
                    </a:lnTo>
                    <a:lnTo>
                      <a:pt x="11366" y="6770"/>
                    </a:lnTo>
                    <a:lnTo>
                      <a:pt x="11389" y="6763"/>
                    </a:lnTo>
                    <a:lnTo>
                      <a:pt x="11457" y="6728"/>
                    </a:lnTo>
                    <a:lnTo>
                      <a:pt x="15646" y="6728"/>
                    </a:lnTo>
                    <a:lnTo>
                      <a:pt x="16776" y="428"/>
                    </a:lnTo>
                    <a:cubicBezTo>
                      <a:pt x="16807" y="251"/>
                      <a:pt x="16864" y="124"/>
                      <a:pt x="16929" y="62"/>
                    </a:cubicBezTo>
                    <a:lnTo>
                      <a:pt x="16948" y="54"/>
                    </a:lnTo>
                    <a:lnTo>
                      <a:pt x="16968" y="30"/>
                    </a:lnTo>
                    <a:cubicBezTo>
                      <a:pt x="16992" y="11"/>
                      <a:pt x="17018" y="0"/>
                      <a:pt x="17045" y="0"/>
                    </a:cubicBezTo>
                    <a:close/>
                  </a:path>
                </a:pathLst>
              </a:custGeom>
              <a:solidFill>
                <a:srgbClr val="00B0F0"/>
              </a:solidFill>
              <a:ln w="12700" cap="flat">
                <a:noFill/>
                <a:miter lim="400000"/>
              </a:ln>
              <a:effectLst/>
            </p:spPr>
            <p:txBody>
              <a:bodyPr wrap="square" lIns="0" tIns="0" rIns="0" bIns="0" numCol="1" anchor="ctr">
                <a:noAutofit/>
              </a:bodyPr>
              <a:lstStyle/>
              <a:p>
                <a:pPr algn="ctr">
                  <a:defRPr>
                    <a:solidFill>
                      <a:srgbClr val="FFFFFF"/>
                    </a:solidFill>
                  </a:defRPr>
                </a:pPr>
              </a:p>
            </p:txBody>
          </p:sp>
          <p:sp>
            <p:nvSpPr>
              <p:cNvPr id="184" name="文本框 8"/>
              <p:cNvSpPr/>
              <p:nvPr/>
            </p:nvSpPr>
            <p:spPr>
              <a:xfrm>
                <a:off x="1892934" y="1584324"/>
                <a:ext cx="1589405" cy="454025"/>
              </a:xfrm>
              <a:prstGeom prst="line">
                <a:avLst/>
              </a:prstGeom>
              <a:noFill/>
              <a:ln w="12700" cap="flat">
                <a:noFill/>
                <a:miter lim="400000"/>
              </a:ln>
              <a:effectLst/>
            </p:spPr>
            <p:txBody>
              <a:bodyPr wrap="none" lIns="45719" tIns="45719" rIns="45719" bIns="45719" numCol="1" anchor="t">
                <a:noAutofit/>
              </a:bodyPr>
              <a:lstStyle/>
              <a:p>
                <a:pPr>
                  <a:defRPr sz="14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Summarize existing</a:t>
                </a:r>
                <a:endParaRPr sz="1100">
                  <a:latin typeface="微软雅黑" panose="020B0503020204020204" charset="-122"/>
                  <a:ea typeface="微软雅黑" panose="020B0503020204020204" charset="-122"/>
                </a:endParaRPr>
              </a:p>
              <a:p>
                <a:pPr>
                  <a:defRPr sz="14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achievements</a:t>
                </a:r>
                <a:endParaRPr sz="1100">
                  <a:latin typeface="微软雅黑" panose="020B0503020204020204" charset="-122"/>
                  <a:ea typeface="微软雅黑" panose="020B0503020204020204" charset="-122"/>
                </a:endParaRPr>
              </a:p>
            </p:txBody>
          </p:sp>
          <p:sp>
            <p:nvSpPr>
              <p:cNvPr id="185" name="文本框 9"/>
              <p:cNvSpPr/>
              <p:nvPr/>
            </p:nvSpPr>
            <p:spPr>
              <a:xfrm>
                <a:off x="3731894" y="854709"/>
                <a:ext cx="1270000" cy="477520"/>
              </a:xfrm>
              <a:prstGeom prst="line">
                <a:avLst/>
              </a:prstGeom>
              <a:noFill/>
              <a:ln w="12700" cap="flat">
                <a:noFill/>
                <a:miter lim="400000"/>
              </a:ln>
              <a:effectLst/>
            </p:spPr>
            <p:txBody>
              <a:bodyPr wrap="none" lIns="45719" tIns="45719" rIns="45719" bIns="45719" numCol="1" anchor="t">
                <a:noAutofit/>
              </a:bodyPr>
              <a:lstStyle/>
              <a:p>
                <a:pPr>
                  <a:defRPr sz="14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Improvements of </a:t>
                </a:r>
                <a:endParaRPr sz="1100">
                  <a:latin typeface="微软雅黑" panose="020B0503020204020204" charset="-122"/>
                  <a:ea typeface="微软雅黑" panose="020B0503020204020204" charset="-122"/>
                </a:endParaRPr>
              </a:p>
              <a:p>
                <a:pPr>
                  <a:defRPr sz="14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existing problems</a:t>
                </a:r>
              </a:p>
            </p:txBody>
          </p:sp>
          <p:sp>
            <p:nvSpPr>
              <p:cNvPr id="186" name="文本框 10"/>
              <p:cNvSpPr/>
              <p:nvPr/>
            </p:nvSpPr>
            <p:spPr>
              <a:xfrm>
                <a:off x="5554978" y="113665"/>
                <a:ext cx="1270000" cy="536575"/>
              </a:xfrm>
              <a:prstGeom prst="line">
                <a:avLst/>
              </a:prstGeom>
              <a:noFill/>
              <a:ln w="12700" cap="flat">
                <a:noFill/>
                <a:miter lim="400000"/>
              </a:ln>
              <a:effectLst/>
            </p:spPr>
            <p:txBody>
              <a:bodyPr wrap="none" lIns="45719" tIns="45719" rIns="45719" bIns="45719" numCol="1" anchor="t">
                <a:noAutofit/>
              </a:bodyPr>
              <a:lstStyle/>
              <a:p>
                <a:pPr>
                  <a:defRPr sz="20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Sound management </a:t>
                </a:r>
                <a:endParaRPr sz="1100">
                  <a:latin typeface="微软雅黑" panose="020B0503020204020204" charset="-122"/>
                  <a:ea typeface="微软雅黑" panose="020B0503020204020204" charset="-122"/>
                </a:endParaRPr>
              </a:p>
              <a:p>
                <a:pPr>
                  <a:defRPr sz="2000" b="1">
                    <a:solidFill>
                      <a:srgbClr val="0065B0"/>
                    </a:solidFill>
                    <a:latin typeface="幼圆" panose="02010509060101010101" charset="-122"/>
                    <a:ea typeface="幼圆" panose="02010509060101010101" charset="-122"/>
                    <a:cs typeface="幼圆" panose="02010509060101010101" charset="-122"/>
                    <a:sym typeface="幼圆" panose="02010509060101010101" charset="-122"/>
                  </a:defRPr>
                </a:pPr>
                <a:r>
                  <a:rPr sz="1100">
                    <a:latin typeface="微软雅黑" panose="020B0503020204020204" charset="-122"/>
                    <a:ea typeface="微软雅黑" panose="020B0503020204020204" charset="-122"/>
                  </a:rPr>
                  <a:t>mechanism</a:t>
                </a:r>
                <a:endParaRPr sz="1400"/>
              </a:p>
            </p:txBody>
          </p:sp>
          <p:sp>
            <p:nvSpPr>
              <p:cNvPr id="187" name="文本框 11"/>
              <p:cNvSpPr/>
              <p:nvPr/>
            </p:nvSpPr>
            <p:spPr>
              <a:xfrm>
                <a:off x="3613784" y="1217294"/>
                <a:ext cx="3129914" cy="2362198"/>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p:spPr>
            <p:txBody>
              <a:bodyPr wrap="square" lIns="45719" tIns="45719" rIns="45719" bIns="45719" numCol="1" anchor="t">
                <a:spAutoFit/>
              </a:bodyPr>
              <a:lstStyle/>
              <a:p>
                <a:pPr marL="285750" indent="-285750">
                  <a:lnSpc>
                    <a:spcPct val="120000"/>
                  </a:lnSpc>
                  <a:buSzPct val="100000"/>
                  <a:buChar char="✓"/>
                  <a:defRPr sz="1100">
                    <a:solidFill>
                      <a:srgbClr val="FF0000"/>
                    </a:solidFill>
                    <a:latin typeface="华文中宋" panose="02010600040101010101" charset="-122"/>
                    <a:ea typeface="华文中宋" panose="02010600040101010101" charset="-122"/>
                    <a:cs typeface="华文中宋" panose="02010600040101010101" charset="-122"/>
                    <a:sym typeface="华文中宋" panose="02010600040101010101" charset="-122"/>
                  </a:defRPr>
                </a:pPr>
                <a:r>
                  <a:rPr>
                    <a:latin typeface="微软雅黑" panose="020B0503020204020204" charset="-122"/>
                    <a:ea typeface="微软雅黑" panose="020B0503020204020204" charset="-122"/>
                  </a:rPr>
                  <a:t>Problems about newborn registration appointments</a:t>
                </a:r>
                <a:endParaRPr>
                  <a:latin typeface="微软雅黑" panose="020B0503020204020204" charset="-122"/>
                  <a:ea typeface="微软雅黑" panose="020B0503020204020204" charset="-122"/>
                </a:endParaRPr>
              </a:p>
              <a:p>
                <a:pPr marL="285750" indent="-285750">
                  <a:lnSpc>
                    <a:spcPct val="120000"/>
                  </a:lnSpc>
                  <a:buSzPct val="100000"/>
                  <a:buChar char="✓"/>
                  <a:defRPr sz="1100">
                    <a:solidFill>
                      <a:srgbClr val="FF0000"/>
                    </a:solidFill>
                    <a:latin typeface="华文中宋" panose="02010600040101010101" charset="-122"/>
                    <a:ea typeface="华文中宋" panose="02010600040101010101" charset="-122"/>
                    <a:cs typeface="华文中宋" panose="02010600040101010101" charset="-122"/>
                    <a:sym typeface="华文中宋" panose="02010600040101010101" charset="-122"/>
                  </a:defRPr>
                </a:pPr>
                <a:r>
                  <a:rPr>
                    <a:latin typeface="微软雅黑" panose="020B0503020204020204" charset="-122"/>
                    <a:ea typeface="微软雅黑" panose="020B0503020204020204" charset="-122"/>
                  </a:rPr>
                  <a:t>Problems about free municipal project registration</a:t>
                </a:r>
                <a:endParaRPr>
                  <a:latin typeface="微软雅黑" panose="020B0503020204020204" charset="-122"/>
                  <a:ea typeface="微软雅黑" panose="020B0503020204020204" charset="-122"/>
                </a:endParaRPr>
              </a:p>
              <a:p>
                <a:pPr marL="285750" indent="-285750">
                  <a:lnSpc>
                    <a:spcPct val="120000"/>
                  </a:lnSpc>
                  <a:buSzPct val="100000"/>
                  <a:buChar char="✓"/>
                  <a:defRPr sz="1100">
                    <a:solidFill>
                      <a:srgbClr val="FF0000"/>
                    </a:solidFill>
                    <a:latin typeface="华文中宋" panose="02010600040101010101" charset="-122"/>
                    <a:ea typeface="华文中宋" panose="02010600040101010101" charset="-122"/>
                    <a:cs typeface="华文中宋" panose="02010600040101010101" charset="-122"/>
                    <a:sym typeface="华文中宋" panose="02010600040101010101" charset="-122"/>
                  </a:defRPr>
                </a:pPr>
                <a:r>
                  <a:rPr>
                    <a:latin typeface="微软雅黑" panose="020B0503020204020204" charset="-122"/>
                    <a:ea typeface="微软雅黑" panose="020B0503020204020204" charset="-122"/>
                  </a:rPr>
                  <a:t>Lack of medical resources and difficulty in patient registration</a:t>
                </a:r>
                <a:endParaRPr>
                  <a:latin typeface="微软雅黑" panose="020B0503020204020204" charset="-122"/>
                  <a:ea typeface="微软雅黑" panose="020B0503020204020204" charset="-122"/>
                </a:endParaRPr>
              </a:p>
              <a:p>
                <a:pPr marL="285750" indent="-285750">
                  <a:lnSpc>
                    <a:spcPct val="120000"/>
                  </a:lnSpc>
                  <a:buSzPct val="100000"/>
                  <a:buChar char="✓"/>
                  <a:defRPr sz="1100">
                    <a:solidFill>
                      <a:srgbClr val="FF0000"/>
                    </a:solidFill>
                    <a:latin typeface="华文中宋" panose="02010600040101010101" charset="-122"/>
                    <a:ea typeface="华文中宋" panose="02010600040101010101" charset="-122"/>
                    <a:cs typeface="华文中宋" panose="02010600040101010101" charset="-122"/>
                    <a:sym typeface="华文中宋" panose="02010600040101010101" charset="-122"/>
                  </a:defRPr>
                </a:pPr>
                <a:r>
                  <a:rPr>
                    <a:latin typeface="微软雅黑" panose="020B0503020204020204" charset="-122"/>
                    <a:ea typeface="微软雅黑" panose="020B0503020204020204" charset="-122"/>
                  </a:rPr>
                  <a:t>Issues with account source</a:t>
                </a:r>
                <a:r>
                  <a:rPr lang="en-US">
                    <a:latin typeface="微软雅黑" panose="020B0503020204020204" charset="-122"/>
                    <a:ea typeface="微软雅黑" panose="020B0503020204020204" charset="-122"/>
                  </a:rPr>
                  <a:t>     </a:t>
                </a:r>
                <a:r>
                  <a:rPr>
                    <a:latin typeface="微软雅黑" panose="020B0503020204020204" charset="-122"/>
                    <a:ea typeface="微软雅黑" panose="020B0503020204020204" charset="-122"/>
                  </a:rPr>
                  <a:t>personalization settings</a:t>
                </a:r>
                <a:endParaRPr>
                  <a:latin typeface="微软雅黑" panose="020B0503020204020204" charset="-122"/>
                  <a:ea typeface="微软雅黑" panose="020B0503020204020204" charset="-122"/>
                </a:endParaRPr>
              </a:p>
              <a:p>
                <a:pPr marL="285750" indent="-285750">
                  <a:lnSpc>
                    <a:spcPct val="120000"/>
                  </a:lnSpc>
                  <a:buSzPct val="100000"/>
                  <a:buChar char="✓"/>
                  <a:defRPr sz="1100">
                    <a:solidFill>
                      <a:srgbClr val="FF0000"/>
                    </a:solidFill>
                    <a:latin typeface="华文中宋" panose="02010600040101010101" charset="-122"/>
                    <a:ea typeface="华文中宋" panose="02010600040101010101" charset="-122"/>
                    <a:cs typeface="华文中宋" panose="02010600040101010101" charset="-122"/>
                    <a:sym typeface="华文中宋" panose="02010600040101010101" charset="-122"/>
                  </a:defRPr>
                </a:pPr>
                <a:r>
                  <a:rPr>
                    <a:latin typeface="微软雅黑" panose="020B0503020204020204" charset="-122"/>
                    <a:ea typeface="微软雅黑" panose="020B0503020204020204" charset="-122"/>
                  </a:rPr>
                  <a:t>The issue of rescinding appointments and withdrawing accounts</a:t>
                </a:r>
                <a:endParaRPr sz="1600">
                  <a:latin typeface="微软雅黑" panose="020B0503020204020204" charset="-122"/>
                  <a:ea typeface="微软雅黑" panose="020B0503020204020204" charset="-122"/>
                </a:endParaRPr>
              </a:p>
              <a:p>
                <a:endParaRPr sz="1600">
                  <a:latin typeface="微软雅黑" panose="020B0503020204020204" charset="-122"/>
                  <a:ea typeface="微软雅黑" panose="020B0503020204020204" charset="-122"/>
                </a:endParaRPr>
              </a:p>
            </p:txBody>
          </p:sp>
          <p:grpSp>
            <p:nvGrpSpPr>
              <p:cNvPr id="190" name="Group 195"/>
              <p:cNvGrpSpPr/>
              <p:nvPr/>
            </p:nvGrpSpPr>
            <p:grpSpPr>
              <a:xfrm>
                <a:off x="455815" y="1298549"/>
                <a:ext cx="1146386" cy="1442891"/>
                <a:chOff x="44963" y="0"/>
                <a:chExt cx="1146384" cy="1442889"/>
              </a:xfrm>
            </p:grpSpPr>
            <p:sp>
              <p:nvSpPr>
                <p:cNvPr id="188" name="Freeform 196"/>
                <p:cNvSpPr/>
                <p:nvPr/>
              </p:nvSpPr>
              <p:spPr>
                <a:xfrm>
                  <a:off x="405025" y="0"/>
                  <a:ext cx="300957" cy="300345"/>
                </a:xfrm>
                <a:custGeom>
                  <a:avLst/>
                  <a:gdLst/>
                  <a:ahLst/>
                  <a:cxnLst>
                    <a:cxn ang="0">
                      <a:pos x="wd2" y="hd2"/>
                    </a:cxn>
                    <a:cxn ang="5400000">
                      <a:pos x="wd2" y="hd2"/>
                    </a:cxn>
                    <a:cxn ang="10800000">
                      <a:pos x="wd2" y="hd2"/>
                    </a:cxn>
                    <a:cxn ang="16200000">
                      <a:pos x="wd2" y="hd2"/>
                    </a:cxn>
                  </a:cxnLst>
                  <a:rect l="0" t="0" r="r" b="b"/>
                  <a:pathLst>
                    <a:path w="19627" h="19627" extrusionOk="0">
                      <a:moveTo>
                        <a:pt x="7597" y="19379"/>
                      </a:moveTo>
                      <a:cubicBezTo>
                        <a:pt x="12834" y="20579"/>
                        <a:pt x="18179" y="17306"/>
                        <a:pt x="19379" y="12070"/>
                      </a:cubicBezTo>
                      <a:cubicBezTo>
                        <a:pt x="20579" y="6724"/>
                        <a:pt x="17306" y="1488"/>
                        <a:pt x="12070" y="288"/>
                      </a:cubicBezTo>
                      <a:cubicBezTo>
                        <a:pt x="6724" y="-1021"/>
                        <a:pt x="1488" y="2252"/>
                        <a:pt x="288" y="7597"/>
                      </a:cubicBezTo>
                      <a:cubicBezTo>
                        <a:pt x="-1021" y="12834"/>
                        <a:pt x="2252" y="18179"/>
                        <a:pt x="7597" y="19379"/>
                      </a:cubicBezTo>
                      <a:close/>
                    </a:path>
                  </a:pathLst>
                </a:custGeom>
                <a:solidFill>
                  <a:srgbClr val="D9D9D9"/>
                </a:solidFill>
                <a:ln w="12700" cap="flat">
                  <a:noFill/>
                  <a:miter lim="400000"/>
                </a:ln>
                <a:effectLst/>
              </p:spPr>
              <p:txBody>
                <a:bodyPr wrap="square" lIns="0" tIns="0" rIns="0" bIns="0" numCol="1" anchor="t">
                  <a:noAutofit/>
                </a:bodyPr>
                <a:lstStyle/>
                <a:p>
                  <a:pPr>
                    <a:defRPr>
                      <a:latin typeface="Arial" panose="020B0604020202020204"/>
                      <a:ea typeface="Arial" panose="020B0604020202020204"/>
                      <a:cs typeface="Arial" panose="020B0604020202020204"/>
                      <a:sym typeface="Arial" panose="020B0604020202020204"/>
                    </a:defRPr>
                  </a:pPr>
                </a:p>
              </p:txBody>
            </p:sp>
            <p:sp>
              <p:nvSpPr>
                <p:cNvPr id="189" name="Freeform 197"/>
                <p:cNvSpPr/>
                <p:nvPr/>
              </p:nvSpPr>
              <p:spPr>
                <a:xfrm>
                  <a:off x="44963" y="300463"/>
                  <a:ext cx="1146384" cy="1142426"/>
                </a:xfrm>
                <a:custGeom>
                  <a:avLst/>
                  <a:gdLst/>
                  <a:ahLst/>
                  <a:cxnLst>
                    <a:cxn ang="0">
                      <a:pos x="wd2" y="hd2"/>
                    </a:cxn>
                    <a:cxn ang="5400000">
                      <a:pos x="wd2" y="hd2"/>
                    </a:cxn>
                    <a:cxn ang="10800000">
                      <a:pos x="wd2" y="hd2"/>
                    </a:cxn>
                    <a:cxn ang="16200000">
                      <a:pos x="wd2" y="hd2"/>
                    </a:cxn>
                  </a:cxnLst>
                  <a:rect l="0" t="0" r="r" b="b"/>
                  <a:pathLst>
                    <a:path w="21309" h="21600" extrusionOk="0">
                      <a:moveTo>
                        <a:pt x="2208" y="20937"/>
                      </a:moveTo>
                      <a:cubicBezTo>
                        <a:pt x="4912" y="19642"/>
                        <a:pt x="6528" y="17653"/>
                        <a:pt x="7367" y="15758"/>
                      </a:cubicBezTo>
                      <a:cubicBezTo>
                        <a:pt x="7802" y="14779"/>
                        <a:pt x="8051" y="13832"/>
                        <a:pt x="8206" y="12979"/>
                      </a:cubicBezTo>
                      <a:cubicBezTo>
                        <a:pt x="8548" y="13358"/>
                        <a:pt x="8859" y="13832"/>
                        <a:pt x="9077" y="14337"/>
                      </a:cubicBezTo>
                      <a:cubicBezTo>
                        <a:pt x="9387" y="15000"/>
                        <a:pt x="9574" y="15789"/>
                        <a:pt x="9574" y="16705"/>
                      </a:cubicBezTo>
                      <a:cubicBezTo>
                        <a:pt x="9574" y="17495"/>
                        <a:pt x="9450" y="18411"/>
                        <a:pt x="9046" y="19484"/>
                      </a:cubicBezTo>
                      <a:cubicBezTo>
                        <a:pt x="8766" y="20305"/>
                        <a:pt x="9201" y="21221"/>
                        <a:pt x="10009" y="21505"/>
                      </a:cubicBezTo>
                      <a:cubicBezTo>
                        <a:pt x="10164" y="21568"/>
                        <a:pt x="10351" y="21600"/>
                        <a:pt x="10506" y="21600"/>
                      </a:cubicBezTo>
                      <a:cubicBezTo>
                        <a:pt x="11159" y="21600"/>
                        <a:pt x="11749" y="21189"/>
                        <a:pt x="11998" y="20558"/>
                      </a:cubicBezTo>
                      <a:cubicBezTo>
                        <a:pt x="12464" y="19168"/>
                        <a:pt x="12682" y="17905"/>
                        <a:pt x="12682" y="16705"/>
                      </a:cubicBezTo>
                      <a:cubicBezTo>
                        <a:pt x="12682" y="15253"/>
                        <a:pt x="12371" y="13989"/>
                        <a:pt x="11843" y="12916"/>
                      </a:cubicBezTo>
                      <a:cubicBezTo>
                        <a:pt x="11159" y="11432"/>
                        <a:pt x="10164" y="10389"/>
                        <a:pt x="9294" y="9663"/>
                      </a:cubicBezTo>
                      <a:cubicBezTo>
                        <a:pt x="9294" y="9632"/>
                        <a:pt x="9294" y="9600"/>
                        <a:pt x="9294" y="9568"/>
                      </a:cubicBezTo>
                      <a:cubicBezTo>
                        <a:pt x="9108" y="8053"/>
                        <a:pt x="9325" y="6379"/>
                        <a:pt x="9605" y="4895"/>
                      </a:cubicBezTo>
                      <a:cubicBezTo>
                        <a:pt x="9947" y="5305"/>
                        <a:pt x="10351" y="5716"/>
                        <a:pt x="10848" y="6032"/>
                      </a:cubicBezTo>
                      <a:cubicBezTo>
                        <a:pt x="11470" y="6474"/>
                        <a:pt x="12278" y="6758"/>
                        <a:pt x="13148" y="6758"/>
                      </a:cubicBezTo>
                      <a:cubicBezTo>
                        <a:pt x="13148" y="6758"/>
                        <a:pt x="13148" y="6758"/>
                        <a:pt x="13148" y="6758"/>
                      </a:cubicBezTo>
                      <a:cubicBezTo>
                        <a:pt x="13676" y="6758"/>
                        <a:pt x="14174" y="6663"/>
                        <a:pt x="14733" y="6474"/>
                      </a:cubicBezTo>
                      <a:cubicBezTo>
                        <a:pt x="14857" y="6726"/>
                        <a:pt x="15075" y="6916"/>
                        <a:pt x="15355" y="7074"/>
                      </a:cubicBezTo>
                      <a:cubicBezTo>
                        <a:pt x="15417" y="7074"/>
                        <a:pt x="15448" y="7105"/>
                        <a:pt x="15479" y="7137"/>
                      </a:cubicBezTo>
                      <a:cubicBezTo>
                        <a:pt x="14951" y="8274"/>
                        <a:pt x="14951" y="8274"/>
                        <a:pt x="14951" y="8274"/>
                      </a:cubicBezTo>
                      <a:cubicBezTo>
                        <a:pt x="14826" y="8526"/>
                        <a:pt x="14920" y="8811"/>
                        <a:pt x="15168" y="8937"/>
                      </a:cubicBezTo>
                      <a:cubicBezTo>
                        <a:pt x="18183" y="10421"/>
                        <a:pt x="18183" y="10421"/>
                        <a:pt x="18183" y="10421"/>
                      </a:cubicBezTo>
                      <a:cubicBezTo>
                        <a:pt x="18431" y="10547"/>
                        <a:pt x="18742" y="10453"/>
                        <a:pt x="18867" y="10200"/>
                      </a:cubicBezTo>
                      <a:cubicBezTo>
                        <a:pt x="21260" y="5211"/>
                        <a:pt x="21260" y="5211"/>
                        <a:pt x="21260" y="5211"/>
                      </a:cubicBezTo>
                      <a:cubicBezTo>
                        <a:pt x="21384" y="4958"/>
                        <a:pt x="21260" y="4642"/>
                        <a:pt x="21011" y="4547"/>
                      </a:cubicBezTo>
                      <a:cubicBezTo>
                        <a:pt x="17996" y="3032"/>
                        <a:pt x="17996" y="3032"/>
                        <a:pt x="17996" y="3032"/>
                      </a:cubicBezTo>
                      <a:cubicBezTo>
                        <a:pt x="17748" y="2905"/>
                        <a:pt x="17468" y="3032"/>
                        <a:pt x="17344" y="3284"/>
                      </a:cubicBezTo>
                      <a:cubicBezTo>
                        <a:pt x="16784" y="4421"/>
                        <a:pt x="16784" y="4421"/>
                        <a:pt x="16784" y="4421"/>
                      </a:cubicBezTo>
                      <a:cubicBezTo>
                        <a:pt x="16753" y="4389"/>
                        <a:pt x="16722" y="4358"/>
                        <a:pt x="16660" y="4326"/>
                      </a:cubicBezTo>
                      <a:cubicBezTo>
                        <a:pt x="16194" y="4105"/>
                        <a:pt x="15697" y="4137"/>
                        <a:pt x="15261" y="4389"/>
                      </a:cubicBezTo>
                      <a:cubicBezTo>
                        <a:pt x="15013" y="4263"/>
                        <a:pt x="14671" y="4263"/>
                        <a:pt x="14391" y="4421"/>
                      </a:cubicBezTo>
                      <a:cubicBezTo>
                        <a:pt x="13894" y="4674"/>
                        <a:pt x="13490" y="4737"/>
                        <a:pt x="13148" y="4737"/>
                      </a:cubicBezTo>
                      <a:cubicBezTo>
                        <a:pt x="12713" y="4737"/>
                        <a:pt x="12340" y="4611"/>
                        <a:pt x="11967" y="4358"/>
                      </a:cubicBezTo>
                      <a:cubicBezTo>
                        <a:pt x="11408" y="3979"/>
                        <a:pt x="10910" y="3347"/>
                        <a:pt x="10568" y="2779"/>
                      </a:cubicBezTo>
                      <a:cubicBezTo>
                        <a:pt x="10413" y="2495"/>
                        <a:pt x="10289" y="2242"/>
                        <a:pt x="10196" y="2084"/>
                      </a:cubicBezTo>
                      <a:cubicBezTo>
                        <a:pt x="10164" y="1989"/>
                        <a:pt x="10133" y="1926"/>
                        <a:pt x="10102" y="1863"/>
                      </a:cubicBezTo>
                      <a:cubicBezTo>
                        <a:pt x="10102" y="1832"/>
                        <a:pt x="10102" y="1832"/>
                        <a:pt x="10102" y="1832"/>
                      </a:cubicBezTo>
                      <a:cubicBezTo>
                        <a:pt x="10071" y="1800"/>
                        <a:pt x="10071" y="1800"/>
                        <a:pt x="10071" y="1800"/>
                      </a:cubicBezTo>
                      <a:cubicBezTo>
                        <a:pt x="10071" y="1800"/>
                        <a:pt x="10071" y="1800"/>
                        <a:pt x="10071" y="1800"/>
                      </a:cubicBezTo>
                      <a:cubicBezTo>
                        <a:pt x="10071" y="1800"/>
                        <a:pt x="10071" y="1800"/>
                        <a:pt x="10071" y="1800"/>
                      </a:cubicBezTo>
                      <a:cubicBezTo>
                        <a:pt x="10071" y="1800"/>
                        <a:pt x="10071" y="1800"/>
                        <a:pt x="10071" y="1800"/>
                      </a:cubicBezTo>
                      <a:cubicBezTo>
                        <a:pt x="10071" y="1768"/>
                        <a:pt x="10040" y="1737"/>
                        <a:pt x="10040" y="1705"/>
                      </a:cubicBezTo>
                      <a:cubicBezTo>
                        <a:pt x="9885" y="916"/>
                        <a:pt x="9450" y="253"/>
                        <a:pt x="8797" y="63"/>
                      </a:cubicBezTo>
                      <a:cubicBezTo>
                        <a:pt x="8548" y="0"/>
                        <a:pt x="8238" y="0"/>
                        <a:pt x="7958" y="32"/>
                      </a:cubicBezTo>
                      <a:cubicBezTo>
                        <a:pt x="7802" y="32"/>
                        <a:pt x="7647" y="0"/>
                        <a:pt x="7429" y="0"/>
                      </a:cubicBezTo>
                      <a:cubicBezTo>
                        <a:pt x="6559" y="32"/>
                        <a:pt x="5161" y="158"/>
                        <a:pt x="3886" y="1074"/>
                      </a:cubicBezTo>
                      <a:cubicBezTo>
                        <a:pt x="3265" y="1547"/>
                        <a:pt x="2674" y="2211"/>
                        <a:pt x="2301" y="3063"/>
                      </a:cubicBezTo>
                      <a:cubicBezTo>
                        <a:pt x="1897" y="3947"/>
                        <a:pt x="1680" y="5053"/>
                        <a:pt x="1680" y="6347"/>
                      </a:cubicBezTo>
                      <a:cubicBezTo>
                        <a:pt x="1680" y="6947"/>
                        <a:pt x="1711" y="7579"/>
                        <a:pt x="1804" y="8274"/>
                      </a:cubicBezTo>
                      <a:cubicBezTo>
                        <a:pt x="1866" y="8779"/>
                        <a:pt x="2301" y="9158"/>
                        <a:pt x="2799" y="9158"/>
                      </a:cubicBezTo>
                      <a:cubicBezTo>
                        <a:pt x="2830" y="9158"/>
                        <a:pt x="2892" y="9158"/>
                        <a:pt x="2923" y="9158"/>
                      </a:cubicBezTo>
                      <a:cubicBezTo>
                        <a:pt x="3482" y="9063"/>
                        <a:pt x="3855" y="8558"/>
                        <a:pt x="3793" y="7989"/>
                      </a:cubicBezTo>
                      <a:cubicBezTo>
                        <a:pt x="3700" y="7389"/>
                        <a:pt x="3669" y="6853"/>
                        <a:pt x="3669" y="6347"/>
                      </a:cubicBezTo>
                      <a:cubicBezTo>
                        <a:pt x="3669" y="5274"/>
                        <a:pt x="3824" y="4484"/>
                        <a:pt x="4104" y="3916"/>
                      </a:cubicBezTo>
                      <a:cubicBezTo>
                        <a:pt x="4446" y="3158"/>
                        <a:pt x="4943" y="2716"/>
                        <a:pt x="5503" y="2463"/>
                      </a:cubicBezTo>
                      <a:cubicBezTo>
                        <a:pt x="4726" y="4895"/>
                        <a:pt x="4539" y="6537"/>
                        <a:pt x="4850" y="9253"/>
                      </a:cubicBezTo>
                      <a:cubicBezTo>
                        <a:pt x="4943" y="9726"/>
                        <a:pt x="5099" y="10074"/>
                        <a:pt x="5254" y="10358"/>
                      </a:cubicBezTo>
                      <a:cubicBezTo>
                        <a:pt x="5285" y="10516"/>
                        <a:pt x="5285" y="10674"/>
                        <a:pt x="5285" y="10895"/>
                      </a:cubicBezTo>
                      <a:cubicBezTo>
                        <a:pt x="5285" y="11747"/>
                        <a:pt x="5161" y="13105"/>
                        <a:pt x="4539" y="14432"/>
                      </a:cubicBezTo>
                      <a:cubicBezTo>
                        <a:pt x="3918" y="15758"/>
                        <a:pt x="2892" y="17084"/>
                        <a:pt x="872" y="18095"/>
                      </a:cubicBezTo>
                      <a:cubicBezTo>
                        <a:pt x="95" y="18474"/>
                        <a:pt x="-216" y="19421"/>
                        <a:pt x="157" y="20211"/>
                      </a:cubicBezTo>
                      <a:cubicBezTo>
                        <a:pt x="530" y="20968"/>
                        <a:pt x="1431" y="21316"/>
                        <a:pt x="2208" y="20937"/>
                      </a:cubicBezTo>
                      <a:close/>
                      <a:moveTo>
                        <a:pt x="16505" y="4674"/>
                      </a:moveTo>
                      <a:cubicBezTo>
                        <a:pt x="16536" y="4705"/>
                        <a:pt x="16598" y="4737"/>
                        <a:pt x="16629" y="4768"/>
                      </a:cubicBezTo>
                      <a:cubicBezTo>
                        <a:pt x="15665" y="6789"/>
                        <a:pt x="15665" y="6789"/>
                        <a:pt x="15665" y="6789"/>
                      </a:cubicBezTo>
                      <a:cubicBezTo>
                        <a:pt x="15603" y="6758"/>
                        <a:pt x="15572" y="6758"/>
                        <a:pt x="15510" y="6726"/>
                      </a:cubicBezTo>
                      <a:cubicBezTo>
                        <a:pt x="15324" y="6632"/>
                        <a:pt x="15168" y="6474"/>
                        <a:pt x="15075" y="6316"/>
                      </a:cubicBezTo>
                      <a:cubicBezTo>
                        <a:pt x="15137" y="6284"/>
                        <a:pt x="15230" y="6253"/>
                        <a:pt x="15292" y="6189"/>
                      </a:cubicBezTo>
                      <a:cubicBezTo>
                        <a:pt x="15790" y="5937"/>
                        <a:pt x="15976" y="5337"/>
                        <a:pt x="15728" y="4832"/>
                      </a:cubicBezTo>
                      <a:cubicBezTo>
                        <a:pt x="15697" y="4768"/>
                        <a:pt x="15665" y="4705"/>
                        <a:pt x="15603" y="4642"/>
                      </a:cubicBezTo>
                      <a:cubicBezTo>
                        <a:pt x="15883" y="4547"/>
                        <a:pt x="16225" y="4547"/>
                        <a:pt x="16505" y="4674"/>
                      </a:cubicBezTo>
                      <a:close/>
                    </a:path>
                  </a:pathLst>
                </a:custGeom>
                <a:solidFill>
                  <a:srgbClr val="D9D9D9"/>
                </a:solidFill>
                <a:ln w="12700" cap="flat">
                  <a:noFill/>
                  <a:miter lim="400000"/>
                </a:ln>
                <a:effectLst/>
              </p:spPr>
              <p:txBody>
                <a:bodyPr wrap="square" lIns="0" tIns="0" rIns="0" bIns="0" numCol="1" anchor="t">
                  <a:noAutofit/>
                </a:bodyPr>
                <a:lstStyle/>
                <a:p>
                  <a:pPr>
                    <a:defRPr>
                      <a:latin typeface="Arial" panose="020B0604020202020204"/>
                      <a:ea typeface="Arial" panose="020B0604020202020204"/>
                      <a:cs typeface="Arial" panose="020B0604020202020204"/>
                      <a:sym typeface="Arial" panose="020B0604020202020204"/>
                    </a:defRPr>
                  </a:pPr>
                </a:p>
              </p:txBody>
            </p:sp>
          </p:grpSp>
        </p:grpSp>
      </p:gr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78840" y="376555"/>
            <a:ext cx="7406005" cy="4418330"/>
            <a:chOff x="1384" y="593"/>
            <a:chExt cx="11663" cy="6958"/>
          </a:xfrm>
        </p:grpSpPr>
        <p:sp>
          <p:nvSpPr>
            <p:cNvPr id="193" name="文本框 3"/>
            <p:cNvSpPr txBox="1"/>
            <p:nvPr/>
          </p:nvSpPr>
          <p:spPr>
            <a:xfrm>
              <a:off x="1417" y="1441"/>
              <a:ext cx="11631" cy="6111"/>
            </a:xfrm>
            <a:prstGeom prst="rect">
              <a:avLst/>
            </a:prstGeom>
            <a:ln w="12700">
              <a:miter lim="400000"/>
            </a:ln>
          </p:spPr>
          <p:txBody>
            <a:bodyPr lIns="45719" rIns="45719">
              <a:noAutofit/>
            </a:bodyPr>
            <a:lstStyle/>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Kotter, J. (1995). Leading change: why transformation efforts fail. Harvard Business Review, pp.59–67. </a:t>
              </a:r>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Cameron, E. and Green, M. (2015) </a:t>
              </a:r>
              <a:r>
                <a:rPr i="1"/>
                <a:t>Making sense of change management</a:t>
              </a:r>
              <a:r>
                <a:t>. London: Kogan Page Limited. </a:t>
              </a:r>
            </a:p>
            <a:p>
              <a:pPr algn="just" defTabSz="457200">
                <a:defRPr sz="1150">
                  <a:latin typeface="Arial" panose="020B0604020202020204"/>
                  <a:ea typeface="Arial" panose="020B0604020202020204"/>
                  <a:cs typeface="Arial" panose="020B0604020202020204"/>
                  <a:sym typeface="Arial" panose="020B0604020202020204"/>
                </a:defRPr>
              </a:pPr>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r>
                <a:rPr i="0"/>
                <a:t>Lewin, K. (1951) </a:t>
              </a:r>
              <a:r>
                <a:t>Field Theory in Social Science</a:t>
              </a:r>
              <a:r>
                <a:rPr i="0"/>
                <a:t>, New York: Harper and Row. </a:t>
              </a:r>
              <a:endParaRPr i="0"/>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i="0"/>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Burnes, B., 2014. </a:t>
              </a:r>
              <a:r>
                <a:rPr i="1"/>
                <a:t>Managing change. </a:t>
              </a:r>
              <a:r>
                <a:t>6 ed. Harlow: Pearson. </a:t>
              </a:r>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r>
                <a:rPr i="0"/>
                <a:t>Price, D. (2009) </a:t>
              </a:r>
              <a:r>
                <a:t>The Principles and Practice of change</a:t>
              </a:r>
              <a:r>
                <a:rPr i="0"/>
                <a:t>. London: Palgrave Macmillan. </a:t>
              </a:r>
              <a:endParaRPr i="0"/>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endParaRPr i="0"/>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r>
                <a:t>Hodges, J. &amp; Roger , G., 2015. Sustaining Change in Organizations. 1 ed. London: Sage Publications Ltd. </a:t>
              </a:r>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MTCT (2022) </a:t>
              </a:r>
              <a:r>
                <a:rPr i="1"/>
                <a:t>Kotter's 8-Step Change Model</a:t>
              </a:r>
              <a:endParaRPr i="1"/>
            </a:p>
            <a:p>
              <a:pPr algn="just"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Available at:</a:t>
              </a:r>
              <a:r>
                <a:rPr u="sng">
                  <a:solidFill>
                    <a:srgbClr val="0563C1"/>
                  </a:solidFill>
                  <a:uFill>
                    <a:solidFill>
                      <a:srgbClr val="0563C1"/>
                    </a:solidFill>
                  </a:uFill>
                </a:rPr>
                <a:t>https://www.mindtools.com/a8nu5v5/kotters-8-step-change-model</a:t>
              </a:r>
              <a:r>
                <a:t> (Accessed 26 February 2023)</a:t>
              </a:r>
            </a:p>
          </p:txBody>
        </p:sp>
        <p:sp>
          <p:nvSpPr>
            <p:cNvPr id="194" name="References"/>
            <p:cNvSpPr txBox="1"/>
            <p:nvPr/>
          </p:nvSpPr>
          <p:spPr>
            <a:xfrm>
              <a:off x="1384" y="593"/>
              <a:ext cx="2716"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References</a:t>
              </a:r>
            </a:p>
          </p:txBody>
        </p:sp>
      </p:grpSp>
      <p:sp>
        <p:nvSpPr>
          <p:cNvPr id="7" name="文本框 6"/>
          <p:cNvSpPr txBox="1"/>
          <p:nvPr/>
        </p:nvSpPr>
        <p:spPr>
          <a:xfrm>
            <a:off x="3295015" y="99060"/>
            <a:ext cx="3048000" cy="276860"/>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vertOverflow="overflow" horzOverflow="overflow" vert="horz" wrap="square" lIns="0" tIns="0" rIns="0" bIns="0" numCol="1" spcCol="38100" rtlCol="0" anchor="t" forceAA="0" upright="0">
            <a:spAutoFit/>
          </a:bodyPr>
          <a:p>
            <a:pPr marL="0" marR="0" indent="0" algn="l" defTabSz="914400" rtl="0" fontAlgn="auto" latinLnBrk="0" hangingPunct="0">
              <a:lnSpc>
                <a:spcPct val="100000"/>
              </a:lnSpc>
              <a:spcBef>
                <a:spcPts val="0"/>
              </a:spcBef>
              <a:spcAft>
                <a:spcPts val="0"/>
              </a:spcAft>
              <a:buClrTx/>
              <a:buSzTx/>
              <a:buFontTx/>
              <a:buNone/>
            </a:pPr>
            <a:endParaRPr kumimoji="0" lang="zh-CN" altLang="en-US" sz="1800" b="0" i="0" u="none" strike="noStrike" cap="none" spc="0" normalizeH="0" baseline="0">
              <a:ln>
                <a:noFill/>
              </a:ln>
              <a:solidFill>
                <a:srgbClr val="000000"/>
              </a:solidFill>
              <a:effectLst/>
              <a:uFillTx/>
              <a:latin typeface="+mj-lt"/>
              <a:ea typeface="+mj-ea"/>
              <a:cs typeface="+mj-cs"/>
              <a:sym typeface="Calibri" panose="020F0502020204030204"/>
            </a:endParaRP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78840" y="376555"/>
            <a:ext cx="7385050" cy="4187190"/>
            <a:chOff x="1384" y="593"/>
            <a:chExt cx="11630" cy="6594"/>
          </a:xfrm>
        </p:grpSpPr>
        <p:sp>
          <p:nvSpPr>
            <p:cNvPr id="196" name="文本框 3"/>
            <p:cNvSpPr txBox="1"/>
            <p:nvPr/>
          </p:nvSpPr>
          <p:spPr>
            <a:xfrm>
              <a:off x="1384" y="1555"/>
              <a:ext cx="11631" cy="5633"/>
            </a:xfrm>
            <a:prstGeom prst="rect">
              <a:avLst/>
            </a:prstGeom>
            <a:ln w="12700">
              <a:miter lim="400000"/>
            </a:ln>
          </p:spPr>
          <p:txBody>
            <a:bodyPr lIns="45719" rIns="45719">
              <a:noAutofit/>
            </a:bodyPr>
            <a:lstStyle/>
            <a:p>
              <a:pPr>
                <a:lnSpc>
                  <a:spcPct val="110000"/>
                </a:lnSpc>
                <a:spcBef>
                  <a:spcPts val="1000"/>
                </a:spcBef>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Prachi Juneja (2020) </a:t>
              </a:r>
              <a:r>
                <a:rPr i="1"/>
                <a:t>Kurt Lewin’s Change Management Model: The Planned Approach to Organizational Change</a:t>
              </a:r>
              <a:endParaRPr i="1"/>
            </a:p>
            <a:p>
              <a:pPr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Available at:</a:t>
              </a:r>
              <a:r>
                <a:rPr u="sng">
                  <a:solidFill>
                    <a:srgbClr val="0563C1"/>
                  </a:solidFill>
                  <a:uFill>
                    <a:solidFill>
                      <a:srgbClr val="0563C1"/>
                    </a:solidFill>
                  </a:uFill>
                </a:rPr>
                <a:t>https://www.managementstudyguide.com/kurt-lewins-change-management-model.htm</a:t>
              </a:r>
              <a:r>
                <a:t> (Accessed: 26 February, 2023)</a:t>
              </a:r>
            </a:p>
            <a:p>
              <a:pPr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just" defTabSz="457200">
                <a:defRPr sz="1400" i="1">
                  <a:latin typeface="微软雅黑" panose="020B0503020204020204" charset="-122"/>
                  <a:ea typeface="微软雅黑" panose="020B0503020204020204" charset="-122"/>
                  <a:cs typeface="微软雅黑" panose="020B0503020204020204" charset="-122"/>
                  <a:sym typeface="微软雅黑" panose="020B0503020204020204" charset="-122"/>
                </a:defRPr>
              </a:pPr>
              <a:r>
                <a:rPr i="0"/>
                <a:t>Bureau of Traditional Chinese Medicine, Health and Family Planning Commission (2017) </a:t>
              </a:r>
              <a:r>
                <a:t>Notice of the Health and Family Planning Commission and the Bureau of Traditional Chinese Medicine on Printing and Distributing the Action Plan for Further Improving Medical Services (2018-2020)</a:t>
              </a:r>
              <a:endParaRPr i="0"/>
            </a:p>
            <a:p>
              <a:pPr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r>
                <a:t>Available at:</a:t>
              </a:r>
              <a:r>
                <a:rPr u="sng">
                  <a:solidFill>
                    <a:srgbClr val="0563C1"/>
                  </a:solidFill>
                  <a:uFill>
                    <a:solidFill>
                      <a:srgbClr val="0563C1"/>
                    </a:solidFill>
                  </a:uFill>
                </a:rPr>
                <a:t>http://www.gov.cn/gongbao/content/2018/content_5299607.htm</a:t>
              </a:r>
              <a:r>
                <a:t> (Accessed: 26 February, 2023)</a:t>
              </a:r>
            </a:p>
            <a:p>
              <a:pPr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defTabSz="457200">
                <a:defRPr sz="1500">
                  <a:solidFill>
                    <a:srgbClr val="1A1A1A"/>
                  </a:solidFill>
                  <a:latin typeface="Arial" panose="020B0604020202020204"/>
                  <a:ea typeface="Arial" panose="020B0604020202020204"/>
                  <a:cs typeface="Arial" panose="020B0604020202020204"/>
                  <a:sym typeface="Arial" panose="020B0604020202020204"/>
                </a:defRPr>
              </a:pPr>
              <a:r>
                <a:t>Graham, Daniel W., "Heraclitus", </a:t>
              </a:r>
              <a:r>
                <a:rPr i="1"/>
                <a:t>The Stanford Encyclopedia of Philosophy </a:t>
              </a:r>
              <a:r>
                <a:t>(Summer 2021 Edition), Edward N. Zalta (ed.)</a:t>
              </a:r>
            </a:p>
            <a:p>
              <a:pPr defTabSz="457200">
                <a:defRPr sz="1500">
                  <a:solidFill>
                    <a:srgbClr val="1A1A1A"/>
                  </a:solidFill>
                  <a:latin typeface="Arial" panose="020B0604020202020204"/>
                  <a:ea typeface="Arial" panose="020B0604020202020204"/>
                  <a:cs typeface="Arial" panose="020B0604020202020204"/>
                  <a:sym typeface="Arial" panose="020B0604020202020204"/>
                </a:defRPr>
              </a:pPr>
              <a:r>
                <a:t>Available at: </a:t>
              </a:r>
              <a:r>
                <a:rPr u="sng">
                  <a:solidFill>
                    <a:srgbClr val="0563C1"/>
                  </a:solidFill>
                  <a:uFill>
                    <a:solidFill>
                      <a:srgbClr val="0563C1"/>
                    </a:solidFill>
                  </a:uFill>
                </a:rPr>
                <a:t>https://plato.stanford.edu/archives/sum2021/entries/heraclitus/</a:t>
              </a:r>
              <a:r>
                <a:t> (Accessed: 26 February, 2023)</a:t>
              </a:r>
            </a:p>
            <a:p>
              <a:pPr defTabSz="457200">
                <a:defRPr sz="1500">
                  <a:solidFill>
                    <a:srgbClr val="1A1A1A"/>
                  </a:solidFill>
                  <a:latin typeface="Arial" panose="020B0604020202020204"/>
                  <a:ea typeface="Arial" panose="020B0604020202020204"/>
                  <a:cs typeface="Arial" panose="020B0604020202020204"/>
                  <a:sym typeface="Arial" panose="020B0604020202020204"/>
                </a:defRPr>
              </a:pPr>
            </a:p>
            <a:p>
              <a:pPr defTabSz="457200">
                <a:defRPr sz="1500">
                  <a:solidFill>
                    <a:srgbClr val="1A1A1A"/>
                  </a:solidFill>
                  <a:latin typeface="Arial" panose="020B0604020202020204"/>
                  <a:ea typeface="Arial" panose="020B0604020202020204"/>
                  <a:cs typeface="Arial" panose="020B0604020202020204"/>
                  <a:sym typeface="Arial" panose="020B0604020202020204"/>
                </a:defRPr>
              </a:pPr>
            </a:p>
            <a:p>
              <a:pPr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197" name="References"/>
            <p:cNvSpPr txBox="1"/>
            <p:nvPr/>
          </p:nvSpPr>
          <p:spPr>
            <a:xfrm>
              <a:off x="1384" y="593"/>
              <a:ext cx="2716" cy="600"/>
            </a:xfrm>
            <a:prstGeom prst="rect">
              <a:avLst/>
            </a:prstGeom>
            <a:ln w="12700">
              <a:miter lim="400000"/>
            </a:ln>
          </p:spPr>
          <p:txBody>
            <a:bodyPr wrap="none" lIns="0" tIns="0" rIns="0" bIns="0">
              <a:spAutoFit/>
            </a:bodyPr>
            <a:lstStyle>
              <a:lvl1pPr>
                <a:defRPr sz="2500" b="1">
                  <a:latin typeface="微软雅黑" panose="020B0503020204020204" charset="-122"/>
                  <a:ea typeface="微软雅黑" panose="020B0503020204020204" charset="-122"/>
                  <a:cs typeface="微软雅黑" panose="020B0503020204020204" charset="-122"/>
                  <a:sym typeface="微软雅黑" panose="020B0503020204020204" charset="-122"/>
                </a:defRPr>
              </a:lvl1pPr>
            </a:lstStyle>
            <a:p>
              <a:r>
                <a:t>References</a:t>
              </a:r>
            </a:p>
          </p:txBody>
        </p:sp>
      </p:gr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755650" y="987425"/>
            <a:ext cx="7385050" cy="3576955"/>
            <a:chOff x="1190" y="1555"/>
            <a:chExt cx="11630" cy="5633"/>
          </a:xfrm>
        </p:grpSpPr>
        <p:sp>
          <p:nvSpPr>
            <p:cNvPr id="199" name="文本框 3"/>
            <p:cNvSpPr txBox="1"/>
            <p:nvPr/>
          </p:nvSpPr>
          <p:spPr>
            <a:xfrm>
              <a:off x="1190" y="1555"/>
              <a:ext cx="11631" cy="2591"/>
            </a:xfrm>
            <a:prstGeom prst="rect">
              <a:avLst/>
            </a:prstGeom>
            <a:ln w="12700">
              <a:miter lim="400000"/>
            </a:ln>
          </p:spPr>
          <p:txBody>
            <a:bodyPr lIns="45719" rIns="45719">
              <a:spAutoFit/>
            </a:bodyPr>
            <a:lstStyle/>
            <a:p>
              <a:pPr defTabSz="457200">
                <a:defRPr sz="1500">
                  <a:solidFill>
                    <a:srgbClr val="1A1A1A"/>
                  </a:solidFill>
                  <a:latin typeface="Arial" panose="020B0604020202020204"/>
                  <a:ea typeface="Arial" panose="020B0604020202020204"/>
                  <a:cs typeface="Arial" panose="020B0604020202020204"/>
                  <a:sym typeface="Arial" panose="020B0604020202020204"/>
                </a:defRPr>
              </a:pPr>
            </a:p>
            <a:p>
              <a:pPr defTabSz="457200">
                <a:defRPr sz="1500">
                  <a:solidFill>
                    <a:srgbClr val="1A1A1A"/>
                  </a:solidFill>
                  <a:latin typeface="Arial" panose="020B0604020202020204"/>
                  <a:ea typeface="Arial" panose="020B0604020202020204"/>
                  <a:cs typeface="Arial" panose="020B0604020202020204"/>
                  <a:sym typeface="Arial" panose="020B0604020202020204"/>
                </a:defRPr>
              </a:pPr>
            </a:p>
            <a:p>
              <a:pPr algn="ctr" defTabSz="457200">
                <a:defRPr sz="5700">
                  <a:solidFill>
                    <a:srgbClr val="1A1A1A"/>
                  </a:solidFill>
                  <a:latin typeface="Arial" panose="020B0604020202020204"/>
                  <a:ea typeface="Arial" panose="020B0604020202020204"/>
                  <a:cs typeface="Arial" panose="020B0604020202020204"/>
                  <a:sym typeface="Arial" panose="020B0604020202020204"/>
                </a:defRPr>
              </a:pPr>
              <a:r>
                <a:rPr b="1">
                  <a:solidFill>
                    <a:srgbClr val="E45489"/>
                  </a:solidFill>
                  <a:latin typeface="Arial" panose="020B0604020202020204" pitchFamily="34" charset="0"/>
                  <a:ea typeface="黑体" panose="02010609060101010101" charset="-122"/>
                  <a:cs typeface="Arial" panose="020B0604020202020204" pitchFamily="34" charset="0"/>
                </a:rPr>
                <a:t>THANK YOU</a:t>
              </a:r>
            </a:p>
            <a:p>
              <a:pPr defTabSz="457200">
                <a:defRPr sz="1400">
                  <a:latin typeface="微软雅黑" panose="020B0503020204020204" charset="-122"/>
                  <a:ea typeface="微软雅黑" panose="020B0503020204020204" charset="-122"/>
                  <a:cs typeface="微软雅黑" panose="020B0503020204020204" charset="-122"/>
                  <a:sym typeface="微软雅黑" panose="020B0503020204020204" charset="-122"/>
                </a:defRPr>
              </a:pPr>
            </a:p>
          </p:txBody>
        </p:sp>
        <p:sp>
          <p:nvSpPr>
            <p:cNvPr id="200" name="文本框 2"/>
            <p:cNvSpPr txBox="1"/>
            <p:nvPr/>
          </p:nvSpPr>
          <p:spPr>
            <a:xfrm>
              <a:off x="4471" y="5524"/>
              <a:ext cx="5069" cy="1664"/>
            </a:xfrm>
            <a:prstGeom prst="rect">
              <a:avLst/>
            </a:prstGeom>
            <a:ln w="12700">
              <a:miter lim="400000"/>
            </a:ln>
          </p:spPr>
          <p:txBody>
            <a:bodyPr lIns="45719" rIns="45719">
              <a:spAutoFit/>
            </a:bodyPr>
            <a:lstStyle/>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r>
                <a:t> </a:t>
              </a:r>
              <a:r>
                <a:t>N</a:t>
              </a:r>
              <a:r>
                <a:t>ame</a:t>
              </a:r>
              <a:r>
                <a:t>: Huaping Zeng                       </a:t>
              </a:r>
            </a:p>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p>
            <a:p>
              <a:pPr algn="ctr">
                <a:defRPr sz="1600">
                  <a:latin typeface="微软雅黑" panose="020B0503020204020204" charset="-122"/>
                  <a:ea typeface="微软雅黑" panose="020B0503020204020204" charset="-122"/>
                  <a:cs typeface="微软雅黑" panose="020B0503020204020204" charset="-122"/>
                  <a:sym typeface="微软雅黑" panose="020B0503020204020204" charset="-122"/>
                </a:defRPr>
              </a:pPr>
              <a:r>
                <a:t>Student ID:2216598</a:t>
              </a:r>
            </a:p>
          </p:txBody>
        </p:sp>
      </p:grpSp>
    </p:spTree>
  </p:cSld>
  <p:clrMapOvr>
    <a:masterClrMapping/>
  </p:clrMapOvr>
  <p:transition spd="med"/>
</p:sld>
</file>

<file path=ppt/tags/tag1.xml><?xml version="1.0" encoding="utf-8"?>
<p:tagLst xmlns:p="http://schemas.openxmlformats.org/presentationml/2006/main">
  <p:tag name="KSO_WM_UNIT_TABLE_BEAUTIFY" val="smartTable{ac1cd241-566d-46b4-a5f8-3ad46cbbe77f}"/>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PP_MARK_KEY" val="545e3f54-95cc-4bf5-8d8b-5c3a9918bb1d"/>
  <p:tag name="COMMONDATA" val="eyJoZGlkIjoiZGFhZDgwYTNlMjUzYzJlNzlhMWYxMDA2MjIxZjhiNzIifQ=="/>
</p:tagLst>
</file>

<file path=ppt/theme/theme1.xml><?xml version="1.0" encoding="utf-8"?>
<a:theme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Calibri"/>
        <a:ea typeface="Calibri"/>
        <a:cs typeface="Calibri"/>
      </a:majorFont>
      <a:minorFont>
        <a:latin typeface="Helvetica"/>
        <a:ea typeface="Helvetica"/>
        <a:cs typeface="Helvetica"/>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0" tIns="0" rIns="0" bIns="0"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主题">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主题">
      <a:majorFont>
        <a:latin typeface="Calibri"/>
        <a:ea typeface="Calibri"/>
        <a:cs typeface="Calibri"/>
      </a:majorFont>
      <a:minorFont>
        <a:latin typeface="Helvetica"/>
        <a:ea typeface="Helvetica"/>
        <a:cs typeface="Helvetica"/>
      </a:minorFont>
    </a:fontScheme>
    <a:fmtScheme name="Office 主题">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spPr>
      <a:bodyPr rot="0" spcFirstLastPara="1" vertOverflow="overflow" horzOverflow="overflow" vert="horz" wrap="square" lIns="0" tIns="0" rIns="0" bIns="0"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12700" cap="flat">
          <a:solidFill>
            <a:schemeClr val="accent1"/>
          </a:solidFill>
          <a:prstDash val="solid"/>
          <a:miter lim="800000"/>
        </a:ln>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0" tIns="0" rIns="0" bIns="0"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j-lt"/>
            <a:ea typeface="+mj-ea"/>
            <a:cs typeface="+mj-cs"/>
            <a:sym typeface="Calibri" panose="020F050202020403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11942</Words>
  <Application>WPS 演示</Application>
  <PresentationFormat/>
  <Paragraphs>218</Paragraphs>
  <Slides>22</Slides>
  <Notes>0</Notes>
  <HiddenSlides>0</HiddenSlides>
  <MMClips>0</MMClips>
  <ScaleCrop>false</ScaleCrop>
  <HeadingPairs>
    <vt:vector size="6" baseType="variant">
      <vt:variant>
        <vt:lpstr>已用的字体</vt:lpstr>
      </vt:variant>
      <vt:variant>
        <vt:i4>31</vt:i4>
      </vt:variant>
      <vt:variant>
        <vt:lpstr>主题</vt:lpstr>
      </vt:variant>
      <vt:variant>
        <vt:i4>1</vt:i4>
      </vt:variant>
      <vt:variant>
        <vt:lpstr>幻灯片标题</vt:lpstr>
      </vt:variant>
      <vt:variant>
        <vt:i4>22</vt:i4>
      </vt:variant>
    </vt:vector>
  </HeadingPairs>
  <TitlesOfParts>
    <vt:vector size="54" baseType="lpstr">
      <vt:lpstr>Arial</vt:lpstr>
      <vt:lpstr>宋体</vt:lpstr>
      <vt:lpstr>Wingdings</vt:lpstr>
      <vt:lpstr>Calibri</vt:lpstr>
      <vt:lpstr>黑体</vt:lpstr>
      <vt:lpstr>Arial</vt:lpstr>
      <vt:lpstr>微软雅黑</vt:lpstr>
      <vt:lpstr>Arial Unicode MS</vt:lpstr>
      <vt:lpstr>华文楷体</vt:lpstr>
      <vt:lpstr>Helvetica</vt:lpstr>
      <vt:lpstr>幼圆</vt:lpstr>
      <vt:lpstr>华文中宋</vt:lpstr>
      <vt:lpstr>Calibri Light</vt:lpstr>
      <vt:lpstr>Calibri</vt:lpstr>
      <vt:lpstr>华文仿宋</vt:lpstr>
      <vt:lpstr>华文隶书</vt:lpstr>
      <vt:lpstr>新宋体</vt:lpstr>
      <vt:lpstr>Batang</vt:lpstr>
      <vt:lpstr>Gulim</vt:lpstr>
      <vt:lpstr>MingLiU-ExtB</vt:lpstr>
      <vt:lpstr>MS PMincho</vt:lpstr>
      <vt:lpstr>Arial Black</vt:lpstr>
      <vt:lpstr>Helvetica</vt:lpstr>
      <vt:lpstr>Wingdings</vt:lpstr>
      <vt:lpstr>华文琥珀</vt:lpstr>
      <vt:lpstr>华文细黑</vt:lpstr>
      <vt:lpstr>方正兰亭超细黑简体</vt:lpstr>
      <vt:lpstr>方正姚体</vt:lpstr>
      <vt:lpstr>方正粗黑宋简体</vt:lpstr>
      <vt:lpstr>隶书</vt:lpstr>
      <vt:lpstr>华文行楷</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Administrator</cp:lastModifiedBy>
  <cp:revision>51</cp:revision>
  <dcterms:created xsi:type="dcterms:W3CDTF">2023-02-27T00:13:20Z</dcterms:created>
  <dcterms:modified xsi:type="dcterms:W3CDTF">2023-02-27T03:35:02Z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6C823BB945534CB5ACE2D2E2C185524F</vt:lpwstr>
  </property>
  <property fmtid="{D5CDD505-2E9C-101B-9397-08002B2CF9AE}" pid="3" name="KSOProductBuildVer">
    <vt:lpwstr>2052-11.1.0.13703</vt:lpwstr>
  </property>
</Properties>
</file>