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7" r:id="rId6"/>
    <p:sldId id="269" r:id="rId7"/>
    <p:sldId id="268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293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7B147E-8DFF-411B-AA3D-1DCA73ED860A}" type="datetimeFigureOut">
              <a:rPr lang="en-GB" smtClean="0"/>
              <a:t>04/11/2018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54EF9D7-0B93-4F4F-9A47-68FAA9D09A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6938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C9C19E4-73BB-4E5D-894D-2D311B049528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612780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CCF8A27-426A-48D2-8CE2-8683A1862F00}" type="slidenum"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88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93658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994C79D-BD66-48DD-B177-EFF75E8CE68A}" type="slidenum"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44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44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13219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CEE14-899C-49EF-A230-F34199FEC694}" type="datetimeFigureOut">
              <a:rPr lang="en-GB" smtClean="0"/>
              <a:t>04/11/2018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F17E0C-168A-4A37-A8FE-A5DB87C751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51934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CEE14-899C-49EF-A230-F34199FEC694}" type="datetimeFigureOut">
              <a:rPr lang="en-GB" smtClean="0"/>
              <a:t>04/11/2018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F17E0C-168A-4A37-A8FE-A5DB87C751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37309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CEE14-899C-49EF-A230-F34199FEC694}" type="datetimeFigureOut">
              <a:rPr lang="en-GB" smtClean="0"/>
              <a:t>04/11/2018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F17E0C-168A-4A37-A8FE-A5DB87C751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16346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CEE14-899C-49EF-A230-F34199FEC694}" type="datetimeFigureOut">
              <a:rPr lang="en-GB" smtClean="0"/>
              <a:t>04/11/2018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F17E0C-168A-4A37-A8FE-A5DB87C751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64687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CEE14-899C-49EF-A230-F34199FEC694}" type="datetimeFigureOut">
              <a:rPr lang="en-GB" smtClean="0"/>
              <a:t>04/11/2018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F17E0C-168A-4A37-A8FE-A5DB87C751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90508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CEE14-899C-49EF-A230-F34199FEC694}" type="datetimeFigureOut">
              <a:rPr lang="en-GB" smtClean="0"/>
              <a:t>04/11/2018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F17E0C-168A-4A37-A8FE-A5DB87C751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92851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CEE14-899C-49EF-A230-F34199FEC694}" type="datetimeFigureOut">
              <a:rPr lang="en-GB" smtClean="0"/>
              <a:t>04/11/2018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F17E0C-168A-4A37-A8FE-A5DB87C751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83646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CEE14-899C-49EF-A230-F34199FEC694}" type="datetimeFigureOut">
              <a:rPr lang="en-GB" smtClean="0"/>
              <a:t>04/11/2018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F17E0C-168A-4A37-A8FE-A5DB87C751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07096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CEE14-899C-49EF-A230-F34199FEC694}" type="datetimeFigureOut">
              <a:rPr lang="en-GB" smtClean="0"/>
              <a:t>04/11/2018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F17E0C-168A-4A37-A8FE-A5DB87C751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0096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CEE14-899C-49EF-A230-F34199FEC694}" type="datetimeFigureOut">
              <a:rPr lang="en-GB" smtClean="0"/>
              <a:t>04/11/2018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F17E0C-168A-4A37-A8FE-A5DB87C751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26333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CEE14-899C-49EF-A230-F34199FEC694}" type="datetimeFigureOut">
              <a:rPr lang="en-GB" smtClean="0"/>
              <a:t>04/11/2018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F17E0C-168A-4A37-A8FE-A5DB87C751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39756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1295401" y="762000"/>
            <a:ext cx="9673167" cy="4953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1219200" y="5886450"/>
            <a:ext cx="2336800" cy="381000"/>
          </a:xfr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165600" y="5886450"/>
            <a:ext cx="3860800" cy="381000"/>
          </a:xfrm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36000" y="5886450"/>
            <a:ext cx="2336800" cy="381000"/>
          </a:xfrm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638BAEC-A3B4-46C8-B305-5D7B7A6CA985}" type="slidenum"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91055937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FCEE14-899C-49EF-A230-F34199FEC694}" type="datetimeFigureOut">
              <a:rPr lang="en-GB" smtClean="0"/>
              <a:t>04/11/2018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F17E0C-168A-4A37-A8FE-A5DB87C751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406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>
            <p:extLst/>
          </p:nvPr>
        </p:nvGraphicFramePr>
        <p:xfrm>
          <a:off x="436418" y="76658"/>
          <a:ext cx="11268364" cy="5426882"/>
        </p:xfrm>
        <a:graphic>
          <a:graphicData uri="http://schemas.openxmlformats.org/drawingml/2006/table">
            <a:tbl>
              <a:tblPr firstRow="1" bandRow="1">
                <a:tableStyleId>{E269D01E-BC32-4049-B463-5C60D7B0CCD2}</a:tableStyleId>
              </a:tblPr>
              <a:tblGrid>
                <a:gridCol w="289944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16059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420831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706506">
                <a:tc>
                  <a:txBody>
                    <a:bodyPr/>
                    <a:lstStyle/>
                    <a:p>
                      <a:pPr algn="ctr"/>
                      <a:endParaRPr lang="en-GB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b="1" dirty="0">
                        <a:solidFill>
                          <a:schemeClr val="accent1"/>
                        </a:solidFill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1" dirty="0">
                          <a:solidFill>
                            <a:schemeClr val="accent1"/>
                          </a:solidFill>
                        </a:rPr>
                        <a:t>FORMALE</a:t>
                      </a:r>
                    </a:p>
                    <a:p>
                      <a:pPr algn="ctr"/>
                      <a:endParaRPr lang="en-GB" b="1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>
                        <a:solidFill>
                          <a:schemeClr val="accent1"/>
                        </a:solidFill>
                      </a:endParaRPr>
                    </a:p>
                    <a:p>
                      <a:pPr algn="ctr"/>
                      <a:r>
                        <a:rPr lang="en-GB" b="1" dirty="0">
                          <a:solidFill>
                            <a:schemeClr val="accent1"/>
                          </a:solidFill>
                        </a:rPr>
                        <a:t>INFORMALE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591275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accent1"/>
                          </a:solidFill>
                        </a:rPr>
                        <a:t>MATTINA/PRIMO POMERIGGIO </a:t>
                      </a:r>
                    </a:p>
                    <a:p>
                      <a:pPr algn="ctr"/>
                      <a:r>
                        <a:rPr lang="en-GB" b="1" dirty="0">
                          <a:solidFill>
                            <a:schemeClr val="accent1"/>
                          </a:solidFill>
                        </a:rPr>
                        <a:t>MORNING/EARLY AFTERNOON</a:t>
                      </a:r>
                    </a:p>
                    <a:p>
                      <a:pPr algn="ctr"/>
                      <a:endParaRPr lang="en-GB" b="1" dirty="0">
                        <a:solidFill>
                          <a:schemeClr val="accent1"/>
                        </a:solidFill>
                      </a:endParaRPr>
                    </a:p>
                    <a:p>
                      <a:pPr algn="ctr"/>
                      <a:r>
                        <a:rPr lang="en-GB" b="1" dirty="0">
                          <a:solidFill>
                            <a:schemeClr val="accent1"/>
                          </a:solidFill>
                        </a:rPr>
                        <a:t>[leaving]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err="1">
                          <a:solidFill>
                            <a:schemeClr val="tx1"/>
                          </a:solidFill>
                        </a:rPr>
                        <a:t>Buongiorno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en-GB" sz="2400" dirty="0" err="1">
                          <a:solidFill>
                            <a:schemeClr val="tx1"/>
                          </a:solidFill>
                        </a:rPr>
                        <a:t>Arrivederla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Ciao</a:t>
                      </a:r>
                    </a:p>
                    <a:p>
                      <a:pPr algn="ctr"/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Ciao / Arrivederci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312082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accent1"/>
                          </a:solidFill>
                        </a:rPr>
                        <a:t>TARDO POMERIGGIO/</a:t>
                      </a:r>
                      <a:r>
                        <a:rPr lang="en-GB" b="1" baseline="0" dirty="0">
                          <a:solidFill>
                            <a:schemeClr val="accent1"/>
                          </a:solidFill>
                        </a:rPr>
                        <a:t>SERA </a:t>
                      </a:r>
                    </a:p>
                    <a:p>
                      <a:pPr algn="ctr"/>
                      <a:r>
                        <a:rPr lang="en-GB" b="1" dirty="0">
                          <a:solidFill>
                            <a:schemeClr val="accent1"/>
                          </a:solidFill>
                        </a:rPr>
                        <a:t>LATE</a:t>
                      </a:r>
                      <a:r>
                        <a:rPr lang="en-GB" b="1" baseline="0" dirty="0">
                          <a:solidFill>
                            <a:schemeClr val="accent1"/>
                          </a:solidFill>
                        </a:rPr>
                        <a:t> AFTERNOON/</a:t>
                      </a:r>
                    </a:p>
                    <a:p>
                      <a:pPr algn="ctr"/>
                      <a:r>
                        <a:rPr lang="en-GB" b="1" baseline="0" dirty="0">
                          <a:solidFill>
                            <a:schemeClr val="accent1"/>
                          </a:solidFill>
                        </a:rPr>
                        <a:t>EVENING</a:t>
                      </a:r>
                      <a:endParaRPr lang="en-GB" b="1" dirty="0">
                        <a:solidFill>
                          <a:schemeClr val="accent1"/>
                        </a:solidFill>
                      </a:endParaRPr>
                    </a:p>
                    <a:p>
                      <a:pPr algn="ctr"/>
                      <a:endParaRPr lang="en-GB" b="1" dirty="0">
                        <a:solidFill>
                          <a:schemeClr val="accent1"/>
                        </a:solidFill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1" dirty="0">
                          <a:solidFill>
                            <a:schemeClr val="accent1"/>
                          </a:solidFill>
                        </a:rPr>
                        <a:t>[leaving]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err="1">
                          <a:solidFill>
                            <a:schemeClr val="tx1"/>
                          </a:solidFill>
                        </a:rPr>
                        <a:t>Buonasera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en-GB" sz="2400" dirty="0" err="1">
                          <a:solidFill>
                            <a:schemeClr val="tx1"/>
                          </a:solidFill>
                        </a:rPr>
                        <a:t>Arrivederla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Ciao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2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Ciao/ Arrivederci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312082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accent1"/>
                          </a:solidFill>
                        </a:rPr>
                        <a:t>NIGHT</a:t>
                      </a:r>
                    </a:p>
                    <a:p>
                      <a:pPr algn="ctr"/>
                      <a:endParaRPr lang="en-GB" b="1" dirty="0">
                        <a:solidFill>
                          <a:schemeClr val="accent1"/>
                        </a:solidFill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b="1" dirty="0">
                        <a:solidFill>
                          <a:schemeClr val="accent1"/>
                        </a:solidFill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1" dirty="0">
                          <a:solidFill>
                            <a:schemeClr val="accent1"/>
                          </a:solidFill>
                        </a:rPr>
                        <a:t>[leaving]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err="1">
                          <a:solidFill>
                            <a:schemeClr val="tx1"/>
                          </a:solidFill>
                        </a:rPr>
                        <a:t>Buonasera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en-GB" sz="2400" dirty="0" err="1">
                          <a:solidFill>
                            <a:schemeClr val="tx1"/>
                          </a:solidFill>
                        </a:rPr>
                        <a:t>Arrivederla</a:t>
                      </a:r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 / </a:t>
                      </a:r>
                      <a:r>
                        <a:rPr lang="en-GB" sz="2400" dirty="0" err="1">
                          <a:solidFill>
                            <a:schemeClr val="tx1"/>
                          </a:solidFill>
                        </a:rPr>
                        <a:t>Buonanotte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Ciao</a:t>
                      </a:r>
                    </a:p>
                    <a:p>
                      <a:pPr algn="ctr"/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Ciao / </a:t>
                      </a:r>
                      <a:r>
                        <a:rPr lang="en-GB" sz="2400" dirty="0" err="1">
                          <a:solidFill>
                            <a:schemeClr val="tx1"/>
                          </a:solidFill>
                        </a:rPr>
                        <a:t>Buonanotte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989196" y="402343"/>
            <a:ext cx="32285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Greetings in Italian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36418" y="5971408"/>
            <a:ext cx="11066318" cy="46166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Buona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settimana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</a:t>
            </a:r>
            <a:r>
              <a:rPr kumimoji="0" lang="en-GB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Buon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weekend (o fine </a:t>
            </a:r>
            <a:r>
              <a:rPr kumimoji="0" lang="en-GB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settimana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), </a:t>
            </a:r>
            <a:r>
              <a:rPr kumimoji="0" lang="en-GB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Buon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pomeriggio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etc. etc……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36418" y="5140411"/>
            <a:ext cx="783437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 addition (depending on when you meet again):</a:t>
            </a:r>
          </a:p>
        </p:txBody>
      </p:sp>
    </p:spTree>
    <p:extLst>
      <p:ext uri="{BB962C8B-B14F-4D97-AF65-F5344CB8AC3E}">
        <p14:creationId xmlns:p14="http://schemas.microsoft.com/office/powerpoint/2010/main" val="42849523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>
                <a:solidFill>
                  <a:srgbClr val="FF0000"/>
                </a:solidFill>
              </a:rPr>
              <a:t>Primi contatti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7782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it-IT" sz="2400" dirty="0"/>
              <a:t>Ciao, come ti chiami?</a:t>
            </a:r>
          </a:p>
          <a:p>
            <a:pPr>
              <a:lnSpc>
                <a:spcPct val="90000"/>
              </a:lnSpc>
            </a:pPr>
            <a:r>
              <a:rPr lang="it-IT" sz="2400" dirty="0"/>
              <a:t>Mi chiamo Giorgio, e tu?</a:t>
            </a:r>
          </a:p>
          <a:p>
            <a:pPr>
              <a:lnSpc>
                <a:spcPct val="90000"/>
              </a:lnSpc>
            </a:pPr>
            <a:r>
              <a:rPr lang="it-IT" sz="2400" dirty="0"/>
              <a:t>Anna, piacere.</a:t>
            </a:r>
          </a:p>
          <a:p>
            <a:pPr>
              <a:lnSpc>
                <a:spcPct val="90000"/>
              </a:lnSpc>
            </a:pPr>
            <a:r>
              <a:rPr lang="it-IT" sz="2400" dirty="0"/>
              <a:t>Piacere</a:t>
            </a:r>
          </a:p>
          <a:p>
            <a:pPr>
              <a:lnSpc>
                <a:spcPct val="90000"/>
              </a:lnSpc>
            </a:pPr>
            <a:endParaRPr lang="en-GB" sz="2400" dirty="0"/>
          </a:p>
          <a:p>
            <a:pPr>
              <a:lnSpc>
                <a:spcPct val="90000"/>
              </a:lnSpc>
            </a:pPr>
            <a:r>
              <a:rPr lang="en-GB" sz="2400" dirty="0"/>
              <a:t>Ciao, come </a:t>
            </a:r>
            <a:r>
              <a:rPr lang="en-GB" sz="2400" dirty="0" err="1"/>
              <a:t>ti</a:t>
            </a:r>
            <a:r>
              <a:rPr lang="en-GB" sz="2400" dirty="0"/>
              <a:t> </a:t>
            </a:r>
            <a:r>
              <a:rPr lang="en-GB" sz="2400" dirty="0" err="1"/>
              <a:t>chiami</a:t>
            </a:r>
            <a:r>
              <a:rPr lang="en-GB" sz="2400" dirty="0"/>
              <a:t>?</a:t>
            </a:r>
          </a:p>
          <a:p>
            <a:pPr>
              <a:lnSpc>
                <a:spcPct val="90000"/>
              </a:lnSpc>
            </a:pPr>
            <a:r>
              <a:rPr lang="en-GB" sz="2400" dirty="0" err="1"/>
              <a:t>Sono</a:t>
            </a:r>
            <a:r>
              <a:rPr lang="en-GB" sz="2400" dirty="0"/>
              <a:t> Francesca, e </a:t>
            </a:r>
            <a:r>
              <a:rPr lang="en-GB" sz="2400" dirty="0" err="1"/>
              <a:t>tu</a:t>
            </a:r>
            <a:r>
              <a:rPr lang="en-GB" sz="2400" dirty="0"/>
              <a:t>?</a:t>
            </a:r>
          </a:p>
          <a:p>
            <a:pPr>
              <a:lnSpc>
                <a:spcPct val="90000"/>
              </a:lnSpc>
            </a:pPr>
            <a:r>
              <a:rPr lang="en-GB" sz="2400" dirty="0"/>
              <a:t>Paola, </a:t>
            </a:r>
            <a:r>
              <a:rPr lang="en-GB" sz="2400" dirty="0" err="1"/>
              <a:t>piacere</a:t>
            </a:r>
            <a:r>
              <a:rPr lang="en-GB" sz="2400" dirty="0"/>
              <a:t>.</a:t>
            </a:r>
          </a:p>
          <a:p>
            <a:pPr>
              <a:lnSpc>
                <a:spcPct val="90000"/>
              </a:lnSpc>
            </a:pPr>
            <a:r>
              <a:rPr lang="en-GB" sz="2400" dirty="0" err="1"/>
              <a:t>Piacere</a:t>
            </a:r>
            <a:endParaRPr lang="en-GB" sz="2400" dirty="0"/>
          </a:p>
        </p:txBody>
      </p:sp>
      <p:sp>
        <p:nvSpPr>
          <p:cNvPr id="2" name="TextBox 1"/>
          <p:cNvSpPr txBox="1"/>
          <p:nvPr/>
        </p:nvSpPr>
        <p:spPr>
          <a:xfrm>
            <a:off x="5875866" y="2325159"/>
            <a:ext cx="547793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Buongiorno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Lei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come </a:t>
            </a:r>
            <a:r>
              <a:rPr kumimoji="0" lang="en-GB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si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GB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chiam</a:t>
            </a:r>
            <a:r>
              <a:rPr kumimoji="0" lang="en-GB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?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Mi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GB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chiamo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Giorgio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[Rossi],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Lei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?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Anna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[Colombo], </a:t>
            </a:r>
            <a:r>
              <a:rPr kumimoji="0" lang="en-GB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piacere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.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Piacere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2619529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5052" y="1979020"/>
            <a:ext cx="4071730" cy="1325563"/>
          </a:xfrm>
        </p:spPr>
        <p:txBody>
          <a:bodyPr/>
          <a:lstStyle/>
          <a:p>
            <a:r>
              <a:rPr lang="en-GB" dirty="0">
                <a:solidFill>
                  <a:srgbClr val="FF0000"/>
                </a:solidFill>
              </a:rPr>
              <a:t>Come </a:t>
            </a:r>
            <a:r>
              <a:rPr lang="en-GB" dirty="0" err="1">
                <a:solidFill>
                  <a:srgbClr val="FF0000"/>
                </a:solidFill>
              </a:rPr>
              <a:t>si</a:t>
            </a:r>
            <a:r>
              <a:rPr lang="en-GB" dirty="0">
                <a:solidFill>
                  <a:srgbClr val="FF0000"/>
                </a:solidFill>
              </a:rPr>
              <a:t> scrive?</a:t>
            </a:r>
            <a:br>
              <a:rPr lang="en-GB" dirty="0">
                <a:solidFill>
                  <a:srgbClr val="FF0000"/>
                </a:solidFill>
              </a:rPr>
            </a:br>
            <a:endParaRPr lang="en-GB" dirty="0"/>
          </a:p>
        </p:txBody>
      </p:sp>
      <p:pic>
        <p:nvPicPr>
          <p:cNvPr id="4" name="ALMAed_NE1_traccia_6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251317" y="3257404"/>
            <a:ext cx="609600" cy="609600"/>
          </a:xfr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49146" y="1979020"/>
            <a:ext cx="5072038" cy="3373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86054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74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3614" name="Group 190"/>
          <p:cNvGraphicFramePr>
            <a:graphicFrameLocks noGrp="1"/>
          </p:cNvGraphicFramePr>
          <p:nvPr>
            <p:extLst/>
          </p:nvPr>
        </p:nvGraphicFramePr>
        <p:xfrm>
          <a:off x="242548" y="554317"/>
          <a:ext cx="11565993" cy="6052959"/>
        </p:xfrm>
        <a:graphic>
          <a:graphicData uri="http://schemas.openxmlformats.org/drawingml/2006/table">
            <a:tbl>
              <a:tblPr/>
              <a:tblGrid>
                <a:gridCol w="385533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85533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855331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86042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Maiandra GD" pitchFamily="34" charset="0"/>
                          <a:cs typeface="Times New Roman" pitchFamily="18" charset="0"/>
                        </a:rPr>
                        <a:t>Guglielmo Andrei</a:t>
                      </a:r>
                      <a:endParaRPr kumimoji="0" lang="en-GB" sz="1000" b="0" i="0" u="none" strike="noStrike" cap="none" normalizeH="0" baseline="0" dirty="0">
                        <a:ln>
                          <a:noFill/>
                        </a:ln>
                        <a:solidFill>
                          <a:srgbClr val="00009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21920" marR="121920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Maiandra GD" pitchFamily="34" charset="0"/>
                          <a:cs typeface="Times New Roman" pitchFamily="18" charset="0"/>
                        </a:rPr>
                        <a:t>Maria Ricciardi</a:t>
                      </a:r>
                      <a:endParaRPr kumimoji="0" lang="en-GB" sz="1000" b="0" i="0" u="none" strike="noStrike" cap="none" normalizeH="0" baseline="0" dirty="0">
                        <a:ln>
                          <a:noFill/>
                        </a:ln>
                        <a:solidFill>
                          <a:srgbClr val="00009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21920" marR="121920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Maiandra GD" pitchFamily="34" charset="0"/>
                          <a:ea typeface="Times New Roman" pitchFamily="18" charset="0"/>
                          <a:cs typeface="Courier New" pitchFamily="49" charset="0"/>
                        </a:rPr>
                        <a:t>Davide Alberti</a:t>
                      </a:r>
                      <a:endParaRPr kumimoji="0" lang="en-GB" sz="1000" b="0" i="0" u="none" strike="noStrike" cap="none" normalizeH="0" baseline="0" dirty="0">
                        <a:ln>
                          <a:noFill/>
                        </a:ln>
                        <a:solidFill>
                          <a:srgbClr val="000099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Courier New" pitchFamily="49" charset="0"/>
                      </a:endParaRPr>
                    </a:p>
                  </a:txBody>
                  <a:tcPr marL="121920" marR="121920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6042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Maiandra GD" pitchFamily="34" charset="0"/>
                          <a:ea typeface="Times New Roman" pitchFamily="18" charset="0"/>
                          <a:cs typeface="Arial" pitchFamily="34" charset="0"/>
                        </a:rPr>
                        <a:t>Patrizia Lancia</a:t>
                      </a:r>
                      <a:endParaRPr kumimoji="0" lang="en-GB" sz="1000" b="0" i="0" u="none" strike="noStrike" cap="none" normalizeH="0" baseline="0" dirty="0">
                        <a:ln>
                          <a:noFill/>
                        </a:ln>
                        <a:solidFill>
                          <a:srgbClr val="000099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pitchFamily="34" charset="0"/>
                      </a:endParaRPr>
                    </a:p>
                  </a:txBody>
                  <a:tcPr marL="121920" marR="121920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Maiandra GD" pitchFamily="34" charset="0"/>
                          <a:ea typeface="Times New Roman" pitchFamily="18" charset="0"/>
                          <a:cs typeface="JasmineUPC"/>
                        </a:rPr>
                        <a:t>Carla Rodomonti</a:t>
                      </a:r>
                      <a:endParaRPr kumimoji="0" lang="en-GB" sz="1000" b="0" i="0" u="none" strike="noStrike" cap="none" normalizeH="0" baseline="0">
                        <a:ln>
                          <a:noFill/>
                        </a:ln>
                        <a:solidFill>
                          <a:srgbClr val="000099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JasmineUPC"/>
                      </a:endParaRPr>
                    </a:p>
                  </a:txBody>
                  <a:tcPr marL="121920" marR="12192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Maiandra GD" pitchFamily="34" charset="0"/>
                          <a:cs typeface="Times New Roman" pitchFamily="18" charset="0"/>
                        </a:rPr>
                        <a:t>Giuseppe Antonelli</a:t>
                      </a:r>
                      <a:endParaRPr kumimoji="0" lang="en-GB" sz="1000" b="0" i="0" u="none" strike="noStrike" cap="none" normalizeH="0" baseline="0">
                        <a:ln>
                          <a:noFill/>
                        </a:ln>
                        <a:solidFill>
                          <a:srgbClr val="00009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21920" marR="121920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86042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Maiandra GD" pitchFamily="34" charset="0"/>
                          <a:cs typeface="Times New Roman" pitchFamily="18" charset="0"/>
                        </a:rPr>
                        <a:t>Claudio Mazzola</a:t>
                      </a:r>
                      <a:endParaRPr kumimoji="0" lang="en-GB" sz="1000" b="0" i="0" u="none" strike="noStrike" cap="none" normalizeH="0" baseline="0" dirty="0">
                        <a:ln>
                          <a:noFill/>
                        </a:ln>
                        <a:solidFill>
                          <a:srgbClr val="00009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21920" marR="121920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Maiandra GD" pitchFamily="34" charset="0"/>
                          <a:ea typeface="Times New Roman" pitchFamily="18" charset="0"/>
                          <a:cs typeface="Courier New" pitchFamily="49" charset="0"/>
                        </a:rPr>
                        <a:t>Giovanni Barrocci</a:t>
                      </a:r>
                      <a:endParaRPr kumimoji="0" lang="en-GB" sz="1000" b="0" i="0" u="none" strike="noStrike" cap="none" normalizeH="0" baseline="0" dirty="0">
                        <a:ln>
                          <a:noFill/>
                        </a:ln>
                        <a:solidFill>
                          <a:srgbClr val="000099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Courier New" pitchFamily="49" charset="0"/>
                      </a:endParaRPr>
                    </a:p>
                  </a:txBody>
                  <a:tcPr marL="121920" marR="12192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Maiandra GD" pitchFamily="34" charset="0"/>
                          <a:cs typeface="Times New Roman" pitchFamily="18" charset="0"/>
                        </a:rPr>
                        <a:t>Riccardo Gerosa</a:t>
                      </a:r>
                      <a:endParaRPr kumimoji="0" 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00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121920" marR="121920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86042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Maiandra GD" pitchFamily="34" charset="0"/>
                          <a:cs typeface="Times New Roman" pitchFamily="18" charset="0"/>
                        </a:rPr>
                        <a:t>Chiara Verdi</a:t>
                      </a:r>
                      <a:endParaRPr kumimoji="0" 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00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121920" marR="121920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Maiandra GD" pitchFamily="34" charset="0"/>
                          <a:cs typeface="Times New Roman" pitchFamily="18" charset="0"/>
                        </a:rPr>
                        <a:t>Giulietta Sargentini</a:t>
                      </a:r>
                      <a:endParaRPr kumimoji="0" lang="en-GB" sz="1000" b="0" i="0" u="none" strike="noStrike" cap="none" normalizeH="0" baseline="0" dirty="0">
                        <a:ln>
                          <a:noFill/>
                        </a:ln>
                        <a:solidFill>
                          <a:srgbClr val="00009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21920" marR="12192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Maiandra GD" pitchFamily="34" charset="0"/>
                          <a:cs typeface="Times New Roman" pitchFamily="18" charset="0"/>
                        </a:rPr>
                        <a:t>Gennaro De Felice</a:t>
                      </a:r>
                      <a:endParaRPr kumimoji="0" lang="en-GB" sz="1000" b="0" i="0" u="none" strike="noStrike" cap="none" normalizeH="0" baseline="0" dirty="0">
                        <a:ln>
                          <a:noFill/>
                        </a:ln>
                        <a:solidFill>
                          <a:srgbClr val="00009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21920" marR="121920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86042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Maiandra GD" pitchFamily="34" charset="0"/>
                          <a:cs typeface="Times New Roman" pitchFamily="18" charset="0"/>
                        </a:rPr>
                        <a:t>Francesca Marche</a:t>
                      </a:r>
                      <a:endParaRPr kumimoji="0" lang="en-GB" sz="1000" b="0" i="0" u="none" strike="noStrike" cap="none" normalizeH="0" baseline="0">
                        <a:ln>
                          <a:noFill/>
                        </a:ln>
                        <a:solidFill>
                          <a:srgbClr val="00009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21920" marR="121920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Maiandra GD" pitchFamily="34" charset="0"/>
                          <a:cs typeface="Times New Roman" pitchFamily="18" charset="0"/>
                        </a:rPr>
                        <a:t>Francesco Brocardi</a:t>
                      </a:r>
                      <a:endParaRPr kumimoji="0" lang="en-GB" sz="1000" b="0" i="0" u="none" strike="noStrike" cap="none" normalizeH="0" baseline="0">
                        <a:ln>
                          <a:noFill/>
                        </a:ln>
                        <a:solidFill>
                          <a:srgbClr val="00009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21920" marR="12192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Maiandra GD" pitchFamily="34" charset="0"/>
                          <a:cs typeface="Times New Roman" pitchFamily="18" charset="0"/>
                        </a:rPr>
                        <a:t>Anna Guareschi</a:t>
                      </a:r>
                      <a:endParaRPr kumimoji="0" lang="en-GB" sz="1000" b="0" i="0" u="none" strike="noStrike" cap="none" normalizeH="0" baseline="0" dirty="0">
                        <a:ln>
                          <a:noFill/>
                        </a:ln>
                        <a:solidFill>
                          <a:srgbClr val="00009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21920" marR="121920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8903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Maiandra GD" pitchFamily="34" charset="0"/>
                          <a:cs typeface="Times New Roman" pitchFamily="18" charset="0"/>
                        </a:rPr>
                        <a:t>Adele Mantovani</a:t>
                      </a:r>
                      <a:endParaRPr kumimoji="0" lang="en-GB" sz="1000" b="0" i="0" u="none" strike="noStrike" cap="none" normalizeH="0" baseline="0" dirty="0">
                        <a:ln>
                          <a:noFill/>
                        </a:ln>
                        <a:solidFill>
                          <a:srgbClr val="00009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21920" marR="121920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Maiandra GD" pitchFamily="34" charset="0"/>
                          <a:cs typeface="Times New Roman" pitchFamily="18" charset="0"/>
                        </a:rPr>
                        <a:t>Cristina Cesarini</a:t>
                      </a:r>
                      <a:endParaRPr kumimoji="0" lang="en-GB" sz="1000" b="0" i="0" u="none" strike="noStrike" cap="none" normalizeH="0" baseline="0">
                        <a:ln>
                          <a:noFill/>
                        </a:ln>
                        <a:solidFill>
                          <a:srgbClr val="000099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21920" marR="12192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Maiandra GD" pitchFamily="34" charset="0"/>
                          <a:ea typeface="Times New Roman" pitchFamily="18" charset="0"/>
                          <a:cs typeface="Lucida Sans Unicode" pitchFamily="34" charset="0"/>
                        </a:rPr>
                        <a:t>Giacomo Pierini</a:t>
                      </a:r>
                      <a:endParaRPr kumimoji="0" lang="en-GB" sz="1000" b="0" i="0" u="none" strike="noStrike" cap="none" normalizeH="0" baseline="0" dirty="0">
                        <a:ln>
                          <a:noFill/>
                        </a:ln>
                        <a:solidFill>
                          <a:srgbClr val="000099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Lucida Sans Unicode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 dirty="0">
                        <a:ln>
                          <a:noFill/>
                        </a:ln>
                        <a:solidFill>
                          <a:srgbClr val="000099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Lucida Sans Unicode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000" b="0" i="0" u="none" strike="noStrike" cap="none" normalizeH="0" baseline="0" dirty="0">
                        <a:ln>
                          <a:noFill/>
                        </a:ln>
                        <a:solidFill>
                          <a:srgbClr val="000099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Lucida Sans Unicode" pitchFamily="34" charset="0"/>
                      </a:endParaRPr>
                    </a:p>
                  </a:txBody>
                  <a:tcPr marL="121920" marR="121920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86042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Maiandra GD" pitchFamily="34" charset="0"/>
                          <a:cs typeface="Times New Roman" pitchFamily="18" charset="0"/>
                        </a:rPr>
                        <a:t>Luciana Cavallini</a:t>
                      </a:r>
                      <a:endParaRPr kumimoji="0" lang="it-IT" sz="1800" b="0" i="0" u="none" strike="noStrike" cap="none" normalizeH="0" baseline="0">
                        <a:ln>
                          <a:noFill/>
                        </a:ln>
                        <a:solidFill>
                          <a:srgbClr val="0000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121920" marR="121920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Maiandra GD" pitchFamily="34" charset="0"/>
                          <a:cs typeface="Times New Roman" pitchFamily="18" charset="0"/>
                        </a:rPr>
                        <a:t>Ciro Gentile</a:t>
                      </a:r>
                      <a:endParaRPr kumimoji="0" 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0099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121920" marR="12192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Maiandra GD" pitchFamily="34" charset="0"/>
                          <a:ea typeface="Times New Roman" pitchFamily="18" charset="0"/>
                          <a:cs typeface="Lucida Sans Unicode" pitchFamily="34" charset="0"/>
                        </a:rPr>
                        <a:t>Tommaso Girolami</a:t>
                      </a:r>
                      <a:endParaRPr kumimoji="0" 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0099"/>
                        </a:solidFill>
                        <a:effectLst/>
                        <a:latin typeface="Arial" pitchFamily="34" charset="0"/>
                        <a:ea typeface="Times New Roman" pitchFamily="18" charset="0"/>
                        <a:cs typeface="Lucida Sans Unicode" pitchFamily="34" charset="0"/>
                      </a:endParaRPr>
                    </a:p>
                  </a:txBody>
                  <a:tcPr marL="121920" marR="121920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00464099"/>
      </p:ext>
    </p:extLst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smtClean="0"/>
              <a:t>R and L</a:t>
            </a:r>
            <a:endParaRPr lang="en-GB" b="1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1600052"/>
            <a:ext cx="10515600" cy="4204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9490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1882860"/>
            <a:ext cx="10515600" cy="4236867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smtClean="0"/>
              <a:t>R and L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540473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1904105"/>
            <a:ext cx="10515600" cy="4194377"/>
          </a:xfrm>
          <a:prstGeom prst="rect">
            <a:avLst/>
          </a:prstGeom>
        </p:spPr>
      </p:pic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smtClean="0"/>
              <a:t>R and L (</a:t>
            </a:r>
            <a:r>
              <a:rPr lang="en-GB" b="1" dirty="0" err="1" smtClean="0"/>
              <a:t>doppia</a:t>
            </a:r>
            <a:r>
              <a:rPr lang="en-GB" b="1" dirty="0" smtClean="0"/>
              <a:t>!)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41384323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195</Words>
  <Application>Microsoft Office PowerPoint</Application>
  <PresentationFormat>Widescreen</PresentationFormat>
  <Paragraphs>83</Paragraphs>
  <Slides>7</Slides>
  <Notes>3</Notes>
  <HiddenSlides>0</HiddenSlides>
  <MMClips>1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6" baseType="lpstr">
      <vt:lpstr>Arial</vt:lpstr>
      <vt:lpstr>Calibri</vt:lpstr>
      <vt:lpstr>Calibri Light</vt:lpstr>
      <vt:lpstr>Courier New</vt:lpstr>
      <vt:lpstr>JasmineUPC</vt:lpstr>
      <vt:lpstr>Lucida Sans Unicode</vt:lpstr>
      <vt:lpstr>Maiandra GD</vt:lpstr>
      <vt:lpstr>Times New Roman</vt:lpstr>
      <vt:lpstr>Office Theme</vt:lpstr>
      <vt:lpstr>PowerPoint Presentation</vt:lpstr>
      <vt:lpstr>Primi contatti</vt:lpstr>
      <vt:lpstr>Come si scrive? </vt:lpstr>
      <vt:lpstr>PowerPoint Presentation</vt:lpstr>
      <vt:lpstr>R and L</vt:lpstr>
      <vt:lpstr>R and L</vt:lpstr>
      <vt:lpstr>R and L (doppia!)</vt:lpstr>
    </vt:vector>
  </TitlesOfParts>
  <Company>Oxford Brookes University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Alessandra Palidda</dc:creator>
  <cp:lastModifiedBy>insrv</cp:lastModifiedBy>
  <cp:revision>3</cp:revision>
  <dcterms:created xsi:type="dcterms:W3CDTF">2018-10-21T11:46:04Z</dcterms:created>
  <dcterms:modified xsi:type="dcterms:W3CDTF">2018-11-04T14:33:38Z</dcterms:modified>
</cp:coreProperties>
</file>