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ags/tag1.xml" ContentType="application/vnd.openxmlformats-officedocument.presentationml.tag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7" r:id="rId2"/>
    <p:sldId id="260" r:id="rId3"/>
    <p:sldId id="259" r:id="rId4"/>
    <p:sldId id="261" r:id="rId5"/>
    <p:sldId id="289" r:id="rId6"/>
    <p:sldId id="264" r:id="rId7"/>
    <p:sldId id="262" r:id="rId8"/>
    <p:sldId id="263" r:id="rId9"/>
    <p:sldId id="290" r:id="rId10"/>
    <p:sldId id="266" r:id="rId11"/>
    <p:sldId id="276" r:id="rId12"/>
  </p:sldIdLst>
  <p:sldSz cx="9144000" cy="5143500" type="screen16x9"/>
  <p:notesSz cx="6858000" cy="9144000"/>
  <p:defaultTextStyle>
    <a:defPPr>
      <a:defRPr lang="zh-CN"/>
    </a:defPPr>
    <a:lvl1pPr marL="0" lvl="0" indent="0" algn="l" defTabSz="6858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sz="1300" b="0" i="0" u="none" kern="1200" baseline="0">
        <a:solidFill>
          <a:schemeClr val="tx1"/>
        </a:solidFill>
        <a:latin typeface="Calibri" panose="020F0502020204030204" pitchFamily="34" charset="0"/>
        <a:ea typeface="Microsoft YaHei" panose="020B0503020204020204" pitchFamily="34" charset="-122"/>
        <a:cs typeface="+mn-cs"/>
      </a:defRPr>
    </a:lvl1pPr>
    <a:lvl2pPr marL="342900" lvl="1" indent="114300" algn="l" defTabSz="6858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sz="1300" b="0" i="0" u="none" kern="1200" baseline="0">
        <a:solidFill>
          <a:schemeClr val="tx1"/>
        </a:solidFill>
        <a:latin typeface="Calibri" panose="020F0502020204030204" pitchFamily="34" charset="0"/>
        <a:ea typeface="Microsoft YaHei" panose="020B0503020204020204" pitchFamily="34" charset="-122"/>
        <a:cs typeface="+mn-cs"/>
      </a:defRPr>
    </a:lvl2pPr>
    <a:lvl3pPr marL="685800" lvl="2" indent="228600" algn="l" defTabSz="6858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sz="1300" b="0" i="0" u="none" kern="1200" baseline="0">
        <a:solidFill>
          <a:schemeClr val="tx1"/>
        </a:solidFill>
        <a:latin typeface="Calibri" panose="020F0502020204030204" pitchFamily="34" charset="0"/>
        <a:ea typeface="Microsoft YaHei" panose="020B0503020204020204" pitchFamily="34" charset="-122"/>
        <a:cs typeface="+mn-cs"/>
      </a:defRPr>
    </a:lvl3pPr>
    <a:lvl4pPr marL="1028700" lvl="3" indent="342900" algn="l" defTabSz="6858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sz="1300" b="0" i="0" u="none" kern="1200" baseline="0">
        <a:solidFill>
          <a:schemeClr val="tx1"/>
        </a:solidFill>
        <a:latin typeface="Calibri" panose="020F0502020204030204" pitchFamily="34" charset="0"/>
        <a:ea typeface="Microsoft YaHei" panose="020B0503020204020204" pitchFamily="34" charset="-122"/>
        <a:cs typeface="+mn-cs"/>
      </a:defRPr>
    </a:lvl4pPr>
    <a:lvl5pPr marL="1371600" lvl="4" indent="457200" algn="l" defTabSz="6858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sz="1300" b="0" i="0" u="none" kern="1200" baseline="0">
        <a:solidFill>
          <a:schemeClr val="tx1"/>
        </a:solidFill>
        <a:latin typeface="Calibri" panose="020F0502020204030204" pitchFamily="34" charset="0"/>
        <a:ea typeface="Microsoft YaHei" panose="020B0503020204020204" pitchFamily="34" charset="-122"/>
        <a:cs typeface="+mn-cs"/>
      </a:defRPr>
    </a:lvl5pPr>
    <a:lvl6pPr marL="2286000" lvl="5" indent="457200" algn="l" defTabSz="6858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sz="1300" b="0" i="0" u="none" kern="1200" baseline="0">
        <a:solidFill>
          <a:schemeClr val="tx1"/>
        </a:solidFill>
        <a:latin typeface="Calibri" panose="020F0502020204030204" pitchFamily="34" charset="0"/>
        <a:ea typeface="Microsoft YaHei" panose="020B0503020204020204" pitchFamily="34" charset="-122"/>
        <a:cs typeface="+mn-cs"/>
      </a:defRPr>
    </a:lvl6pPr>
    <a:lvl7pPr marL="2743200" lvl="6" indent="457200" algn="l" defTabSz="6858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sz="1300" b="0" i="0" u="none" kern="1200" baseline="0">
        <a:solidFill>
          <a:schemeClr val="tx1"/>
        </a:solidFill>
        <a:latin typeface="Calibri" panose="020F0502020204030204" pitchFamily="34" charset="0"/>
        <a:ea typeface="Microsoft YaHei" panose="020B0503020204020204" pitchFamily="34" charset="-122"/>
        <a:cs typeface="+mn-cs"/>
      </a:defRPr>
    </a:lvl7pPr>
    <a:lvl8pPr marL="3200400" lvl="7" indent="457200" algn="l" defTabSz="6858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sz="1300" b="0" i="0" u="none" kern="1200" baseline="0">
        <a:solidFill>
          <a:schemeClr val="tx1"/>
        </a:solidFill>
        <a:latin typeface="Calibri" panose="020F0502020204030204" pitchFamily="34" charset="0"/>
        <a:ea typeface="Microsoft YaHei" panose="020B0503020204020204" pitchFamily="34" charset="-122"/>
        <a:cs typeface="+mn-cs"/>
      </a:defRPr>
    </a:lvl8pPr>
    <a:lvl9pPr marL="3657600" lvl="8" indent="457200" algn="l" defTabSz="6858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sz="1300" b="0" i="0" u="none" kern="1200" baseline="0">
        <a:solidFill>
          <a:schemeClr val="tx1"/>
        </a:solidFill>
        <a:latin typeface="Calibri" panose="020F0502020204030204" pitchFamily="34" charset="0"/>
        <a:ea typeface="Microsoft YaHei" panose="020B0503020204020204" pitchFamily="34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6645B"/>
    <a:srgbClr val="AAECE4"/>
    <a:srgbClr val="50D8C8"/>
    <a:srgbClr val="7BE1D5"/>
    <a:srgbClr val="D0F4F0"/>
    <a:srgbClr val="ECFAF8"/>
    <a:srgbClr val="3BA08E"/>
    <a:srgbClr val="6C9B9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3793"/>
    <p:restoredTop sz="94129"/>
  </p:normalViewPr>
  <p:slideViewPr>
    <p:cSldViewPr snapToGrid="0">
      <p:cViewPr varScale="1">
        <p:scale>
          <a:sx n="88" d="100"/>
          <a:sy n="88" d="100"/>
        </p:scale>
        <p:origin x="-948" y="-96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3150"/>
    </p:cViewPr>
  </p:outlineViewPr>
  <p:notesTextViewPr>
    <p:cViewPr>
      <p:scale>
        <a:sx n="1" d="1"/>
        <a:sy n="1" d="1"/>
      </p:scale>
      <p:origin x="0" y="0"/>
    </p:cViewPr>
  </p:notesTextViewPr>
  <p:sorterViewPr showFormatting="0">
    <p:cViewPr>
      <p:scale>
        <a:sx n="50" d="100"/>
        <a:sy n="5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/>
              <a:pPr/>
              <a:t>2025/11/3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D2A48B96-639E-45A3-A0BA-2464DFDB1FAA}" type="datetimeFigureOut">
              <a:rPr lang="zh-CN" altLang="en-US" smtClean="0"/>
              <a:pPr/>
              <a:t>2025/11/3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A6837353-30EB-4A48-80EB-173D804AEFBD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Arial" panose="020B0604020202020204" pitchFamily="34" charset="0"/>
        <a:cs typeface="Arial" panose="020B0604020202020204" pitchFamily="34" charset="0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Arial" panose="020B0604020202020204" pitchFamily="34" charset="0"/>
        <a:cs typeface="Arial" panose="020B0604020202020204" pitchFamily="34" charset="0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Arial" panose="020B0604020202020204" pitchFamily="34" charset="0"/>
        <a:cs typeface="Arial" panose="020B0604020202020204" pitchFamily="34" charset="0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Arial" panose="020B0604020202020204" pitchFamily="34" charset="0"/>
        <a:cs typeface="Arial" panose="020B0604020202020204" pitchFamily="34" charset="0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Arial" panose="020B0604020202020204" pitchFamily="34" charset="0"/>
        <a:cs typeface="Arial" panose="020B0604020202020204" pitchFamily="34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kép hely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Jegyzetek helye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hu-HU" dirty="0"/>
          </a:p>
        </p:txBody>
      </p:sp>
      <p:sp>
        <p:nvSpPr>
          <p:cNvPr id="4" name="Dia számának hely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pPr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Text Placeholder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hu-HU" alt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Text Placeholder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en-US" alt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kép hely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Jegyzetek helye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hu-HU" dirty="0"/>
          </a:p>
        </p:txBody>
      </p:sp>
      <p:sp>
        <p:nvSpPr>
          <p:cNvPr id="4" name="Dia számának hely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pPr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Text Placeholder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hu-HU" alt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Text Placeholder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en-US" alt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Text Placeholder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en-US" alt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kép hely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Jegyzetek helye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hu-HU" dirty="0"/>
          </a:p>
        </p:txBody>
      </p:sp>
      <p:sp>
        <p:nvSpPr>
          <p:cNvPr id="4" name="Dia számának hely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pPr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Text Placeholder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Text Placeholder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hu-HU" alt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19B69ED2-AFA2-4C7D-901D-68A7D52735F3}" type="datetimeFigureOut">
              <a:rPr kumimoji="0" lang="zh-CN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t>2025/11/3</a:t>
            </a:fld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720085FC-F682-4F11-B4E5-F6347D87E0B7}" type="slidenum">
              <a:rPr kumimoji="0" lang="zh-CN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t>‹#›</a:t>
            </a:fld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2" name="组合 10"/>
          <p:cNvGrpSpPr/>
          <p:nvPr userDrawn="1"/>
        </p:nvGrpSpPr>
        <p:grpSpPr>
          <a:xfrm>
            <a:off x="0" y="141288"/>
            <a:ext cx="604838" cy="895350"/>
            <a:chOff x="-10" y="-973495"/>
            <a:chExt cx="2575977" cy="3816065"/>
          </a:xfrm>
        </p:grpSpPr>
        <p:pic>
          <p:nvPicPr>
            <p:cNvPr id="2058" name="图片 11"/>
            <p:cNvPicPr>
              <a:picLocks noChangeAspect="1"/>
            </p:cNvPicPr>
            <p:nvPr/>
          </p:nvPicPr>
          <p:blipFill>
            <a:blip r:embed="rId2" cstate="print"/>
            <a:srcRect t="19044" r="41302" b="21577"/>
            <a:stretch>
              <a:fillRect/>
            </a:stretch>
          </p:blipFill>
          <p:spPr>
            <a:xfrm flipH="1">
              <a:off x="-10" y="-973495"/>
              <a:ext cx="2575977" cy="3816065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2059" name="图片 12"/>
            <p:cNvPicPr>
              <a:picLocks noChangeAspect="1"/>
            </p:cNvPicPr>
            <p:nvPr/>
          </p:nvPicPr>
          <p:blipFill>
            <a:blip r:embed="rId3" cstate="print"/>
            <a:srcRect t="20975" r="41618" b="20621"/>
            <a:stretch>
              <a:fillRect/>
            </a:stretch>
          </p:blipFill>
          <p:spPr>
            <a:xfrm flipH="1">
              <a:off x="0" y="-264100"/>
              <a:ext cx="1568449" cy="2368336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1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4638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19B69ED2-AFA2-4C7D-901D-68A7D52735F3}" type="datetimeFigureOut">
              <a:rPr kumimoji="0" lang="zh-CN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t>2025/11/3</a:t>
            </a:fld>
            <a:endParaRPr kumimoji="0" lang="zh-CN" altLang="en-US" sz="9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46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</a:endParaRPr>
          </a:p>
        </p:txBody>
      </p:sp>
      <p:sp>
        <p:nvSpPr>
          <p:cNvPr id="1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4638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720085FC-F682-4F11-B4E5-F6347D87E0B7}" type="slidenum">
              <a:rPr kumimoji="0" lang="zh-CN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t>‹#›</a:t>
            </a:fld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19B69ED2-AFA2-4C7D-901D-68A7D52735F3}" type="datetimeFigureOut">
              <a:rPr kumimoji="0" lang="zh-CN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t>2025/11/3</a:t>
            </a:fld>
            <a:endParaRPr kumimoji="0" lang="zh-CN" altLang="en-US" sz="9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720085FC-F682-4F11-B4E5-F6347D87E0B7}" type="slidenum">
              <a:rPr kumimoji="0" lang="zh-CN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t>‹#›</a:t>
            </a:fld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pattFill prst="dkUpDiag">
            <a:fgClr>
              <a:srgbClr val="324C5C"/>
            </a:fgClr>
            <a:bgClr>
              <a:schemeClr val="tx1">
                <a:lumMod val="95000"/>
                <a:lumOff val="5000"/>
              </a:schemeClr>
            </a:bgClr>
          </a:patt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no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015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762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 dirty="0"/>
              <a:t>单击此处编辑母版标题样式</a:t>
            </a:r>
            <a:endParaRPr lang="en-US" altLang="zh-CN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>
          <a:xfrm>
            <a:off x="628650" y="1131888"/>
            <a:ext cx="7886700" cy="3500437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  <a:endParaRPr lang="en-US" altLang="zh-CN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46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19B69ED2-AFA2-4C7D-901D-68A7D52735F3}" type="datetimeFigureOut">
              <a:rPr kumimoji="0" lang="zh-CN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t>2025/11/3</a:t>
            </a:fld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46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46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720085FC-F682-4F11-B4E5-F6347D87E0B7}" type="slidenum">
              <a:rPr kumimoji="0" lang="zh-CN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t>‹#›</a:t>
            </a:fld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032" name="组合 7"/>
          <p:cNvGrpSpPr/>
          <p:nvPr userDrawn="1"/>
        </p:nvGrpSpPr>
        <p:grpSpPr>
          <a:xfrm>
            <a:off x="0" y="141288"/>
            <a:ext cx="604838" cy="895350"/>
            <a:chOff x="-10" y="-973495"/>
            <a:chExt cx="2575977" cy="3816065"/>
          </a:xfrm>
        </p:grpSpPr>
        <p:pic>
          <p:nvPicPr>
            <p:cNvPr id="1033" name="图片 8"/>
            <p:cNvPicPr>
              <a:picLocks noChangeAspect="1"/>
            </p:cNvPicPr>
            <p:nvPr/>
          </p:nvPicPr>
          <p:blipFill>
            <a:blip r:embed="rId5" cstate="print"/>
            <a:srcRect t="19044" r="41302" b="21577"/>
            <a:stretch>
              <a:fillRect/>
            </a:stretch>
          </p:blipFill>
          <p:spPr>
            <a:xfrm flipH="1">
              <a:off x="-10" y="-973495"/>
              <a:ext cx="2575977" cy="3816065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034" name="图片 9"/>
            <p:cNvPicPr>
              <a:picLocks noChangeAspect="1"/>
            </p:cNvPicPr>
            <p:nvPr/>
          </p:nvPicPr>
          <p:blipFill>
            <a:blip r:embed="rId6" cstate="print"/>
            <a:srcRect t="20975" r="41618" b="20621"/>
            <a:stretch>
              <a:fillRect/>
            </a:stretch>
          </p:blipFill>
          <p:spPr>
            <a:xfrm flipH="1">
              <a:off x="0" y="-264100"/>
              <a:ext cx="1568449" cy="2368336"/>
            </a:xfrm>
            <a:prstGeom prst="rect">
              <a:avLst/>
            </a:prstGeom>
            <a:noFill/>
            <a:ln w="9525">
              <a:noFill/>
            </a:ln>
          </p:spPr>
        </p:pic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</p:sldLayoutIdLst>
  <p:timing>
    <p:tnLst>
      <p:par>
        <p:cTn id="1" dur="indefinite" restart="never" nodeType="tmRoot"/>
      </p:par>
    </p:tnLst>
  </p:timing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rgbClr val="50D8C8"/>
          </a:solidFill>
          <a:latin typeface="Arial" panose="020B0604020202020204" pitchFamily="34" charset="0"/>
          <a:ea typeface="Arial" panose="020B0604020202020204" pitchFamily="34" charset="0"/>
          <a:cs typeface="Arial" panose="020B0604020202020204" pitchFamily="34" charset="0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1800" kern="1200">
          <a:solidFill>
            <a:srgbClr val="7BE1D5"/>
          </a:solidFill>
          <a:latin typeface="Arial" panose="020B0604020202020204" pitchFamily="34" charset="0"/>
          <a:ea typeface="Arial" panose="020B0604020202020204" pitchFamily="34" charset="0"/>
          <a:cs typeface="Arial" panose="020B0604020202020204" pitchFamily="34" charset="0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solidFill>
            <a:srgbClr val="7BE1D5"/>
          </a:solidFill>
          <a:latin typeface="Arial" panose="020B0604020202020204" pitchFamily="34" charset="0"/>
          <a:ea typeface="Arial" panose="020B0604020202020204" pitchFamily="34" charset="0"/>
          <a:cs typeface="Arial" panose="020B0604020202020204" pitchFamily="34" charset="0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rgbClr val="7BE1D5"/>
          </a:solidFill>
          <a:latin typeface="Arial" panose="020B0604020202020204" pitchFamily="34" charset="0"/>
          <a:ea typeface="Arial" panose="020B0604020202020204" pitchFamily="34" charset="0"/>
          <a:cs typeface="Arial" panose="020B0604020202020204" pitchFamily="34" charset="0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100" kern="1200">
          <a:solidFill>
            <a:srgbClr val="7BE1D5"/>
          </a:solidFill>
          <a:latin typeface="Arial" panose="020B0604020202020204" pitchFamily="34" charset="0"/>
          <a:ea typeface="Arial" panose="020B0604020202020204" pitchFamily="34" charset="0"/>
          <a:cs typeface="Arial" panose="020B0604020202020204" pitchFamily="34" charset="0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100" kern="1200">
          <a:solidFill>
            <a:srgbClr val="7BE1D5"/>
          </a:solidFill>
          <a:latin typeface="Arial" panose="020B0604020202020204" pitchFamily="34" charset="0"/>
          <a:ea typeface="Arial" panose="020B0604020202020204" pitchFamily="34" charset="0"/>
          <a:cs typeface="Arial" panose="020B0604020202020204" pitchFamily="34" charset="0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emf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roundtable.org/artificial-intelligence-policy-recommendations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1"/>
          <p:cNvGrpSpPr/>
          <p:nvPr/>
        </p:nvGrpSpPr>
        <p:grpSpPr>
          <a:xfrm>
            <a:off x="0" y="0"/>
            <a:ext cx="9144000" cy="5143500"/>
            <a:chOff x="0" y="0"/>
            <a:chExt cx="9144000" cy="5143500"/>
          </a:xfrm>
        </p:grpSpPr>
        <p:pic>
          <p:nvPicPr>
            <p:cNvPr id="3078" name="图片 15"/>
            <p:cNvPicPr>
              <a:picLocks noChangeAspect="1"/>
            </p:cNvPicPr>
            <p:nvPr/>
          </p:nvPicPr>
          <p:blipFill>
            <a:blip r:embed="rId3"/>
            <a:srcRect t="42001" r="33006" b="21579"/>
            <a:stretch>
              <a:fillRect/>
            </a:stretch>
          </p:blipFill>
          <p:spPr>
            <a:xfrm>
              <a:off x="2683117" y="0"/>
              <a:ext cx="6460883" cy="5143500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3079" name="图片 16"/>
            <p:cNvPicPr>
              <a:picLocks noChangeAspect="1"/>
            </p:cNvPicPr>
            <p:nvPr/>
          </p:nvPicPr>
          <p:blipFill>
            <a:blip r:embed="rId4"/>
            <a:srcRect t="42139" r="41618" b="20621"/>
            <a:stretch>
              <a:fillRect/>
            </a:stretch>
          </p:blipFill>
          <p:spPr>
            <a:xfrm>
              <a:off x="4340863" y="0"/>
              <a:ext cx="4803137" cy="4624507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3080" name="图片 3"/>
            <p:cNvPicPr>
              <a:picLocks noChangeAspect="1"/>
            </p:cNvPicPr>
            <p:nvPr/>
          </p:nvPicPr>
          <p:blipFill>
            <a:blip r:embed="rId5"/>
            <a:srcRect l="4973" t="7013"/>
            <a:stretch>
              <a:fillRect/>
            </a:stretch>
          </p:blipFill>
          <p:spPr>
            <a:xfrm>
              <a:off x="0" y="0"/>
              <a:ext cx="2016084" cy="1536700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8" name="矩形 17"/>
          <p:cNvSpPr/>
          <p:nvPr/>
        </p:nvSpPr>
        <p:spPr>
          <a:xfrm>
            <a:off x="7515225" y="331788"/>
            <a:ext cx="1171575" cy="477838"/>
          </a:xfrm>
          <a:prstGeom prst="rect">
            <a:avLst/>
          </a:prstGeom>
          <a:noFill/>
          <a:ln>
            <a:solidFill>
              <a:srgbClr val="27AE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100" b="0" i="0" u="none" strike="noStrike" kern="1200" cap="none" spc="0" normalizeH="0" baseline="0" noProof="0" dirty="0">
                <a:ln>
                  <a:noFill/>
                </a:ln>
                <a:solidFill>
                  <a:srgbClr val="27AE9F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LOGO</a:t>
            </a:r>
            <a:endParaRPr kumimoji="0" lang="zh-CN" altLang="en-US" sz="2100" b="0" i="0" u="none" strike="noStrike" kern="1200" cap="none" spc="0" normalizeH="0" baseline="0" noProof="0" dirty="0">
              <a:ln>
                <a:noFill/>
              </a:ln>
              <a:solidFill>
                <a:srgbClr val="27AE9F"/>
              </a:solidFill>
              <a:effectLst/>
              <a:uLnTx/>
              <a:uFillTx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1291590" y="572135"/>
            <a:ext cx="6223635" cy="206184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marR="0" algn="ctr" defTabSz="68580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defRPr/>
            </a:pPr>
            <a:r>
              <a:rPr kumimoji="0" lang="hu-HU" altLang="zh-CN" sz="4000" b="1" kern="1200" cap="none" spc="0" normalizeH="0" baseline="0" noProof="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Conference Presentation</a:t>
            </a:r>
          </a:p>
          <a:p>
            <a:pPr marR="0" algn="ctr" defTabSz="68580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defRPr/>
            </a:pPr>
            <a:r>
              <a:rPr kumimoji="0" lang="hu-HU" altLang="zh-CN" sz="4000" b="1" kern="1200" cap="none" spc="0" normalizeH="0" baseline="0" noProof="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Artificial Intelligence </a:t>
            </a:r>
          </a:p>
          <a:p>
            <a:pPr marR="0" algn="ctr" defTabSz="68580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defRPr/>
            </a:pPr>
            <a:r>
              <a:rPr kumimoji="0" lang="hu-HU" altLang="zh-CN" sz="4000" b="1" kern="1200" cap="none" spc="0" normalizeH="0" baseline="0" noProof="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and human collaboration</a:t>
            </a:r>
          </a:p>
          <a:p>
            <a:pPr marR="0" algn="ctr" defTabSz="68580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defRPr/>
            </a:pPr>
            <a:r>
              <a:rPr kumimoji="0" lang="hu-HU" altLang="zh-CN" sz="2000" b="1" kern="1200" cap="none" spc="0" normalizeH="0" baseline="0" noProof="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Presented by Renáta Kapus</a:t>
            </a:r>
          </a:p>
          <a:p>
            <a:pPr marR="0" algn="ctr" defTabSz="68580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defRPr/>
            </a:pPr>
            <a:r>
              <a:rPr lang="hu-HU" sz="200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Arial" panose="020B0604020202020204" pitchFamily="34" charset="0"/>
                <a:ea typeface="Arial" panose="020B0604020202020204"/>
                <a:cs typeface="Arial" panose="020B0604020202020204" pitchFamily="34" charset="0"/>
                <a:sym typeface="Arial" panose="020B0604020202020204"/>
              </a:rPr>
              <a:t>Student ID: 2226188</a:t>
            </a:r>
            <a:endParaRPr lang="hu-HU" sz="400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R="0" algn="ctr" defTabSz="68580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defRPr/>
            </a:pPr>
            <a:endParaRPr kumimoji="0" lang="hu-HU" altLang="zh-CN" sz="4000" b="1" kern="1200" cap="none" spc="0" normalizeH="0" baseline="0" noProof="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R="0" algn="ctr" defTabSz="68580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defRPr/>
            </a:pPr>
            <a:endParaRPr kumimoji="0" lang="hu-HU" altLang="zh-CN" sz="4000" b="1" kern="1200" cap="none" spc="0" normalizeH="0" baseline="0" noProof="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14845" y="0"/>
            <a:ext cx="2129155" cy="902335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组合 5"/>
          <p:cNvGrpSpPr/>
          <p:nvPr/>
        </p:nvGrpSpPr>
        <p:grpSpPr>
          <a:xfrm>
            <a:off x="0" y="0"/>
            <a:ext cx="4575175" cy="5068888"/>
            <a:chOff x="-3" y="-11007"/>
            <a:chExt cx="2575977" cy="2853574"/>
          </a:xfrm>
        </p:grpSpPr>
        <p:pic>
          <p:nvPicPr>
            <p:cNvPr id="5128" name="图片 3"/>
            <p:cNvPicPr>
              <a:picLocks noChangeAspect="1"/>
            </p:cNvPicPr>
            <p:nvPr/>
          </p:nvPicPr>
          <p:blipFill>
            <a:blip r:embed="rId2"/>
            <a:srcRect t="34021" r="41302" b="21577"/>
            <a:stretch>
              <a:fillRect/>
            </a:stretch>
          </p:blipFill>
          <p:spPr>
            <a:xfrm flipH="1">
              <a:off x="-3" y="-11007"/>
              <a:ext cx="2575977" cy="2853574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5129" name="图片 4"/>
            <p:cNvPicPr>
              <a:picLocks noChangeAspect="1"/>
            </p:cNvPicPr>
            <p:nvPr/>
          </p:nvPicPr>
          <p:blipFill>
            <a:blip r:embed="rId3" cstate="print"/>
            <a:srcRect t="29494" r="41618" b="20621"/>
            <a:stretch>
              <a:fillRect/>
            </a:stretch>
          </p:blipFill>
          <p:spPr>
            <a:xfrm flipH="1">
              <a:off x="-1" y="15804"/>
              <a:ext cx="1568449" cy="2022899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7" name="文本框 6"/>
          <p:cNvSpPr txBox="1"/>
          <p:nvPr/>
        </p:nvSpPr>
        <p:spPr>
          <a:xfrm>
            <a:off x="4575175" y="1698625"/>
            <a:ext cx="3681413" cy="838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algn="ctr" defTabSz="685800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defRPr/>
            </a:pPr>
            <a:r>
              <a:rPr kumimoji="0" lang="zh-CN" altLang="en-US" sz="4050" kern="1200" cap="none" spc="0" normalizeH="0" baseline="0" noProof="0" dirty="0">
                <a:solidFill>
                  <a:srgbClr val="50D8C8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Enter title</a:t>
            </a:r>
          </a:p>
        </p:txBody>
      </p:sp>
      <p:sp>
        <p:nvSpPr>
          <p:cNvPr id="11" name="矩形 10"/>
          <p:cNvSpPr/>
          <p:nvPr/>
        </p:nvSpPr>
        <p:spPr>
          <a:xfrm>
            <a:off x="7515225" y="331788"/>
            <a:ext cx="1171575" cy="477838"/>
          </a:xfrm>
          <a:prstGeom prst="rect">
            <a:avLst/>
          </a:prstGeom>
          <a:noFill/>
          <a:ln>
            <a:solidFill>
              <a:srgbClr val="27AE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100" b="0" i="0" u="none" strike="noStrike" kern="1200" cap="none" spc="0" normalizeH="0" baseline="0" noProof="0" dirty="0">
                <a:ln>
                  <a:noFill/>
                </a:ln>
                <a:solidFill>
                  <a:srgbClr val="27AE9F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LOGO</a:t>
            </a:r>
            <a:endParaRPr kumimoji="0" lang="zh-CN" altLang="en-US" sz="2100" b="0" i="0" u="none" strike="noStrike" kern="1200" cap="none" spc="0" normalizeH="0" baseline="0" noProof="0" dirty="0">
              <a:ln>
                <a:noFill/>
              </a:ln>
              <a:solidFill>
                <a:srgbClr val="27AE9F"/>
              </a:solidFill>
              <a:effectLst/>
              <a:uLnTx/>
              <a:uFillTx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5" name="图片 11"/>
          <p:cNvPicPr>
            <a:picLocks noChangeAspect="1"/>
          </p:cNvPicPr>
          <p:nvPr/>
        </p:nvPicPr>
        <p:blipFill>
          <a:blip r:embed="rId4"/>
          <a:srcRect r="4973" b="7013"/>
          <a:stretch>
            <a:fillRect/>
          </a:stretch>
        </p:blipFill>
        <p:spPr>
          <a:xfrm>
            <a:off x="6157913" y="3071813"/>
            <a:ext cx="2986087" cy="20716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" name="Picture 2"/>
          <p:cNvPicPr/>
          <p:nvPr/>
        </p:nvPicPr>
        <p:blipFill>
          <a:blip r:embed="rId5"/>
          <a:stretch>
            <a:fillRect/>
          </a:stretch>
        </p:blipFill>
        <p:spPr>
          <a:xfrm>
            <a:off x="2387" y="0"/>
            <a:ext cx="9141767" cy="5143500"/>
          </a:xfrm>
          <a:prstGeom prst="rect">
            <a:avLst/>
          </a:prstGeom>
        </p:spPr>
      </p:pic>
      <p:sp>
        <p:nvSpPr>
          <p:cNvPr id="4" name="Text Box 3"/>
          <p:cNvSpPr txBox="1"/>
          <p:nvPr/>
        </p:nvSpPr>
        <p:spPr>
          <a:xfrm>
            <a:off x="3063240" y="5419725"/>
            <a:ext cx="5052695" cy="2914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altLang="en-US" sz="800">
                <a:latin typeface="Arial" panose="020B0604020202020204" pitchFamily="34" charset="0"/>
                <a:cs typeface="Arial" panose="020B0604020202020204" pitchFamily="34" charset="0"/>
              </a:rPr>
              <a:t>Figure 1. Mercier  (2025)  AI in the Hospitality Industry: Benefits, Challenges &amp; What’s Next</a:t>
            </a:r>
            <a:r>
              <a:rPr lang="hu-HU" altLang="en-US"/>
              <a:t>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97485"/>
            <a:ext cx="6858000" cy="660400"/>
          </a:xfrm>
        </p:spPr>
        <p:txBody>
          <a:bodyPr/>
          <a:lstStyle/>
          <a:p>
            <a:r>
              <a:rPr lang="hu-HU" altLang="en-US" b="1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+mn-ea"/>
              </a:rPr>
              <a:t>Introduction</a:t>
            </a:r>
            <a:endParaRPr lang="hu-HU" altLang="en-US" b="1"/>
          </a:p>
        </p:txBody>
      </p:sp>
      <p:sp>
        <p:nvSpPr>
          <p:cNvPr id="10" name="Subtitle 9"/>
          <p:cNvSpPr>
            <a:spLocks noGrp="1"/>
          </p:cNvSpPr>
          <p:nvPr>
            <p:ph type="subTitle" idx="1"/>
          </p:nvPr>
        </p:nvSpPr>
        <p:spPr>
          <a:xfrm>
            <a:off x="259080" y="1312545"/>
            <a:ext cx="8489315" cy="3641090"/>
          </a:xfrm>
        </p:spPr>
        <p:txBody>
          <a:bodyPr/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hu-HU" altLang="en-US" sz="2000">
                <a:solidFill>
                  <a:schemeClr val="bg1"/>
                </a:solidFill>
              </a:rPr>
              <a:t>Examining artificial intelligence and human collaboration in hospitality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hu-HU" altLang="en-US" sz="2000">
              <a:solidFill>
                <a:schemeClr val="bg1"/>
              </a:solidFill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hu-HU" altLang="en-US" sz="2000">
              <a:solidFill>
                <a:schemeClr val="bg1"/>
              </a:solidFill>
            </a:endParaRPr>
          </a:p>
          <a:p>
            <a:pPr algn="just">
              <a:lnSpc>
                <a:spcPct val="150000"/>
              </a:lnSpc>
              <a:buFont typeface="Arial" panose="020B0604020202020204" pitchFamily="34" charset="0"/>
            </a:pPr>
            <a:r>
              <a:rPr lang="hu-HU" altLang="en-US" sz="2000">
                <a:solidFill>
                  <a:schemeClr val="bg1"/>
                </a:solidFill>
              </a:rPr>
              <a:t>                  opportunities                                   difficulties for hotel staff 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</a:pPr>
            <a:endParaRPr lang="hu-HU" altLang="en-US" sz="2000">
              <a:solidFill>
                <a:schemeClr val="bg1"/>
              </a:solidFill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hu-HU" altLang="en-US" sz="2000">
                <a:solidFill>
                  <a:schemeClr val="bg1"/>
                </a:solidFill>
              </a:rPr>
              <a:t>importance, relevance using AI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</a:pPr>
            <a:endParaRPr lang="hu-HU" altLang="en-US" sz="2000">
              <a:solidFill>
                <a:schemeClr val="bg1"/>
              </a:solidFill>
            </a:endParaRPr>
          </a:p>
        </p:txBody>
      </p:sp>
      <p:pic>
        <p:nvPicPr>
          <p:cNvPr id="6155" name="图片 18"/>
          <p:cNvPicPr>
            <a:picLocks noChangeAspect="1"/>
          </p:cNvPicPr>
          <p:nvPr/>
        </p:nvPicPr>
        <p:blipFill>
          <a:blip r:embed="rId3" cstate="print"/>
          <a:srcRect r="4973" b="7013"/>
          <a:stretch>
            <a:fillRect/>
          </a:stretch>
        </p:blipFill>
        <p:spPr>
          <a:xfrm>
            <a:off x="7816850" y="4222750"/>
            <a:ext cx="1327150" cy="9207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Text Box 4"/>
          <p:cNvSpPr txBox="1"/>
          <p:nvPr/>
        </p:nvSpPr>
        <p:spPr>
          <a:xfrm>
            <a:off x="314325" y="113665"/>
            <a:ext cx="8018145" cy="53340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/>
          <a:p>
            <a:pPr algn="ctr"/>
            <a:endParaRPr lang="hu-HU" altLang="en-US" b="1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Down Arrow 12"/>
          <p:cNvSpPr/>
          <p:nvPr/>
        </p:nvSpPr>
        <p:spPr>
          <a:xfrm>
            <a:off x="4201795" y="1982470"/>
            <a:ext cx="370205" cy="501650"/>
          </a:xfrm>
          <a:prstGeom prst="down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标题 1"/>
          <p:cNvSpPr>
            <a:spLocks noGrp="1"/>
          </p:cNvSpPr>
          <p:nvPr>
            <p:ph type="title"/>
          </p:nvPr>
        </p:nvSpPr>
        <p:spPr>
          <a:xfrm>
            <a:off x="628650" y="-635"/>
            <a:ext cx="7886700" cy="822960"/>
          </a:xfrm>
        </p:spPr>
        <p:txBody>
          <a:bodyPr vert="horz" wrap="square" lIns="91440" tIns="45720" rIns="91440" bIns="45720" anchor="ctr"/>
          <a:lstStyle/>
          <a:p>
            <a:pPr algn="ctr">
              <a:buNone/>
            </a:pPr>
            <a:r>
              <a:rPr lang="hu-HU" altLang="zh-CN" sz="4000" b="1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Literature Review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56515" y="616585"/>
            <a:ext cx="9087485" cy="4526915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hu-HU" altLang="en-US" sz="2000" b="1" u="sng">
                <a:solidFill>
                  <a:schemeClr val="bg1"/>
                </a:solidFill>
              </a:rPr>
              <a:t>Concept</a:t>
            </a:r>
            <a:r>
              <a:rPr lang="hu-HU" altLang="en-US" sz="2000" u="sng">
                <a:solidFill>
                  <a:schemeClr val="bg1"/>
                </a:solidFill>
              </a:rPr>
              <a:t>:</a:t>
            </a:r>
            <a:r>
              <a:rPr lang="hu-HU" altLang="en-US" sz="2000">
                <a:solidFill>
                  <a:schemeClr val="bg1"/>
                </a:solidFill>
              </a:rPr>
              <a:t> a synergistic strategy          blends human knowledge with the advantages of AI systems, processing vast amounts of data, finding patterns </a:t>
            </a:r>
            <a:r>
              <a:rPr lang="en-US" altLang="en-US" sz="800">
                <a:solidFill>
                  <a:schemeClr val="bg1"/>
                </a:solidFill>
              </a:rPr>
              <a:t>(KarthikSai, 2024).</a:t>
            </a:r>
            <a:r>
              <a:rPr lang="en-US" altLang="en-US" sz="2000">
                <a:solidFill>
                  <a:schemeClr val="bg1"/>
                </a:solidFill>
              </a:rPr>
              <a:t> </a:t>
            </a:r>
          </a:p>
          <a:p>
            <a:pPr algn="just">
              <a:lnSpc>
                <a:spcPct val="150000"/>
              </a:lnSpc>
            </a:pPr>
            <a:r>
              <a:rPr lang="hu-HU" altLang="en-US" sz="2000">
                <a:solidFill>
                  <a:schemeClr val="bg1"/>
                </a:solidFill>
              </a:rPr>
              <a:t>AI in customer service- chatbots, virtual assistants- increases productivity, customer satisfaction, processing orders, solve problems- save operating costs </a:t>
            </a:r>
            <a:r>
              <a:rPr lang="en-US" altLang="en-US" sz="800">
                <a:solidFill>
                  <a:schemeClr val="bg1"/>
                </a:solidFill>
              </a:rPr>
              <a:t>(Akkinagbe, 2024).</a:t>
            </a:r>
            <a:r>
              <a:rPr lang="en-US" altLang="en-US" sz="2000">
                <a:solidFill>
                  <a:schemeClr val="bg1"/>
                </a:solidFill>
              </a:rPr>
              <a:t> </a:t>
            </a:r>
          </a:p>
          <a:p>
            <a:pPr algn="just">
              <a:lnSpc>
                <a:spcPct val="150000"/>
              </a:lnSpc>
            </a:pPr>
            <a:r>
              <a:rPr lang="hu-HU" altLang="en-US" sz="2000" u="sng">
                <a:solidFill>
                  <a:schemeClr val="bg1"/>
                </a:solidFill>
              </a:rPr>
              <a:t>Application of AI in hospitality:</a:t>
            </a:r>
            <a:r>
              <a:rPr lang="hu-HU" altLang="en-US" sz="2000">
                <a:solidFill>
                  <a:schemeClr val="bg1"/>
                </a:solidFill>
              </a:rPr>
              <a:t> robots- identify customer needs, provide anticipated services         improved client experience</a:t>
            </a:r>
            <a:r>
              <a:rPr lang="hu-HU" altLang="en-US" sz="800">
                <a:solidFill>
                  <a:schemeClr val="bg1"/>
                </a:solidFill>
              </a:rPr>
              <a:t> </a:t>
            </a:r>
            <a:r>
              <a:rPr lang="en-US" altLang="en-US" sz="800">
                <a:solidFill>
                  <a:schemeClr val="bg1"/>
                </a:solidFill>
              </a:rPr>
              <a:t> (Kim, et al., 2024).</a:t>
            </a:r>
            <a:endParaRPr lang="en-US" altLang="en-US" sz="200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altLang="en-US" sz="2000">
              <a:solidFill>
                <a:schemeClr val="bg1"/>
              </a:solidFill>
            </a:endParaRPr>
          </a:p>
          <a:p>
            <a:endParaRPr lang="en-US" altLang="en-US" sz="2000">
              <a:solidFill>
                <a:schemeClr val="bg1"/>
              </a:solidFill>
            </a:endParaRPr>
          </a:p>
        </p:txBody>
      </p:sp>
      <p:sp>
        <p:nvSpPr>
          <p:cNvPr id="12" name="Right Arrow 11"/>
          <p:cNvSpPr/>
          <p:nvPr/>
        </p:nvSpPr>
        <p:spPr>
          <a:xfrm>
            <a:off x="4356735" y="919480"/>
            <a:ext cx="429895" cy="75565"/>
          </a:xfrm>
          <a:prstGeom prst="right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Striped Right Arrow 14"/>
          <p:cNvSpPr/>
          <p:nvPr/>
        </p:nvSpPr>
        <p:spPr>
          <a:xfrm>
            <a:off x="2737485" y="4221480"/>
            <a:ext cx="359410" cy="254635"/>
          </a:xfrm>
          <a:prstGeom prst="stripedRight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xxl_15318555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560" y="321945"/>
            <a:ext cx="7802880" cy="4444365"/>
          </a:xfrm>
          <a:prstGeom prst="rect">
            <a:avLst/>
          </a:prstGeom>
        </p:spPr>
      </p:pic>
      <p:sp>
        <p:nvSpPr>
          <p:cNvPr id="6" name="Text Box 5"/>
          <p:cNvSpPr txBox="1"/>
          <p:nvPr/>
        </p:nvSpPr>
        <p:spPr>
          <a:xfrm>
            <a:off x="1106805" y="4821555"/>
            <a:ext cx="7439660" cy="32194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hu-HU" altLang="en-US" sz="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2. Morch (2025) </a:t>
            </a:r>
            <a:r>
              <a:rPr lang="en-US" altLang="en-US" sz="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Revolutionizing Hospitality: The Synergy Between AI and Humans for Unmatched Hotel Experiences</a:t>
            </a:r>
            <a:r>
              <a:rPr lang="hu-HU" altLang="en-US" sz="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标题 1"/>
          <p:cNvSpPr>
            <a:spLocks noGrp="1"/>
          </p:cNvSpPr>
          <p:nvPr>
            <p:ph type="ctrTitle"/>
          </p:nvPr>
        </p:nvSpPr>
        <p:spPr>
          <a:xfrm>
            <a:off x="1143000" y="173990"/>
            <a:ext cx="6858000" cy="747395"/>
          </a:xfrm>
        </p:spPr>
        <p:txBody>
          <a:bodyPr vert="horz" wrap="square" lIns="91440" tIns="45720" rIns="91440" bIns="45720" anchor="ctr"/>
          <a:lstStyle/>
          <a:p>
            <a:pPr algn="ctr">
              <a:buNone/>
            </a:pPr>
            <a:r>
              <a:rPr lang="hu-HU" altLang="zh-CN" sz="4000" b="1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Method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283845" y="1165225"/>
            <a:ext cx="8624570" cy="3811905"/>
          </a:xfrm>
        </p:spPr>
        <p:txBody>
          <a:bodyPr/>
          <a:lstStyle/>
          <a:p>
            <a:pPr algn="just">
              <a:lnSpc>
                <a:spcPct val="150000"/>
              </a:lnSpc>
              <a:buFont typeface="Arial" panose="020B0604020202020204" pitchFamily="34" charset="0"/>
            </a:pPr>
            <a:r>
              <a:rPr lang="hu-HU" altLang="en-US" sz="2000" b="1">
                <a:solidFill>
                  <a:schemeClr val="bg1"/>
                </a:solidFill>
              </a:rPr>
              <a:t>   up-to date, peer-reviewed 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</a:pPr>
            <a:endParaRPr lang="hu-HU" altLang="en-US" sz="2000" b="1">
              <a:solidFill>
                <a:schemeClr val="bg1"/>
              </a:solidFill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hu-HU" altLang="en-US" sz="2000">
                <a:solidFill>
                  <a:schemeClr val="bg1"/>
                </a:solidFill>
              </a:rPr>
              <a:t>academic journals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hu-HU" altLang="en-US" sz="2000">
                <a:solidFill>
                  <a:schemeClr val="bg1"/>
                </a:solidFill>
              </a:rPr>
              <a:t>online industry sources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hu-HU" altLang="en-US" sz="2000">
                <a:solidFill>
                  <a:schemeClr val="bg1"/>
                </a:solidFill>
              </a:rPr>
              <a:t>textbooks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hu-HU" altLang="en-US" sz="2000">
                <a:solidFill>
                  <a:schemeClr val="bg1"/>
                </a:solidFill>
              </a:rPr>
              <a:t>credible websites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hu-HU" altLang="en-US" sz="2000">
                <a:solidFill>
                  <a:schemeClr val="bg1"/>
                </a:solidFill>
              </a:rPr>
              <a:t>SWOT analysis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3995" y="1948815"/>
            <a:ext cx="3698875" cy="2432685"/>
          </a:xfrm>
          <a:prstGeom prst="rect">
            <a:avLst/>
          </a:prstGeom>
        </p:spPr>
      </p:pic>
      <p:sp>
        <p:nvSpPr>
          <p:cNvPr id="6" name="Text Box 5"/>
          <p:cNvSpPr txBox="1"/>
          <p:nvPr/>
        </p:nvSpPr>
        <p:spPr>
          <a:xfrm>
            <a:off x="4733290" y="4491990"/>
            <a:ext cx="4410710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hu-HU" altLang="en-US" sz="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3. Automaton AI (2025), </a:t>
            </a:r>
            <a:r>
              <a:rPr lang="en-US" altLang="en-US" sz="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Artificial Intelligence is reshaping the Hospitality sector</a:t>
            </a:r>
            <a:r>
              <a:rPr lang="hu-HU" altLang="en-US" sz="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标题 1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/>
          <a:lstStyle/>
          <a:p>
            <a:pPr algn="ctr">
              <a:buNone/>
            </a:pPr>
            <a:r>
              <a:rPr lang="hu-HU" altLang="zh-CN" sz="4000" b="1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Conclusion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224" name="文本框 20"/>
          <p:cNvSpPr txBox="1"/>
          <p:nvPr>
            <p:custDataLst>
              <p:tags r:id="rId1"/>
            </p:custDataLst>
          </p:nvPr>
        </p:nvSpPr>
        <p:spPr>
          <a:xfrm>
            <a:off x="-126365" y="0"/>
            <a:ext cx="11797665" cy="521525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noAutofit/>
          </a:bodyPr>
          <a:lstStyle/>
          <a:p>
            <a:pPr eaLnBrk="1" hangingPunct="1">
              <a:lnSpc>
                <a:spcPct val="120000"/>
              </a:lnSpc>
              <a:buFont typeface="Arial" panose="020B0604020202020204" pitchFamily="34" charset="0"/>
            </a:pPr>
            <a:endParaRPr lang="hu-HU" altLang="zh-CN" sz="2000" dirty="0">
              <a:solidFill>
                <a:srgbClr val="2B414F"/>
              </a:solid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1" hangingPunct="1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hu-HU" altLang="zh-CN" sz="2000" dirty="0">
              <a:solidFill>
                <a:srgbClr val="2B414F"/>
              </a:solid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>
              <a:lnSpc>
                <a:spcPct val="150000"/>
              </a:lnSpc>
              <a:buFont typeface="Arial" panose="020B0604020202020204" pitchFamily="34" charset="0"/>
            </a:pPr>
            <a:r>
              <a:rPr lang="hu-HU" altLang="zh-CN" sz="2000" dirty="0">
                <a:solidFill>
                  <a:srgbClr val="2B414F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hu-HU" altLang="zh-CN" sz="2000" b="1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lang="hu-HU" altLang="zh-CN" sz="2000" b="1" u="sng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Benefits:</a:t>
            </a:r>
          </a:p>
          <a:p>
            <a:pPr algn="just" eaLnBrk="1" hangingPunct="1">
              <a:lnSpc>
                <a:spcPct val="150000"/>
              </a:lnSpc>
              <a:buFont typeface="Arial" panose="020B0604020202020204" pitchFamily="34" charset="0"/>
            </a:pPr>
            <a:r>
              <a:rPr lang="hu-HU" altLang="zh-CN" sz="2000" b="1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         more effective operation</a:t>
            </a:r>
            <a:r>
              <a:rPr lang="hu-HU" altLang="zh-CN" sz="2000" dirty="0">
                <a:solidFill>
                  <a:srgbClr val="2B414F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hu-HU" altLang="zh-CN" sz="2000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positive effects on customer </a:t>
            </a:r>
          </a:p>
          <a:p>
            <a:pPr algn="just" eaLnBrk="1" hangingPunct="1">
              <a:lnSpc>
                <a:spcPct val="150000"/>
              </a:lnSpc>
              <a:buFont typeface="Arial" panose="020B0604020202020204" pitchFamily="34" charset="0"/>
            </a:pPr>
            <a:r>
              <a:rPr lang="hu-HU" altLang="zh-CN" sz="2000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         satisfaction service quality, </a:t>
            </a:r>
          </a:p>
          <a:p>
            <a:pPr algn="just" eaLnBrk="1" hangingPunct="1">
              <a:lnSpc>
                <a:spcPct val="150000"/>
              </a:lnSpc>
              <a:buFont typeface="Arial" panose="020B0604020202020204" pitchFamily="34" charset="0"/>
            </a:pPr>
            <a:r>
              <a:rPr lang="hu-HU" altLang="zh-CN" sz="2000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         reduced maintenance expenses and equipment downtime</a:t>
            </a:r>
          </a:p>
          <a:p>
            <a:pPr algn="just" eaLnBrk="1" hangingPunct="1">
              <a:lnSpc>
                <a:spcPct val="150000"/>
              </a:lnSpc>
              <a:buFont typeface="Arial" panose="020B0604020202020204" pitchFamily="34" charset="0"/>
            </a:pPr>
            <a:r>
              <a:rPr lang="hu-HU" altLang="zh-CN" sz="2000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         </a:t>
            </a:r>
            <a:r>
              <a:rPr lang="hu-HU" altLang="zh-CN" sz="2000" b="1" u="sng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Drawbacks</a:t>
            </a:r>
            <a:r>
              <a:rPr lang="hu-HU" altLang="zh-CN" sz="2000" b="1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hu-HU" altLang="zh-CN" sz="2000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high implemantation cost, lack of knowledge, fear from </a:t>
            </a:r>
          </a:p>
          <a:p>
            <a:pPr algn="just" eaLnBrk="1" hangingPunct="1">
              <a:lnSpc>
                <a:spcPct val="150000"/>
              </a:lnSpc>
              <a:buFont typeface="Arial" panose="020B0604020202020204" pitchFamily="34" charset="0"/>
            </a:pPr>
            <a:r>
              <a:rPr lang="hu-HU" altLang="zh-CN" sz="2000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         losing job</a:t>
            </a:r>
          </a:p>
          <a:p>
            <a:pPr algn="just" eaLnBrk="1" hangingPunct="1">
              <a:lnSpc>
                <a:spcPct val="150000"/>
              </a:lnSpc>
              <a:buFont typeface="Arial" panose="020B0604020202020204" pitchFamily="34" charset="0"/>
            </a:pPr>
            <a:r>
              <a:rPr lang="hu-HU" altLang="zh-CN" sz="2000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         Considering all the evidences, it seems that applying AI can be conside-</a:t>
            </a:r>
          </a:p>
          <a:p>
            <a:pPr algn="just" eaLnBrk="1" hangingPunct="1">
              <a:lnSpc>
                <a:spcPct val="150000"/>
              </a:lnSpc>
              <a:buFont typeface="Arial" panose="020B0604020202020204" pitchFamily="34" charset="0"/>
            </a:pPr>
            <a:r>
              <a:rPr lang="hu-HU" altLang="zh-CN" sz="2000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         rable and it has more benefits than disadvantages.</a:t>
            </a:r>
          </a:p>
          <a:p>
            <a:pPr algn="just" eaLnBrk="1" hangingPunct="1">
              <a:lnSpc>
                <a:spcPct val="150000"/>
              </a:lnSpc>
              <a:buFont typeface="Arial" panose="020B0604020202020204" pitchFamily="34" charset="0"/>
            </a:pPr>
            <a:r>
              <a:rPr lang="hu-HU" altLang="zh-CN" sz="2000" dirty="0">
                <a:solidFill>
                  <a:srgbClr val="2B414F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   </a:t>
            </a:r>
          </a:p>
        </p:txBody>
      </p:sp>
      <p:sp>
        <p:nvSpPr>
          <p:cNvPr id="3" name="Right Arrow 2"/>
          <p:cNvSpPr/>
          <p:nvPr/>
        </p:nvSpPr>
        <p:spPr>
          <a:xfrm>
            <a:off x="3706495" y="1943735"/>
            <a:ext cx="266065" cy="76200"/>
          </a:xfrm>
          <a:prstGeom prst="right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8" name="标题 1"/>
          <p:cNvSpPr>
            <a:spLocks noGrp="1"/>
          </p:cNvSpPr>
          <p:nvPr>
            <p:ph type="title" idx="4294967295"/>
          </p:nvPr>
        </p:nvSpPr>
        <p:spPr>
          <a:xfrm>
            <a:off x="0" y="141605"/>
            <a:ext cx="7886700" cy="743585"/>
          </a:xfrm>
        </p:spPr>
        <p:txBody>
          <a:bodyPr vert="horz" wrap="square" lIns="91440" tIns="45720" rIns="91440" bIns="45720" anchor="ctr"/>
          <a:lstStyle/>
          <a:p>
            <a:pPr algn="ctr">
              <a:buNone/>
            </a:pPr>
            <a:r>
              <a:rPr lang="hu-HU" altLang="zh-CN" sz="4000" b="1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Recommendations</a:t>
            </a:r>
            <a:r>
              <a:rPr lang="hu-HU" altLang="zh-CN" dirty="0"/>
              <a:t> </a:t>
            </a:r>
          </a:p>
        </p:txBody>
      </p:sp>
      <p:sp>
        <p:nvSpPr>
          <p:cNvPr id="4" name="Text Box 3"/>
          <p:cNvSpPr txBox="1"/>
          <p:nvPr/>
        </p:nvSpPr>
        <p:spPr>
          <a:xfrm>
            <a:off x="95250" y="1015365"/>
            <a:ext cx="8953500" cy="40055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/>
          <a:p>
            <a:pPr marL="342900" indent="-342900" algn="just" eaLnBrk="1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hu-HU" altLang="zh-CN" sz="2000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Reimagine operations </a:t>
            </a:r>
            <a:r>
              <a:rPr lang="en-US" altLang="en-US" sz="800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(Riaz, 2024)</a:t>
            </a:r>
          </a:p>
          <a:p>
            <a:pPr marL="342900" indent="-342900" algn="just" eaLnBrk="1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hu-HU" altLang="en-US" sz="2000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Applying AI-powered chatbots </a:t>
            </a:r>
            <a:r>
              <a:rPr lang="en-US" altLang="en-US" sz="800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(Freedman, 2025</a:t>
            </a:r>
            <a:r>
              <a:rPr lang="hu-HU" altLang="en-US" sz="800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342900" indent="-342900" algn="just" eaLnBrk="1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hu-HU" altLang="en-US" sz="2000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Staff training</a:t>
            </a:r>
            <a:r>
              <a:rPr lang="hu-HU" altLang="en-US" sz="800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800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(Asksuit, 2024)</a:t>
            </a:r>
          </a:p>
          <a:p>
            <a:pPr marL="342900" indent="-342900" algn="just" eaLnBrk="1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hu-HU" altLang="en-US" sz="2000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Use AI room service </a:t>
            </a:r>
            <a:r>
              <a:rPr lang="en-US" altLang="en-US" sz="800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(Rheubi, 2024)</a:t>
            </a:r>
          </a:p>
          <a:p>
            <a:pPr marL="342900" indent="-342900" algn="just" eaLnBrk="1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hu-HU" altLang="en-US" sz="2000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Make VIP profiles </a:t>
            </a:r>
            <a:r>
              <a:rPr lang="en-US" altLang="en-US" sz="800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(Marshall, 2025)</a:t>
            </a:r>
          </a:p>
          <a:p>
            <a:pPr marL="342900" indent="-342900" algn="just" eaLnBrk="1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hu-HU" altLang="en-US" sz="2000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Operation</a:t>
            </a:r>
            <a:r>
              <a:rPr lang="hu-HU" altLang="en-US" sz="800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800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(Iovox, 2025</a:t>
            </a:r>
            <a:r>
              <a:rPr lang="en-US" altLang="en-US" sz="800" dirty="0" smtClean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hu-HU" altLang="en-US" sz="800" dirty="0" smtClean="0">
              <a:solidFill>
                <a:schemeClr val="bg1"/>
              </a:solid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 eaLnBrk="1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hu-HU" altLang="en-US" sz="2000" dirty="0" smtClean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AI </a:t>
            </a:r>
            <a:r>
              <a:rPr lang="hu-HU" altLang="en-US" sz="2000" dirty="0" err="1" smtClean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integration</a:t>
            </a:r>
            <a:r>
              <a:rPr lang="hu-HU" altLang="en-US" sz="2000" dirty="0" smtClean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en-US" sz="2000" dirty="0" err="1" smtClean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strategy</a:t>
            </a:r>
            <a:r>
              <a:rPr lang="hu-HU" altLang="en-US" sz="2000" dirty="0" smtClean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hu-HU" sz="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Baber</a:t>
            </a:r>
            <a:r>
              <a:rPr lang="hu-HU" sz="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and </a:t>
            </a:r>
            <a:r>
              <a:rPr lang="hu-HU" sz="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Arsalan</a:t>
            </a:r>
            <a:r>
              <a:rPr lang="hu-HU" sz="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2024)</a:t>
            </a:r>
          </a:p>
          <a:p>
            <a:pPr algn="just">
              <a:lnSpc>
                <a:spcPct val="150000"/>
              </a:lnSpc>
              <a:buFont typeface="Arial" pitchFamily="34" charset="0"/>
              <a:buChar char="•"/>
            </a:pPr>
            <a:r>
              <a:rPr lang="hu-HU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hu-HU" sz="20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Addressing</a:t>
            </a:r>
            <a:r>
              <a:rPr lang="hu-HU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AI </a:t>
            </a:r>
            <a:r>
              <a:rPr lang="hu-HU" sz="20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risks</a:t>
            </a:r>
            <a:r>
              <a:rPr lang="hu-HU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hu-HU" sz="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(Business </a:t>
            </a:r>
            <a:r>
              <a:rPr lang="hu-HU" sz="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Roundtable</a:t>
            </a:r>
            <a:r>
              <a:rPr lang="hu-HU" sz="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no </a:t>
            </a:r>
            <a:r>
              <a:rPr lang="hu-HU" sz="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date</a:t>
            </a:r>
            <a:r>
              <a:rPr lang="hu-HU" sz="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hu-HU" sz="2000" dirty="0" smtClean="0"/>
              <a:t/>
            </a:r>
            <a:br>
              <a:rPr lang="hu-HU" sz="2000" dirty="0" smtClean="0"/>
            </a:br>
            <a:endParaRPr lang="hu-HU" sz="20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algn="just" eaLnBrk="1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altLang="en-US" sz="2000" dirty="0">
              <a:solidFill>
                <a:schemeClr val="bg1"/>
              </a:solidFill>
              <a:latin typeface="Arial" pitchFamily="34" charset="0"/>
              <a:ea typeface="Arial" panose="020B0604020202020204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3365" cy="4558030"/>
          </a:xfrm>
          <a:prstGeom prst="rect">
            <a:avLst/>
          </a:prstGeom>
        </p:spPr>
      </p:pic>
      <p:sp>
        <p:nvSpPr>
          <p:cNvPr id="3" name="Text Box 2"/>
          <p:cNvSpPr txBox="1"/>
          <p:nvPr/>
        </p:nvSpPr>
        <p:spPr>
          <a:xfrm>
            <a:off x="0" y="4558030"/>
            <a:ext cx="8382635" cy="5651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/>
          <a:p>
            <a:pPr eaLnBrk="1" hangingPunct="1">
              <a:lnSpc>
                <a:spcPct val="120000"/>
              </a:lnSpc>
            </a:pPr>
            <a:r>
              <a:rPr lang="hu-HU" altLang="zh-CN" sz="800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Figure 4. Barten (2025) </a:t>
            </a:r>
            <a:r>
              <a:rPr lang="en-US" altLang="en-US" sz="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use Artificial Intelligence in the Hospitality Industry</a:t>
            </a:r>
            <a:r>
              <a:rPr lang="hu-HU" altLang="zh-CN" sz="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hu-HU" altLang="zh-CN" sz="2000" dirty="0">
                <a:solidFill>
                  <a:srgbClr val="2B414F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4" name="标题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388882"/>
          </a:xfrm>
        </p:spPr>
        <p:txBody>
          <a:bodyPr vert="horz" wrap="square" lIns="91440" tIns="45720" rIns="91440" bIns="45720" anchor="ctr"/>
          <a:lstStyle/>
          <a:p>
            <a:pPr algn="ctr">
              <a:buNone/>
            </a:pPr>
            <a:r>
              <a:rPr lang="hu-HU" altLang="zh-CN" sz="4000" b="1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7785" y="346841"/>
            <a:ext cx="8958580" cy="4912229"/>
          </a:xfrm>
        </p:spPr>
        <p:txBody>
          <a:bodyPr/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altLang="en-US" sz="800" dirty="0" err="1">
                <a:solidFill>
                  <a:schemeClr val="bg1"/>
                </a:solidFill>
              </a:rPr>
              <a:t>Akkinagbe,O.B</a:t>
            </a:r>
            <a:r>
              <a:rPr lang="en-US" altLang="en-US" sz="800" dirty="0">
                <a:solidFill>
                  <a:schemeClr val="bg1"/>
                </a:solidFill>
              </a:rPr>
              <a:t>. (2024) ‘Human-AI Collaboration: Enhancing Productivity and Decision-Making’, International Journal of Education Management and Technology,  2(3) , 387-417. </a:t>
            </a:r>
            <a:r>
              <a:rPr lang="en-US" altLang="en-US" sz="800" dirty="0" err="1">
                <a:solidFill>
                  <a:schemeClr val="bg1"/>
                </a:solidFill>
              </a:rPr>
              <a:t>doi</a:t>
            </a:r>
            <a:r>
              <a:rPr lang="en-US" altLang="en-US" sz="800" dirty="0">
                <a:solidFill>
                  <a:schemeClr val="bg1"/>
                </a:solidFill>
              </a:rPr>
              <a:t>: 10.58578/ijemt.v2i3.4209.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altLang="en-US" sz="800" dirty="0" err="1">
                <a:solidFill>
                  <a:schemeClr val="bg1"/>
                </a:solidFill>
              </a:rPr>
              <a:t>Asksuit</a:t>
            </a:r>
            <a:r>
              <a:rPr lang="en-US" altLang="en-US" sz="800" dirty="0">
                <a:solidFill>
                  <a:schemeClr val="bg1"/>
                </a:solidFill>
              </a:rPr>
              <a:t> (2024) AI in the Hospitality Industry: How to Use Artificial Intelligence in Hotels. Available at: https://asksuite.com/blog/ai-in-hospitality/ (Accessed: 28 October 2025).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hu-HU" altLang="en-US" sz="800" dirty="0" err="1">
                <a:solidFill>
                  <a:schemeClr val="bg1"/>
                </a:solidFill>
              </a:rPr>
              <a:t>Automaton</a:t>
            </a:r>
            <a:r>
              <a:rPr lang="hu-HU" altLang="en-US" sz="800" dirty="0">
                <a:solidFill>
                  <a:schemeClr val="bg1"/>
                </a:solidFill>
              </a:rPr>
              <a:t> AI (2025) ‘</a:t>
            </a:r>
            <a:r>
              <a:rPr lang="en-US" altLang="en-US" sz="800" dirty="0">
                <a:solidFill>
                  <a:schemeClr val="bg1"/>
                </a:solidFill>
              </a:rPr>
              <a:t>How Artificial Intelligence is reshaping the Hospitality sector</a:t>
            </a:r>
            <a:r>
              <a:rPr lang="hu-HU" altLang="en-US" sz="800" dirty="0">
                <a:solidFill>
                  <a:schemeClr val="bg1"/>
                </a:solidFill>
              </a:rPr>
              <a:t>’, </a:t>
            </a:r>
            <a:r>
              <a:rPr lang="hu-HU" altLang="en-US" sz="800" dirty="0" err="1">
                <a:solidFill>
                  <a:schemeClr val="bg1"/>
                </a:solidFill>
              </a:rPr>
              <a:t>Available</a:t>
            </a:r>
            <a:r>
              <a:rPr lang="hu-HU" altLang="en-US" sz="800" dirty="0">
                <a:solidFill>
                  <a:schemeClr val="bg1"/>
                </a:solidFill>
              </a:rPr>
              <a:t> </a:t>
            </a:r>
            <a:r>
              <a:rPr lang="hu-HU" altLang="en-US" sz="800" dirty="0" err="1">
                <a:solidFill>
                  <a:schemeClr val="bg1"/>
                </a:solidFill>
              </a:rPr>
              <a:t>at</a:t>
            </a:r>
            <a:r>
              <a:rPr lang="hu-HU" altLang="en-US" sz="800" dirty="0">
                <a:solidFill>
                  <a:schemeClr val="bg1"/>
                </a:solidFill>
              </a:rPr>
              <a:t>:</a:t>
            </a:r>
            <a:r>
              <a:rPr lang="en-US" altLang="en-US" sz="800" dirty="0">
                <a:solidFill>
                  <a:schemeClr val="bg1"/>
                </a:solidFill>
              </a:rPr>
              <a:t>https://automatonai.com/how-artificial-intelligence-is-reshaping-the-hospitality-sector/</a:t>
            </a:r>
            <a:r>
              <a:rPr lang="hu-HU" altLang="en-US" sz="800" dirty="0">
                <a:solidFill>
                  <a:schemeClr val="bg1"/>
                </a:solidFill>
              </a:rPr>
              <a:t> (Accessed: 02 November 2025</a:t>
            </a:r>
            <a:r>
              <a:rPr lang="hu-HU" altLang="en-US" sz="800" dirty="0" smtClean="0">
                <a:solidFill>
                  <a:schemeClr val="bg1"/>
                </a:solidFill>
              </a:rPr>
              <a:t>).</a:t>
            </a:r>
          </a:p>
          <a:p>
            <a:pPr>
              <a:buNone/>
            </a:pPr>
            <a:r>
              <a:rPr lang="en-US" sz="800" dirty="0" smtClean="0">
                <a:solidFill>
                  <a:schemeClr val="bg1"/>
                </a:solidFill>
              </a:rPr>
              <a:t>Baber, K. and </a:t>
            </a:r>
            <a:r>
              <a:rPr lang="en-US" sz="800" dirty="0" err="1" smtClean="0">
                <a:solidFill>
                  <a:schemeClr val="bg1"/>
                </a:solidFill>
              </a:rPr>
              <a:t>Arsalan</a:t>
            </a:r>
            <a:r>
              <a:rPr lang="en-US" sz="800" dirty="0" smtClean="0">
                <a:solidFill>
                  <a:schemeClr val="bg1"/>
                </a:solidFill>
              </a:rPr>
              <a:t>, H. (2024) ‘Maximizing Hospitality Industry Efficiency: AI Applications for Sustainability and Customer Satisfaction’, </a:t>
            </a:r>
            <a:r>
              <a:rPr lang="en-US" sz="800" dirty="0" err="1" smtClean="0">
                <a:solidFill>
                  <a:schemeClr val="bg1"/>
                </a:solidFill>
              </a:rPr>
              <a:t>doi</a:t>
            </a:r>
            <a:r>
              <a:rPr lang="en-US" sz="800" dirty="0" smtClean="0">
                <a:solidFill>
                  <a:schemeClr val="bg1"/>
                </a:solidFill>
              </a:rPr>
              <a:t>: 10.13140/RG.2.2.30819.98080.</a:t>
            </a:r>
            <a:endParaRPr lang="hu-HU" altLang="en-US" sz="800" dirty="0">
              <a:solidFill>
                <a:schemeClr val="bg1"/>
              </a:solidFill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hu-HU" altLang="en-US" sz="800" dirty="0" err="1">
                <a:solidFill>
                  <a:schemeClr val="bg1"/>
                </a:solidFill>
              </a:rPr>
              <a:t>Barten</a:t>
            </a:r>
            <a:r>
              <a:rPr lang="hu-HU" altLang="en-US" sz="800" dirty="0">
                <a:solidFill>
                  <a:schemeClr val="bg1"/>
                </a:solidFill>
              </a:rPr>
              <a:t>, M.(2025) ‘</a:t>
            </a:r>
            <a:r>
              <a:rPr lang="en-US" altLang="en-US" sz="800" dirty="0">
                <a:solidFill>
                  <a:schemeClr val="bg1"/>
                </a:solidFill>
              </a:rPr>
              <a:t>How to use Artificial Intelligence in the Hospitality Industry</a:t>
            </a:r>
            <a:r>
              <a:rPr lang="hu-HU" altLang="en-US" sz="800" dirty="0">
                <a:solidFill>
                  <a:schemeClr val="bg1"/>
                </a:solidFill>
              </a:rPr>
              <a:t>’, </a:t>
            </a:r>
            <a:r>
              <a:rPr lang="hu-HU" altLang="en-US" sz="800" dirty="0" err="1">
                <a:solidFill>
                  <a:schemeClr val="bg1"/>
                </a:solidFill>
              </a:rPr>
              <a:t>Available</a:t>
            </a:r>
            <a:r>
              <a:rPr lang="hu-HU" altLang="en-US" sz="800" dirty="0">
                <a:solidFill>
                  <a:schemeClr val="bg1"/>
                </a:solidFill>
              </a:rPr>
              <a:t> </a:t>
            </a:r>
            <a:r>
              <a:rPr lang="hu-HU" altLang="en-US" sz="800" dirty="0" err="1">
                <a:solidFill>
                  <a:schemeClr val="bg1"/>
                </a:solidFill>
              </a:rPr>
              <a:t>at</a:t>
            </a:r>
            <a:r>
              <a:rPr lang="hu-HU" altLang="en-US" sz="800" dirty="0">
                <a:solidFill>
                  <a:schemeClr val="bg1"/>
                </a:solidFill>
              </a:rPr>
              <a:t>: </a:t>
            </a:r>
            <a:r>
              <a:rPr lang="en-US" altLang="en-US" sz="800" dirty="0">
                <a:solidFill>
                  <a:schemeClr val="bg1"/>
                </a:solidFill>
              </a:rPr>
              <a:t>https://www.revfine.com/artificial-intelligence-hospitality-industry/</a:t>
            </a:r>
            <a:r>
              <a:rPr lang="hu-HU" altLang="en-US" sz="800" dirty="0">
                <a:solidFill>
                  <a:schemeClr val="bg1"/>
                </a:solidFill>
              </a:rPr>
              <a:t> (Accessed: 2 November 2025</a:t>
            </a:r>
            <a:r>
              <a:rPr lang="hu-HU" altLang="en-US" sz="800" dirty="0" smtClean="0">
                <a:solidFill>
                  <a:schemeClr val="bg1"/>
                </a:solidFill>
              </a:rPr>
              <a:t>).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800" dirty="0" smtClean="0">
                <a:solidFill>
                  <a:schemeClr val="bg1"/>
                </a:solidFill>
              </a:rPr>
              <a:t>Business Roundtable (no date) </a:t>
            </a:r>
            <a:r>
              <a:rPr lang="en-US" sz="800" i="1" dirty="0" smtClean="0">
                <a:solidFill>
                  <a:schemeClr val="bg1"/>
                </a:solidFill>
              </a:rPr>
              <a:t>Artificial Intelligence Policy Recommendations. </a:t>
            </a:r>
            <a:r>
              <a:rPr lang="en-US" sz="800" dirty="0" smtClean="0">
                <a:solidFill>
                  <a:schemeClr val="bg1"/>
                </a:solidFill>
              </a:rPr>
              <a:t>Available at: </a:t>
            </a:r>
            <a:r>
              <a:rPr lang="en-US" sz="800" dirty="0" smtClean="0">
                <a:solidFill>
                  <a:schemeClr val="bg1"/>
                </a:solidFill>
                <a:hlinkClick r:id="rId3"/>
              </a:rPr>
              <a:t>https://www.businessroundtable.org/artificial-intelligence-policy-recommendations</a:t>
            </a:r>
            <a:r>
              <a:rPr lang="en-US" sz="800" dirty="0" smtClean="0">
                <a:solidFill>
                  <a:schemeClr val="bg1"/>
                </a:solidFill>
              </a:rPr>
              <a:t> (Accessed: 28 October 2025). </a:t>
            </a:r>
            <a:endParaRPr lang="en-US" altLang="en-US" sz="800" dirty="0">
              <a:solidFill>
                <a:schemeClr val="bg1"/>
              </a:solidFill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US" altLang="en-US" sz="800" dirty="0">
                <a:solidFill>
                  <a:schemeClr val="bg1"/>
                </a:solidFill>
              </a:rPr>
              <a:t>Freedman, J.(2025) ‘How is artificial intelligence (AI) revolutionizing the hospitality industry?’, MEWS, 3 April. Available at: https://www.mews.com/en/blog/artificial-intelligence-hotel (Accessed: 28 October 2025).  </a:t>
            </a:r>
            <a:endParaRPr lang="hu-HU" altLang="en-US" sz="800" dirty="0">
              <a:solidFill>
                <a:schemeClr val="bg1"/>
              </a:solidFill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US" altLang="en-US" sz="800" dirty="0" err="1">
                <a:solidFill>
                  <a:schemeClr val="bg1"/>
                </a:solidFill>
              </a:rPr>
              <a:t>KarthikSai</a:t>
            </a:r>
            <a:r>
              <a:rPr lang="en-US" altLang="en-US" sz="800" dirty="0">
                <a:solidFill>
                  <a:schemeClr val="bg1"/>
                </a:solidFill>
              </a:rPr>
              <a:t>, C. (2024) ‘Optimizing Decision-Making in Supply Chains: A Framework for AI and Human Collaboration Using SAP Technologies,’ International Journal of Research in Computer Applications and Information Technology, 7(2), pp.824-835. </a:t>
            </a:r>
            <a:r>
              <a:rPr lang="en-US" altLang="en-US" sz="800" dirty="0" err="1">
                <a:solidFill>
                  <a:schemeClr val="bg1"/>
                </a:solidFill>
              </a:rPr>
              <a:t>doi</a:t>
            </a:r>
            <a:r>
              <a:rPr lang="en-US" altLang="en-US" sz="800" dirty="0">
                <a:solidFill>
                  <a:schemeClr val="bg1"/>
                </a:solidFill>
              </a:rPr>
              <a:t>: https://doi.org/10.5281/zenodo.14044969.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altLang="en-US" sz="800" dirty="0">
                <a:solidFill>
                  <a:schemeClr val="bg1"/>
                </a:solidFill>
              </a:rPr>
              <a:t>Kim, H. et al. (2024) ‘Artificial Intelligence in Hospitality and Tourism: Insights from Industry Practices, Research Literature, and Expert Opinions,’ Journal of Hospitality &amp; Tourism Research, 49(2), </a:t>
            </a:r>
            <a:r>
              <a:rPr lang="en-US" altLang="en-US" sz="800" dirty="0" err="1">
                <a:solidFill>
                  <a:schemeClr val="bg1"/>
                </a:solidFill>
              </a:rPr>
              <a:t>doi</a:t>
            </a:r>
            <a:r>
              <a:rPr lang="en-US" altLang="en-US" sz="800" dirty="0">
                <a:solidFill>
                  <a:schemeClr val="bg1"/>
                </a:solidFill>
              </a:rPr>
              <a:t>: 10.1177/10963480241229235.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hu-HU" altLang="en-US" sz="800" dirty="0" err="1">
                <a:solidFill>
                  <a:schemeClr val="bg1"/>
                </a:solidFill>
              </a:rPr>
              <a:t>Mercier</a:t>
            </a:r>
            <a:r>
              <a:rPr lang="hu-HU" altLang="en-US" sz="800" dirty="0">
                <a:solidFill>
                  <a:schemeClr val="bg1"/>
                </a:solidFill>
              </a:rPr>
              <a:t>, v. (2025) ‘AI </a:t>
            </a:r>
            <a:r>
              <a:rPr lang="hu-HU" altLang="en-US" sz="800" dirty="0" err="1">
                <a:solidFill>
                  <a:schemeClr val="bg1"/>
                </a:solidFill>
              </a:rPr>
              <a:t>in</a:t>
            </a:r>
            <a:r>
              <a:rPr lang="hu-HU" altLang="en-US" sz="800" dirty="0">
                <a:solidFill>
                  <a:schemeClr val="bg1"/>
                </a:solidFill>
              </a:rPr>
              <a:t> </a:t>
            </a:r>
            <a:r>
              <a:rPr lang="hu-HU" altLang="en-US" sz="800" dirty="0" err="1">
                <a:solidFill>
                  <a:schemeClr val="bg1"/>
                </a:solidFill>
              </a:rPr>
              <a:t>the</a:t>
            </a:r>
            <a:r>
              <a:rPr lang="hu-HU" altLang="en-US" sz="800" dirty="0">
                <a:solidFill>
                  <a:schemeClr val="bg1"/>
                </a:solidFill>
              </a:rPr>
              <a:t> </a:t>
            </a:r>
            <a:r>
              <a:rPr lang="hu-HU" altLang="en-US" sz="800" dirty="0" err="1">
                <a:solidFill>
                  <a:schemeClr val="bg1"/>
                </a:solidFill>
              </a:rPr>
              <a:t>Hospitality</a:t>
            </a:r>
            <a:r>
              <a:rPr lang="hu-HU" altLang="en-US" sz="800" dirty="0">
                <a:solidFill>
                  <a:schemeClr val="bg1"/>
                </a:solidFill>
              </a:rPr>
              <a:t>:</a:t>
            </a:r>
            <a:r>
              <a:rPr lang="hu-HU" altLang="en-US" sz="800" dirty="0" err="1">
                <a:solidFill>
                  <a:schemeClr val="bg1"/>
                </a:solidFill>
              </a:rPr>
              <a:t>Benefits</a:t>
            </a:r>
            <a:r>
              <a:rPr lang="hu-HU" altLang="en-US" sz="800" dirty="0">
                <a:solidFill>
                  <a:schemeClr val="bg1"/>
                </a:solidFill>
              </a:rPr>
              <a:t>, </a:t>
            </a:r>
            <a:r>
              <a:rPr lang="hu-HU" altLang="en-US" sz="800" dirty="0" err="1">
                <a:solidFill>
                  <a:schemeClr val="bg1"/>
                </a:solidFill>
              </a:rPr>
              <a:t>Challenges</a:t>
            </a:r>
            <a:r>
              <a:rPr lang="hu-HU" altLang="en-US" sz="800" dirty="0">
                <a:solidFill>
                  <a:schemeClr val="bg1"/>
                </a:solidFill>
              </a:rPr>
              <a:t> &amp; </a:t>
            </a:r>
            <a:r>
              <a:rPr lang="hu-HU" altLang="en-US" sz="800" dirty="0" err="1">
                <a:solidFill>
                  <a:schemeClr val="bg1"/>
                </a:solidFill>
              </a:rPr>
              <a:t>What’s</a:t>
            </a:r>
            <a:r>
              <a:rPr lang="hu-HU" altLang="en-US" sz="800" dirty="0">
                <a:solidFill>
                  <a:schemeClr val="bg1"/>
                </a:solidFill>
              </a:rPr>
              <a:t> </a:t>
            </a:r>
            <a:r>
              <a:rPr lang="hu-HU" altLang="en-US" sz="800" dirty="0" err="1">
                <a:solidFill>
                  <a:schemeClr val="bg1"/>
                </a:solidFill>
              </a:rPr>
              <a:t>Next</a:t>
            </a:r>
            <a:r>
              <a:rPr lang="hu-HU" altLang="en-US" sz="800" dirty="0">
                <a:solidFill>
                  <a:schemeClr val="bg1"/>
                </a:solidFill>
              </a:rPr>
              <a:t>’ , </a:t>
            </a:r>
            <a:r>
              <a:rPr lang="hu-HU" altLang="en-US" sz="800" dirty="0" err="1">
                <a:solidFill>
                  <a:schemeClr val="bg1"/>
                </a:solidFill>
              </a:rPr>
              <a:t>Available</a:t>
            </a:r>
            <a:r>
              <a:rPr lang="hu-HU" altLang="en-US" sz="800" dirty="0">
                <a:solidFill>
                  <a:schemeClr val="bg1"/>
                </a:solidFill>
              </a:rPr>
              <a:t> </a:t>
            </a:r>
            <a:r>
              <a:rPr lang="hu-HU" altLang="en-US" sz="800" dirty="0" err="1">
                <a:solidFill>
                  <a:schemeClr val="bg1"/>
                </a:solidFill>
              </a:rPr>
              <a:t>at</a:t>
            </a:r>
            <a:r>
              <a:rPr lang="hu-HU" altLang="en-US" sz="800" dirty="0">
                <a:solidFill>
                  <a:schemeClr val="bg1"/>
                </a:solidFill>
              </a:rPr>
              <a:t>: </a:t>
            </a:r>
            <a:r>
              <a:rPr lang="en-US" altLang="en-US" sz="800" dirty="0">
                <a:solidFill>
                  <a:schemeClr val="bg1"/>
                </a:solidFill>
              </a:rPr>
              <a:t>https://hospitalityinsights.ehl.edu/ai-in-hospitality</a:t>
            </a:r>
            <a:r>
              <a:rPr lang="hu-HU" altLang="en-US" sz="800" dirty="0">
                <a:solidFill>
                  <a:schemeClr val="bg1"/>
                </a:solidFill>
              </a:rPr>
              <a:t> (Accessed: 02 November 2025).</a:t>
            </a:r>
            <a:endParaRPr lang="en-US" altLang="en-US" sz="800" dirty="0">
              <a:solidFill>
                <a:schemeClr val="bg1"/>
              </a:solidFill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hu-HU" altLang="en-US" sz="800" dirty="0" err="1">
                <a:solidFill>
                  <a:schemeClr val="bg1"/>
                </a:solidFill>
              </a:rPr>
              <a:t>Morch</a:t>
            </a:r>
            <a:r>
              <a:rPr lang="hu-HU" altLang="en-US" sz="800" dirty="0">
                <a:solidFill>
                  <a:schemeClr val="bg1"/>
                </a:solidFill>
              </a:rPr>
              <a:t>, A. (2025) ‘</a:t>
            </a:r>
            <a:r>
              <a:rPr lang="en-US" altLang="en-US" sz="800" dirty="0">
                <a:solidFill>
                  <a:schemeClr val="bg1"/>
                </a:solidFill>
              </a:rPr>
              <a:t>Revolutionizing Hospitality: The Synergy Between AI and Humans for Unmatched Hotel Experiences</a:t>
            </a:r>
            <a:r>
              <a:rPr lang="hu-HU" altLang="en-US" sz="800" dirty="0">
                <a:solidFill>
                  <a:schemeClr val="bg1"/>
                </a:solidFill>
              </a:rPr>
              <a:t>’, </a:t>
            </a:r>
            <a:r>
              <a:rPr lang="hu-HU" altLang="en-US" sz="800" dirty="0" err="1">
                <a:solidFill>
                  <a:schemeClr val="bg1"/>
                </a:solidFill>
              </a:rPr>
              <a:t>Available</a:t>
            </a:r>
            <a:r>
              <a:rPr lang="hu-HU" altLang="en-US" sz="800" dirty="0">
                <a:solidFill>
                  <a:schemeClr val="bg1"/>
                </a:solidFill>
              </a:rPr>
              <a:t> </a:t>
            </a:r>
            <a:r>
              <a:rPr lang="hu-HU" altLang="en-US" sz="800" dirty="0" err="1">
                <a:solidFill>
                  <a:schemeClr val="bg1"/>
                </a:solidFill>
              </a:rPr>
              <a:t>at</a:t>
            </a:r>
            <a:r>
              <a:rPr lang="hu-HU" altLang="en-US" sz="800" dirty="0">
                <a:solidFill>
                  <a:schemeClr val="bg1"/>
                </a:solidFill>
              </a:rPr>
              <a:t>: </a:t>
            </a:r>
            <a:r>
              <a:rPr lang="en-US" altLang="en-US" sz="800" dirty="0">
                <a:solidFill>
                  <a:schemeClr val="bg1"/>
                </a:solidFill>
              </a:rPr>
              <a:t>https://www.hospitalitynet.org/opinion/4128182.html</a:t>
            </a:r>
            <a:r>
              <a:rPr lang="hu-HU" altLang="en-US" sz="800" dirty="0">
                <a:solidFill>
                  <a:schemeClr val="bg1"/>
                </a:solidFill>
              </a:rPr>
              <a:t> (Accessed: 02 November 2025). </a:t>
            </a:r>
            <a:endParaRPr lang="en-US" altLang="en-US" sz="800" dirty="0">
              <a:solidFill>
                <a:schemeClr val="bg1"/>
              </a:solidFill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US" altLang="en-US" sz="800" dirty="0" err="1">
                <a:solidFill>
                  <a:schemeClr val="bg1"/>
                </a:solidFill>
              </a:rPr>
              <a:t>Rheubi</a:t>
            </a:r>
            <a:r>
              <a:rPr lang="en-US" altLang="en-US" sz="800" dirty="0">
                <a:solidFill>
                  <a:schemeClr val="bg1"/>
                </a:solidFill>
              </a:rPr>
              <a:t>, D. (2024) ‘12 Ways to Use Hotel AI to Improve Your Business’, </a:t>
            </a:r>
            <a:r>
              <a:rPr lang="en-US" altLang="en-US" sz="800" dirty="0" err="1">
                <a:solidFill>
                  <a:schemeClr val="bg1"/>
                </a:solidFill>
              </a:rPr>
              <a:t>Cvent</a:t>
            </a:r>
            <a:r>
              <a:rPr lang="en-US" altLang="en-US" sz="800" dirty="0">
                <a:solidFill>
                  <a:schemeClr val="bg1"/>
                </a:solidFill>
              </a:rPr>
              <a:t>,  8 March. Available at: https://www.cvent.com/en/blog/hospitality/improve-your-business-with-hotel-ai (Accessed: 28 October 2025).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altLang="en-US" sz="800" dirty="0" err="1">
                <a:solidFill>
                  <a:schemeClr val="bg1"/>
                </a:solidFill>
              </a:rPr>
              <a:t>Riaz,U</a:t>
            </a:r>
            <a:r>
              <a:rPr lang="en-US" altLang="en-US" sz="800" dirty="0">
                <a:solidFill>
                  <a:schemeClr val="bg1"/>
                </a:solidFill>
              </a:rPr>
              <a:t>. (2024) ‘How hospitality AI is steering hotels toward a sma</a:t>
            </a:r>
            <a:r>
              <a:rPr lang="en-US" altLang="en-US" sz="900" dirty="0">
                <a:solidFill>
                  <a:schemeClr val="bg1"/>
                </a:solidFill>
              </a:rPr>
              <a:t>rt future’, EY, 5 December. Available at: https://www.ey.com/en_us/insights/hospitality/ai-in-hospitality-enhancing-hotel-guest-experiences (Accessed: 28 October 2025). </a:t>
            </a:r>
            <a:endParaRPr lang="hu-HU" altLang="en-US" sz="9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504190" y="1812925"/>
            <a:ext cx="8639810" cy="1790700"/>
          </a:xfrm>
        </p:spPr>
        <p:txBody>
          <a:bodyPr/>
          <a:lstStyle/>
          <a:p>
            <a:pPr algn="ctr"/>
            <a:r>
              <a:rPr lang="hu-HU" altLang="en-US" sz="4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THANK YOU FOR YOUR ATTENTION!!</a:t>
            </a:r>
          </a:p>
        </p:txBody>
      </p:sp>
      <p:pic>
        <p:nvPicPr>
          <p:cNvPr id="12304" name="图片 16"/>
          <p:cNvPicPr>
            <a:picLocks noChangeAspect="1"/>
          </p:cNvPicPr>
          <p:nvPr/>
        </p:nvPicPr>
        <p:blipFill>
          <a:blip r:embed="rId3"/>
          <a:srcRect t="42139" r="41618" b="20621"/>
          <a:stretch>
            <a:fillRect/>
          </a:stretch>
        </p:blipFill>
        <p:spPr>
          <a:xfrm flipH="1">
            <a:off x="0" y="0"/>
            <a:ext cx="4323080" cy="305054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300" name="图片 18"/>
          <p:cNvPicPr>
            <a:picLocks noChangeAspect="1"/>
          </p:cNvPicPr>
          <p:nvPr/>
        </p:nvPicPr>
        <p:blipFill>
          <a:blip r:embed="rId4" cstate="print"/>
          <a:srcRect r="4973" b="7013"/>
          <a:stretch>
            <a:fillRect/>
          </a:stretch>
        </p:blipFill>
        <p:spPr>
          <a:xfrm>
            <a:off x="7816850" y="4222750"/>
            <a:ext cx="1327150" cy="9207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74,&quot;left&quot;:37.7,&quot;top&quot;:105.7,&quot;width&quot;:663.1}"/>
</p:tagLst>
</file>

<file path=ppt/theme/theme1.xml><?xml version="1.0" encoding="utf-8"?>
<a:theme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2">
      <a:majorFont>
        <a:latin typeface="Calibri Light"/>
        <a:ea typeface="微软雅黑 Light"/>
        <a:cs typeface=""/>
      </a:majorFont>
      <a:minorFont>
        <a:latin typeface="Calibri"/>
        <a:ea typeface="微软雅黑"/>
        <a:cs typeface="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  <a:ln w="9525">
          <a:noFill/>
        </a:ln>
      </a:spPr>
      <a:bodyPr wrap="none">
        <a:noAutofit/>
      </a:bodyPr>
      <a:lstStyle>
        <a:defPPr eaLnBrk="1" hangingPunct="1">
          <a:lnSpc>
            <a:spcPct val="120000"/>
          </a:lnSpc>
          <a:defRPr lang="zh-CN" altLang="en-US" sz="2000" dirty="0">
            <a:solidFill>
              <a:srgbClr val="2B414F"/>
            </a:solidFill>
            <a:latin typeface="Arial" panose="020B0604020202020204" pitchFamily="34" charset="0"/>
            <a:ea typeface="Arial" panose="020B0604020202020204" pitchFamily="34" charset="0"/>
            <a:cs typeface="Arial" panose="020B0604020202020204" pitchFamily="34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119</TotalTime>
  <Words>527</Words>
  <Application>WPS Presentation</Application>
  <PresentationFormat>Diavetítés a képernyőre (16:9 oldalarány)</PresentationFormat>
  <Paragraphs>71</Paragraphs>
  <Slides>11</Slides>
  <Notes>10</Notes>
  <HiddenSlides>0</HiddenSlides>
  <MMClips>0</MMClips>
  <ScaleCrop>false</ScaleCrop>
  <HeadingPairs>
    <vt:vector size="4" baseType="variant">
      <vt:variant>
        <vt:lpstr>Téma</vt:lpstr>
      </vt:variant>
      <vt:variant>
        <vt:i4>1</vt:i4>
      </vt:variant>
      <vt:variant>
        <vt:lpstr>Diacímek</vt:lpstr>
      </vt:variant>
      <vt:variant>
        <vt:i4>11</vt:i4>
      </vt:variant>
    </vt:vector>
  </HeadingPairs>
  <TitlesOfParts>
    <vt:vector size="12" baseType="lpstr">
      <vt:lpstr>Office 主题</vt:lpstr>
      <vt:lpstr>1. dia</vt:lpstr>
      <vt:lpstr>2. dia</vt:lpstr>
      <vt:lpstr>Introduction</vt:lpstr>
      <vt:lpstr>Literature Review</vt:lpstr>
      <vt:lpstr>5. dia</vt:lpstr>
      <vt:lpstr>Method</vt:lpstr>
      <vt:lpstr>Conclusion</vt:lpstr>
      <vt:lpstr>Recommendations </vt:lpstr>
      <vt:lpstr>9. dia</vt:lpstr>
      <vt:lpstr>References</vt:lpstr>
      <vt:lpstr>THANK YOU FOR YOUR ATTENTION!!</vt:lpstr>
    </vt:vector>
  </TitlesOfParts>
  <Company>china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Slibe</dc:creator>
  <cp:lastModifiedBy>Kriszti</cp:lastModifiedBy>
  <cp:revision>133</cp:revision>
  <dcterms:created xsi:type="dcterms:W3CDTF">2016-02-01T02:43:00Z</dcterms:created>
  <dcterms:modified xsi:type="dcterms:W3CDTF">2025-11-03T09:39:12Z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1033-12.2.0.22549</vt:lpwstr>
  </property>
  <property fmtid="{D5CDD505-2E9C-101B-9397-08002B2CF9AE}" pid="3" name="ICV">
    <vt:lpwstr>AD3C44053CEC483FA966CEA018BD97BC_13</vt:lpwstr>
  </property>
</Properties>
</file>