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96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D33C75-1C5A-4F5F-A103-75453F9BE2A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D584C52-D9F9-4EAA-B905-56A67C712704}">
      <dgm:prSet/>
      <dgm:spPr/>
      <dgm:t>
        <a:bodyPr/>
        <a:lstStyle/>
        <a:p>
          <a:r>
            <a:rPr lang="en-US" b="1" i="0"/>
            <a:t>Any stigma: </a:t>
          </a:r>
          <a:r>
            <a:rPr lang="en-US" b="0" i="0"/>
            <a:t>anxiety can still be watered down in favor of seemingly more serious disorders. </a:t>
          </a:r>
          <a:endParaRPr lang="en-US"/>
        </a:p>
      </dgm:t>
    </dgm:pt>
    <dgm:pt modelId="{5D19268D-62C1-4521-82E6-F1B3A6AD35EA}" type="parTrans" cxnId="{F713395E-2B37-4E8A-8406-8E63AF884C62}">
      <dgm:prSet/>
      <dgm:spPr/>
      <dgm:t>
        <a:bodyPr/>
        <a:lstStyle/>
        <a:p>
          <a:endParaRPr lang="en-US"/>
        </a:p>
      </dgm:t>
    </dgm:pt>
    <dgm:pt modelId="{7B5C716D-6BEA-4CB1-8170-E2836942FA91}" type="sibTrans" cxnId="{F713395E-2B37-4E8A-8406-8E63AF884C62}">
      <dgm:prSet/>
      <dgm:spPr/>
      <dgm:t>
        <a:bodyPr/>
        <a:lstStyle/>
        <a:p>
          <a:endParaRPr lang="en-US"/>
        </a:p>
      </dgm:t>
    </dgm:pt>
    <dgm:pt modelId="{7A0E3D0A-DA43-4B01-8951-C7601AFA3A82}">
      <dgm:prSet/>
      <dgm:spPr/>
      <dgm:t>
        <a:bodyPr/>
        <a:lstStyle/>
        <a:p>
          <a:r>
            <a:rPr lang="en-US"/>
            <a:t>➡ The </a:t>
          </a:r>
          <a:r>
            <a:rPr lang="en-US" i="1"/>
            <a:t>Mental Health Act</a:t>
          </a:r>
          <a:r>
            <a:rPr lang="en-US"/>
            <a:t> protects access, but stigma still silences many (Ahmed et al., 2023).</a:t>
          </a:r>
        </a:p>
      </dgm:t>
    </dgm:pt>
    <dgm:pt modelId="{29125117-2D3A-487C-9D35-FEF5FBFFFBAE}" type="parTrans" cxnId="{BD833576-EABD-49DD-A226-397701067AD0}">
      <dgm:prSet/>
      <dgm:spPr/>
      <dgm:t>
        <a:bodyPr/>
        <a:lstStyle/>
        <a:p>
          <a:endParaRPr lang="en-US"/>
        </a:p>
      </dgm:t>
    </dgm:pt>
    <dgm:pt modelId="{7C1F696D-1E4A-4A7A-8429-65BC0E232814}" type="sibTrans" cxnId="{BD833576-EABD-49DD-A226-397701067AD0}">
      <dgm:prSet/>
      <dgm:spPr/>
      <dgm:t>
        <a:bodyPr/>
        <a:lstStyle/>
        <a:p>
          <a:endParaRPr lang="en-US"/>
        </a:p>
      </dgm:t>
    </dgm:pt>
    <dgm:pt modelId="{B692952E-1AFD-43E4-908D-12ABA83A2E4C}">
      <dgm:prSet/>
      <dgm:spPr/>
      <dgm:t>
        <a:bodyPr/>
        <a:lstStyle/>
        <a:p>
          <a:r>
            <a:rPr lang="en-US" b="1" i="0"/>
            <a:t>Cultural obstacles: </a:t>
          </a:r>
          <a:r>
            <a:rPr lang="en-US" b="0" i="0"/>
            <a:t>there are cultural groups which interpret anxiety as external factors (witchcraft, fate or traditional spiritual explanations). </a:t>
          </a:r>
          <a:endParaRPr lang="en-US"/>
        </a:p>
      </dgm:t>
    </dgm:pt>
    <dgm:pt modelId="{9FD9548B-94BA-4B8F-A2E6-E21DFC1E9974}" type="parTrans" cxnId="{1E0BDA90-0EB1-4E6D-92AD-F77F4373A6CA}">
      <dgm:prSet/>
      <dgm:spPr/>
      <dgm:t>
        <a:bodyPr/>
        <a:lstStyle/>
        <a:p>
          <a:endParaRPr lang="en-US"/>
        </a:p>
      </dgm:t>
    </dgm:pt>
    <dgm:pt modelId="{CA759C31-B2BC-4E3E-B08D-EC1B31EC8FF8}" type="sibTrans" cxnId="{1E0BDA90-0EB1-4E6D-92AD-F77F4373A6CA}">
      <dgm:prSet/>
      <dgm:spPr/>
      <dgm:t>
        <a:bodyPr/>
        <a:lstStyle/>
        <a:p>
          <a:endParaRPr lang="en-US"/>
        </a:p>
      </dgm:t>
    </dgm:pt>
    <dgm:pt modelId="{E6B3BA74-9050-45D3-B6DD-1F22D5F0C29A}">
      <dgm:prSet/>
      <dgm:spPr/>
      <dgm:t>
        <a:bodyPr/>
        <a:lstStyle/>
        <a:p>
          <a:r>
            <a:rPr lang="en-US"/>
            <a:t>➡ This can clash with clinical support under the </a:t>
          </a:r>
          <a:r>
            <a:rPr lang="en-US" i="1"/>
            <a:t>Mental Health Act</a:t>
          </a:r>
          <a:r>
            <a:rPr lang="en-US"/>
            <a:t>.</a:t>
          </a:r>
        </a:p>
      </dgm:t>
    </dgm:pt>
    <dgm:pt modelId="{4BE1C054-F4D4-4A8F-9A46-FE2CBE1872FD}" type="parTrans" cxnId="{934ECF96-F90F-4C40-B96B-C5682DB4FB5B}">
      <dgm:prSet/>
      <dgm:spPr/>
      <dgm:t>
        <a:bodyPr/>
        <a:lstStyle/>
        <a:p>
          <a:endParaRPr lang="en-US"/>
        </a:p>
      </dgm:t>
    </dgm:pt>
    <dgm:pt modelId="{2D28E940-7BE2-4A83-B1CA-4378953A9AA3}" type="sibTrans" cxnId="{934ECF96-F90F-4C40-B96B-C5682DB4FB5B}">
      <dgm:prSet/>
      <dgm:spPr/>
      <dgm:t>
        <a:bodyPr/>
        <a:lstStyle/>
        <a:p>
          <a:endParaRPr lang="en-US"/>
        </a:p>
      </dgm:t>
    </dgm:pt>
    <dgm:pt modelId="{C0027C47-6ADB-429D-8A1F-90EC2A20A941}">
      <dgm:prSet/>
      <dgm:spPr/>
      <dgm:t>
        <a:bodyPr/>
        <a:lstStyle/>
        <a:p>
          <a:r>
            <a:rPr lang="en-US" b="1" i="0"/>
            <a:t>Political: </a:t>
          </a:r>
          <a:r>
            <a:rPr lang="en-US" b="0" i="0"/>
            <a:t>UK policies are increasingly driven towards an equal respect between physical and mental health (</a:t>
          </a:r>
          <a:r>
            <a:rPr lang="en-US"/>
            <a:t>King et al., 2023</a:t>
          </a:r>
          <a:r>
            <a:rPr lang="en-US" b="0" i="0"/>
            <a:t>).</a:t>
          </a:r>
          <a:endParaRPr lang="en-US"/>
        </a:p>
      </dgm:t>
    </dgm:pt>
    <dgm:pt modelId="{675C37AB-9F0A-4934-B7B7-862BCA3F9141}" type="parTrans" cxnId="{CFB6A8A4-27BE-4716-8DCF-43FF4A334C9A}">
      <dgm:prSet/>
      <dgm:spPr/>
      <dgm:t>
        <a:bodyPr/>
        <a:lstStyle/>
        <a:p>
          <a:endParaRPr lang="en-US"/>
        </a:p>
      </dgm:t>
    </dgm:pt>
    <dgm:pt modelId="{5D2351BC-A023-497E-8D59-737D7A127661}" type="sibTrans" cxnId="{CFB6A8A4-27BE-4716-8DCF-43FF4A334C9A}">
      <dgm:prSet/>
      <dgm:spPr/>
      <dgm:t>
        <a:bodyPr/>
        <a:lstStyle/>
        <a:p>
          <a:endParaRPr lang="en-US"/>
        </a:p>
      </dgm:t>
    </dgm:pt>
    <dgm:pt modelId="{74E13B42-E306-4019-996F-5633BF771011}">
      <dgm:prSet/>
      <dgm:spPr/>
      <dgm:t>
        <a:bodyPr/>
        <a:lstStyle/>
        <a:p>
          <a:r>
            <a:rPr lang="en-US"/>
            <a:t>➡ The </a:t>
          </a:r>
          <a:r>
            <a:rPr lang="en-US" i="1"/>
            <a:t>Mental Health Act</a:t>
          </a:r>
          <a:r>
            <a:rPr lang="en-US"/>
            <a:t> drives this but debates on rights and consent remain.</a:t>
          </a:r>
        </a:p>
      </dgm:t>
    </dgm:pt>
    <dgm:pt modelId="{BAFE9F44-838D-435E-B26C-85DD439254E5}" type="parTrans" cxnId="{12D60A2E-A3BF-4827-A5FA-41F466D7DB89}">
      <dgm:prSet/>
      <dgm:spPr/>
      <dgm:t>
        <a:bodyPr/>
        <a:lstStyle/>
        <a:p>
          <a:endParaRPr lang="en-US"/>
        </a:p>
      </dgm:t>
    </dgm:pt>
    <dgm:pt modelId="{01E0FC05-AE71-4D4C-A572-DEA16861D717}" type="sibTrans" cxnId="{12D60A2E-A3BF-4827-A5FA-41F466D7DB89}">
      <dgm:prSet/>
      <dgm:spPr/>
      <dgm:t>
        <a:bodyPr/>
        <a:lstStyle/>
        <a:p>
          <a:endParaRPr lang="en-US"/>
        </a:p>
      </dgm:t>
    </dgm:pt>
    <dgm:pt modelId="{A7169A9B-D461-4E7D-B014-17EAF2F2921E}">
      <dgm:prSet/>
      <dgm:spPr/>
      <dgm:t>
        <a:bodyPr/>
        <a:lstStyle/>
        <a:p>
          <a:r>
            <a:rPr lang="en-US" b="1" i="0"/>
            <a:t>Socioeconomic inequality: </a:t>
          </a:r>
          <a:r>
            <a:rPr lang="en-US" b="0" i="0"/>
            <a:t>marginalized communities are far more prevalent and significantly less accessible to care (</a:t>
          </a:r>
          <a:r>
            <a:rPr lang="en-US"/>
            <a:t>Greig Inglis et al., 2024</a:t>
          </a:r>
          <a:r>
            <a:rPr lang="en-US" b="0" i="0"/>
            <a:t>).</a:t>
          </a:r>
          <a:endParaRPr lang="en-US"/>
        </a:p>
      </dgm:t>
    </dgm:pt>
    <dgm:pt modelId="{3D5360A1-19EF-42BD-9FF4-ACFB8BCF6778}" type="parTrans" cxnId="{5FE3AADC-ED5B-489B-89F2-AA719849C5E5}">
      <dgm:prSet/>
      <dgm:spPr/>
      <dgm:t>
        <a:bodyPr/>
        <a:lstStyle/>
        <a:p>
          <a:endParaRPr lang="en-US"/>
        </a:p>
      </dgm:t>
    </dgm:pt>
    <dgm:pt modelId="{3CDDA938-CD62-4D1E-9C10-1350CFFFE35D}" type="sibTrans" cxnId="{5FE3AADC-ED5B-489B-89F2-AA719849C5E5}">
      <dgm:prSet/>
      <dgm:spPr/>
      <dgm:t>
        <a:bodyPr/>
        <a:lstStyle/>
        <a:p>
          <a:endParaRPr lang="en-US"/>
        </a:p>
      </dgm:t>
    </dgm:pt>
    <dgm:pt modelId="{44FD2FB9-D52D-4798-9AFC-8B58FAF684A7}">
      <dgm:prSet/>
      <dgm:spPr/>
      <dgm:t>
        <a:bodyPr/>
        <a:lstStyle/>
        <a:p>
          <a:r>
            <a:rPr lang="en-US"/>
            <a:t>➡ The </a:t>
          </a:r>
          <a:r>
            <a:rPr lang="en-US" i="1"/>
            <a:t>Mental Health Act</a:t>
          </a:r>
          <a:r>
            <a:rPr lang="en-US"/>
            <a:t> sets standards, but real access is uneven.</a:t>
          </a:r>
        </a:p>
      </dgm:t>
    </dgm:pt>
    <dgm:pt modelId="{BDB374F0-D231-46C2-8B43-C8F57A21DE02}" type="parTrans" cxnId="{06314F7D-84C5-49E5-A55D-9FDE9065F7F9}">
      <dgm:prSet/>
      <dgm:spPr/>
      <dgm:t>
        <a:bodyPr/>
        <a:lstStyle/>
        <a:p>
          <a:endParaRPr lang="en-US"/>
        </a:p>
      </dgm:t>
    </dgm:pt>
    <dgm:pt modelId="{907181E0-E589-49A9-8C6B-D67701CC0EF4}" type="sibTrans" cxnId="{06314F7D-84C5-49E5-A55D-9FDE9065F7F9}">
      <dgm:prSet/>
      <dgm:spPr/>
      <dgm:t>
        <a:bodyPr/>
        <a:lstStyle/>
        <a:p>
          <a:endParaRPr lang="en-US"/>
        </a:p>
      </dgm:t>
    </dgm:pt>
    <dgm:pt modelId="{49BC846C-FD69-4F26-966C-D53DB74CBBEF}" type="pres">
      <dgm:prSet presAssocID="{B8D33C75-1C5A-4F5F-A103-75453F9BE2A3}" presName="linear" presStyleCnt="0">
        <dgm:presLayoutVars>
          <dgm:animLvl val="lvl"/>
          <dgm:resizeHandles val="exact"/>
        </dgm:presLayoutVars>
      </dgm:prSet>
      <dgm:spPr/>
    </dgm:pt>
    <dgm:pt modelId="{A0144E50-E829-4AC9-92FF-D54F1E9178D5}" type="pres">
      <dgm:prSet presAssocID="{5D584C52-D9F9-4EAA-B905-56A67C71270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AC445E6-352A-462E-9596-9E601EDE075E}" type="pres">
      <dgm:prSet presAssocID="{7B5C716D-6BEA-4CB1-8170-E2836942FA91}" presName="spacer" presStyleCnt="0"/>
      <dgm:spPr/>
    </dgm:pt>
    <dgm:pt modelId="{6930B82C-DD7F-423F-8CC8-A6A0C215FAF5}" type="pres">
      <dgm:prSet presAssocID="{7A0E3D0A-DA43-4B01-8951-C7601AFA3A82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10440E9-02A4-4387-8B2B-9B649A740137}" type="pres">
      <dgm:prSet presAssocID="{7A0E3D0A-DA43-4B01-8951-C7601AFA3A82}" presName="childText" presStyleLbl="revTx" presStyleIdx="0" presStyleCnt="3">
        <dgm:presLayoutVars>
          <dgm:bulletEnabled val="1"/>
        </dgm:presLayoutVars>
      </dgm:prSet>
      <dgm:spPr/>
    </dgm:pt>
    <dgm:pt modelId="{8E3E9C7C-AE50-4E45-B6BC-C7BAC6669166}" type="pres">
      <dgm:prSet presAssocID="{E6B3BA74-9050-45D3-B6DD-1F22D5F0C29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EDA57EA-D342-421D-9923-8FE70E7491E6}" type="pres">
      <dgm:prSet presAssocID="{E6B3BA74-9050-45D3-B6DD-1F22D5F0C29A}" presName="childText" presStyleLbl="revTx" presStyleIdx="1" presStyleCnt="3">
        <dgm:presLayoutVars>
          <dgm:bulletEnabled val="1"/>
        </dgm:presLayoutVars>
      </dgm:prSet>
      <dgm:spPr/>
    </dgm:pt>
    <dgm:pt modelId="{BFCFEFEE-6455-4DF8-A42C-451A56ED70B0}" type="pres">
      <dgm:prSet presAssocID="{74E13B42-E306-4019-996F-5633BF77101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49BD58A-AED0-4F6D-B088-E48695A8B37F}" type="pres">
      <dgm:prSet presAssocID="{74E13B42-E306-4019-996F-5633BF771011}" presName="childText" presStyleLbl="revTx" presStyleIdx="2" presStyleCnt="3">
        <dgm:presLayoutVars>
          <dgm:bulletEnabled val="1"/>
        </dgm:presLayoutVars>
      </dgm:prSet>
      <dgm:spPr/>
    </dgm:pt>
    <dgm:pt modelId="{20282C50-75D4-420B-919B-EF7DB0CA28E8}" type="pres">
      <dgm:prSet presAssocID="{44FD2FB9-D52D-4798-9AFC-8B58FAF684A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5D2DE10-26CC-4D68-9672-ADFEB15AF9D1}" type="presOf" srcId="{C0027C47-6ADB-429D-8A1F-90EC2A20A941}" destId="{4EDA57EA-D342-421D-9923-8FE70E7491E6}" srcOrd="0" destOrd="0" presId="urn:microsoft.com/office/officeart/2005/8/layout/vList2"/>
    <dgm:cxn modelId="{CDCF411E-E866-45A9-AADE-C9DCEE9B3987}" type="presOf" srcId="{5D584C52-D9F9-4EAA-B905-56A67C712704}" destId="{A0144E50-E829-4AC9-92FF-D54F1E9178D5}" srcOrd="0" destOrd="0" presId="urn:microsoft.com/office/officeart/2005/8/layout/vList2"/>
    <dgm:cxn modelId="{C468FF1E-80BA-4C68-BDBF-5CA0F6094299}" type="presOf" srcId="{B8D33C75-1C5A-4F5F-A103-75453F9BE2A3}" destId="{49BC846C-FD69-4F26-966C-D53DB74CBBEF}" srcOrd="0" destOrd="0" presId="urn:microsoft.com/office/officeart/2005/8/layout/vList2"/>
    <dgm:cxn modelId="{12D60A2E-A3BF-4827-A5FA-41F466D7DB89}" srcId="{B8D33C75-1C5A-4F5F-A103-75453F9BE2A3}" destId="{74E13B42-E306-4019-996F-5633BF771011}" srcOrd="3" destOrd="0" parTransId="{BAFE9F44-838D-435E-B26C-85DD439254E5}" sibTransId="{01E0FC05-AE71-4D4C-A572-DEA16861D717}"/>
    <dgm:cxn modelId="{F713395E-2B37-4E8A-8406-8E63AF884C62}" srcId="{B8D33C75-1C5A-4F5F-A103-75453F9BE2A3}" destId="{5D584C52-D9F9-4EAA-B905-56A67C712704}" srcOrd="0" destOrd="0" parTransId="{5D19268D-62C1-4521-82E6-F1B3A6AD35EA}" sibTransId="{7B5C716D-6BEA-4CB1-8170-E2836942FA91}"/>
    <dgm:cxn modelId="{30523B67-4C30-4C25-AAA9-1C1E7CC1B3DC}" type="presOf" srcId="{44FD2FB9-D52D-4798-9AFC-8B58FAF684A7}" destId="{20282C50-75D4-420B-919B-EF7DB0CA28E8}" srcOrd="0" destOrd="0" presId="urn:microsoft.com/office/officeart/2005/8/layout/vList2"/>
    <dgm:cxn modelId="{D86B186F-E46D-475B-9D78-195B46614FBF}" type="presOf" srcId="{7A0E3D0A-DA43-4B01-8951-C7601AFA3A82}" destId="{6930B82C-DD7F-423F-8CC8-A6A0C215FAF5}" srcOrd="0" destOrd="0" presId="urn:microsoft.com/office/officeart/2005/8/layout/vList2"/>
    <dgm:cxn modelId="{252C0672-270E-4BF0-BDAE-E77FAFD28A15}" type="presOf" srcId="{E6B3BA74-9050-45D3-B6DD-1F22D5F0C29A}" destId="{8E3E9C7C-AE50-4E45-B6BC-C7BAC6669166}" srcOrd="0" destOrd="0" presId="urn:microsoft.com/office/officeart/2005/8/layout/vList2"/>
    <dgm:cxn modelId="{BD833576-EABD-49DD-A226-397701067AD0}" srcId="{B8D33C75-1C5A-4F5F-A103-75453F9BE2A3}" destId="{7A0E3D0A-DA43-4B01-8951-C7601AFA3A82}" srcOrd="1" destOrd="0" parTransId="{29125117-2D3A-487C-9D35-FEF5FBFFFBAE}" sibTransId="{7C1F696D-1E4A-4A7A-8429-65BC0E232814}"/>
    <dgm:cxn modelId="{06314F7D-84C5-49E5-A55D-9FDE9065F7F9}" srcId="{B8D33C75-1C5A-4F5F-A103-75453F9BE2A3}" destId="{44FD2FB9-D52D-4798-9AFC-8B58FAF684A7}" srcOrd="4" destOrd="0" parTransId="{BDB374F0-D231-46C2-8B43-C8F57A21DE02}" sibTransId="{907181E0-E589-49A9-8C6B-D67701CC0EF4}"/>
    <dgm:cxn modelId="{1E0BDA90-0EB1-4E6D-92AD-F77F4373A6CA}" srcId="{7A0E3D0A-DA43-4B01-8951-C7601AFA3A82}" destId="{B692952E-1AFD-43E4-908D-12ABA83A2E4C}" srcOrd="0" destOrd="0" parTransId="{9FD9548B-94BA-4B8F-A2E6-E21DFC1E9974}" sibTransId="{CA759C31-B2BC-4E3E-B08D-EC1B31EC8FF8}"/>
    <dgm:cxn modelId="{934ECF96-F90F-4C40-B96B-C5682DB4FB5B}" srcId="{B8D33C75-1C5A-4F5F-A103-75453F9BE2A3}" destId="{E6B3BA74-9050-45D3-B6DD-1F22D5F0C29A}" srcOrd="2" destOrd="0" parTransId="{4BE1C054-F4D4-4A8F-9A46-FE2CBE1872FD}" sibTransId="{2D28E940-7BE2-4A83-B1CA-4378953A9AA3}"/>
    <dgm:cxn modelId="{CFB6A8A4-27BE-4716-8DCF-43FF4A334C9A}" srcId="{E6B3BA74-9050-45D3-B6DD-1F22D5F0C29A}" destId="{C0027C47-6ADB-429D-8A1F-90EC2A20A941}" srcOrd="0" destOrd="0" parTransId="{675C37AB-9F0A-4934-B7B7-862BCA3F9141}" sibTransId="{5D2351BC-A023-497E-8D59-737D7A127661}"/>
    <dgm:cxn modelId="{E4D728AE-515A-4966-A4C9-BEC6B4584F35}" type="presOf" srcId="{A7169A9B-D461-4E7D-B014-17EAF2F2921E}" destId="{049BD58A-AED0-4F6D-B088-E48695A8B37F}" srcOrd="0" destOrd="0" presId="urn:microsoft.com/office/officeart/2005/8/layout/vList2"/>
    <dgm:cxn modelId="{FEF13EBD-198A-47DD-BFCC-4DDD615CC2F4}" type="presOf" srcId="{74E13B42-E306-4019-996F-5633BF771011}" destId="{BFCFEFEE-6455-4DF8-A42C-451A56ED70B0}" srcOrd="0" destOrd="0" presId="urn:microsoft.com/office/officeart/2005/8/layout/vList2"/>
    <dgm:cxn modelId="{5FE3AADC-ED5B-489B-89F2-AA719849C5E5}" srcId="{74E13B42-E306-4019-996F-5633BF771011}" destId="{A7169A9B-D461-4E7D-B014-17EAF2F2921E}" srcOrd="0" destOrd="0" parTransId="{3D5360A1-19EF-42BD-9FF4-ACFB8BCF6778}" sibTransId="{3CDDA938-CD62-4D1E-9C10-1350CFFFE35D}"/>
    <dgm:cxn modelId="{CD4EE9FC-0A72-421A-B0A2-83529411DE41}" type="presOf" srcId="{B692952E-1AFD-43E4-908D-12ABA83A2E4C}" destId="{F10440E9-02A4-4387-8B2B-9B649A740137}" srcOrd="0" destOrd="0" presId="urn:microsoft.com/office/officeart/2005/8/layout/vList2"/>
    <dgm:cxn modelId="{ED21BAB7-78CC-43D7-9F8C-4C6010B77EBA}" type="presParOf" srcId="{49BC846C-FD69-4F26-966C-D53DB74CBBEF}" destId="{A0144E50-E829-4AC9-92FF-D54F1E9178D5}" srcOrd="0" destOrd="0" presId="urn:microsoft.com/office/officeart/2005/8/layout/vList2"/>
    <dgm:cxn modelId="{0135E056-0DDA-45E1-B10F-2B26F08829EA}" type="presParOf" srcId="{49BC846C-FD69-4F26-966C-D53DB74CBBEF}" destId="{6AC445E6-352A-462E-9596-9E601EDE075E}" srcOrd="1" destOrd="0" presId="urn:microsoft.com/office/officeart/2005/8/layout/vList2"/>
    <dgm:cxn modelId="{AC589102-98F5-4D17-9945-279F1CD6C789}" type="presParOf" srcId="{49BC846C-FD69-4F26-966C-D53DB74CBBEF}" destId="{6930B82C-DD7F-423F-8CC8-A6A0C215FAF5}" srcOrd="2" destOrd="0" presId="urn:microsoft.com/office/officeart/2005/8/layout/vList2"/>
    <dgm:cxn modelId="{8A732600-D177-4AA7-88EF-3758E9D26DD2}" type="presParOf" srcId="{49BC846C-FD69-4F26-966C-D53DB74CBBEF}" destId="{F10440E9-02A4-4387-8B2B-9B649A740137}" srcOrd="3" destOrd="0" presId="urn:microsoft.com/office/officeart/2005/8/layout/vList2"/>
    <dgm:cxn modelId="{CADDD8B2-A477-48CC-96EC-75F3A29564B2}" type="presParOf" srcId="{49BC846C-FD69-4F26-966C-D53DB74CBBEF}" destId="{8E3E9C7C-AE50-4E45-B6BC-C7BAC6669166}" srcOrd="4" destOrd="0" presId="urn:microsoft.com/office/officeart/2005/8/layout/vList2"/>
    <dgm:cxn modelId="{DAAE3C22-811F-43CE-8ED0-A983AE72B70E}" type="presParOf" srcId="{49BC846C-FD69-4F26-966C-D53DB74CBBEF}" destId="{4EDA57EA-D342-421D-9923-8FE70E7491E6}" srcOrd="5" destOrd="0" presId="urn:microsoft.com/office/officeart/2005/8/layout/vList2"/>
    <dgm:cxn modelId="{F445D6AA-D202-4328-B889-8E7877256846}" type="presParOf" srcId="{49BC846C-FD69-4F26-966C-D53DB74CBBEF}" destId="{BFCFEFEE-6455-4DF8-A42C-451A56ED70B0}" srcOrd="6" destOrd="0" presId="urn:microsoft.com/office/officeart/2005/8/layout/vList2"/>
    <dgm:cxn modelId="{2949719E-9909-4FAD-BB6C-0DA95B599B93}" type="presParOf" srcId="{49BC846C-FD69-4F26-966C-D53DB74CBBEF}" destId="{049BD58A-AED0-4F6D-B088-E48695A8B37F}" srcOrd="7" destOrd="0" presId="urn:microsoft.com/office/officeart/2005/8/layout/vList2"/>
    <dgm:cxn modelId="{9E8E2CAA-1A71-4C30-AAFD-DAE73EA63F49}" type="presParOf" srcId="{49BC846C-FD69-4F26-966C-D53DB74CBBEF}" destId="{20282C50-75D4-420B-919B-EF7DB0CA28E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144E50-E829-4AC9-92FF-D54F1E9178D5}">
      <dsp:nvSpPr>
        <dsp:cNvPr id="0" name=""/>
        <dsp:cNvSpPr/>
      </dsp:nvSpPr>
      <dsp:spPr>
        <a:xfrm>
          <a:off x="0" y="116586"/>
          <a:ext cx="6938326" cy="3132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/>
            <a:t>Any stigma: </a:t>
          </a:r>
          <a:r>
            <a:rPr lang="en-US" sz="1200" b="0" i="0" kern="1200"/>
            <a:t>anxiety can still be watered down in favor of seemingly more serious disorders. </a:t>
          </a:r>
          <a:endParaRPr lang="en-US" sz="1200" kern="1200"/>
        </a:p>
      </dsp:txBody>
      <dsp:txXfrm>
        <a:off x="15292" y="131878"/>
        <a:ext cx="6907742" cy="282683"/>
      </dsp:txXfrm>
    </dsp:sp>
    <dsp:sp modelId="{6930B82C-DD7F-423F-8CC8-A6A0C215FAF5}">
      <dsp:nvSpPr>
        <dsp:cNvPr id="0" name=""/>
        <dsp:cNvSpPr/>
      </dsp:nvSpPr>
      <dsp:spPr>
        <a:xfrm>
          <a:off x="0" y="464414"/>
          <a:ext cx="6938326" cy="3132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➡ The </a:t>
          </a:r>
          <a:r>
            <a:rPr lang="en-US" sz="1200" i="1" kern="1200"/>
            <a:t>Mental Health Act</a:t>
          </a:r>
          <a:r>
            <a:rPr lang="en-US" sz="1200" kern="1200"/>
            <a:t> protects access, but stigma still silences many (Ahmed et al., 2023).</a:t>
          </a:r>
        </a:p>
      </dsp:txBody>
      <dsp:txXfrm>
        <a:off x="15292" y="479706"/>
        <a:ext cx="6907742" cy="282683"/>
      </dsp:txXfrm>
    </dsp:sp>
    <dsp:sp modelId="{F10440E9-02A4-4387-8B2B-9B649A740137}">
      <dsp:nvSpPr>
        <dsp:cNvPr id="0" name=""/>
        <dsp:cNvSpPr/>
      </dsp:nvSpPr>
      <dsp:spPr>
        <a:xfrm>
          <a:off x="0" y="777681"/>
          <a:ext cx="6938326" cy="2856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292" tIns="15240" rIns="85344" bIns="15240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900" b="1" i="0" kern="1200"/>
            <a:t>Cultural obstacles: </a:t>
          </a:r>
          <a:r>
            <a:rPr lang="en-US" sz="900" b="0" i="0" kern="1200"/>
            <a:t>there are cultural groups which interpret anxiety as external factors (witchcraft, fate or traditional spiritual explanations). </a:t>
          </a:r>
          <a:endParaRPr lang="en-US" sz="900" kern="1200"/>
        </a:p>
      </dsp:txBody>
      <dsp:txXfrm>
        <a:off x="0" y="777681"/>
        <a:ext cx="6938326" cy="285660"/>
      </dsp:txXfrm>
    </dsp:sp>
    <dsp:sp modelId="{8E3E9C7C-AE50-4E45-B6BC-C7BAC6669166}">
      <dsp:nvSpPr>
        <dsp:cNvPr id="0" name=""/>
        <dsp:cNvSpPr/>
      </dsp:nvSpPr>
      <dsp:spPr>
        <a:xfrm>
          <a:off x="0" y="1063341"/>
          <a:ext cx="6938326" cy="3132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➡ This can clash with clinical support under the </a:t>
          </a:r>
          <a:r>
            <a:rPr lang="en-US" sz="1200" i="1" kern="1200"/>
            <a:t>Mental Health Act</a:t>
          </a:r>
          <a:r>
            <a:rPr lang="en-US" sz="1200" kern="1200"/>
            <a:t>.</a:t>
          </a:r>
        </a:p>
      </dsp:txBody>
      <dsp:txXfrm>
        <a:off x="15292" y="1078633"/>
        <a:ext cx="6907742" cy="282683"/>
      </dsp:txXfrm>
    </dsp:sp>
    <dsp:sp modelId="{4EDA57EA-D342-421D-9923-8FE70E7491E6}">
      <dsp:nvSpPr>
        <dsp:cNvPr id="0" name=""/>
        <dsp:cNvSpPr/>
      </dsp:nvSpPr>
      <dsp:spPr>
        <a:xfrm>
          <a:off x="0" y="1376609"/>
          <a:ext cx="6938326" cy="198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292" tIns="15240" rIns="85344" bIns="15240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900" b="1" i="0" kern="1200"/>
            <a:t>Political: </a:t>
          </a:r>
          <a:r>
            <a:rPr lang="en-US" sz="900" b="0" i="0" kern="1200"/>
            <a:t>UK policies are increasingly driven towards an equal respect between physical and mental health (</a:t>
          </a:r>
          <a:r>
            <a:rPr lang="en-US" sz="900" kern="1200"/>
            <a:t>King et al., 2023</a:t>
          </a:r>
          <a:r>
            <a:rPr lang="en-US" sz="900" b="0" i="0" kern="1200"/>
            <a:t>).</a:t>
          </a:r>
          <a:endParaRPr lang="en-US" sz="900" kern="1200"/>
        </a:p>
      </dsp:txBody>
      <dsp:txXfrm>
        <a:off x="0" y="1376609"/>
        <a:ext cx="6938326" cy="198720"/>
      </dsp:txXfrm>
    </dsp:sp>
    <dsp:sp modelId="{BFCFEFEE-6455-4DF8-A42C-451A56ED70B0}">
      <dsp:nvSpPr>
        <dsp:cNvPr id="0" name=""/>
        <dsp:cNvSpPr/>
      </dsp:nvSpPr>
      <dsp:spPr>
        <a:xfrm>
          <a:off x="0" y="1575329"/>
          <a:ext cx="6938326" cy="3132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➡ The </a:t>
          </a:r>
          <a:r>
            <a:rPr lang="en-US" sz="1200" i="1" kern="1200"/>
            <a:t>Mental Health Act</a:t>
          </a:r>
          <a:r>
            <a:rPr lang="en-US" sz="1200" kern="1200"/>
            <a:t> drives this but debates on rights and consent remain.</a:t>
          </a:r>
        </a:p>
      </dsp:txBody>
      <dsp:txXfrm>
        <a:off x="15292" y="1590621"/>
        <a:ext cx="6907742" cy="282683"/>
      </dsp:txXfrm>
    </dsp:sp>
    <dsp:sp modelId="{049BD58A-AED0-4F6D-B088-E48695A8B37F}">
      <dsp:nvSpPr>
        <dsp:cNvPr id="0" name=""/>
        <dsp:cNvSpPr/>
      </dsp:nvSpPr>
      <dsp:spPr>
        <a:xfrm>
          <a:off x="0" y="1888596"/>
          <a:ext cx="6938326" cy="2856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292" tIns="15240" rIns="85344" bIns="15240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900" b="1" i="0" kern="1200"/>
            <a:t>Socioeconomic inequality: </a:t>
          </a:r>
          <a:r>
            <a:rPr lang="en-US" sz="900" b="0" i="0" kern="1200"/>
            <a:t>marginalized communities are far more prevalent and significantly less accessible to care (</a:t>
          </a:r>
          <a:r>
            <a:rPr lang="en-US" sz="900" kern="1200"/>
            <a:t>Greig Inglis et al., 2024</a:t>
          </a:r>
          <a:r>
            <a:rPr lang="en-US" sz="900" b="0" i="0" kern="1200"/>
            <a:t>).</a:t>
          </a:r>
          <a:endParaRPr lang="en-US" sz="900" kern="1200"/>
        </a:p>
      </dsp:txBody>
      <dsp:txXfrm>
        <a:off x="0" y="1888596"/>
        <a:ext cx="6938326" cy="285660"/>
      </dsp:txXfrm>
    </dsp:sp>
    <dsp:sp modelId="{20282C50-75D4-420B-919B-EF7DB0CA28E8}">
      <dsp:nvSpPr>
        <dsp:cNvPr id="0" name=""/>
        <dsp:cNvSpPr/>
      </dsp:nvSpPr>
      <dsp:spPr>
        <a:xfrm>
          <a:off x="0" y="2174256"/>
          <a:ext cx="6938326" cy="3132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➡ The </a:t>
          </a:r>
          <a:r>
            <a:rPr lang="en-US" sz="1200" i="1" kern="1200"/>
            <a:t>Mental Health Act</a:t>
          </a:r>
          <a:r>
            <a:rPr lang="en-US" sz="1200" kern="1200"/>
            <a:t> sets standards, but real access is uneven.</a:t>
          </a:r>
        </a:p>
      </dsp:txBody>
      <dsp:txXfrm>
        <a:off x="15292" y="2189548"/>
        <a:ext cx="6907742" cy="2826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218DF-3478-19BE-185E-62E0C5695D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A0D869-7CDE-F779-B873-7E8D6661E6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1088A8-63A3-C4CB-C9DE-1C1D77A4A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BE633-6BF3-45C9-9EE0-CF532B9BA0C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C54233-8F90-34D2-A918-E02480A1D1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D5951D-8D9B-62A9-1490-5B3F55FF5D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F881D-0E23-435B-B58B-56A29FEBF0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8814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FE39A-41A8-424C-4491-0F25807E9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425FE-5FAA-C97B-FB07-BCB7162585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72CEEA-8A3E-1DF7-66B4-84B3E0FCE6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BE633-6BF3-45C9-9EE0-CF532B9BA0C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DF692F-61C3-690B-4448-71274484C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DFDE3E-A9A3-BA4A-F3A2-5483E55AC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F881D-0E23-435B-B58B-56A29FEBF0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9608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A3FBC-04EA-E5F5-8DE0-54231866D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7FE222-775F-39AF-744D-C06A435AA3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7497F5-6699-036A-E71B-D039F2B286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BE633-6BF3-45C9-9EE0-CF532B9BA0C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822C9D-7F1F-9360-4C75-88A539A5FB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767C6A-70B0-E696-026B-541B5FE65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F881D-0E23-435B-B58B-56A29FEBF0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058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C4764-3DC5-BB65-DCE8-552AED8EDB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E77F38-BEFD-D5CF-D934-0995902A4C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E6805A-B4A7-F3A4-5D9E-08B23DE944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07F8EE-BA31-CA24-08A4-2E37735FB0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BE633-6BF3-45C9-9EE0-CF532B9BA0C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B01A95-18A4-E113-5916-FE00C5DCA4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D7DDB8-103D-2121-2CF5-94B4A3BD1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F881D-0E23-435B-B58B-56A29FEBF0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371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10393-B1B7-5AEB-4007-DC3B81E9D9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B7E569-3964-5522-582D-AFD3E58C9E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77D61F-A135-BE1B-9CDB-979143D32B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3A9BF3-77DE-A11F-AD5B-A82B5A6AD69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1E5BD1-FED1-7FFE-EB23-6E6CD3A2C8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87CC8C1-FBE9-8ECD-A531-4C7BAE6C2E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BE633-6BF3-45C9-9EE0-CF532B9BA0C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FFAC31A-1ADB-06CC-F3FC-25FD8833BA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4F5AE4-5113-6877-8C94-95EF589F3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F881D-0E23-435B-B58B-56A29FEBF0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4871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632F5-09FA-70B2-1010-DC0AEDCB48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3DCABC-46A0-8B39-FF7E-0843793D23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BE633-6BF3-45C9-9EE0-CF532B9BA0C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6CEE2B-2681-E3D2-1C43-0626AB332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BE0C28-E097-1DD9-0952-3D4060CF16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F881D-0E23-435B-B58B-56A29FEBF0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8651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AE39121-39AF-8405-482F-6E686B3720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BE633-6BF3-45C9-9EE0-CF532B9BA0C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920F04-40BA-A439-48D2-A324126ECF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AF216F-89A2-9AAB-AC08-D8E03D2DC2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F881D-0E23-435B-B58B-56A29FEBF0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480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50F73-F696-1555-1B61-92E2D2772E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A056CE-FBF3-4C1C-D544-48253778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516EE3-B342-60C6-BEB7-219ECDC043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65BCEC-98A7-93FC-2F9E-3F814D7A22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BE633-6BF3-45C9-9EE0-CF532B9BA0C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5A7412-645A-63AA-D779-6E64F12A0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B420-310A-3BBC-CCFF-EB49A6D36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F881D-0E23-435B-B58B-56A29FEBF0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7399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16C2A-88CE-D4BB-DDAA-63EA954419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F3ACDB-D28F-9105-88A3-139092DE5D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AE1D27-BE6B-9E9D-50FF-587C289DEA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54DDA6-DC6C-5C1D-C942-6324B857D3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BE633-6BF3-45C9-9EE0-CF532B9BA0C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0F37E8-C332-8DE6-DDD4-20F415A063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04CCDD-17DE-E746-2517-A2941DA2D2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F881D-0E23-435B-B58B-56A29FEBF0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7528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9F25F-E8BF-3A9F-1883-DCC9FD0684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535487-3552-8E15-FEDB-0BF359172B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2310C3-BA8D-F235-BC93-7DAEB4745D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BE633-6BF3-45C9-9EE0-CF532B9BA0C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930D9F-7F42-4730-4968-C89846808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B196A9-2065-13C5-53C9-6CB6F9C79F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F881D-0E23-435B-B58B-56A29FEBF0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0976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D65CC91-8ABC-66E0-7304-27A296F303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362A3C-F0B7-2C61-490B-0EB8A9DE13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4F389D-4FFD-AE02-6163-5E294559A7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BE633-6BF3-45C9-9EE0-CF532B9BA0C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5C36D-EFA2-4BE7-9AA5-EAEBAB468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EB3CC2-BC6A-9BFF-D9E4-26AD52C895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F881D-0E23-435B-B58B-56A29FEBF0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0183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F318F8-472A-6171-6735-0947C5127A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1D5745-21E7-BE67-07AE-F688BCBB22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DBBF1D-F251-5611-F2DA-2870412A11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4DBE633-6BF3-45C9-9EE0-CF532B9BA0C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CD4BCB-CDFE-C667-3748-9A5EB72C6B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1DB62-2F78-8700-265A-B48C993C48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3BF881D-0E23-435B-B58B-56A29FEBF0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706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4.pn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AFEECB-A509-F5D3-C570-A20BFA1DF3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US" sz="3100" b="1">
                <a:latin typeface="Amasis MT Pro Black" panose="02040A04050005020304" pitchFamily="18" charset="0"/>
              </a:rPr>
              <a:t>Anxiety or Fear-Related Disorders: Historical and Contemporary Perspectives</a:t>
            </a:r>
            <a:endParaRPr lang="en-GB" sz="3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31174-CBC8-422B-0145-C9FCAC8ACB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>
                <a:latin typeface="Amasis MT Pro Medium" panose="020F0502020204030204" pitchFamily="18" charset="0"/>
              </a:rPr>
              <a:t>BSc (Hons) Health and Social BSc (Hons) Health and Social Care </a:t>
            </a:r>
          </a:p>
          <a:p>
            <a:pPr marL="0" indent="0">
              <a:buNone/>
            </a:pPr>
            <a:r>
              <a:rPr lang="en-US" sz="2000" dirty="0">
                <a:latin typeface="Amasis MT Pro Medium" panose="020F0502020204030204" pitchFamily="18" charset="0"/>
              </a:rPr>
              <a:t>Psychological Classifications and Provisions</a:t>
            </a:r>
          </a:p>
          <a:p>
            <a:pPr marL="0" indent="0">
              <a:buNone/>
            </a:pPr>
            <a:r>
              <a:rPr lang="en-US" sz="2000" dirty="0">
                <a:latin typeface="Amasis MT Pro Medium" panose="020F0502020204030204" pitchFamily="18" charset="0"/>
              </a:rPr>
              <a:t>BMHP6029</a:t>
            </a:r>
          </a:p>
          <a:p>
            <a:pPr marL="0" indent="0">
              <a:buNone/>
            </a:pPr>
            <a:r>
              <a:rPr lang="en-GB" sz="2000" dirty="0">
                <a:latin typeface="Amasis MT Pro Medium" panose="020F0502020204030204" pitchFamily="18" charset="0"/>
              </a:rPr>
              <a:t>Manpreet Kaur</a:t>
            </a:r>
            <a:endParaRPr lang="en-US" sz="2000" dirty="0">
              <a:latin typeface="Amasis MT Pro Medium" panose="020F0502020204030204" pitchFamily="18" charset="0"/>
            </a:endParaRPr>
          </a:p>
          <a:p>
            <a:pPr marL="0" indent="0">
              <a:buNone/>
            </a:pPr>
            <a:r>
              <a:rPr lang="en-GB" sz="2000" dirty="0">
                <a:latin typeface="Amasis MT Pro Medium" panose="020F0502020204030204" pitchFamily="18" charset="0"/>
              </a:rPr>
              <a:t>2246813</a:t>
            </a:r>
          </a:p>
          <a:p>
            <a:pPr marL="0" indent="0">
              <a:buNone/>
            </a:pPr>
            <a:r>
              <a:rPr lang="en-GB" sz="2000" dirty="0">
                <a:latin typeface="Amasis MT Pro Medium" panose="020F0502020204030204" pitchFamily="18" charset="0"/>
              </a:rPr>
              <a:t>Kennedy </a:t>
            </a:r>
            <a:r>
              <a:rPr lang="en-GB" sz="2000" dirty="0" err="1">
                <a:latin typeface="Amasis MT Pro Medium" panose="020F0502020204030204" pitchFamily="18" charset="0"/>
              </a:rPr>
              <a:t>Obohwemu</a:t>
            </a:r>
            <a:endParaRPr lang="en-US" sz="2000" dirty="0">
              <a:latin typeface="Amasis MT Pro Medium" panose="020F0502020204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30AECD-E563-F09B-58D0-7C3F506ACA9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977" r="6418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45422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86C74F5-E4C4-870B-E056-CF3FAA35A5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662" y="227356"/>
            <a:ext cx="6143694" cy="62411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7C1291A-A498-B495-98C1-1E606A1A09EE}"/>
              </a:ext>
            </a:extLst>
          </p:cNvPr>
          <p:cNvSpPr txBox="1"/>
          <p:nvPr/>
        </p:nvSpPr>
        <p:spPr>
          <a:xfrm>
            <a:off x="108641" y="851466"/>
            <a:ext cx="5420764" cy="1527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700" b="0" i="0" dirty="0">
                <a:effectLst/>
                <a:latin typeface="Amasis MT Pro Medium" panose="02040604050005020304" pitchFamily="18" charset="0"/>
              </a:rPr>
              <a:t>Subtypes </a:t>
            </a:r>
            <a:r>
              <a:rPr lang="en-US" sz="700" dirty="0">
                <a:latin typeface="Amasis MT Pro Medium" panose="02040604050005020304" pitchFamily="18" charset="0"/>
              </a:rPr>
              <a:t>include</a:t>
            </a:r>
            <a:r>
              <a:rPr lang="en-US" sz="700" b="0" i="0" dirty="0">
                <a:effectLst/>
                <a:latin typeface="Amasis MT Pro Medium" panose="02040604050005020304" pitchFamily="18" charset="0"/>
              </a:rPr>
              <a:t>: 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US" sz="700" b="0" i="0" dirty="0" err="1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Generalised</a:t>
            </a:r>
            <a:r>
              <a:rPr lang="en-US" sz="700" b="0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 Anxiety Disorder (6B00 ).</a:t>
            </a:r>
            <a:r>
              <a:rPr lang="en-US" sz="700" b="0" i="0" dirty="0">
                <a:effectLst/>
                <a:latin typeface="Amasis MT Pro Medium" panose="02040604050005020304" pitchFamily="18" charset="0"/>
              </a:rPr>
              <a:t> 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US" sz="700" b="0" i="0" dirty="0">
                <a:effectLst/>
                <a:latin typeface="Amasis MT Pro Medium" panose="02040604050005020304" pitchFamily="18" charset="0"/>
              </a:rPr>
              <a:t>Panic Disorder (6B01) 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US" sz="700" b="0" i="0" dirty="0">
                <a:effectLst/>
                <a:latin typeface="Amasis MT Pro Medium" panose="02040604050005020304" pitchFamily="18" charset="0"/>
              </a:rPr>
              <a:t>Agoraphobia (6B02) 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US" sz="700" b="0" i="0" dirty="0">
                <a:effectLst/>
                <a:latin typeface="Amasis MT Pro Medium" panose="02040604050005020304" pitchFamily="18" charset="0"/>
              </a:rPr>
              <a:t>Specific &amp; Social Phobia (6B03-6B04) 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US" sz="700" b="0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Separation Anxiety &amp; Selective Mutism (6B05-6B06).</a:t>
            </a:r>
            <a:r>
              <a:rPr lang="en-US" sz="700" b="0" i="0" dirty="0">
                <a:effectLst/>
                <a:latin typeface="Amasis MT Pro Medium" panose="02040604050005020304" pitchFamily="18" charset="0"/>
              </a:rPr>
              <a:t> </a:t>
            </a:r>
          </a:p>
          <a:p>
            <a:pPr algn="just">
              <a:lnSpc>
                <a:spcPct val="150000"/>
              </a:lnSpc>
            </a:pPr>
            <a:endParaRPr lang="en-US" sz="700" b="0" i="0" dirty="0">
              <a:effectLst/>
              <a:latin typeface="Amasis MT Pro Medium" panose="020406040500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700" b="0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 </a:t>
            </a:r>
            <a:r>
              <a:rPr lang="en-US" sz="700" b="1" i="1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Cross-cultural change: </a:t>
            </a:r>
            <a:r>
              <a:rPr lang="en-US" sz="700" b="0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there are diverse communities with stronger somatic symptom expression (e.g., headaches, palpitations of the heart).</a:t>
            </a:r>
            <a:endParaRPr lang="en-US" sz="700" dirty="0">
              <a:latin typeface="Amasis MT Pro Medium" panose="020406040500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6E2C8A3-1079-ACA3-B31C-2D879A4EFA55}"/>
              </a:ext>
            </a:extLst>
          </p:cNvPr>
          <p:cNvSpPr txBox="1"/>
          <p:nvPr/>
        </p:nvSpPr>
        <p:spPr>
          <a:xfrm>
            <a:off x="5597426" y="354540"/>
            <a:ext cx="6097508" cy="21427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b="1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Early beliefs: </a:t>
            </a:r>
            <a:r>
              <a:rPr lang="en-US" sz="1000" b="0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Ancient beliefs were associated with supernatural forces or a symptom of moral and spiritual inability (</a:t>
            </a:r>
            <a:r>
              <a:rPr lang="en-US" sz="1000" dirty="0">
                <a:latin typeface="Amasis MT Pro Medium" panose="02040604050005020304" pitchFamily="18" charset="0"/>
              </a:rPr>
              <a:t>Mind, 2024</a:t>
            </a:r>
            <a:r>
              <a:rPr lang="en-US" sz="1000" b="0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).</a:t>
            </a:r>
            <a:r>
              <a:rPr lang="en-US" sz="1000" b="0" i="0" dirty="0">
                <a:effectLst/>
                <a:latin typeface="Amasis MT Pro Medium" panose="02040604050005020304" pitchFamily="18" charset="0"/>
              </a:rPr>
              <a:t> 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b="1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18</a:t>
            </a:r>
            <a:r>
              <a:rPr lang="en-US" sz="1000" b="1" baseline="3000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th</a:t>
            </a:r>
            <a:r>
              <a:rPr lang="en-US" sz="1000" b="1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-19th century: </a:t>
            </a:r>
            <a:r>
              <a:rPr lang="en-US" sz="1000" b="0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"nervous diseases" that were cured by asylums, rest cures, and sedation.</a:t>
            </a:r>
            <a:r>
              <a:rPr lang="en-US" sz="1000" b="0" i="0" dirty="0">
                <a:effectLst/>
                <a:latin typeface="Amasis MT Pro Medium" panose="02040604050005020304" pitchFamily="18" charset="0"/>
              </a:rPr>
              <a:t> 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b="1" dirty="0">
                <a:solidFill>
                  <a:srgbClr val="111111"/>
                </a:solidFill>
                <a:latin typeface="Amasis MT Pro Medium" panose="02040604050005020304" pitchFamily="18" charset="0"/>
              </a:rPr>
              <a:t>20th century: </a:t>
            </a:r>
            <a:r>
              <a:rPr lang="en-US" sz="1000" b="0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Psychoanalysis and early behavioral therapies were gradually introduced in the bodies (</a:t>
            </a:r>
            <a:r>
              <a:rPr lang="en-US" sz="1000" dirty="0">
                <a:latin typeface="Amasis MT Pro Medium" panose="02040604050005020304" pitchFamily="18" charset="0"/>
              </a:rPr>
              <a:t>Illness Anxiety Disorder, 2024</a:t>
            </a:r>
            <a:r>
              <a:rPr lang="en-US" sz="1000" b="0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).</a:t>
            </a:r>
            <a:endParaRPr lang="en-US" sz="1000" dirty="0">
              <a:solidFill>
                <a:srgbClr val="111111"/>
              </a:solidFill>
              <a:latin typeface="Amasis MT Pro Medium" panose="02040604050005020304" pitchFamily="18" charset="0"/>
            </a:endParaRP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b="1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Stigma:</a:t>
            </a:r>
            <a:r>
              <a:rPr lang="en-US" sz="1000" b="1" i="1" dirty="0">
                <a:solidFill>
                  <a:srgbClr val="111111"/>
                </a:solidFill>
                <a:latin typeface="Amasis MT Pro Medium" panose="02040604050005020304" pitchFamily="18" charset="0"/>
              </a:rPr>
              <a:t> </a:t>
            </a:r>
            <a:r>
              <a:rPr lang="en-US" sz="1000" b="0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The stigma was once considered individual debilitation, causing one to be discriminated against and refused a job/education (</a:t>
            </a:r>
            <a:r>
              <a:rPr lang="en-US" sz="1000" dirty="0">
                <a:latin typeface="Amasis MT Pro Medium" panose="02040604050005020304" pitchFamily="18" charset="0"/>
              </a:rPr>
              <a:t>Greig et al., 2024</a:t>
            </a:r>
            <a:r>
              <a:rPr lang="en-US" sz="1000" b="0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).</a:t>
            </a:r>
            <a:r>
              <a:rPr lang="en-US" sz="1000" b="0" i="0" dirty="0">
                <a:effectLst/>
                <a:latin typeface="Amasis MT Pro Medium" panose="02040604050005020304" pitchFamily="18" charset="0"/>
              </a:rPr>
              <a:t> 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b="1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Women:</a:t>
            </a:r>
            <a:r>
              <a:rPr lang="en-US" sz="1000" b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 </a:t>
            </a:r>
            <a:r>
              <a:rPr lang="en-US" sz="1000" dirty="0">
                <a:solidFill>
                  <a:srgbClr val="111111"/>
                </a:solidFill>
                <a:latin typeface="Amasis MT Pro Medium" panose="02040604050005020304" pitchFamily="18" charset="0"/>
              </a:rPr>
              <a:t>B</a:t>
            </a:r>
            <a:r>
              <a:rPr lang="en-US" sz="1000" b="0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y extension, women were largely misdiagnosed by stereotypes based on hysteria that are gendered.</a:t>
            </a:r>
            <a:r>
              <a:rPr lang="en-US" sz="1000" b="0" i="0" dirty="0">
                <a:effectLst/>
                <a:latin typeface="Amasis MT Pro Medium" panose="02040604050005020304" pitchFamily="18" charset="0"/>
              </a:rPr>
              <a:t> </a:t>
            </a:r>
            <a:endParaRPr lang="en-US" sz="1000" dirty="0">
              <a:latin typeface="Amasis MT Pro Medium" panose="020406040500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1DEB13-F505-28C5-390C-882B9F147DCA}"/>
              </a:ext>
            </a:extLst>
          </p:cNvPr>
          <p:cNvSpPr txBox="1"/>
          <p:nvPr/>
        </p:nvSpPr>
        <p:spPr>
          <a:xfrm>
            <a:off x="6609030" y="170079"/>
            <a:ext cx="393825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Historical understanding and stigma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71DACD3-86EA-5999-AD12-2339B4D82045}"/>
              </a:ext>
            </a:extLst>
          </p:cNvPr>
          <p:cNvSpPr txBox="1"/>
          <p:nvPr/>
        </p:nvSpPr>
        <p:spPr>
          <a:xfrm>
            <a:off x="343399" y="2560617"/>
            <a:ext cx="6097508" cy="1363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800" b="1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NHS, NICE guidelines</a:t>
            </a:r>
            <a:r>
              <a:rPr lang="en-US" sz="800" b="0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: anxiety </a:t>
            </a:r>
            <a:r>
              <a:rPr lang="en-US" sz="800" dirty="0">
                <a:solidFill>
                  <a:srgbClr val="111111"/>
                </a:solidFill>
                <a:latin typeface="Amasis MT Pro Medium" panose="02040604050005020304" pitchFamily="18" charset="0"/>
              </a:rPr>
              <a:t>management</a:t>
            </a:r>
            <a:r>
              <a:rPr lang="en-US" sz="800" b="0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 model (mediate) stepped-care.</a:t>
            </a:r>
            <a:r>
              <a:rPr lang="en-US" sz="800" b="0" i="0" dirty="0">
                <a:effectLst/>
                <a:latin typeface="Amasis MT Pro Medium" panose="02040604050005020304" pitchFamily="18" charset="0"/>
              </a:rPr>
              <a:t> 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800" b="1" i="0" dirty="0">
                <a:effectLst/>
                <a:latin typeface="Amasis MT Pro Medium" panose="02040604050005020304" pitchFamily="18" charset="0"/>
              </a:rPr>
              <a:t>First-line treatments: 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US" sz="800" b="0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CBT (Cognitive Behavioral Therapy).</a:t>
            </a:r>
            <a:r>
              <a:rPr lang="en-US" sz="800" b="0" i="0" dirty="0">
                <a:effectLst/>
                <a:latin typeface="Amasis MT Pro Medium" panose="02040604050005020304" pitchFamily="18" charset="0"/>
              </a:rPr>
              <a:t> 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US" sz="800" b="0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Exposure therapy (for treatment of phobias).</a:t>
            </a:r>
            <a:r>
              <a:rPr lang="en-US" sz="800" b="0" i="0" dirty="0">
                <a:effectLst/>
                <a:latin typeface="Amasis MT Pro Medium" panose="02040604050005020304" pitchFamily="18" charset="0"/>
              </a:rPr>
              <a:t> 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US" sz="800" b="1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Drug: </a:t>
            </a:r>
            <a:r>
              <a:rPr lang="en-US" sz="800" b="0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SSRIs, SNRI, benzodiazepine (used temporarily).</a:t>
            </a:r>
            <a:r>
              <a:rPr lang="en-US" sz="800" b="0" i="0" dirty="0">
                <a:effectLst/>
                <a:latin typeface="Amasis MT Pro Medium" panose="02040604050005020304" pitchFamily="18" charset="0"/>
              </a:rPr>
              <a:t> 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US" sz="800" b="1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Layered care: </a:t>
            </a:r>
            <a:r>
              <a:rPr lang="en-US" sz="800" b="0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referral to GP, mental health and application of digital CBTs (IAPT programs in England).</a:t>
            </a:r>
            <a:r>
              <a:rPr lang="en-US" sz="800" b="0" i="0" dirty="0">
                <a:effectLst/>
                <a:latin typeface="Amasis MT Pro Medium" panose="02040604050005020304" pitchFamily="18" charset="0"/>
              </a:rPr>
              <a:t> </a:t>
            </a:r>
          </a:p>
          <a:p>
            <a:pPr algn="just">
              <a:lnSpc>
                <a:spcPct val="150000"/>
              </a:lnSpc>
            </a:pPr>
            <a:r>
              <a:rPr lang="en-US" sz="800" b="1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Emphasis: </a:t>
            </a:r>
            <a:r>
              <a:rPr lang="en-US" sz="800" b="0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Pay attention to early intervention and shortening of the waiting time.</a:t>
            </a:r>
            <a:r>
              <a:rPr lang="en-US" sz="800" b="0" i="0" dirty="0">
                <a:effectLst/>
                <a:latin typeface="Amasis MT Pro Medium" panose="02040604050005020304" pitchFamily="18" charset="0"/>
              </a:rPr>
              <a:t> </a:t>
            </a:r>
            <a:endParaRPr lang="en-US" sz="800" dirty="0">
              <a:latin typeface="Amasis MT Pro Medium" panose="020406040500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A01F7E1-6C48-8303-4793-EF6706475897}"/>
              </a:ext>
            </a:extLst>
          </p:cNvPr>
          <p:cNvSpPr txBox="1"/>
          <p:nvPr/>
        </p:nvSpPr>
        <p:spPr>
          <a:xfrm>
            <a:off x="0" y="2355399"/>
            <a:ext cx="44090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Contemporary provision and treatment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6596CC7-11D6-128A-D01A-FF22A2790BF2}"/>
              </a:ext>
            </a:extLst>
          </p:cNvPr>
          <p:cNvSpPr txBox="1"/>
          <p:nvPr/>
        </p:nvSpPr>
        <p:spPr>
          <a:xfrm>
            <a:off x="289711" y="4010685"/>
            <a:ext cx="480739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Social, cultural &amp; political context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2E5EE7E-A2D5-0A1C-D924-36185F45D088}"/>
              </a:ext>
            </a:extLst>
          </p:cNvPr>
          <p:cNvSpPr txBox="1"/>
          <p:nvPr/>
        </p:nvSpPr>
        <p:spPr>
          <a:xfrm>
            <a:off x="5529405" y="2564651"/>
            <a:ext cx="6372884" cy="16811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b="1" dirty="0">
                <a:latin typeface="Amasis MT Pro Medium" panose="02040604050005020304" pitchFamily="18" charset="0"/>
              </a:rPr>
              <a:t>Treatments of the past</a:t>
            </a:r>
            <a:r>
              <a:rPr lang="en-US" sz="1000" dirty="0">
                <a:latin typeface="Amasis MT Pro Medium" panose="02040604050005020304" pitchFamily="18" charset="0"/>
              </a:rPr>
              <a:t> had no scientific evidence and were often harmful.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dirty="0">
                <a:latin typeface="Amasis MT Pro Medium" panose="02040604050005020304" pitchFamily="18" charset="0"/>
              </a:rPr>
              <a:t>False provision to this day: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US" sz="1000" dirty="0">
                <a:latin typeface="Amasis MT Pro Medium" panose="02040604050005020304" pitchFamily="18" charset="0"/>
              </a:rPr>
              <a:t>Long NHS waiting lists.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US" sz="1000" dirty="0">
                <a:latin typeface="Amasis MT Pro Medium" panose="02040604050005020304" pitchFamily="18" charset="0"/>
              </a:rPr>
              <a:t>Unequal access to online CBT.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US" sz="1000" dirty="0">
                <a:latin typeface="Amasis MT Pro Medium" panose="02040604050005020304" pitchFamily="18" charset="0"/>
              </a:rPr>
              <a:t>Lack of appreciation for the cultural and diverse expression of symptoms (Priory Group, 2024).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b="1" i="1" dirty="0">
                <a:latin typeface="Amasis MT Pro Medium" panose="02040604050005020304" pitchFamily="18" charset="0"/>
              </a:rPr>
              <a:t>Gaps in Research:</a:t>
            </a:r>
            <a:r>
              <a:rPr lang="en-US" sz="1000" dirty="0">
                <a:latin typeface="Amasis MT Pro Medium" panose="02040604050005020304" pitchFamily="18" charset="0"/>
              </a:rPr>
              <a:t> Significant gaps exist within the field of anxiety that are not thoroughly researched as compared to those of depression and psychosis (Crawford, 2024).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4E232FD-3F30-20EC-0A3F-4580CC05342E}"/>
              </a:ext>
            </a:extLst>
          </p:cNvPr>
          <p:cNvSpPr txBox="1"/>
          <p:nvPr/>
        </p:nvSpPr>
        <p:spPr>
          <a:xfrm>
            <a:off x="7284388" y="2404768"/>
            <a:ext cx="403784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Critical analysis and gaps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9AA6F55-86C1-629B-1D30-6A4BD6AAE7E5}"/>
              </a:ext>
            </a:extLst>
          </p:cNvPr>
          <p:cNvSpPr txBox="1"/>
          <p:nvPr/>
        </p:nvSpPr>
        <p:spPr>
          <a:xfrm>
            <a:off x="6817320" y="4547534"/>
            <a:ext cx="3797054" cy="21427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b="1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Enlarge access: </a:t>
            </a:r>
            <a:r>
              <a:rPr lang="en-US" sz="1000" b="0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put in more funding and comprehensive training of the workforce in the NHS.</a:t>
            </a:r>
            <a:r>
              <a:rPr lang="en-US" sz="1000" b="0" i="0" dirty="0">
                <a:effectLst/>
                <a:latin typeface="Amasis MT Pro Medium" panose="02040604050005020304" pitchFamily="18" charset="0"/>
              </a:rPr>
              <a:t> 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b="1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Cultural competence: </a:t>
            </a:r>
            <a:r>
              <a:rPr lang="en-US" sz="1000" b="0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instill genuine cultural awareness in the practice of diagnostics.</a:t>
            </a:r>
            <a:endParaRPr lang="en-US" sz="1000" dirty="0">
              <a:solidFill>
                <a:srgbClr val="111111"/>
              </a:solidFill>
              <a:latin typeface="Amasis MT Pro Medium" panose="02040604050005020304" pitchFamily="18" charset="0"/>
            </a:endParaRP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b="1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Technology: </a:t>
            </a:r>
            <a:r>
              <a:rPr lang="en-US" sz="1000" b="0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scale CBT up, through digital platforms and be broadly inclusive (</a:t>
            </a:r>
            <a:r>
              <a:rPr lang="en-US" sz="1000" dirty="0">
                <a:latin typeface="Amasis MT Pro Medium" panose="02040604050005020304" pitchFamily="18" charset="0"/>
              </a:rPr>
              <a:t>Mental Health Foundation, 2023</a:t>
            </a:r>
            <a:r>
              <a:rPr lang="en-US" sz="1000" b="0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).</a:t>
            </a:r>
            <a:r>
              <a:rPr lang="en-US" sz="1000" b="0" i="0" dirty="0">
                <a:effectLst/>
                <a:latin typeface="Amasis MT Pro Medium" panose="02040604050005020304" pitchFamily="18" charset="0"/>
              </a:rPr>
              <a:t> 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b="1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Policy: </a:t>
            </a:r>
            <a:r>
              <a:rPr lang="en-US" sz="1000" b="0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enhance the national efforts of anti-</a:t>
            </a:r>
            <a:r>
              <a:rPr lang="en-US" sz="1000" b="0" i="0" dirty="0" err="1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stigmatisation</a:t>
            </a:r>
            <a:r>
              <a:rPr lang="en-US" sz="1000" b="0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, particularly in schools and workplaces.</a:t>
            </a:r>
            <a:r>
              <a:rPr lang="en-US" sz="1000" b="0" i="0" dirty="0">
                <a:effectLst/>
                <a:latin typeface="Amasis MT Pro Medium" panose="02040604050005020304" pitchFamily="18" charset="0"/>
              </a:rPr>
              <a:t> 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b="1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Research: </a:t>
            </a:r>
            <a:r>
              <a:rPr lang="en-US" sz="1000" b="0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expand the study on minorities (</a:t>
            </a:r>
            <a:r>
              <a:rPr lang="en-US" sz="1000" dirty="0">
                <a:latin typeface="Amasis MT Pro Medium" panose="02040604050005020304" pitchFamily="18" charset="0"/>
              </a:rPr>
              <a:t>Mind, 2024</a:t>
            </a:r>
            <a:r>
              <a:rPr lang="en-US" sz="1000" b="0" i="0" dirty="0">
                <a:solidFill>
                  <a:srgbClr val="111111"/>
                </a:solidFill>
                <a:effectLst/>
                <a:latin typeface="Amasis MT Pro Medium" panose="02040604050005020304" pitchFamily="18" charset="0"/>
              </a:rPr>
              <a:t>).</a:t>
            </a:r>
            <a:endParaRPr lang="en-US" sz="1000" dirty="0">
              <a:latin typeface="Amasis MT Pro Medium" panose="02040604050005020304" pitchFamily="18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17A4101-9E28-A5FE-838A-9B2F7EF68CE5}"/>
              </a:ext>
            </a:extLst>
          </p:cNvPr>
          <p:cNvSpPr txBox="1"/>
          <p:nvPr/>
        </p:nvSpPr>
        <p:spPr>
          <a:xfrm>
            <a:off x="8646180" y="4325071"/>
            <a:ext cx="45799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Recommendations 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C64614A2-5406-D96E-801B-A9DD7A06AC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089" y="539411"/>
            <a:ext cx="1162747" cy="1512892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50B37C24-2EDC-A867-6579-7B921F6932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58395" y="4218447"/>
            <a:ext cx="1487171" cy="2508067"/>
          </a:xfrm>
          <a:prstGeom prst="rect">
            <a:avLst/>
          </a:prstGeom>
        </p:spPr>
      </p:pic>
      <p:graphicFrame>
        <p:nvGraphicFramePr>
          <p:cNvPr id="26" name="TextBox 14">
            <a:extLst>
              <a:ext uri="{FF2B5EF4-FFF2-40B4-BE49-F238E27FC236}">
                <a16:creationId xmlns:a16="http://schemas.microsoft.com/office/drawing/2014/main" id="{9CB385BE-2796-F9E1-FD71-B64C5E09F3B6}"/>
              </a:ext>
            </a:extLst>
          </p:cNvPr>
          <p:cNvGraphicFramePr/>
          <p:nvPr/>
        </p:nvGraphicFramePr>
        <p:xfrm>
          <a:off x="176662" y="4259528"/>
          <a:ext cx="6938326" cy="26041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1423811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CC7D015-0DD8-420F-A568-AC4FEDC41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D9DE8C-531C-4F2C-5FB2-4746CE59A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4155825" cy="5571898"/>
          </a:xfrm>
        </p:spPr>
        <p:txBody>
          <a:bodyPr>
            <a:normAutofit/>
          </a:bodyPr>
          <a:lstStyle/>
          <a:p>
            <a:r>
              <a:rPr lang="en-GB"/>
              <a:t>References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82C66-28BB-261E-5E67-9E81120297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6552" y="557189"/>
            <a:ext cx="6167246" cy="5571898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US" sz="1100">
                <a:latin typeface="Calibri" panose="020F0502020204030204" pitchFamily="34" charset="0"/>
                <a:cs typeface="Calibri" panose="020F0502020204030204" pitchFamily="34" charset="0"/>
              </a:rPr>
              <a:t>King, J.D., McQuaid, A., Leeson, V.C. et al. (2023) ‘The association of severe COVID anxiety with poor social functioning, quality of life, and protective behaviours among adults in United Kingdom: a cross-sectional study’, </a:t>
            </a:r>
            <a:r>
              <a:rPr lang="en-US" sz="1100" i="1">
                <a:latin typeface="Calibri" panose="020F0502020204030204" pitchFamily="34" charset="0"/>
                <a:cs typeface="Calibri" panose="020F0502020204030204" pitchFamily="34" charset="0"/>
              </a:rPr>
              <a:t>BMC Psychiatry</a:t>
            </a:r>
            <a:r>
              <a:rPr lang="en-US" sz="1100">
                <a:latin typeface="Calibri" panose="020F0502020204030204" pitchFamily="34" charset="0"/>
                <a:cs typeface="Calibri" panose="020F0502020204030204" pitchFamily="34" charset="0"/>
              </a:rPr>
              <a:t>, 23, 117.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1100">
                <a:latin typeface="Calibri" panose="020F0502020204030204" pitchFamily="34" charset="0"/>
                <a:cs typeface="Calibri" panose="020F0502020204030204" pitchFamily="34" charset="0"/>
              </a:rPr>
              <a:t>Crawford, M.J., King, J.D., McQuaid, A. et al. (2024) ‘Severe COVID anxiety among adults in the United Kingdom: cohort study and nested feasibility trial’, </a:t>
            </a:r>
            <a:r>
              <a:rPr lang="en-US" sz="1100" i="1">
                <a:latin typeface="Calibri" panose="020F0502020204030204" pitchFamily="34" charset="0"/>
                <a:cs typeface="Calibri" panose="020F0502020204030204" pitchFamily="34" charset="0"/>
              </a:rPr>
              <a:t>BMC Psychiatry</a:t>
            </a:r>
            <a:r>
              <a:rPr lang="en-US" sz="1100">
                <a:latin typeface="Calibri" panose="020F0502020204030204" pitchFamily="34" charset="0"/>
                <a:cs typeface="Calibri" panose="020F0502020204030204" pitchFamily="34" charset="0"/>
              </a:rPr>
              <a:t>, 24, 27.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1100">
                <a:latin typeface="Calibri" panose="020F0502020204030204" pitchFamily="34" charset="0"/>
                <a:cs typeface="Calibri" panose="020F0502020204030204" pitchFamily="34" charset="0"/>
              </a:rPr>
              <a:t>UCL / NIHR School for Public Health Research (2023) ‘Changes in depression, anxiety and stress over two decades’, </a:t>
            </a:r>
            <a:r>
              <a:rPr lang="en-US" sz="1100" i="1">
                <a:latin typeface="Calibri" panose="020F0502020204030204" pitchFamily="34" charset="0"/>
                <a:cs typeface="Calibri" panose="020F0502020204030204" pitchFamily="34" charset="0"/>
              </a:rPr>
              <a:t>Psychological Medicine</a:t>
            </a:r>
            <a:r>
              <a:rPr lang="en-US" sz="1100">
                <a:latin typeface="Calibri" panose="020F0502020204030204" pitchFamily="34" charset="0"/>
                <a:cs typeface="Calibri" panose="020F0502020204030204" pitchFamily="34" charset="0"/>
              </a:rPr>
              <a:t>. (Data from GP records across England).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1100">
                <a:latin typeface="Calibri" panose="020F0502020204030204" pitchFamily="34" charset="0"/>
                <a:cs typeface="Calibri" panose="020F0502020204030204" pitchFamily="34" charset="0"/>
              </a:rPr>
              <a:t>Ahmed, I., Hazell, C.M., Edwards, B. et al. (2023) ‘A systematic review and meta-analysis of studies exploring prevalence of non-specific anxiety in undergraduate university students’, </a:t>
            </a:r>
            <a:r>
              <a:rPr lang="en-US" sz="1100" i="1">
                <a:latin typeface="Calibri" panose="020F0502020204030204" pitchFamily="34" charset="0"/>
                <a:cs typeface="Calibri" panose="020F0502020204030204" pitchFamily="34" charset="0"/>
              </a:rPr>
              <a:t>BMC Psychiatry</a:t>
            </a:r>
            <a:r>
              <a:rPr lang="en-US" sz="1100">
                <a:latin typeface="Calibri" panose="020F0502020204030204" pitchFamily="34" charset="0"/>
                <a:cs typeface="Calibri" panose="020F0502020204030204" pitchFamily="34" charset="0"/>
              </a:rPr>
              <a:t>, 23, 240.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1100">
                <a:latin typeface="Calibri" panose="020F0502020204030204" pitchFamily="34" charset="0"/>
                <a:cs typeface="Calibri" panose="020F0502020204030204" pitchFamily="34" charset="0"/>
              </a:rPr>
              <a:t>Mental Health Foundation (2023) </a:t>
            </a:r>
            <a:r>
              <a:rPr lang="en-US" sz="1100" i="1">
                <a:latin typeface="Calibri" panose="020F0502020204030204" pitchFamily="34" charset="0"/>
                <a:cs typeface="Calibri" panose="020F0502020204030204" pitchFamily="34" charset="0"/>
              </a:rPr>
              <a:t>Uncertain Times: Anxiety in the UK and how to tackle it</a:t>
            </a:r>
            <a:r>
              <a:rPr lang="en-US" sz="1100">
                <a:latin typeface="Calibri" panose="020F0502020204030204" pitchFamily="34" charset="0"/>
                <a:cs typeface="Calibri" panose="020F0502020204030204" pitchFamily="34" charset="0"/>
              </a:rPr>
              <a:t>. (Report).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1100">
                <a:latin typeface="Calibri" panose="020F0502020204030204" pitchFamily="34" charset="0"/>
                <a:cs typeface="Calibri" panose="020F0502020204030204" pitchFamily="34" charset="0"/>
              </a:rPr>
              <a:t>Priory Group (2024) ‘Children needing anxiety treatment up by a third as experts warn of “epidemic”’. (Media release / services data)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1100">
                <a:latin typeface="Calibri" panose="020F0502020204030204" pitchFamily="34" charset="0"/>
                <a:cs typeface="Calibri" panose="020F0502020204030204" pitchFamily="34" charset="0"/>
              </a:rPr>
              <a:t>Greig Inglis, E., Sosu, E., McHardy, F., Witteveen, I., Jenkins, P., Knifton, L. (2024) ‘Testing the associations between poverty stigma and mental health: The role of received stigma and perceived structural stigma’, </a:t>
            </a:r>
            <a:r>
              <a:rPr lang="en-US" sz="1100" i="1">
                <a:latin typeface="Calibri" panose="020F0502020204030204" pitchFamily="34" charset="0"/>
                <a:cs typeface="Calibri" panose="020F0502020204030204" pitchFamily="34" charset="0"/>
              </a:rPr>
              <a:t>The International Journal of Social Psychiatry</a:t>
            </a:r>
            <a:r>
              <a:rPr lang="en-US" sz="1100">
                <a:latin typeface="Calibri" panose="020F0502020204030204" pitchFamily="34" charset="0"/>
                <a:cs typeface="Calibri" panose="020F0502020204030204" pitchFamily="34" charset="0"/>
              </a:rPr>
              <a:t>. (survey with UK low-income households)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1100">
                <a:latin typeface="Calibri" panose="020F0502020204030204" pitchFamily="34" charset="0"/>
                <a:cs typeface="Calibri" panose="020F0502020204030204" pitchFamily="34" charset="0"/>
              </a:rPr>
              <a:t>It Just Makes You Feel Horrible: A Thematic Analysis of the Stigma Experiences of Youth with Anxiety and Depression’ (2024), </a:t>
            </a:r>
            <a:r>
              <a:rPr lang="en-US" sz="1100" i="1">
                <a:latin typeface="Calibri" panose="020F0502020204030204" pitchFamily="34" charset="0"/>
                <a:cs typeface="Calibri" panose="020F0502020204030204" pitchFamily="34" charset="0"/>
              </a:rPr>
              <a:t>Journal of Child and Family Studies</a:t>
            </a:r>
            <a:r>
              <a:rPr lang="en-US" sz="1100">
                <a:latin typeface="Calibri" panose="020F0502020204030204" pitchFamily="34" charset="0"/>
                <a:cs typeface="Calibri" panose="020F0502020204030204" pitchFamily="34" charset="0"/>
              </a:rPr>
              <a:t>, Vol. 33, 2121-2133.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1100">
                <a:latin typeface="Calibri" panose="020F0502020204030204" pitchFamily="34" charset="0"/>
                <a:cs typeface="Calibri" panose="020F0502020204030204" pitchFamily="34" charset="0"/>
              </a:rPr>
              <a:t>Mind (2024) ‘Half of UK adults say mental health stigma still strong’, Mind UK survey report.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1100">
                <a:latin typeface="Calibri" panose="020F0502020204030204" pitchFamily="34" charset="0"/>
                <a:cs typeface="Calibri" panose="020F0502020204030204" pitchFamily="34" charset="0"/>
              </a:rPr>
              <a:t>Illness Anxiety Disorder: A Review of the Current Research and Future Directions, (2024), </a:t>
            </a:r>
            <a:r>
              <a:rPr lang="en-US" sz="1100" i="1">
                <a:latin typeface="Calibri" panose="020F0502020204030204" pitchFamily="34" charset="0"/>
                <a:cs typeface="Calibri" panose="020F0502020204030204" pitchFamily="34" charset="0"/>
              </a:rPr>
              <a:t>Current Psychiatry Reports</a:t>
            </a:r>
            <a:r>
              <a:rPr lang="en-US" sz="1100">
                <a:latin typeface="Calibri" panose="020F0502020204030204" pitchFamily="34" charset="0"/>
                <a:cs typeface="Calibri" panose="020F0502020204030204" pitchFamily="34" charset="0"/>
              </a:rPr>
              <a:t>, 26, 331-339.</a:t>
            </a:r>
          </a:p>
          <a:p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16497137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978</Words>
  <Application>Microsoft Office PowerPoint</Application>
  <PresentationFormat>Widescreen</PresentationFormat>
  <Paragraphs>62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1" baseType="lpstr">
      <vt:lpstr>Amasis MT Pro Black</vt:lpstr>
      <vt:lpstr>Amasis MT Pro Medium</vt:lpstr>
      <vt:lpstr>Aptos</vt:lpstr>
      <vt:lpstr>Aptos Display</vt:lpstr>
      <vt:lpstr>Arial</vt:lpstr>
      <vt:lpstr>Calibri</vt:lpstr>
      <vt:lpstr>Wingdings</vt:lpstr>
      <vt:lpstr>Office Theme</vt:lpstr>
      <vt:lpstr>Anxiety or Fear-Related Disorders: Historical and Contemporary Perspectives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Manpreet Kaur (2246813)</dc:creator>
  <cp:lastModifiedBy>Manpreet Kaur (2246813)</cp:lastModifiedBy>
  <cp:revision>1</cp:revision>
  <dcterms:created xsi:type="dcterms:W3CDTF">2025-11-09T10:37:44Z</dcterms:created>
  <dcterms:modified xsi:type="dcterms:W3CDTF">2025-11-09T10:52:27Z</dcterms:modified>
</cp:coreProperties>
</file>