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93" r:id="rId2"/>
  </p:sldMasterIdLst>
  <p:notesMasterIdLst>
    <p:notesMasterId r:id="rId16"/>
  </p:notesMasterIdLst>
  <p:handoutMasterIdLst>
    <p:handoutMasterId r:id="rId17"/>
  </p:handoutMasterIdLst>
  <p:sldIdLst>
    <p:sldId id="277" r:id="rId3"/>
    <p:sldId id="1719" r:id="rId4"/>
    <p:sldId id="1856" r:id="rId5"/>
    <p:sldId id="1934" r:id="rId6"/>
    <p:sldId id="1857" r:id="rId7"/>
    <p:sldId id="1931" r:id="rId8"/>
    <p:sldId id="1956" r:id="rId9"/>
    <p:sldId id="1863" r:id="rId10"/>
    <p:sldId id="1901" r:id="rId11"/>
    <p:sldId id="1899" r:id="rId12"/>
    <p:sldId id="1959" r:id="rId13"/>
    <p:sldId id="1902" r:id="rId14"/>
    <p:sldId id="1940"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Lst>
        </p14:section>
        <p14:section name="White Template" id="{D5AC3295-6301-4B43-943F-9BCA8155738E}">
          <p14:sldIdLst>
            <p14:sldId id="1719"/>
            <p14:sldId id="1856"/>
            <p14:sldId id="1934"/>
            <p14:sldId id="1857"/>
            <p14:sldId id="1931"/>
            <p14:sldId id="1956"/>
            <p14:sldId id="1863"/>
            <p14:sldId id="1901"/>
            <p14:sldId id="1899"/>
            <p14:sldId id="1959"/>
            <p14:sldId id="1902"/>
            <p14:sldId id="1940"/>
          </p14:sldIdLst>
        </p14:section>
        <p14:section name="White Template" id="{3C5AF310-E851-4EBB-9540-74AA1F26A0AC}">
          <p14:sldIdLst/>
        </p14:section>
        <p14:section name="White Template" id="{A073DAE3-B461-442F-A3D3-6642BD875E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15" autoAdjust="0"/>
    <p:restoredTop sz="96046" autoAdjust="0"/>
  </p:normalViewPr>
  <p:slideViewPr>
    <p:cSldViewPr>
      <p:cViewPr varScale="1">
        <p:scale>
          <a:sx n="74" d="100"/>
          <a:sy n="74" d="100"/>
        </p:scale>
        <p:origin x="1572" y="66"/>
      </p:cViewPr>
      <p:guideLst>
        <p:guide orient="horz" pos="2160"/>
        <p:guide pos="2880"/>
      </p:guideLst>
    </p:cSldViewPr>
  </p:slideViewPr>
  <p:outlineViewPr>
    <p:cViewPr>
      <p:scale>
        <a:sx n="33" d="100"/>
        <a:sy n="33" d="100"/>
      </p:scale>
      <p:origin x="0" y="-1338"/>
    </p:cViewPr>
  </p:outlineViewPr>
  <p:notesTextViewPr>
    <p:cViewPr>
      <p:scale>
        <a:sx n="100" d="100"/>
        <a:sy n="100" d="100"/>
      </p:scale>
      <p:origin x="0" y="0"/>
    </p:cViewPr>
  </p:notesTextViewPr>
  <p:sorterViewPr>
    <p:cViewPr varScale="1">
      <p:scale>
        <a:sx n="100" d="100"/>
        <a:sy n="100" d="100"/>
      </p:scale>
      <p:origin x="0" y="-177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Adjust the cover for either AZ-900T00 or AZ-900T01.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content in SkillPipe is now aligned with the content in Learn. The notes section of the PPT will call out any free Learn sandbox exercises available and provide direct links that can be shared with students (if they are not able to create a free Azure account and/or are not following along in Learn).</a:t>
            </a:r>
          </a:p>
          <a:p>
            <a:endParaRPr lang="en-US" dirty="0"/>
          </a:p>
          <a:p>
            <a:r>
              <a:rPr lang="en-US" dirty="0"/>
              <a:t>https://docs.microsoft.com/en-us/learn/paths/az-900-describe-general-security-network-security-features/</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619146B-24F9-441E-A368-DB3B5A84C1D4}" type="datetime8">
              <a:rPr lang="en-US" smtClean="0"/>
              <a:t>11/30/2022 9:09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dirty="0"/>
          </a:p>
        </p:txBody>
      </p:sp>
    </p:spTree>
    <p:extLst>
      <p:ext uri="{BB962C8B-B14F-4D97-AF65-F5344CB8AC3E}">
        <p14:creationId xmlns:p14="http://schemas.microsoft.com/office/powerpoint/2010/main" val="208039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11/30/2022 9:09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dirty="0"/>
          </a:p>
        </p:txBody>
      </p:sp>
    </p:spTree>
    <p:extLst>
      <p:ext uri="{BB962C8B-B14F-4D97-AF65-F5344CB8AC3E}">
        <p14:creationId xmlns:p14="http://schemas.microsoft.com/office/powerpoint/2010/main" val="306568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11/30/2022 9:09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14-15</a:t>
            </a:r>
          </a:p>
          <a:p>
            <a:r>
              <a:rPr lang="en-US" b="0" dirty="0"/>
              <a:t>https://docs.microsoft.com/en-us/learn/modules/secure-network-connectivity-azure/1-introduction</a:t>
            </a:r>
          </a:p>
          <a:p>
            <a:endParaRPr lang="en-US" b="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11/30/2022 9:09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dirty="0"/>
          </a:p>
        </p:txBody>
      </p:sp>
    </p:spTree>
    <p:extLst>
      <p:ext uri="{BB962C8B-B14F-4D97-AF65-F5344CB8AC3E}">
        <p14:creationId xmlns:p14="http://schemas.microsoft.com/office/powerpoint/2010/main" val="3818380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14-15</a:t>
            </a:r>
          </a:p>
          <a:p>
            <a:r>
              <a:rPr lang="en-US" b="0" dirty="0"/>
              <a:t>https://docs.microsoft.com/en-us/learn/modules/secure-network-connectivity-azure/1-introduction</a:t>
            </a:r>
          </a:p>
          <a:p>
            <a:endParaRPr lang="en-US" b="0"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11/30/2022 9:09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dirty="0"/>
          </a:p>
        </p:txBody>
      </p:sp>
    </p:spTree>
    <p:extLst>
      <p:ext uri="{BB962C8B-B14F-4D97-AF65-F5344CB8AC3E}">
        <p14:creationId xmlns:p14="http://schemas.microsoft.com/office/powerpoint/2010/main" val="1247551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900" b="0" i="0" u="none" strike="noStrike" kern="1200" dirty="0">
                <a:solidFill>
                  <a:schemeClr val="tx1"/>
                </a:solidFill>
                <a:effectLst/>
                <a:latin typeface="Segoe UI Light" pitchFamily="34" charset="0"/>
                <a:ea typeface="+mn-ea"/>
                <a:cs typeface="+mn-cs"/>
              </a:rPr>
              <a:t>This is conceptual, to be kept high level, explaining how security options can be targeted at each layer.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b="0" i="0" u="none" strike="noStrike" kern="1200" dirty="0">
              <a:solidFill>
                <a:schemeClr val="tx1"/>
              </a:solidFill>
              <a:effectLst/>
              <a:latin typeface="Segoe UI Light" pitchFamily="34" charset="0"/>
              <a:ea typeface="+mn-ea"/>
              <a:cs typeface="+mn-cs"/>
            </a:endParaRPr>
          </a:p>
          <a:p>
            <a:r>
              <a:rPr lang="en-US" sz="900" b="1" dirty="0"/>
              <a:t>Learn and SkillPipe content order note:</a:t>
            </a:r>
          </a:p>
          <a:p>
            <a:r>
              <a:rPr lang="en-US" sz="900" b="0" dirty="0"/>
              <a:t>Slides 16-17</a:t>
            </a:r>
          </a:p>
          <a:p>
            <a:r>
              <a:rPr lang="en-US" sz="900" b="0" dirty="0"/>
              <a:t>https://docs.microsoft.com/en-us/learn/modules/secure-network-connectivity-azure/2-what-is-defense-in-depth</a:t>
            </a:r>
          </a:p>
          <a:p>
            <a:endParaRPr lang="en-US" sz="900" b="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11/30/2022 9:09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dirty="0"/>
          </a:p>
        </p:txBody>
      </p:sp>
    </p:spTree>
    <p:extLst>
      <p:ext uri="{BB962C8B-B14F-4D97-AF65-F5344CB8AC3E}">
        <p14:creationId xmlns:p14="http://schemas.microsoft.com/office/powerpoint/2010/main" val="2001005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comparable to the Shared Responsibility slide, but specific to security. </a:t>
            </a:r>
          </a:p>
          <a:p>
            <a:endParaRPr lang="en-US" dirty="0"/>
          </a:p>
          <a:p>
            <a:r>
              <a:rPr lang="en-US" sz="800" b="1" dirty="0"/>
              <a:t>Learn and SkillPipe content order note:</a:t>
            </a:r>
          </a:p>
          <a:p>
            <a:r>
              <a:rPr lang="en-US" sz="800" b="0" dirty="0"/>
              <a:t>Slides 16-17</a:t>
            </a:r>
          </a:p>
          <a:p>
            <a:r>
              <a:rPr lang="en-US" sz="800" b="0" dirty="0"/>
              <a:t>https://docs.microsoft.com/en-us/learn/modules/secure-network-connectivity-azure/2-what-is-defense-in-depth</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11/30/2022 9:09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8</a:t>
            </a:fld>
            <a:endParaRPr lang="en-US" dirty="0"/>
          </a:p>
        </p:txBody>
      </p:sp>
    </p:spTree>
    <p:extLst>
      <p:ext uri="{BB962C8B-B14F-4D97-AF65-F5344CB8AC3E}">
        <p14:creationId xmlns:p14="http://schemas.microsoft.com/office/powerpoint/2010/main" val="2347001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Light" pitchFamily="34" charset="0"/>
                <a:ea typeface="+mn-ea"/>
                <a:cs typeface="+mn-cs"/>
              </a:rPr>
              <a:t>NSG</a:t>
            </a:r>
            <a:r>
              <a:rPr lang="en-IE" sz="900" b="0" i="0" u="none" strike="noStrike" kern="1200" dirty="0">
                <a:solidFill>
                  <a:schemeClr val="tx1"/>
                </a:solidFill>
                <a:effectLst/>
                <a:latin typeface="Segoe UI Light" pitchFamily="34" charset="0"/>
                <a:ea typeface="+mn-ea"/>
                <a:cs typeface="+mn-cs"/>
              </a:rPr>
              <a:t> -https://docs.microsoft.com/en-us/azure/virtual-network/</a:t>
            </a:r>
            <a:r>
              <a:rPr lang="en-IE" sz="900" b="0" i="0" u="none" strike="noStrike" kern="1200" dirty="0" err="1">
                <a:solidFill>
                  <a:schemeClr val="tx1"/>
                </a:solidFill>
                <a:effectLst/>
                <a:latin typeface="Segoe UI Light" pitchFamily="34" charset="0"/>
                <a:ea typeface="+mn-ea"/>
                <a:cs typeface="+mn-cs"/>
              </a:rPr>
              <a:t>security-overview#network-security-groups</a:t>
            </a:r>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pPr marL="0" indent="0">
              <a:buNone/>
            </a:pPr>
            <a:r>
              <a:rPr lang="en-US" sz="2800" noProof="0" dirty="0"/>
              <a:t>Filters network traffic to, and from, Azure resources on Azure Virtual Networks.</a:t>
            </a:r>
          </a:p>
          <a:p>
            <a:pPr>
              <a:lnSpc>
                <a:spcPct val="114000"/>
              </a:lnSpc>
            </a:pPr>
            <a:r>
              <a:rPr lang="en-US" sz="2800" dirty="0"/>
              <a:t>Set inbound and outbound rules to filter by source and destination IP address, port, and protocol.</a:t>
            </a:r>
          </a:p>
          <a:p>
            <a:pPr>
              <a:lnSpc>
                <a:spcPct val="114000"/>
              </a:lnSpc>
            </a:pPr>
            <a:r>
              <a:rPr lang="en-US" sz="2800" dirty="0"/>
              <a:t>Add multiple rules, as needed, within subscription limits. </a:t>
            </a:r>
          </a:p>
          <a:p>
            <a:pPr>
              <a:lnSpc>
                <a:spcPct val="114000"/>
              </a:lnSpc>
            </a:pPr>
            <a:r>
              <a:rPr lang="en-US" sz="2800" dirty="0"/>
              <a:t>Azure applies default, baseline, security rules to new NSGs.</a:t>
            </a:r>
          </a:p>
          <a:p>
            <a:pPr>
              <a:lnSpc>
                <a:spcPct val="114000"/>
              </a:lnSpc>
            </a:pPr>
            <a:r>
              <a:rPr lang="en-US" sz="2800" dirty="0"/>
              <a:t>Override default rules with new, higher priority, rules.</a:t>
            </a:r>
          </a:p>
          <a:p>
            <a:pPr>
              <a:lnSpc>
                <a:spcPct val="114000"/>
              </a:lnSpc>
            </a:pPr>
            <a:endParaRPr lang="en-US" sz="2800" dirty="0"/>
          </a:p>
          <a:p>
            <a:pPr>
              <a:lnSpc>
                <a:spcPct val="114000"/>
              </a:lnSpc>
            </a:pPr>
            <a:r>
              <a:rPr lang="en-US" sz="2800" b="1" dirty="0"/>
              <a:t>Learn and SkillPipe content order note:</a:t>
            </a:r>
          </a:p>
          <a:p>
            <a:r>
              <a:rPr lang="en-IE" sz="900" b="0" i="0" u="none" strike="noStrike" kern="1200" dirty="0">
                <a:solidFill>
                  <a:schemeClr val="tx1"/>
                </a:solidFill>
                <a:effectLst/>
                <a:latin typeface="Segoe UI Light" pitchFamily="34" charset="0"/>
                <a:ea typeface="+mn-ea"/>
                <a:cs typeface="+mn-cs"/>
              </a:rPr>
              <a:t>https://docs.microsoft.com/en-us/learn/modules/secure-network-connectivity-azure/5-filter-traffic-network-security-groups</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11/30/2022 9:09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9</a:t>
            </a:fld>
            <a:endParaRPr lang="en-US" dirty="0"/>
          </a:p>
        </p:txBody>
      </p:sp>
    </p:spTree>
    <p:extLst>
      <p:ext uri="{BB962C8B-B14F-4D97-AF65-F5344CB8AC3E}">
        <p14:creationId xmlns:p14="http://schemas.microsoft.com/office/powerpoint/2010/main" val="4216989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0" i="0" u="none" strike="noStrike" kern="1200" dirty="0">
                <a:solidFill>
                  <a:schemeClr val="tx1"/>
                </a:solidFill>
                <a:effectLst/>
                <a:latin typeface="Segoe UI Light" pitchFamily="34" charset="0"/>
                <a:ea typeface="+mn-ea"/>
                <a:cs typeface="+mn-cs"/>
              </a:rPr>
              <a:t>✔️ Azure Application Gateway  also provides a firewall, called the Web Application Firewall (WAF). WAF provides centralized, inbound protection for your web applications against common exploits and vulnerabilities.</a:t>
            </a:r>
          </a:p>
          <a:p>
            <a:pPr marL="457200" indent="-457200">
              <a:lnSpc>
                <a:spcPct val="114000"/>
              </a:lnSpc>
              <a:buFont typeface="Arial" panose="020B0604020202020204" pitchFamily="34" charset="0"/>
              <a:buChar char="•"/>
            </a:pPr>
            <a:r>
              <a:rPr lang="en-US" sz="2800" dirty="0"/>
              <a:t>Applies inbound and outbound traffic filtering rules.</a:t>
            </a:r>
          </a:p>
          <a:p>
            <a:pPr marL="457200" indent="-457200">
              <a:lnSpc>
                <a:spcPct val="114000"/>
              </a:lnSpc>
              <a:buFont typeface="Arial" panose="020B0604020202020204" pitchFamily="34" charset="0"/>
              <a:buChar char="•"/>
            </a:pPr>
            <a:r>
              <a:rPr lang="en-US" sz="2800" dirty="0"/>
              <a:t>Built-in high availability.</a:t>
            </a:r>
          </a:p>
          <a:p>
            <a:pPr marL="457200" indent="-457200">
              <a:lnSpc>
                <a:spcPct val="114000"/>
              </a:lnSpc>
              <a:buFont typeface="Arial" panose="020B0604020202020204" pitchFamily="34" charset="0"/>
              <a:buChar char="•"/>
            </a:pPr>
            <a:r>
              <a:rPr lang="en-US" sz="2800" dirty="0"/>
              <a:t>Unrestricted cloud scalability.</a:t>
            </a:r>
          </a:p>
          <a:p>
            <a:pPr marL="457200" indent="-457200">
              <a:lnSpc>
                <a:spcPct val="114000"/>
              </a:lnSpc>
              <a:buFont typeface="Arial" panose="020B0604020202020204" pitchFamily="34" charset="0"/>
              <a:buChar char="•"/>
            </a:pPr>
            <a:r>
              <a:rPr lang="en-US" sz="2800" dirty="0"/>
              <a:t>Uses Azure Monitor logging.</a:t>
            </a:r>
          </a:p>
          <a:p>
            <a:endParaRPr lang="en-US"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Azure Firewall - https://azure.microsoft.com/en-us/services/azure-firewall/</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https://docs.microsoft.com/en-us/learn/modules/secure-network-connectivity-azure/3-protect-network-azure-firewall</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11/30/2022 9:09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dirty="0"/>
          </a:p>
        </p:txBody>
      </p:sp>
    </p:spTree>
    <p:extLst>
      <p:ext uri="{BB962C8B-B14F-4D97-AF65-F5344CB8AC3E}">
        <p14:creationId xmlns:p14="http://schemas.microsoft.com/office/powerpoint/2010/main" val="1958519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kern="1200" dirty="0">
                <a:solidFill>
                  <a:schemeClr val="tx1"/>
                </a:solidFill>
                <a:effectLst/>
                <a:latin typeface="Segoe UI Light" pitchFamily="34" charset="0"/>
                <a:ea typeface="+mn-ea"/>
                <a:cs typeface="+mn-cs"/>
              </a:rPr>
              <a:t>Azure DDoS Protection </a:t>
            </a:r>
            <a:r>
              <a:rPr lang="en-IE" sz="900" kern="1200" dirty="0">
                <a:solidFill>
                  <a:schemeClr val="tx1"/>
                </a:solidFill>
                <a:effectLst/>
                <a:latin typeface="Segoe UI Light" pitchFamily="34" charset="0"/>
                <a:ea typeface="+mn-ea"/>
                <a:cs typeface="+mn-cs"/>
              </a:rPr>
              <a:t>- </a:t>
            </a:r>
            <a:r>
              <a:rPr lang="en-IE" sz="900" b="0" i="0" u="none" strike="noStrike" kern="1200" dirty="0">
                <a:solidFill>
                  <a:schemeClr val="tx1"/>
                </a:solidFill>
                <a:effectLst/>
                <a:latin typeface="Segoe UI Light" pitchFamily="34" charset="0"/>
                <a:ea typeface="+mn-ea"/>
                <a:cs typeface="+mn-cs"/>
              </a:rPr>
              <a:t>https://azure.microsoft.com/en-us/services/ddos-protection/</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kern="1200" dirty="0">
                <a:solidFill>
                  <a:schemeClr val="tx1"/>
                </a:solidFill>
                <a:effectLst/>
                <a:latin typeface="Segoe UI Light" pitchFamily="34" charset="0"/>
                <a:ea typeface="+mn-ea"/>
                <a:cs typeface="+mn-cs"/>
              </a:rPr>
              <a:t>https://docs.microsoft.com/en-us/learn/modules/secure-network-connectivity-azure/4-protect-attacks-azure-ddos-protection</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11/30/2022 9:09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11</a:t>
            </a:fld>
            <a:endParaRPr lang="en-US" dirty="0"/>
          </a:p>
        </p:txBody>
      </p:sp>
    </p:spTree>
    <p:extLst>
      <p:ext uri="{BB962C8B-B14F-4D97-AF65-F5344CB8AC3E}">
        <p14:creationId xmlns:p14="http://schemas.microsoft.com/office/powerpoint/2010/main" val="2354637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This </a:t>
            </a:r>
            <a:r>
              <a:rPr lang="en-US" baseline="0" dirty="0"/>
              <a:t>slide uses</a:t>
            </a:r>
            <a:r>
              <a:rPr lang="en-US" dirty="0"/>
              <a:t> the Defense in Depth perimeter and networking</a:t>
            </a:r>
            <a:r>
              <a:rPr lang="en-US" baseline="0" dirty="0"/>
              <a:t> </a:t>
            </a:r>
            <a:r>
              <a:rPr lang="en-US" dirty="0"/>
              <a:t>layers as examples. Discussing Azure networking security solutions at each layer is beyond the</a:t>
            </a:r>
            <a:r>
              <a:rPr lang="en-US" baseline="0" dirty="0"/>
              <a:t> scope of this course</a:t>
            </a:r>
            <a:r>
              <a:rPr lang="en-US" dirty="0"/>
              <a:t>.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u="none" strike="noStrike"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1" i="0" u="none" strike="noStrike" kern="1200" dirty="0">
                <a:solidFill>
                  <a:schemeClr val="tx1"/>
                </a:solidFill>
                <a:effectLst/>
                <a:latin typeface="Segoe UI Light" pitchFamily="34" charset="0"/>
                <a:ea typeface="+mn-ea"/>
                <a:cs typeface="+mn-cs"/>
              </a:rPr>
              <a:t>Learn and SkillPipe content order note:</a:t>
            </a:r>
          </a:p>
          <a:p>
            <a:pPr marL="0" marR="0" lvl="0" indent="0" algn="l" defTabSz="914367" rtl="0" eaLnBrk="1" fontAlgn="auto" latinLnBrk="0" hangingPunct="1">
              <a:lnSpc>
                <a:spcPct val="90000"/>
              </a:lnSpc>
              <a:spcBef>
                <a:spcPts val="0"/>
              </a:spcBef>
              <a:spcAft>
                <a:spcPts val="333"/>
              </a:spcAft>
              <a:buClrTx/>
              <a:buSzTx/>
              <a:buFontTx/>
              <a:buNone/>
              <a:tabLst/>
              <a:defRPr/>
            </a:pPr>
            <a:r>
              <a:rPr lang="en-IE" sz="882" b="0" i="0" u="none" strike="noStrike" kern="1200" dirty="0">
                <a:solidFill>
                  <a:schemeClr val="tx1"/>
                </a:solidFill>
                <a:effectLst/>
                <a:latin typeface="Segoe UI Light" pitchFamily="34" charset="0"/>
                <a:ea typeface="+mn-ea"/>
                <a:cs typeface="+mn-cs"/>
              </a:rPr>
              <a:t>https://docs.microsoft.com/en-us/learn/modules/secure-network-connectivity-azure/7-combine-services-complete-solution</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11/30/2022 9:09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dirty="0"/>
          </a:p>
        </p:txBody>
      </p:sp>
    </p:spTree>
    <p:extLst>
      <p:ext uri="{BB962C8B-B14F-4D97-AF65-F5344CB8AC3E}">
        <p14:creationId xmlns:p14="http://schemas.microsoft.com/office/powerpoint/2010/main" val="965072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300"/>
              </a:spcAft>
            </a:pPr>
            <a:r>
              <a:rPr lang="en-US" sz="1800" b="1" dirty="0">
                <a:solidFill>
                  <a:srgbClr val="000000"/>
                </a:solidFill>
                <a:effectLst/>
                <a:latin typeface="Segoe UI Light" panose="020B0502040204020203" pitchFamily="34" charset="0"/>
              </a:rPr>
              <a:t>Learn and SkillPipe content order note: </a:t>
            </a:r>
            <a:endParaRPr lang="en-US" sz="1800" dirty="0">
              <a:solidFill>
                <a:srgbClr val="000000"/>
              </a:solidFill>
              <a:effectLst/>
              <a:latin typeface="Segoe UI Light" panose="020B0502040204020203" pitchFamily="34" charset="0"/>
            </a:endParaRPr>
          </a:p>
          <a:p>
            <a:pPr algn="l"/>
            <a:r>
              <a:rPr lang="en-US" sz="1800" dirty="0">
                <a:solidFill>
                  <a:srgbClr val="000000"/>
                </a:solidFill>
                <a:effectLst/>
                <a:latin typeface="Segoe UI Light" panose="020B0502040204020203" pitchFamily="34" charset="0"/>
              </a:rPr>
              <a:t>Learn has a sandbox exercise - </a:t>
            </a:r>
            <a:r>
              <a:rPr lang="en-US" sz="4400" b="1" i="0" dirty="0">
                <a:solidFill>
                  <a:srgbClr val="171717"/>
                </a:solidFill>
                <a:effectLst/>
                <a:latin typeface="Segoe UI" panose="020B0502040204020203" pitchFamily="34" charset="0"/>
              </a:rPr>
              <a:t>Exercise - Configure network access to a VM by using a network security group</a:t>
            </a:r>
          </a:p>
          <a:p>
            <a:pPr>
              <a:spcBef>
                <a:spcPts val="0"/>
              </a:spcBef>
              <a:spcAft>
                <a:spcPts val="300"/>
              </a:spcAft>
            </a:pPr>
            <a:r>
              <a:rPr lang="en-US" sz="1800" dirty="0">
                <a:solidFill>
                  <a:srgbClr val="171717"/>
                </a:solidFill>
                <a:effectLst/>
                <a:latin typeface="Segoe UI" panose="020B0502040204020203" pitchFamily="34" charset="0"/>
              </a:rPr>
              <a:t>https://docs.microsoft.com/en-us/learn/modules/secure-network-connectivity-azure/6-configure-access-network-security-group</a:t>
            </a: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11/30/2022 9:09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dirty="0"/>
          </a:p>
        </p:txBody>
      </p:sp>
    </p:spTree>
    <p:extLst>
      <p:ext uri="{BB962C8B-B14F-4D97-AF65-F5344CB8AC3E}">
        <p14:creationId xmlns:p14="http://schemas.microsoft.com/office/powerpoint/2010/main" val="12054726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emf"/><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30/11/2022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7386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4787353" y="589416"/>
            <a:ext cx="4253984"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4950710" y="859777"/>
            <a:ext cx="3861441"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3976784454"/>
      </p:ext>
    </p:extLst>
  </p:cSld>
  <p:clrMapOvr>
    <a:masterClrMapping/>
  </p:clrMapOvr>
  <p:transition>
    <p:fade/>
  </p:transition>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7273265"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313983" y="2526646"/>
            <a:ext cx="6892433" cy="1784048"/>
          </a:xfrm>
          <a:prstGeom prst="rect">
            <a:avLst/>
          </a:prstGeom>
          <a:noFill/>
        </p:spPr>
        <p:txBody>
          <a:bodyPr vert="horz" wrap="square" lIns="0" tIns="0" rIns="0" bIns="0" rtlCol="0" anchor="ctr" anchorCtr="0">
            <a:noAutofit/>
          </a:bodyPr>
          <a:lstStyle>
            <a:lvl1pPr>
              <a:defRPr lang="en-US" sz="2700" spc="-37" baseline="0" dirty="0">
                <a:solidFill>
                  <a:schemeClr val="bg1"/>
                </a:solidFill>
              </a:defRPr>
            </a:lvl1pPr>
          </a:lstStyle>
          <a:p>
            <a:pPr marL="0" lvl="0">
              <a:lnSpc>
                <a:spcPts val="4118"/>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7273265" y="2526646"/>
            <a:ext cx="1561952"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8677112"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7273264"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7573771" y="2777952"/>
            <a:ext cx="960941"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769915770"/>
      </p:ext>
    </p:extLst>
  </p:cSld>
  <p:clrMapOvr>
    <a:masterClrMapping/>
  </p:clrMapOvr>
  <p:transition>
    <p:fade/>
  </p:transition>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8"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624896365"/>
      </p:ext>
    </p:extLst>
  </p:cSld>
  <p:clrMapOvr>
    <a:masterClrMapping/>
  </p:clrMapOvr>
  <p:transition>
    <p:fade/>
  </p:transition>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2544286"/>
          </a:xfrm>
        </p:spPr>
        <p:txBody>
          <a:bodyPr/>
          <a:lstStyle>
            <a:lvl1pPr>
              <a:spcBef>
                <a:spcPts val="294"/>
              </a:spcBef>
              <a:spcAft>
                <a:spcPts val="441"/>
              </a:spcAft>
              <a:buFont typeface="Arial" panose="020B0604020202020204" pitchFamily="34" charset="0"/>
              <a:buNone/>
              <a:defRPr sz="1800" b="0">
                <a:latin typeface="+mn-lt"/>
              </a:defRPr>
            </a:lvl1pPr>
            <a:lvl2pPr>
              <a:spcBef>
                <a:spcPts val="294"/>
              </a:spcBef>
              <a:spcAft>
                <a:spcPts val="441"/>
              </a:spcAft>
              <a:buFont typeface="Arial" panose="020B0604020202020204" pitchFamily="34" charset="0"/>
              <a:buNone/>
              <a:defRPr sz="1800" b="0">
                <a:latin typeface="+mn-lt"/>
              </a:defRPr>
            </a:lvl2pPr>
            <a:lvl3pPr>
              <a:spcBef>
                <a:spcPts val="294"/>
              </a:spcBef>
              <a:spcAft>
                <a:spcPts val="441"/>
              </a:spcAft>
              <a:buFont typeface="Arial" panose="020B0604020202020204" pitchFamily="34" charset="0"/>
              <a:buNone/>
              <a:defRPr sz="1800" b="0">
                <a:latin typeface="+mn-lt"/>
              </a:defRPr>
            </a:lvl3pPr>
            <a:lvl4pPr>
              <a:spcBef>
                <a:spcPts val="294"/>
              </a:spcBef>
              <a:spcAft>
                <a:spcPts val="441"/>
              </a:spcAft>
              <a:buFont typeface="Arial" panose="020B0604020202020204" pitchFamily="34" charset="0"/>
              <a:buNone/>
              <a:defRPr sz="1800" b="0">
                <a:latin typeface="+mn-lt"/>
              </a:defRPr>
            </a:lvl4pPr>
            <a:lvl5pPr>
              <a:spcBef>
                <a:spcPts val="294"/>
              </a:spcBef>
              <a:spcAft>
                <a:spcPts val="441"/>
              </a:spcAft>
              <a:buFont typeface="Arial" panose="020B0604020202020204" pitchFamily="34" charset="0"/>
              <a:buChar char="•"/>
              <a:defRPr sz="1800" b="0">
                <a:latin typeface="+mn-lt"/>
              </a:defRPr>
            </a:lvl5pPr>
          </a:lstStyle>
          <a:p>
            <a:pPr lvl="0"/>
            <a:r>
              <a:rPr lang="en-US" dirty="0"/>
              <a:t>Click to edit Master text styles</a:t>
            </a:r>
          </a:p>
          <a:p>
            <a:pPr lvl="0"/>
            <a:r>
              <a:rPr lang="en-US" dirty="0"/>
              <a:t>Second level</a:t>
            </a:r>
          </a:p>
          <a:p>
            <a:pPr lvl="1"/>
            <a:r>
              <a:rPr lang="en-US" dirty="0"/>
              <a:t>Third level</a:t>
            </a:r>
          </a:p>
          <a:p>
            <a:pPr lvl="2"/>
            <a:r>
              <a:rPr lang="en-US" dirty="0"/>
              <a:t>Fourth level</a:t>
            </a:r>
          </a:p>
          <a:p>
            <a:pPr lvl="3"/>
            <a:r>
              <a:rPr lang="en-US" dirty="0"/>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086309232"/>
      </p:ext>
    </p:extLst>
  </p:cSld>
  <p:clrMapOvr>
    <a:masterClrMapping/>
  </p:clrMapOvr>
  <p:transition>
    <p:fade/>
  </p:transition>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280868020"/>
      </p:ext>
    </p:extLst>
  </p:cSld>
  <p:clrMapOvr>
    <a:masterClrMapping/>
  </p:clrMapOvr>
  <p:transition>
    <p:fade/>
  </p:transition>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321511" y="2532448"/>
            <a:ext cx="7222792" cy="1793104"/>
          </a:xfrm>
          <a:prstGeom prst="rect">
            <a:avLst/>
          </a:prstGeom>
          <a:noFill/>
        </p:spPr>
        <p:txBody>
          <a:bodyPr lIns="0" tIns="0" rIns="0" bIns="182880" anchor="b" anchorCtr="0"/>
          <a:lstStyle>
            <a:lvl1pPr>
              <a:defRPr sz="3600" strike="noStrike" spc="-37" baseline="0">
                <a:solidFill>
                  <a:schemeClr val="tx2"/>
                </a:solidFill>
              </a:defRPr>
            </a:lvl1pPr>
          </a:lstStyle>
          <a:p>
            <a:r>
              <a:rPr lang="en-US" dirty="0">
                <a:solidFill>
                  <a:schemeClr val="tx1"/>
                </a:solidFill>
              </a:rPr>
              <a:t>Microsoft Security title</a:t>
            </a:r>
            <a:endParaRPr lang="en-US" dirty="0"/>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331850" y="4350114"/>
            <a:ext cx="7202114" cy="600164"/>
          </a:xfrm>
          <a:prstGeom prst="rect">
            <a:avLst/>
          </a:prstGeom>
        </p:spPr>
        <p:txBody>
          <a:bodyPr/>
          <a:lstStyle>
            <a:lvl1pPr>
              <a:defRPr sz="1350">
                <a:solidFill>
                  <a:srgbClr val="000000"/>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02664" y="159692"/>
            <a:ext cx="1976435" cy="871753"/>
          </a:xfrm>
          <a:prstGeom prst="rect">
            <a:avLst/>
          </a:prstGeom>
        </p:spPr>
      </p:pic>
    </p:spTree>
    <p:extLst>
      <p:ext uri="{BB962C8B-B14F-4D97-AF65-F5344CB8AC3E}">
        <p14:creationId xmlns:p14="http://schemas.microsoft.com/office/powerpoint/2010/main" val="15123333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321511" y="2532448"/>
            <a:ext cx="7222792" cy="1793104"/>
          </a:xfrm>
          <a:prstGeom prst="rect">
            <a:avLst/>
          </a:prstGeom>
          <a:noFill/>
        </p:spPr>
        <p:txBody>
          <a:bodyPr lIns="0" tIns="0" rIns="0" bIns="182880" anchor="b" anchorCtr="0"/>
          <a:lstStyle>
            <a:lvl1pPr>
              <a:defRPr sz="3600" strike="noStrike" spc="-37" baseline="0">
                <a:solidFill>
                  <a:schemeClr val="bg1"/>
                </a:solidFill>
              </a:defRPr>
            </a:lvl1pPr>
          </a:lstStyle>
          <a:p>
            <a:r>
              <a:rPr lang="en-US" dirty="0"/>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331850" y="4350114"/>
            <a:ext cx="7202114" cy="600164"/>
          </a:xfrm>
          <a:prstGeom prst="rect">
            <a:avLst/>
          </a:prstGeom>
        </p:spPr>
        <p:txBody>
          <a:bodyPr/>
          <a:lstStyle>
            <a:lvl1pPr>
              <a:defRPr sz="1350">
                <a:solidFill>
                  <a:schemeClr val="bg1"/>
                </a:solidFill>
              </a:defRPr>
            </a:lvl1pPr>
            <a:lvl2pPr>
              <a:defRPr sz="1324">
                <a:solidFill>
                  <a:srgbClr val="000000"/>
                </a:solidFill>
              </a:defRPr>
            </a:lvl2pPr>
            <a:lvl3pPr>
              <a:defRPr sz="1029"/>
            </a:lvl3pPr>
            <a:lvl4pPr>
              <a:defRPr sz="1029"/>
            </a:lvl4pPr>
            <a:lvl5pPr>
              <a:defRPr sz="772"/>
            </a:lvl5pPr>
          </a:lstStyle>
          <a:p>
            <a:pPr lvl="0"/>
            <a:r>
              <a:rPr lang="en-US" dirty="0"/>
              <a:t>Author name</a:t>
            </a:r>
            <a:br>
              <a:rPr lang="en-US" dirty="0"/>
            </a:br>
            <a:r>
              <a:rPr lang="en-US" dirty="0"/>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02664" y="159692"/>
            <a:ext cx="1976435" cy="871753"/>
          </a:xfrm>
          <a:prstGeom prst="rect">
            <a:avLst/>
          </a:prstGeom>
        </p:spPr>
      </p:pic>
    </p:spTree>
    <p:extLst>
      <p:ext uri="{BB962C8B-B14F-4D97-AF65-F5344CB8AC3E}">
        <p14:creationId xmlns:p14="http://schemas.microsoft.com/office/powerpoint/2010/main" val="2912973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rgbClr val="000000"/>
                </a:solidFill>
              </a:defRPr>
            </a:lvl1pPr>
          </a:lstStyle>
          <a:p>
            <a:r>
              <a:rPr lang="en-US" dirty="0"/>
              <a:t>Azure presentation</a:t>
            </a:r>
            <a:br>
              <a:rPr lang="en-US" dirty="0"/>
            </a:br>
            <a:r>
              <a:rPr lang="en-US" dirty="0"/>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331849" y="4350114"/>
            <a:ext cx="4060046" cy="600164"/>
          </a:xfrm>
          <a:prstGeom prst="rect">
            <a:avLst/>
          </a:prstGeom>
        </p:spPr>
        <p:txBody>
          <a:bodyPr/>
          <a:lstStyle>
            <a:lvl1pPr>
              <a:defRPr sz="1350">
                <a:solidFill>
                  <a:srgbClr val="000000"/>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3318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sz="675"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02664" y="159692"/>
            <a:ext cx="1976435"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3213" y="0"/>
            <a:ext cx="4480343" cy="6858000"/>
          </a:xfrm>
          <a:prstGeom prst="rect">
            <a:avLst/>
          </a:prstGeom>
        </p:spPr>
      </p:pic>
    </p:spTree>
    <p:extLst>
      <p:ext uri="{BB962C8B-B14F-4D97-AF65-F5344CB8AC3E}">
        <p14:creationId xmlns:p14="http://schemas.microsoft.com/office/powerpoint/2010/main" val="1044361723"/>
      </p:ext>
    </p:extLst>
  </p:cSld>
  <p:clrMapOvr>
    <a:masterClrMapping/>
  </p:clrMapOvr>
  <p:transition>
    <p:fade/>
  </p:transition>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6001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4787353" y="589416"/>
            <a:ext cx="4253984"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4950710" y="859777"/>
            <a:ext cx="3861441"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2114994378"/>
      </p:ext>
    </p:extLst>
  </p:cSld>
  <p:clrMapOvr>
    <a:masterClrMapping/>
  </p:clrMapOvr>
  <p:transition>
    <p:fade/>
  </p:transition>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6001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4672381" y="0"/>
            <a:ext cx="4471619"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583926" y="0"/>
            <a:ext cx="4560074"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4950710" y="859777"/>
            <a:ext cx="3861441"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Tree>
    <p:extLst>
      <p:ext uri="{BB962C8B-B14F-4D97-AF65-F5344CB8AC3E}">
        <p14:creationId xmlns:p14="http://schemas.microsoft.com/office/powerpoint/2010/main" val="4142596075"/>
      </p:ext>
    </p:extLst>
  </p:cSld>
  <p:clrMapOvr>
    <a:masterClrMapping/>
  </p:clrMapOvr>
  <p:transition>
    <p:fade/>
  </p:transition>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99709698"/>
      </p:ext>
    </p:extLst>
  </p:cSld>
  <p:clrMapOvr>
    <a:masterClrMapping/>
  </p:clrMapOvr>
  <p:transition>
    <p:fade/>
  </p:transition>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313982" y="440494"/>
            <a:ext cx="8505951" cy="642840"/>
          </a:xfrm>
        </p:spPr>
        <p:txBody>
          <a:bodyPr/>
          <a:lstStyle/>
          <a:p>
            <a:r>
              <a:rPr lang="en-US"/>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324067" y="1083334"/>
            <a:ext cx="8505951" cy="323165"/>
          </a:xfrm>
        </p:spPr>
        <p:txBody>
          <a:bodyPr tIns="45720" rIns="0" bIns="45720"/>
          <a:lstStyle>
            <a:lvl1pPr>
              <a:defRPr sz="1500">
                <a:solidFill>
                  <a:schemeClr val="tx1"/>
                </a:solidFill>
              </a:defRPr>
            </a:lvl1pPr>
          </a:lstStyle>
          <a:p>
            <a:r>
              <a:rPr lang="en-US"/>
              <a:t>Subheading Segoe UI </a:t>
            </a:r>
            <a:r>
              <a:rPr lang="en-US" err="1"/>
              <a:t>Semibold</a:t>
            </a:r>
            <a:r>
              <a:rPr lang="en-US"/>
              <a:t> 20 </a:t>
            </a:r>
            <a:r>
              <a:rPr lang="en-US" err="1"/>
              <a:t>pt</a:t>
            </a:r>
            <a:endParaRPr lang="en-US"/>
          </a:p>
        </p:txBody>
      </p:sp>
      <p:sp>
        <p:nvSpPr>
          <p:cNvPr id="2" name="Footer Placeholder 1">
            <a:extLst>
              <a:ext uri="{FF2B5EF4-FFF2-40B4-BE49-F238E27FC236}">
                <a16:creationId xmlns:a16="http://schemas.microsoft.com/office/drawing/2014/main" id="{64899B17-8D01-4107-A0A6-0451351ABAED}"/>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14615063"/>
      </p:ext>
    </p:extLst>
  </p:cSld>
  <p:clrMapOvr>
    <a:masterClrMapping/>
  </p:clrMapOvr>
  <p:transition>
    <p:fade/>
  </p:transition>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1928733"/>
          </a:xfrm>
        </p:spPr>
        <p:txBody>
          <a:bodyPr/>
          <a:lstStyle>
            <a:lvl1pPr>
              <a:spcBef>
                <a:spcPts val="294"/>
              </a:spcBef>
              <a:spcAft>
                <a:spcPts val="441"/>
              </a:spcAft>
              <a:buFont typeface="Arial" panose="020B0604020202020204" pitchFamily="34" charset="0"/>
              <a:buNone/>
              <a:defRPr sz="1800" b="0">
                <a:latin typeface="+mn-lt"/>
              </a:defRPr>
            </a:lvl1pPr>
            <a:lvl2pPr>
              <a:spcBef>
                <a:spcPts val="294"/>
              </a:spcBef>
              <a:spcAft>
                <a:spcPts val="441"/>
              </a:spcAft>
              <a:buFont typeface="Arial" panose="020B0604020202020204" pitchFamily="34" charset="0"/>
              <a:buNone/>
              <a:defRPr sz="1800" b="0">
                <a:latin typeface="+mn-lt"/>
              </a:defRPr>
            </a:lvl2pPr>
            <a:lvl3pPr>
              <a:spcBef>
                <a:spcPts val="294"/>
              </a:spcBef>
              <a:spcAft>
                <a:spcPts val="441"/>
              </a:spcAft>
              <a:buFont typeface="Arial" panose="020B0604020202020204" pitchFamily="34" charset="0"/>
              <a:buNone/>
              <a:defRPr sz="1800" b="0">
                <a:latin typeface="+mn-lt"/>
              </a:defRPr>
            </a:lvl3pPr>
            <a:lvl4pPr>
              <a:spcBef>
                <a:spcPts val="294"/>
              </a:spcBef>
              <a:spcAft>
                <a:spcPts val="441"/>
              </a:spcAft>
              <a:buFont typeface="Arial" panose="020B0604020202020204" pitchFamily="34" charset="0"/>
              <a:buNone/>
              <a:defRPr sz="1800" b="0">
                <a:latin typeface="+mn-lt"/>
              </a:defRPr>
            </a:lvl4pPr>
            <a:lvl5pPr>
              <a:spcBef>
                <a:spcPts val="294"/>
              </a:spcBef>
              <a:spcAft>
                <a:spcPts val="441"/>
              </a:spcAft>
              <a:buFont typeface="Arial" panose="020B0604020202020204" pitchFamily="34" charset="0"/>
              <a:buChar char="•"/>
              <a:defRPr sz="1800" b="0">
                <a:latin typeface="+mn-lt"/>
              </a:defRPr>
            </a:lvl5pPr>
          </a:lstStyle>
          <a:p>
            <a:pPr lvl="0"/>
            <a:r>
              <a:rPr lang="en-US" dirty="0"/>
              <a:t>Click to edit Master text styles</a:t>
            </a:r>
          </a:p>
          <a:p>
            <a:pPr lvl="0"/>
            <a:r>
              <a:rPr lang="en-US" dirty="0"/>
              <a:t>Second level</a:t>
            </a:r>
          </a:p>
          <a:p>
            <a:pPr lvl="1"/>
            <a:r>
              <a:rPr lang="en-US" dirty="0"/>
              <a:t>Third level</a:t>
            </a:r>
          </a:p>
          <a:p>
            <a:pPr lvl="2"/>
            <a:r>
              <a:rPr lang="en-US" dirty="0"/>
              <a:t>Fourth level</a:t>
            </a:r>
          </a:p>
          <a:p>
            <a:pPr lvl="3"/>
            <a:r>
              <a:rPr lang="en-US" dirty="0"/>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296385"/>
      </p:ext>
    </p:extLst>
  </p:cSld>
  <p:clrMapOvr>
    <a:masterClrMapping/>
  </p:clrMapOvr>
  <p:transition>
    <p:fade/>
  </p:transition>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1928733"/>
          </a:xfrm>
        </p:spPr>
        <p:txBody>
          <a:bodyPr/>
          <a:lstStyle>
            <a:lvl1pPr>
              <a:spcBef>
                <a:spcPts val="294"/>
              </a:spcBef>
              <a:spcAft>
                <a:spcPts val="441"/>
              </a:spcAft>
              <a:defRPr sz="1800" b="0">
                <a:latin typeface="+mn-lt"/>
              </a:defRPr>
            </a:lvl1pPr>
            <a:lvl2pPr>
              <a:spcBef>
                <a:spcPts val="294"/>
              </a:spcBef>
              <a:spcAft>
                <a:spcPts val="441"/>
              </a:spcAft>
              <a:defRPr sz="1800" b="0">
                <a:latin typeface="+mn-lt"/>
              </a:defRPr>
            </a:lvl2pPr>
            <a:lvl3pPr>
              <a:spcBef>
                <a:spcPts val="294"/>
              </a:spcBef>
              <a:spcAft>
                <a:spcPts val="441"/>
              </a:spcAft>
              <a:defRPr sz="1800" b="0">
                <a:latin typeface="+mn-lt"/>
              </a:defRPr>
            </a:lvl3pPr>
            <a:lvl4pPr>
              <a:spcBef>
                <a:spcPts val="294"/>
              </a:spcBef>
              <a:spcAft>
                <a:spcPts val="441"/>
              </a:spcAft>
              <a:defRPr sz="1800" b="0">
                <a:latin typeface="+mn-lt"/>
              </a:defRPr>
            </a:lvl4pPr>
            <a:lvl5pPr>
              <a:spcBef>
                <a:spcPts val="294"/>
              </a:spcBef>
              <a:spcAft>
                <a:spcPts val="441"/>
              </a:spcAft>
              <a:defRPr sz="18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1"/>
            <a:ext cx="9144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313982" y="5836279"/>
            <a:ext cx="8505951" cy="415498"/>
          </a:xfrm>
        </p:spPr>
        <p:txBody>
          <a:bodyPr anchor="ctr"/>
          <a:lstStyle>
            <a:lvl1pPr>
              <a:defRPr sz="15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154952935"/>
      </p:ext>
    </p:extLst>
  </p:cSld>
  <p:clrMapOvr>
    <a:masterClrMapping/>
  </p:clrMapOvr>
  <p:transition>
    <p:fade/>
  </p:transition>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31101" y="1456897"/>
            <a:ext cx="4157839" cy="3762803"/>
          </a:xfrm>
          <a:solidFill>
            <a:schemeClr val="bg1">
              <a:lumMod val="95000"/>
            </a:schemeClr>
          </a:solidFill>
        </p:spPr>
        <p:txBody>
          <a:bodyPr lIns="137160">
            <a:noAutofit/>
          </a:bodyPr>
          <a:lstStyle>
            <a:lvl1pPr>
              <a:spcBef>
                <a:spcPts val="294"/>
              </a:spcBef>
              <a:spcAft>
                <a:spcPts val="441"/>
              </a:spcAft>
              <a:defRPr sz="1800"/>
            </a:lvl1pPr>
            <a:lvl2pPr>
              <a:spcBef>
                <a:spcPts val="294"/>
              </a:spcBef>
              <a:spcAft>
                <a:spcPts val="441"/>
              </a:spcAft>
              <a:defRPr/>
            </a:lvl2pPr>
            <a:lvl3pPr>
              <a:spcBef>
                <a:spcPts val="294"/>
              </a:spcBef>
              <a:spcAft>
                <a:spcPts val="441"/>
              </a:spcAft>
              <a:defRPr/>
            </a:lvl3pPr>
            <a:lvl4pPr>
              <a:spcBef>
                <a:spcPts val="294"/>
              </a:spcBef>
              <a:spcAft>
                <a:spcPts val="441"/>
              </a:spcAft>
              <a:defRPr/>
            </a:lvl4pPr>
            <a:lvl5pPr>
              <a:spcBef>
                <a:spcPts val="294"/>
              </a:spcBef>
              <a:spcAft>
                <a:spcPts val="441"/>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4672012" y="1456897"/>
            <a:ext cx="4157663" cy="3762803"/>
          </a:xfrm>
          <a:solidFill>
            <a:schemeClr val="bg1">
              <a:lumMod val="95000"/>
            </a:schemeClr>
          </a:solidFill>
        </p:spPr>
        <p:txBody>
          <a:bodyPr lIns="137160">
            <a:noAutofit/>
          </a:bodyPr>
          <a:lstStyle>
            <a:lvl1pPr>
              <a:spcBef>
                <a:spcPts val="294"/>
              </a:spcBef>
              <a:spcAft>
                <a:spcPts val="441"/>
              </a:spcAft>
              <a:defRPr sz="1800"/>
            </a:lvl1pPr>
            <a:lvl2pPr>
              <a:spcBef>
                <a:spcPts val="294"/>
              </a:spcBef>
              <a:spcAft>
                <a:spcPts val="441"/>
              </a:spcAft>
              <a:defRPr/>
            </a:lvl2pPr>
            <a:lvl3pPr>
              <a:spcBef>
                <a:spcPts val="294"/>
              </a:spcBef>
              <a:spcAft>
                <a:spcPts val="441"/>
              </a:spcAft>
              <a:defRPr/>
            </a:lvl3pPr>
            <a:lvl4pPr>
              <a:spcBef>
                <a:spcPts val="294"/>
              </a:spcBef>
              <a:spcAft>
                <a:spcPts val="441"/>
              </a:spcAft>
              <a:defRPr/>
            </a:lvl4pPr>
            <a:lvl5pPr>
              <a:spcBef>
                <a:spcPts val="294"/>
              </a:spcBef>
              <a:spcAft>
                <a:spcPts val="441"/>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916753475"/>
      </p:ext>
    </p:extLst>
  </p:cSld>
  <p:clrMapOvr>
    <a:masterClrMapping/>
  </p:clrMapOvr>
  <p:transition>
    <p:fade/>
  </p:transition>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8"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583385842"/>
      </p:ext>
    </p:extLst>
  </p:cSld>
  <p:clrMapOvr>
    <a:masterClrMapping/>
  </p:clrMapOvr>
  <p:transition>
    <p:fade/>
  </p:transition>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570603022"/>
      </p:ext>
    </p:extLst>
  </p:cSld>
  <p:clrMapOvr>
    <a:masterClrMapping/>
  </p:clrMapOvr>
  <p:transition>
    <p:fade/>
  </p:transition>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31101" y="1456896"/>
            <a:ext cx="4157839" cy="1331134"/>
          </a:xfrm>
          <a:solidFill>
            <a:schemeClr val="bg1">
              <a:lumMod val="95000"/>
            </a:schemeClr>
          </a:solidFill>
        </p:spPr>
        <p:txBody>
          <a:bodyPr lIns="137160" rIns="137160"/>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672013" y="1456896"/>
            <a:ext cx="4148683" cy="1331134"/>
          </a:xfrm>
          <a:solidFill>
            <a:schemeClr val="bg1">
              <a:lumMod val="95000"/>
            </a:schemeClr>
          </a:solidFill>
        </p:spPr>
        <p:txBody>
          <a:bodyPr lIns="137160" rIns="137160"/>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171351036"/>
      </p:ext>
    </p:extLst>
  </p:cSld>
  <p:clrMapOvr>
    <a:masterClrMapping/>
  </p:clrMapOvr>
  <p:transition>
    <p:fade/>
  </p:transition>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3 rows</a:t>
            </a:r>
          </a:p>
        </p:txBody>
      </p:sp>
      <p:sp>
        <p:nvSpPr>
          <p:cNvPr id="5" name="Text Placeholder 4"/>
          <p:cNvSpPr>
            <a:spLocks noGrp="1"/>
          </p:cNvSpPr>
          <p:nvPr>
            <p:ph type="body" sz="quarter" idx="11" hasCustomPrompt="1"/>
          </p:nvPr>
        </p:nvSpPr>
        <p:spPr>
          <a:xfrm>
            <a:off x="3058716" y="1358901"/>
            <a:ext cx="5771303" cy="1224434"/>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3058716" y="2816784"/>
            <a:ext cx="5771303" cy="1224434"/>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3058716" y="4274667"/>
            <a:ext cx="5771303" cy="1224434"/>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65263620"/>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4 rows</a:t>
            </a:r>
          </a:p>
        </p:txBody>
      </p:sp>
      <p:sp>
        <p:nvSpPr>
          <p:cNvPr id="5" name="Text Placeholder 4"/>
          <p:cNvSpPr>
            <a:spLocks noGrp="1"/>
          </p:cNvSpPr>
          <p:nvPr>
            <p:ph type="body" sz="quarter" idx="11" hasCustomPrompt="1"/>
          </p:nvPr>
        </p:nvSpPr>
        <p:spPr>
          <a:xfrm>
            <a:off x="3058716" y="985704"/>
            <a:ext cx="5771303"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3058716" y="2339411"/>
            <a:ext cx="5771303"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3058716" y="3693118"/>
            <a:ext cx="5771303"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3058716" y="5046824"/>
            <a:ext cx="5771303"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170160458"/>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6 rows</a:t>
            </a:r>
          </a:p>
        </p:txBody>
      </p:sp>
      <p:sp>
        <p:nvSpPr>
          <p:cNvPr id="5" name="Text Placeholder 4"/>
          <p:cNvSpPr>
            <a:spLocks noGrp="1"/>
          </p:cNvSpPr>
          <p:nvPr>
            <p:ph type="body" sz="quarter" idx="11" hasCustomPrompt="1"/>
          </p:nvPr>
        </p:nvSpPr>
        <p:spPr>
          <a:xfrm>
            <a:off x="3058716" y="691126"/>
            <a:ext cx="5771303" cy="822645"/>
          </a:xfrm>
        </p:spPr>
        <p:txBody>
          <a:bodyPr vert="horz" wrap="square" lIns="0" tIns="0" rIns="0" bIns="0" rtlCol="0" anchor="ctr">
            <a:noAutofit/>
          </a:bodyPr>
          <a:lstStyle>
            <a:lvl2pPr>
              <a:defRPr lang="en-US" sz="1350" b="0" dirty="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3058716" y="1619934"/>
            <a:ext cx="5771303" cy="822645"/>
          </a:xfrm>
        </p:spPr>
        <p:txBody>
          <a:bodyPr vert="horz" wrap="square" lIns="0" tIns="0" rIns="0" bIns="0" rtlCol="0" anchor="ctr">
            <a:noAutofit/>
          </a:bodyPr>
          <a:lstStyle>
            <a:lvl2pPr>
              <a:defRPr lang="en-US" sz="135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3058716" y="2548742"/>
            <a:ext cx="5771303" cy="822645"/>
          </a:xfrm>
        </p:spPr>
        <p:txBody>
          <a:bodyPr vert="horz" wrap="square" lIns="0" tIns="0" rIns="0" bIns="0" rtlCol="0" anchor="ctr">
            <a:noAutofit/>
          </a:bodyPr>
          <a:lstStyle>
            <a:lvl2pPr>
              <a:defRPr lang="en-US" sz="135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3058716" y="3477550"/>
            <a:ext cx="5771303" cy="822645"/>
          </a:xfrm>
        </p:spPr>
        <p:txBody>
          <a:bodyPr vert="horz" wrap="square" lIns="0" tIns="0" rIns="0" bIns="0" rtlCol="0" anchor="ctr">
            <a:noAutofit/>
          </a:bodyPr>
          <a:lstStyle>
            <a:lvl2pPr>
              <a:defRPr lang="en-US" sz="135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3058716" y="4406358"/>
            <a:ext cx="5771303" cy="822645"/>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058716" y="5335168"/>
            <a:ext cx="5771303" cy="822645"/>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54955935"/>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3058716" y="466349"/>
            <a:ext cx="5771302" cy="675889"/>
          </a:xfrm>
        </p:spPr>
        <p:txBody>
          <a:bodyPr vert="horz" wrap="square" lIns="0" tIns="0" rIns="0" bIns="0" rtlCol="0" anchor="ctr">
            <a:noAutofit/>
          </a:bodyPr>
          <a:lstStyle>
            <a:lvl2pPr>
              <a:defRPr lang="en-US" sz="12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4" name="Text Placeholder 4"/>
          <p:cNvSpPr>
            <a:spLocks noGrp="1"/>
          </p:cNvSpPr>
          <p:nvPr>
            <p:ph type="body" sz="quarter" idx="15" hasCustomPrompt="1"/>
          </p:nvPr>
        </p:nvSpPr>
        <p:spPr>
          <a:xfrm>
            <a:off x="3058716" y="1216265"/>
            <a:ext cx="5771302" cy="675889"/>
          </a:xfrm>
        </p:spPr>
        <p:txBody>
          <a:bodyPr vert="horz" wrap="square" lIns="0" tIns="0" rIns="0" bIns="0" rtlCol="0" anchor="ctr">
            <a:noAutofit/>
          </a:bodyPr>
          <a:lstStyle>
            <a:lvl2pPr>
              <a:defRPr lang="en-US" sz="1200" b="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6" name="Text Placeholder 4"/>
          <p:cNvSpPr>
            <a:spLocks noGrp="1"/>
          </p:cNvSpPr>
          <p:nvPr>
            <p:ph type="body" sz="quarter" idx="17" hasCustomPrompt="1"/>
          </p:nvPr>
        </p:nvSpPr>
        <p:spPr>
          <a:xfrm>
            <a:off x="3058716" y="1966181"/>
            <a:ext cx="5771302" cy="675889"/>
          </a:xfrm>
        </p:spPr>
        <p:txBody>
          <a:bodyPr vert="horz" wrap="square" lIns="0" tIns="0" rIns="0" bIns="0" rtlCol="0" anchor="ctr">
            <a:noAutofit/>
          </a:bodyPr>
          <a:lstStyle>
            <a:lvl2pPr>
              <a:defRPr lang="en-US" sz="1200" b="0" dirty="0" smtClean="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8" name="Text Placeholder 4"/>
          <p:cNvSpPr>
            <a:spLocks noGrp="1"/>
          </p:cNvSpPr>
          <p:nvPr>
            <p:ph type="body" sz="quarter" idx="19" hasCustomPrompt="1"/>
          </p:nvPr>
        </p:nvSpPr>
        <p:spPr>
          <a:xfrm>
            <a:off x="3058716" y="2716097"/>
            <a:ext cx="5771302" cy="675889"/>
          </a:xfrm>
        </p:spPr>
        <p:txBody>
          <a:bodyPr vert="horz" wrap="square" lIns="0" tIns="0" rIns="0" bIns="0" rtlCol="0" anchor="ctr">
            <a:noAutofit/>
          </a:bodyPr>
          <a:lstStyle>
            <a:lvl2pPr>
              <a:defRPr lang="en-US" sz="12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20" name="Text Placeholder 4"/>
          <p:cNvSpPr>
            <a:spLocks noGrp="1"/>
          </p:cNvSpPr>
          <p:nvPr>
            <p:ph type="body" sz="quarter" idx="21" hasCustomPrompt="1"/>
          </p:nvPr>
        </p:nvSpPr>
        <p:spPr>
          <a:xfrm>
            <a:off x="3058716" y="3466013"/>
            <a:ext cx="5771302" cy="675889"/>
          </a:xfrm>
        </p:spPr>
        <p:txBody>
          <a:bodyPr vert="horz" wrap="square" lIns="0" tIns="0" rIns="0" bIns="0" rtlCol="0" anchor="ctr">
            <a:noAutofit/>
          </a:bodyPr>
          <a:lstStyle>
            <a:lvl2pPr>
              <a:defRPr lang="en-US" sz="12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058716" y="4215929"/>
            <a:ext cx="5771302"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058716" y="4965845"/>
            <a:ext cx="5771302"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3058716" y="5715764"/>
            <a:ext cx="5771302"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134823303"/>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1" y="0"/>
            <a:ext cx="1783556"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rIns="0"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2714625" y="466349"/>
            <a:ext cx="2497931"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14" name="Text Placeholder 4"/>
          <p:cNvSpPr>
            <a:spLocks noGrp="1"/>
          </p:cNvSpPr>
          <p:nvPr>
            <p:ph type="body" sz="quarter" idx="15" hasCustomPrompt="1"/>
          </p:nvPr>
        </p:nvSpPr>
        <p:spPr>
          <a:xfrm>
            <a:off x="2714625" y="1308613"/>
            <a:ext cx="2497931" cy="675889"/>
          </a:xfrm>
        </p:spPr>
        <p:txBody>
          <a:bodyPr vert="horz" wrap="square" lIns="0" tIns="0" rIns="0" bIns="0" rtlCol="0" anchor="ctr">
            <a:noAutofit/>
          </a:bodyPr>
          <a:lstStyle>
            <a:lvl2pPr>
              <a:defRPr lang="en-US" sz="1050" b="0"/>
            </a:lvl2pPr>
          </a:lstStyle>
          <a:p>
            <a:pPr lvl="1">
              <a:buFont typeface="Arial" panose="020B0604020202020204" pitchFamily="34" charset="0"/>
            </a:pPr>
            <a:r>
              <a:rPr lang="en-US" dirty="0"/>
              <a:t>Body copy Segoe UI Regular 14/18. The quick brown fox jumps over the lazy dog. </a:t>
            </a:r>
          </a:p>
        </p:txBody>
      </p:sp>
      <p:sp>
        <p:nvSpPr>
          <p:cNvPr id="16" name="Text Placeholder 4"/>
          <p:cNvSpPr>
            <a:spLocks noGrp="1"/>
          </p:cNvSpPr>
          <p:nvPr>
            <p:ph type="body" sz="quarter" idx="17" hasCustomPrompt="1"/>
          </p:nvPr>
        </p:nvSpPr>
        <p:spPr>
          <a:xfrm>
            <a:off x="2714625" y="2150877"/>
            <a:ext cx="2497931" cy="675889"/>
          </a:xfrm>
        </p:spPr>
        <p:txBody>
          <a:bodyPr vert="horz" wrap="square" lIns="0" tIns="0" rIns="0" bIns="0" rtlCol="0" anchor="ctr">
            <a:noAutofit/>
          </a:bodyPr>
          <a:lstStyle>
            <a:lvl2pPr>
              <a:defRPr lang="en-US" sz="1050" b="0" dirty="0" smtClean="0"/>
            </a:lvl2pPr>
          </a:lstStyle>
          <a:p>
            <a:pPr lvl="1">
              <a:buFont typeface="Arial" panose="020B0604020202020204" pitchFamily="34" charset="0"/>
            </a:pPr>
            <a:r>
              <a:rPr lang="en-US" dirty="0"/>
              <a:t>Body copy Segoe UI Regular 14/18. The quick brown fox jumps over the lazy dog. </a:t>
            </a:r>
          </a:p>
        </p:txBody>
      </p:sp>
      <p:sp>
        <p:nvSpPr>
          <p:cNvPr id="18" name="Text Placeholder 4"/>
          <p:cNvSpPr>
            <a:spLocks noGrp="1"/>
          </p:cNvSpPr>
          <p:nvPr>
            <p:ph type="body" sz="quarter" idx="19" hasCustomPrompt="1"/>
          </p:nvPr>
        </p:nvSpPr>
        <p:spPr>
          <a:xfrm>
            <a:off x="2714625" y="2993141"/>
            <a:ext cx="2497931"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20" name="Text Placeholder 4"/>
          <p:cNvSpPr>
            <a:spLocks noGrp="1"/>
          </p:cNvSpPr>
          <p:nvPr>
            <p:ph type="body" sz="quarter" idx="21" hasCustomPrompt="1"/>
          </p:nvPr>
        </p:nvSpPr>
        <p:spPr>
          <a:xfrm>
            <a:off x="2714625" y="3835405"/>
            <a:ext cx="2497931"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2714625" y="4677669"/>
            <a:ext cx="2497931"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2714625" y="5519931"/>
            <a:ext cx="2497931"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6248400" y="466349"/>
            <a:ext cx="2581618"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6248400" y="1308613"/>
            <a:ext cx="2581618" cy="675889"/>
          </a:xfrm>
        </p:spPr>
        <p:txBody>
          <a:bodyPr vert="horz" wrap="square" lIns="0" tIns="0" rIns="0" bIns="0" rtlCol="0" anchor="ctr">
            <a:noAutofit/>
          </a:bodyPr>
          <a:lstStyle>
            <a:lvl2pPr>
              <a:defRPr lang="en-US" sz="1050" b="0"/>
            </a:lvl2pPr>
          </a:lstStyle>
          <a:p>
            <a:pPr lvl="1">
              <a:buFont typeface="Arial" panose="020B0604020202020204" pitchFamily="34" charset="0"/>
            </a:pPr>
            <a:r>
              <a:rPr lang="en-US" dirty="0"/>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6248400" y="2150877"/>
            <a:ext cx="2581618" cy="675889"/>
          </a:xfrm>
        </p:spPr>
        <p:txBody>
          <a:bodyPr vert="horz" wrap="square" lIns="0" tIns="0" rIns="0" bIns="0" rtlCol="0" anchor="ctr">
            <a:noAutofit/>
          </a:bodyPr>
          <a:lstStyle>
            <a:lvl2pPr>
              <a:defRPr lang="en-US" sz="1050" b="0" dirty="0" smtClean="0"/>
            </a:lvl2pPr>
          </a:lstStyle>
          <a:p>
            <a:pPr lvl="1">
              <a:buFont typeface="Arial" panose="020B0604020202020204" pitchFamily="34" charset="0"/>
            </a:pPr>
            <a:r>
              <a:rPr lang="en-US" dirty="0"/>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6248400" y="2993141"/>
            <a:ext cx="2581618"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6248400" y="3835405"/>
            <a:ext cx="2581618"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6248400" y="4677669"/>
            <a:ext cx="2581618"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6248400" y="5519931"/>
            <a:ext cx="2581618"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840731644"/>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dirty="0"/>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351100" y="1456896"/>
            <a:ext cx="270258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444569" y="1564131"/>
            <a:ext cx="2515643" cy="2886109"/>
          </a:xfrm>
          <a:prstGeom prst="rect">
            <a:avLst/>
          </a:prstGeom>
          <a:blipFill>
            <a:blip r:embed="rId2"/>
            <a:stretch>
              <a:fillRect/>
            </a:stretch>
          </a:blipFill>
          <a:ln w="19050">
            <a:noFill/>
          </a:ln>
        </p:spPr>
        <p:txBody>
          <a:bodyPr lIns="914400" rIns="91440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9"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313983" y="4708216"/>
            <a:ext cx="2739698" cy="461665"/>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313983" y="5014829"/>
            <a:ext cx="2739698" cy="738664"/>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rgbClr val="000000"/>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3231682" y="1456896"/>
            <a:ext cx="270258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3325151" y="1564131"/>
            <a:ext cx="2515643" cy="2886109"/>
          </a:xfrm>
          <a:prstGeom prst="rect">
            <a:avLst/>
          </a:prstGeom>
          <a:blipFill>
            <a:blip r:embed="rId2"/>
            <a:stretch>
              <a:fillRect/>
            </a:stretch>
          </a:blipFill>
          <a:ln w="19050">
            <a:noFill/>
          </a:ln>
        </p:spPr>
        <p:txBody>
          <a:bodyPr lIns="914400" rIns="91440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9"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3220477" y="4708216"/>
            <a:ext cx="2713786" cy="461665"/>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3220477" y="5014829"/>
            <a:ext cx="2713786" cy="738664"/>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rgbClr val="000000"/>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6119266" y="1456896"/>
            <a:ext cx="270258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6212736" y="1564131"/>
            <a:ext cx="2515643" cy="2886109"/>
          </a:xfrm>
          <a:prstGeom prst="rect">
            <a:avLst/>
          </a:prstGeom>
          <a:blipFill>
            <a:blip r:embed="rId2"/>
            <a:stretch>
              <a:fillRect/>
            </a:stretch>
          </a:blipFill>
          <a:ln w="19050">
            <a:noFill/>
          </a:ln>
        </p:spPr>
        <p:txBody>
          <a:bodyPr lIns="914400" rIns="91440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9"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6108063" y="4708216"/>
            <a:ext cx="2713786" cy="461665"/>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6108063" y="5014829"/>
            <a:ext cx="2713786" cy="738664"/>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rgbClr val="000000"/>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753783847"/>
      </p:ext>
    </p:extLst>
  </p:cSld>
  <p:clrMapOvr>
    <a:masterClrMapping/>
  </p:clrMapOvr>
  <p:transition>
    <p:fade/>
  </p:transition>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7273265"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313983" y="2526646"/>
            <a:ext cx="6892433" cy="1784048"/>
          </a:xfrm>
          <a:prstGeom prst="rect">
            <a:avLst/>
          </a:prstGeom>
          <a:noFill/>
        </p:spPr>
        <p:txBody>
          <a:bodyPr vert="horz" wrap="square" lIns="0" tIns="0" rIns="0" bIns="0" rtlCol="0" anchor="ctr" anchorCtr="0">
            <a:noAutofit/>
          </a:bodyPr>
          <a:lstStyle>
            <a:lvl1pPr>
              <a:defRPr lang="en-US" sz="2700" spc="-37" baseline="0" dirty="0">
                <a:solidFill>
                  <a:schemeClr val="bg1"/>
                </a:solidFill>
              </a:defRPr>
            </a:lvl1pPr>
          </a:lstStyle>
          <a:p>
            <a:pPr marL="0" lvl="0">
              <a:lnSpc>
                <a:spcPts val="4118"/>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7273265" y="2526646"/>
            <a:ext cx="1561952"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8677112"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7273264"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7573771" y="2777952"/>
            <a:ext cx="960941"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05849635"/>
      </p:ext>
    </p:extLst>
  </p:cSld>
  <p:clrMapOvr>
    <a:masterClrMapping/>
  </p:clrMapOvr>
  <p:transition>
    <p:fade/>
  </p:transition>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4157637"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313983" y="1456898"/>
            <a:ext cx="4184483" cy="230832"/>
          </a:xfrm>
          <a:prstGeom prst="rect">
            <a:avLst/>
          </a:prstGeom>
        </p:spPr>
        <p:txBody>
          <a:bodyPr wrap="square" lIns="0" tIns="0" rIns="0" bIns="0">
            <a:spAutoFit/>
          </a:bodyPr>
          <a:lstStyle>
            <a:lvl1pPr marL="0" indent="0">
              <a:lnSpc>
                <a:spcPts val="1765"/>
              </a:lnSpc>
              <a:buNone/>
              <a:defRPr lang="en-US" sz="1500" kern="1200" spc="0" baseline="0" dirty="0">
                <a:solidFill>
                  <a:schemeClr val="tx1"/>
                </a:solidFill>
                <a:latin typeface="+mj-lt"/>
                <a:ea typeface="+mn-ea"/>
                <a:cs typeface="+mn-cs"/>
              </a:defRPr>
            </a:lvl1pPr>
            <a:lvl2pPr marL="168073" indent="0">
              <a:buNone/>
              <a:defRPr/>
            </a:lvl2pPr>
            <a:lvl3pPr marL="336145" indent="0">
              <a:buNone/>
              <a:defRPr/>
            </a:lvl3pPr>
            <a:lvl4pPr marL="504218" indent="0">
              <a:buNone/>
              <a:defRPr/>
            </a:lvl4pPr>
            <a:lvl5pPr marL="672290"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313983" y="2161630"/>
            <a:ext cx="4184483" cy="276999"/>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2474102"/>
            <a:ext cx="4184483" cy="577081"/>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313983" y="3628879"/>
            <a:ext cx="4184483" cy="276999"/>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3929013"/>
            <a:ext cx="4184483" cy="577081"/>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672382" y="-1"/>
            <a:ext cx="4479790" cy="6858001"/>
          </a:xfrm>
          <a:prstGeom prst="rect">
            <a:avLst/>
          </a:prstGeom>
          <a:blipFill>
            <a:blip r:embed="rId2"/>
            <a:stretch>
              <a:fillRect/>
            </a:stretch>
          </a:blipFill>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313983"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sz="675" dirty="0"/>
              <a:t>© Copyright Microsoft Corporation. All rights reserved.</a:t>
            </a:r>
          </a:p>
        </p:txBody>
      </p:sp>
    </p:spTree>
    <p:extLst>
      <p:ext uri="{BB962C8B-B14F-4D97-AF65-F5344CB8AC3E}">
        <p14:creationId xmlns:p14="http://schemas.microsoft.com/office/powerpoint/2010/main" val="2086035216"/>
      </p:ext>
    </p:extLst>
  </p:cSld>
  <p:clrMapOvr>
    <a:masterClrMapping/>
  </p:clrMapOvr>
  <p:transition>
    <p:fade/>
  </p:transition>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4157637"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313983" y="1456896"/>
            <a:ext cx="4184483" cy="276999"/>
          </a:xfrm>
          <a:prstGeom prst="rect">
            <a:avLst/>
          </a:prstGeom>
        </p:spPr>
        <p:txBody>
          <a:bodyPr wrap="square" lIns="0" tIns="0" rIns="0" bIns="0" anchor="t">
            <a:spAutoFit/>
          </a:bodyPr>
          <a:lstStyle>
            <a:lvl1pPr marL="0" indent="0">
              <a:lnSpc>
                <a:spcPct val="100000"/>
              </a:lnSpc>
              <a:buNone/>
              <a:defRPr lang="en-US" sz="1800" kern="1200" spc="0" baseline="0" dirty="0">
                <a:solidFill>
                  <a:schemeClr val="tx1"/>
                </a:solidFill>
                <a:latin typeface="+mj-lt"/>
                <a:ea typeface="+mn-ea"/>
                <a:cs typeface="+mn-cs"/>
              </a:defRPr>
            </a:lvl1pPr>
            <a:lvl2pPr marL="168073" indent="0">
              <a:buNone/>
              <a:defRPr/>
            </a:lvl2pPr>
            <a:lvl3pPr marL="336145" indent="0">
              <a:buNone/>
              <a:defRPr/>
            </a:lvl3pPr>
            <a:lvl4pPr marL="504218" indent="0">
              <a:buNone/>
              <a:defRPr/>
            </a:lvl4pPr>
            <a:lvl5pPr marL="672290"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2268947"/>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313983" y="3068044"/>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3282367"/>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313983" y="4081465"/>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313983" y="4295789"/>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313983" y="5094886"/>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313983" y="5309209"/>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4672381" y="1456897"/>
            <a:ext cx="4157636"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4762259" y="1564131"/>
            <a:ext cx="3977884" cy="4746143"/>
          </a:xfrm>
          <a:prstGeom prst="rect">
            <a:avLst/>
          </a:prstGeom>
          <a:blipFill dpi="0" rotWithShape="1">
            <a:blip r:embed="rId2"/>
            <a:srcRect/>
            <a:stretch>
              <a:fillRect/>
            </a:stretch>
          </a:blipFill>
          <a:ln w="19050">
            <a:noFill/>
          </a:ln>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101967715"/>
      </p:ext>
    </p:extLst>
  </p:cSld>
  <p:clrMapOvr>
    <a:masterClrMapping/>
  </p:clrMapOvr>
  <p:transition>
    <p:fade/>
  </p:transition>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4157637"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313983" y="1801826"/>
            <a:ext cx="4184483" cy="276999"/>
          </a:xfrm>
          <a:prstGeom prst="rect">
            <a:avLst/>
          </a:prstGeom>
        </p:spPr>
        <p:txBody>
          <a:bodyPr wrap="square" lIns="0" tIns="0" rIns="0" bIns="0" anchor="b">
            <a:spAutoFit/>
          </a:bodyPr>
          <a:lstStyle>
            <a:lvl1pPr marL="0" indent="0">
              <a:lnSpc>
                <a:spcPct val="100000"/>
              </a:lnSpc>
              <a:buNone/>
              <a:defRPr lang="en-US" sz="1800" kern="1200" spc="0" baseline="0" dirty="0">
                <a:solidFill>
                  <a:schemeClr val="tx1"/>
                </a:solidFill>
                <a:latin typeface="+mj-lt"/>
                <a:ea typeface="+mn-ea"/>
                <a:cs typeface="+mn-cs"/>
              </a:defRPr>
            </a:lvl1pPr>
            <a:lvl2pPr marL="168073" indent="0">
              <a:buNone/>
              <a:defRPr/>
            </a:lvl2pPr>
            <a:lvl3pPr marL="336145" indent="0">
              <a:buNone/>
              <a:defRPr/>
            </a:lvl3pPr>
            <a:lvl4pPr marL="504218" indent="0">
              <a:buNone/>
              <a:defRPr/>
            </a:lvl4pPr>
            <a:lvl5pPr marL="672290"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066800" y="2267320"/>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066800" y="3066417"/>
            <a:ext cx="337330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066800" y="3280741"/>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066800" y="4079838"/>
            <a:ext cx="337330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066800" y="4294162"/>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066800" y="5093259"/>
            <a:ext cx="337330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066800" y="5307582"/>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672382" y="-1"/>
            <a:ext cx="4479790" cy="6858001"/>
          </a:xfrm>
          <a:prstGeom prst="rect">
            <a:avLst/>
          </a:prstGeom>
          <a:blipFill>
            <a:blip r:embed="rId2"/>
            <a:stretch>
              <a:fillRect/>
            </a:stretch>
          </a:blipFill>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313983"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sz="675" dirty="0"/>
              <a:t>© Copyright Microsoft Corporation. All rights reserved.</a:t>
            </a:r>
          </a:p>
        </p:txBody>
      </p:sp>
    </p:spTree>
    <p:extLst>
      <p:ext uri="{BB962C8B-B14F-4D97-AF65-F5344CB8AC3E}">
        <p14:creationId xmlns:p14="http://schemas.microsoft.com/office/powerpoint/2010/main" val="68400137"/>
      </p:ext>
    </p:extLst>
  </p:cSld>
  <p:clrMapOvr>
    <a:masterClrMapping/>
  </p:clrMapOvr>
  <p:transition>
    <p:fade/>
  </p:transition>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8516034"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456898"/>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2734161"/>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313983" y="4011424"/>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313983" y="5288688"/>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4672381" y="1456897"/>
            <a:ext cx="4157636"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762259" y="1564131"/>
            <a:ext cx="3977884" cy="4746143"/>
          </a:xfrm>
          <a:prstGeom prst="rect">
            <a:avLst/>
          </a:prstGeom>
          <a:blipFill dpi="0" rotWithShape="1">
            <a:blip r:embed="rId2"/>
            <a:srcRect/>
            <a:stretch>
              <a:fillRect/>
            </a:stretch>
          </a:blipFill>
          <a:ln w="19050">
            <a:noFill/>
          </a:ln>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313983" y="2660048"/>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313983" y="3937131"/>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313983" y="5214214"/>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325983718"/>
      </p:ext>
    </p:extLst>
  </p:cSld>
  <p:clrMapOvr>
    <a:masterClrMapping/>
  </p:clrMapOvr>
  <p:transition>
    <p:fade/>
  </p:transition>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2" y="440494"/>
            <a:ext cx="8516036"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456898"/>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2734161"/>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313983" y="4011424"/>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313983" y="5288688"/>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4672381" y="1456897"/>
            <a:ext cx="4157636"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762259" y="1564131"/>
            <a:ext cx="3977884"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9943657"/>
      </p:ext>
    </p:extLst>
  </p:cSld>
  <p:clrMapOvr>
    <a:masterClrMapping/>
  </p:clrMapOvr>
  <p:transition>
    <p:fade/>
  </p:transition>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313982" y="440494"/>
            <a:ext cx="8505951" cy="728448"/>
          </a:xfrm>
        </p:spPr>
        <p:txBody>
          <a:bodyPr/>
          <a:lstStyle/>
          <a:p>
            <a:r>
              <a:rPr lang="en-US"/>
              <a:t>Click to edit Master title style</a:t>
            </a:r>
            <a:endParaRPr lang="en-US" dirty="0"/>
          </a:p>
        </p:txBody>
      </p:sp>
      <p:sp>
        <p:nvSpPr>
          <p:cNvPr id="4" name="Text Placeholder 3"/>
          <p:cNvSpPr>
            <a:spLocks noGrp="1"/>
          </p:cNvSpPr>
          <p:nvPr>
            <p:ph type="body" sz="quarter" idx="10" hasCustomPrompt="1"/>
          </p:nvPr>
        </p:nvSpPr>
        <p:spPr>
          <a:xfrm>
            <a:off x="313984" y="1456899"/>
            <a:ext cx="4056089" cy="461665"/>
          </a:xfrm>
          <a:prstGeom prst="rect">
            <a:avLst/>
          </a:prstGeom>
        </p:spPr>
        <p:txBody>
          <a:bodyPr wrap="square" lIns="0" tIns="0" rIns="0" bIns="0">
            <a:spAutoFit/>
          </a:bodyPr>
          <a:lstStyle>
            <a:lvl1pPr marL="0" indent="0">
              <a:lnSpc>
                <a:spcPts val="1765"/>
              </a:lnSpc>
              <a:buNone/>
              <a:defRPr sz="1800" b="0" i="0" spc="0">
                <a:solidFill>
                  <a:schemeClr val="tx1"/>
                </a:solidFill>
                <a:latin typeface="+mj-lt"/>
              </a:defRPr>
            </a:lvl1pPr>
            <a:lvl2pPr marL="168073" indent="0">
              <a:buNone/>
              <a:defRPr/>
            </a:lvl2pPr>
            <a:lvl3pPr marL="336145" indent="0">
              <a:buNone/>
              <a:defRPr/>
            </a:lvl3pPr>
            <a:lvl4pPr marL="504218" indent="0">
              <a:buNone/>
              <a:defRPr/>
            </a:lvl4pPr>
            <a:lvl5pPr marL="672290" indent="0">
              <a:buNone/>
              <a:defRPr/>
            </a:lvl5pPr>
          </a:lstStyle>
          <a:p>
            <a:pPr lvl="0"/>
            <a:r>
              <a:rPr lang="pt-BR" dirty="0" err="1"/>
              <a:t>Large</a:t>
            </a:r>
            <a:r>
              <a:rPr lang="pt-BR" dirty="0"/>
              <a:t> </a:t>
            </a:r>
            <a:r>
              <a:rPr lang="pt-BR" dirty="0" err="1"/>
              <a:t>subhead</a:t>
            </a:r>
            <a:r>
              <a:rPr lang="pt-BR" dirty="0"/>
              <a:t> Segoe UI </a:t>
            </a:r>
            <a:r>
              <a:rPr lang="pt-BR" dirty="0" err="1"/>
              <a:t>Semibold</a:t>
            </a:r>
            <a:r>
              <a:rPr lang="pt-BR" dirty="0"/>
              <a:t> Regular 20/24</a:t>
            </a:r>
            <a:endParaRPr lang="en-US" dirty="0"/>
          </a:p>
        </p:txBody>
      </p:sp>
      <p:sp>
        <p:nvSpPr>
          <p:cNvPr id="5" name="Text Placeholder 4"/>
          <p:cNvSpPr>
            <a:spLocks noGrp="1"/>
          </p:cNvSpPr>
          <p:nvPr>
            <p:ph type="body" sz="quarter" idx="11" hasCustomPrompt="1"/>
          </p:nvPr>
        </p:nvSpPr>
        <p:spPr>
          <a:xfrm>
            <a:off x="313982" y="2158886"/>
            <a:ext cx="4056089" cy="1777410"/>
          </a:xfrm>
          <a:prstGeom prst="rect">
            <a:avLst/>
          </a:prstGeom>
        </p:spPr>
        <p:txBody>
          <a:bodyPr lIns="0" tIns="45720" rIns="0" bIns="45720"/>
          <a:lstStyle>
            <a:lvl1pPr marL="0" indent="0">
              <a:lnSpc>
                <a:spcPct val="100000"/>
              </a:lnSpc>
              <a:spcBef>
                <a:spcPts val="0"/>
              </a:spcBef>
              <a:spcAft>
                <a:spcPts val="900"/>
              </a:spcAft>
              <a:buFont typeface="Arial" panose="020B0604020202020204" pitchFamily="34" charset="0"/>
              <a:buNone/>
              <a:defRPr sz="10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3333581" y="586255"/>
            <a:ext cx="5810420"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4768470" y="1699714"/>
            <a:ext cx="4375531" cy="4319326"/>
          </a:xfrm>
          <a:prstGeom prst="rect">
            <a:avLst/>
          </a:prstGeom>
        </p:spPr>
        <p:txBody>
          <a:bodyPr anchor="ctr" anchorCtr="0">
            <a:noAutofit/>
          </a:bodyPr>
          <a:lstStyle>
            <a:lvl1pPr algn="ctr">
              <a:defRPr sz="2647">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145412323"/>
      </p:ext>
    </p:extLst>
  </p:cSld>
  <p:clrMapOvr>
    <a:masterClrMapping/>
  </p:clrMapOvr>
  <p:transition>
    <p:fade/>
  </p:transition>
  <p:hf sldNum="0"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dirty="0"/>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250835" y="586564"/>
            <a:ext cx="8152448"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1699472" y="1702828"/>
            <a:ext cx="5745057" cy="4311543"/>
          </a:xfrm>
          <a:prstGeom prst="rect">
            <a:avLst/>
          </a:prstGeom>
        </p:spPr>
        <p:txBody>
          <a:bodyPr anchor="ctr" anchorCtr="0">
            <a:noAutofit/>
          </a:bodyPr>
          <a:lstStyle>
            <a:lvl1pPr algn="ctr">
              <a:defRPr sz="2647">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984909402"/>
      </p:ext>
    </p:extLst>
  </p:cSld>
  <p:clrMapOvr>
    <a:masterClrMapping/>
  </p:clrMapOvr>
  <p:transition>
    <p:fade/>
  </p:transition>
  <p:hf sldNum="0"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341997" y="1950781"/>
            <a:ext cx="2713783" cy="3534843"/>
          </a:xfrm>
          <a:prstGeom prst="rect">
            <a:avLst/>
          </a:prstGeom>
        </p:spPr>
        <p:txBody>
          <a:bodyPr anchor="ctr">
            <a:noAutofit/>
          </a:bodyPr>
          <a:lstStyle>
            <a:lvl1pPr marL="0" indent="0" algn="ctr">
              <a:buNone/>
              <a:defRPr sz="1765">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341993" y="5670382"/>
            <a:ext cx="2721959" cy="230832"/>
          </a:xfrm>
          <a:prstGeom prst="rect">
            <a:avLst/>
          </a:prstGeom>
        </p:spPr>
        <p:txBody>
          <a:bodyPr tIns="0"/>
          <a:lstStyle>
            <a:lvl1pPr>
              <a:lnSpc>
                <a:spcPct val="100000"/>
              </a:lnSpc>
              <a:defRPr lang="en-US" sz="9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341994" y="5947381"/>
            <a:ext cx="2713786" cy="230832"/>
          </a:xfrm>
          <a:prstGeom prst="rect">
            <a:avLst/>
          </a:prstGeom>
        </p:spPr>
        <p:txBody>
          <a:bodyPr lIns="0" tIns="0" rIns="0" bIns="0"/>
          <a:lstStyle>
            <a:lvl1pPr marL="0" indent="0">
              <a:lnSpc>
                <a:spcPct val="100000"/>
              </a:lnSpc>
              <a:spcBef>
                <a:spcPts val="662"/>
              </a:spcBef>
              <a:buFont typeface="Arial" panose="020B0604020202020204" pitchFamily="34" charset="0"/>
              <a:buNone/>
              <a:defRPr sz="7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3227365" y="1950781"/>
            <a:ext cx="2705615" cy="3534843"/>
          </a:xfrm>
          <a:prstGeom prst="rect">
            <a:avLst/>
          </a:prstGeom>
        </p:spPr>
        <p:txBody>
          <a:bodyPr anchor="ctr">
            <a:noAutofit/>
          </a:bodyPr>
          <a:lstStyle>
            <a:lvl1pPr marL="0" indent="0" algn="ctr">
              <a:buNone/>
              <a:defRPr sz="1765">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3235533" y="5670382"/>
            <a:ext cx="2721959" cy="230832"/>
          </a:xfrm>
          <a:prstGeom prst="rect">
            <a:avLst/>
          </a:prstGeom>
        </p:spPr>
        <p:txBody>
          <a:bodyPr tIns="0"/>
          <a:lstStyle>
            <a:lvl1pPr>
              <a:lnSpc>
                <a:spcPct val="100000"/>
              </a:lnSpc>
              <a:defRPr lang="en-US" sz="9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3227365" y="5947381"/>
            <a:ext cx="2705615" cy="230832"/>
          </a:xfrm>
          <a:prstGeom prst="rect">
            <a:avLst/>
          </a:prstGeom>
        </p:spPr>
        <p:txBody>
          <a:bodyPr vert="horz" wrap="square" lIns="0" tIns="0" rIns="0" bIns="0" rtlCol="0">
            <a:spAutoFit/>
          </a:bodyPr>
          <a:lstStyle>
            <a:lvl1pPr>
              <a:lnSpc>
                <a:spcPct val="100000"/>
              </a:lnSpc>
              <a:tabLst/>
              <a:defRPr lang="en-US" sz="75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6104560" y="1950781"/>
            <a:ext cx="2717288" cy="3534843"/>
          </a:xfrm>
          <a:prstGeom prst="rect">
            <a:avLst/>
          </a:prstGeom>
        </p:spPr>
        <p:txBody>
          <a:bodyPr anchor="ctr">
            <a:noAutofit/>
          </a:bodyPr>
          <a:lstStyle>
            <a:lvl1pPr marL="0" indent="0" algn="ctr">
              <a:buNone/>
              <a:defRPr sz="1765">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104560" y="5947381"/>
            <a:ext cx="2705615" cy="230832"/>
          </a:xfrm>
          <a:prstGeom prst="rect">
            <a:avLst/>
          </a:prstGeom>
        </p:spPr>
        <p:txBody>
          <a:bodyPr vert="horz" wrap="square" lIns="0" tIns="0" rIns="0" bIns="0" rtlCol="0">
            <a:spAutoFit/>
          </a:bodyPr>
          <a:lstStyle>
            <a:lvl1pPr>
              <a:lnSpc>
                <a:spcPct val="100000"/>
              </a:lnSpc>
              <a:tabLst/>
              <a:defRPr lang="en-US" sz="75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04560" y="5670382"/>
            <a:ext cx="2721959" cy="230832"/>
          </a:xfrm>
          <a:prstGeom prst="rect">
            <a:avLst/>
          </a:prstGeom>
        </p:spPr>
        <p:txBody>
          <a:bodyPr tIns="0"/>
          <a:lstStyle>
            <a:lvl1pPr>
              <a:lnSpc>
                <a:spcPct val="100000"/>
              </a:lnSpc>
              <a:defRPr lang="en-US" sz="9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560008654"/>
      </p:ext>
    </p:extLst>
  </p:cSld>
  <p:clrMapOvr>
    <a:masterClrMapping/>
  </p:clrMapOvr>
  <p:transition>
    <p:fade/>
  </p:transition>
  <p:hf sldNum="0"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313983" y="3706583"/>
            <a:ext cx="8507865" cy="461665"/>
          </a:xfrm>
          <a:prstGeom prst="rect">
            <a:avLst/>
          </a:prstGeom>
        </p:spPr>
        <p:txBody>
          <a:bodyPr anchor="ctr" anchorCtr="0"/>
          <a:lstStyle>
            <a:lvl1pPr algn="ctr">
              <a:defRPr sz="18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800944283"/>
      </p:ext>
    </p:extLst>
  </p:cSld>
  <p:clrMapOvr>
    <a:masterClrMapping/>
  </p:clrMapOvr>
  <p:transition>
    <p:fade/>
  </p:transition>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endParaRPr lang="en-US" dirty="0"/>
          </a:p>
        </p:txBody>
      </p:sp>
      <p:sp>
        <p:nvSpPr>
          <p:cNvPr id="5" name="Text Placeholder 4"/>
          <p:cNvSpPr>
            <a:spLocks noGrp="1"/>
          </p:cNvSpPr>
          <p:nvPr>
            <p:ph type="body" sz="quarter" idx="11" hasCustomPrompt="1"/>
          </p:nvPr>
        </p:nvSpPr>
        <p:spPr>
          <a:xfrm>
            <a:off x="323322" y="2740881"/>
            <a:ext cx="1952525" cy="2988507"/>
          </a:xfrm>
        </p:spPr>
        <p:txBody>
          <a:bodyPr lIns="0" tIns="0" rIns="0" bIns="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dirty="0"/>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2508434" y="2739465"/>
            <a:ext cx="1952525" cy="2988507"/>
          </a:xfrm>
        </p:spPr>
        <p:txBody>
          <a:bodyPr lIns="0" tIns="0" rIns="0" bIns="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sz="1050">
                <a:solidFill>
                  <a:schemeClr val="tx1"/>
                </a:solidFill>
              </a:defRPr>
            </a:lvl2pPr>
            <a:lvl3pPr marL="336145" indent="0">
              <a:buNone/>
              <a:defRPr/>
            </a:lvl3pPr>
            <a:lvl4pPr marL="504218" indent="0">
              <a:buNone/>
              <a:defRPr/>
            </a:lvl4pPr>
            <a:lvl5pPr marL="672290"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4693547" y="2739465"/>
            <a:ext cx="1952525" cy="2988507"/>
          </a:xfrm>
        </p:spPr>
        <p:txBody>
          <a:bodyPr lIns="0" tIns="0" rIns="0" bIns="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6878660" y="2739465"/>
            <a:ext cx="1952525" cy="2988507"/>
          </a:xfrm>
        </p:spPr>
        <p:txBody>
          <a:bodyPr lIns="0" tIns="0" rIns="0" bIns="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239214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4577255"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6762368"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932773131"/>
      </p:ext>
    </p:extLst>
  </p:cSld>
  <p:clrMapOvr>
    <a:masterClrMapping/>
  </p:clrMapOvr>
  <p:transition>
    <p:fade/>
  </p:transition>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two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lvl="1"/>
            <a:r>
              <a:rPr lang="en-US" dirty="0"/>
              <a:t>Body copy Segoe UI </a:t>
            </a:r>
            <a:r>
              <a:rPr lang="en-US" dirty="0" err="1"/>
              <a:t>Semibold</a:t>
            </a:r>
            <a:r>
              <a:rPr lang="en-US" dirty="0"/>
              <a:t> 20/24. </a:t>
            </a:r>
          </a:p>
          <a:p>
            <a:pPr lvl="1"/>
            <a:r>
              <a:rPr lang="en-US" dirty="0"/>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24068" y="2980724"/>
            <a:ext cx="8505951" cy="537176"/>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324068" y="3517900"/>
            <a:ext cx="4076826"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753193" y="3517900"/>
            <a:ext cx="4076826"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787731787"/>
      </p:ext>
    </p:extLst>
  </p:cSld>
  <p:clrMapOvr>
    <a:masterClrMapping/>
  </p:clrMapOvr>
  <p:transition>
    <p:fade/>
  </p:transition>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324068" y="1456896"/>
            <a:ext cx="8505951" cy="537176"/>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324067" y="1994072"/>
            <a:ext cx="2737768"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3208158" y="1994072"/>
            <a:ext cx="2737768"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6092250" y="1994072"/>
            <a:ext cx="2737768"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290575326"/>
      </p:ext>
    </p:extLst>
  </p:cSld>
  <p:clrMapOvr>
    <a:masterClrMapping/>
  </p:clrMapOvr>
  <p:transition>
    <p:fade/>
  </p:transition>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324068" y="1456896"/>
            <a:ext cx="8505951" cy="537176"/>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324067" y="19940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3208158" y="19940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6092250" y="19940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324067" y="39244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3208158" y="39244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6092250" y="39244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662085785"/>
      </p:ext>
    </p:extLst>
  </p:cSld>
  <p:clrMapOvr>
    <a:masterClrMapping/>
  </p:clrMapOvr>
  <p:transition>
    <p:fade/>
  </p:transition>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176558" y="266708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980724"/>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21909580"/>
      </p:ext>
    </p:extLst>
  </p:cSld>
  <p:clrMapOvr>
    <a:masterClrMapping/>
  </p:clrMapOvr>
  <p:transition>
    <p:fade/>
  </p:transition>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176558" y="2450308"/>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546889"/>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176558" y="354014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636882"/>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113056948"/>
      </p:ext>
    </p:extLst>
  </p:cSld>
  <p:clrMapOvr>
    <a:masterClrMapping/>
  </p:clrMapOvr>
  <p:transition>
    <p:fade/>
  </p:transition>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176558" y="2450308"/>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546889"/>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176558" y="354014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636882"/>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176558" y="4629985"/>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176558" y="4726875"/>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693458968"/>
      </p:ext>
    </p:extLst>
  </p:cSld>
  <p:clrMapOvr>
    <a:masterClrMapping/>
  </p:clrMapOvr>
  <p:transition>
    <p:fade/>
  </p:transition>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176558" y="2412957"/>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47217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176558" y="3428093"/>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487457"/>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176558" y="4443230"/>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176558" y="4502737"/>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176558" y="545836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176558" y="5518016"/>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557773412"/>
      </p:ext>
    </p:extLst>
  </p:cSld>
  <p:clrMapOvr>
    <a:masterClrMapping/>
  </p:clrMapOvr>
  <p:transition>
    <p:fade/>
  </p:transition>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six rows</a:t>
            </a:r>
          </a:p>
        </p:txBody>
      </p:sp>
      <p:sp>
        <p:nvSpPr>
          <p:cNvPr id="5" name="Text Placeholder 4"/>
          <p:cNvSpPr>
            <a:spLocks noGrp="1"/>
          </p:cNvSpPr>
          <p:nvPr>
            <p:ph type="body" sz="quarter" idx="11" hasCustomPrompt="1"/>
          </p:nvPr>
        </p:nvSpPr>
        <p:spPr>
          <a:xfrm>
            <a:off x="1042095" y="1456896"/>
            <a:ext cx="7787924" cy="728448"/>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052326" y="2244505"/>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042095" y="2303329"/>
            <a:ext cx="7787924" cy="728448"/>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052326" y="3090816"/>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042095" y="3149762"/>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052326" y="3937128"/>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042095" y="3996194"/>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052326" y="4783440"/>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042095" y="4842627"/>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052326" y="5629751"/>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042095" y="5689059"/>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489754823"/>
      </p:ext>
    </p:extLst>
  </p:cSld>
  <p:clrMapOvr>
    <a:masterClrMapping/>
  </p:clrMapOvr>
  <p:transition>
    <p:fade/>
  </p:transition>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 &amp; two columns</a:t>
            </a:r>
          </a:p>
        </p:txBody>
      </p:sp>
      <p:sp>
        <p:nvSpPr>
          <p:cNvPr id="5" name="Text Placeholder 4"/>
          <p:cNvSpPr>
            <a:spLocks noGrp="1"/>
          </p:cNvSpPr>
          <p:nvPr>
            <p:ph type="body" sz="quarter" idx="11" hasCustomPrompt="1"/>
          </p:nvPr>
        </p:nvSpPr>
        <p:spPr>
          <a:xfrm>
            <a:off x="1176558" y="1456896"/>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176559" y="2875108"/>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3021452"/>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176559" y="4439664"/>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4586007"/>
            <a:ext cx="3295062" cy="1271868"/>
          </a:xfrm>
        </p:spPr>
        <p:txBody>
          <a:bodyPr wrap="square" lIns="0" tIns="0" rIns="0" bIns="0" anchor="t">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5534956" y="1456896"/>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5534958" y="2875108"/>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5534956" y="3021452"/>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5534958" y="4439664"/>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5534956" y="4586007"/>
            <a:ext cx="3295062" cy="1271868"/>
          </a:xfrm>
        </p:spPr>
        <p:txBody>
          <a:bodyPr wrap="square" lIns="0" tIns="0" rIns="0" bIns="0" anchor="t">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28566313"/>
      </p:ext>
    </p:extLst>
  </p:cSld>
  <p:clrMapOvr>
    <a:masterClrMapping/>
  </p:clrMapOvr>
  <p:transition>
    <p:fade/>
  </p:transition>
  <p:hf sldNum="0"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 &amp; two columns</a:t>
            </a:r>
          </a:p>
        </p:txBody>
      </p:sp>
      <p:sp>
        <p:nvSpPr>
          <p:cNvPr id="5" name="Text Placeholder 4"/>
          <p:cNvSpPr>
            <a:spLocks noGrp="1"/>
          </p:cNvSpPr>
          <p:nvPr>
            <p:ph type="body" sz="quarter" idx="11" hasCustomPrompt="1"/>
          </p:nvPr>
        </p:nvSpPr>
        <p:spPr>
          <a:xfrm>
            <a:off x="1176558" y="145689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176559" y="2412957"/>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47217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176559" y="3428093"/>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48745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176559" y="4443230"/>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176558" y="450273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176559" y="5458366"/>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176558" y="5518016"/>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5534956" y="145689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5534958" y="2412957"/>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5534956" y="247217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5534958" y="3428093"/>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5534956" y="348745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5534958" y="4443230"/>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5534956" y="450273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5534958" y="5458366"/>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5534956" y="5518016"/>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249362731"/>
      </p:ext>
    </p:extLst>
  </p:cSld>
  <p:clrMapOvr>
    <a:masterClrMapping/>
  </p:clrMapOvr>
  <p:transition>
    <p:fade/>
  </p:transition>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313982" y="1457324"/>
            <a:ext cx="4184200"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313982" y="2628196"/>
            <a:ext cx="4171637"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4672013" y="2628196"/>
            <a:ext cx="4154506"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4646918" y="1457324"/>
            <a:ext cx="4179601"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313982" y="3664463"/>
            <a:ext cx="4171637"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4672013" y="3664463"/>
            <a:ext cx="4154506"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313982" y="4700732"/>
            <a:ext cx="4171637"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4672013" y="4700732"/>
            <a:ext cx="4154506"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313982" y="3532700"/>
            <a:ext cx="418419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313982" y="4568967"/>
            <a:ext cx="418419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313982" y="440494"/>
            <a:ext cx="8505951"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4672012" y="3532700"/>
            <a:ext cx="41539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4672012" y="4568967"/>
            <a:ext cx="41539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807081019"/>
      </p:ext>
    </p:extLst>
  </p:cSld>
  <p:clrMapOvr>
    <a:masterClrMapping/>
  </p:clrMapOvr>
  <p:transition>
    <p:fade/>
  </p:transition>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313982" y="1457324"/>
            <a:ext cx="2721959"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313983" y="2628196"/>
            <a:ext cx="2713786"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3227364" y="1457324"/>
            <a:ext cx="2721959"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7" name="Text Placeholder 4"/>
          <p:cNvSpPr>
            <a:spLocks noGrp="1"/>
          </p:cNvSpPr>
          <p:nvPr>
            <p:ph type="body" sz="quarter" idx="18" hasCustomPrompt="1"/>
          </p:nvPr>
        </p:nvSpPr>
        <p:spPr>
          <a:xfrm>
            <a:off x="3227365" y="2628196"/>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120904" y="2628196"/>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04560" y="1457324"/>
            <a:ext cx="2721959"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313983" y="3664463"/>
            <a:ext cx="2713786"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3227365" y="3664463"/>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120904" y="3664463"/>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313983" y="4700732"/>
            <a:ext cx="2713786"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3227365" y="4700732"/>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120904" y="4700732"/>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313983" y="3532700"/>
            <a:ext cx="272516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313983" y="4568967"/>
            <a:ext cx="272516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3227785" y="3532700"/>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3227785" y="4568967"/>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313982" y="440494"/>
            <a:ext cx="8505951"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120903" y="3532700"/>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120903" y="4568967"/>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014664981"/>
      </p:ext>
    </p:extLst>
  </p:cSld>
  <p:clrMapOvr>
    <a:masterClrMapping/>
  </p:clrMapOvr>
  <p:transition>
    <p:fade/>
  </p:transition>
  <p:hf sldNum="0"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313981" y="1457325"/>
            <a:ext cx="2579405" cy="3439206"/>
          </a:xfrm>
          <a:prstGeom prst="ellipse">
            <a:avLst/>
          </a:prstGeom>
          <a:solidFill>
            <a:schemeClr val="bg1">
              <a:lumMod val="95000"/>
            </a:schemeClr>
          </a:solidFill>
        </p:spPr>
        <p:txBody>
          <a:bodyPr tIns="0" rIns="0" bIns="0" anchor="ctr">
            <a:noAutofit/>
          </a:bodyPr>
          <a:lstStyle>
            <a:lvl1pPr algn="ctr">
              <a:defRPr sz="21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3277255" y="1457325"/>
            <a:ext cx="2579405" cy="3439206"/>
          </a:xfrm>
          <a:prstGeom prst="ellipse">
            <a:avLst/>
          </a:prstGeom>
          <a:solidFill>
            <a:schemeClr val="bg1">
              <a:lumMod val="95000"/>
            </a:schemeClr>
          </a:solidFill>
        </p:spPr>
        <p:txBody>
          <a:bodyPr tIns="0" rIns="0" bIns="0" anchor="ctr">
            <a:noAutofit/>
          </a:bodyPr>
          <a:lstStyle>
            <a:lvl1pPr algn="ctr">
              <a:defRPr sz="21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6240529" y="1457325"/>
            <a:ext cx="2579405" cy="3439206"/>
          </a:xfrm>
          <a:prstGeom prst="ellipse">
            <a:avLst/>
          </a:prstGeom>
          <a:solidFill>
            <a:schemeClr val="bg1">
              <a:lumMod val="95000"/>
            </a:schemeClr>
          </a:solidFill>
        </p:spPr>
        <p:txBody>
          <a:bodyPr tIns="0" rIns="0" bIns="0" anchor="ctr">
            <a:noAutofit/>
          </a:bodyPr>
          <a:lstStyle>
            <a:lvl1pPr algn="ctr">
              <a:defRPr sz="21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802205023"/>
      </p:ext>
    </p:extLst>
  </p:cSld>
  <p:clrMapOvr>
    <a:masterClrMapping/>
  </p:clrMapOvr>
  <p:transition>
    <p:fade/>
  </p:transition>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313982"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041963"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3769943"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5497924"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7225906"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045728249"/>
      </p:ext>
    </p:extLst>
  </p:cSld>
  <p:clrMapOvr>
    <a:masterClrMapping/>
  </p:clrMapOvr>
  <p:transition>
    <p:fade/>
  </p:transition>
  <p:hf sldNum="0"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09807" y="159693"/>
            <a:ext cx="2603626" cy="871754"/>
          </a:xfrm>
          <a:prstGeom prst="rect">
            <a:avLst/>
          </a:prstGeom>
        </p:spPr>
      </p:pic>
    </p:spTree>
    <p:extLst>
      <p:ext uri="{BB962C8B-B14F-4D97-AF65-F5344CB8AC3E}">
        <p14:creationId xmlns:p14="http://schemas.microsoft.com/office/powerpoint/2010/main" val="3292404660"/>
      </p:ext>
    </p:extLst>
  </p:cSld>
  <p:clrMapOvr>
    <a:masterClrMapping/>
  </p:clrMapOvr>
  <p:transition>
    <p:fade/>
  </p:transition>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321511" y="1457325"/>
            <a:ext cx="8508164" cy="701675"/>
          </a:xfrm>
          <a:prstGeom prst="rect">
            <a:avLst/>
          </a:prstGeom>
          <a:noFill/>
        </p:spPr>
        <p:txBody>
          <a:bodyPr lIns="0" tIns="0" rIns="0" bIns="182880" anchor="t" anchorCtr="0"/>
          <a:lstStyle>
            <a:lvl1pPr>
              <a:defRPr sz="2400" strike="noStrike" spc="-37" baseline="0">
                <a:solidFill>
                  <a:schemeClr val="bg2"/>
                </a:solidFill>
              </a:defRPr>
            </a:lvl1pPr>
          </a:lstStyle>
          <a:p>
            <a:r>
              <a:rPr lang="en-US" dirty="0"/>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331849" y="2159000"/>
            <a:ext cx="8497826" cy="461665"/>
          </a:xfrm>
          <a:prstGeom prst="rect">
            <a:avLst/>
          </a:prstGeom>
        </p:spPr>
        <p:txBody>
          <a:bodyPr/>
          <a:lstStyle>
            <a:lvl1pPr marL="0" marR="0" indent="0" algn="l" defTabSz="685775"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1800" kern="1200" spc="-37" baseline="0" dirty="0">
                <a:solidFill>
                  <a:schemeClr val="bg2"/>
                </a:solidFill>
                <a:latin typeface="+mj-lt"/>
                <a:ea typeface="+mn-ea"/>
                <a:cs typeface="+mn-cs"/>
              </a:defRPr>
            </a:lvl1pPr>
            <a:lvl2pPr>
              <a:defRPr sz="1324">
                <a:solidFill>
                  <a:srgbClr val="000000"/>
                </a:solidFill>
              </a:defRPr>
            </a:lvl2pPr>
            <a:lvl3pPr>
              <a:defRPr sz="1029"/>
            </a:lvl3pPr>
            <a:lvl4pPr>
              <a:defRPr sz="1029"/>
            </a:lvl4pPr>
            <a:lvl5pPr>
              <a:defRPr sz="772"/>
            </a:lvl5pPr>
          </a:lstStyle>
          <a:p>
            <a:pPr lvl="0"/>
            <a:r>
              <a:rPr lang="en-US" dirty="0"/>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48220" y="85725"/>
            <a:ext cx="1788320"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solidFill>
                  <a:schemeClr val="bg1"/>
                </a:solidFill>
              </a:rPr>
              <a:t>© Copyright Microsoft Corporation. All rights reserved.</a:t>
            </a:r>
          </a:p>
        </p:txBody>
      </p:sp>
    </p:spTree>
    <p:extLst>
      <p:ext uri="{BB962C8B-B14F-4D97-AF65-F5344CB8AC3E}">
        <p14:creationId xmlns:p14="http://schemas.microsoft.com/office/powerpoint/2010/main" val="3007841646"/>
      </p:ext>
    </p:extLst>
  </p:cSld>
  <p:clrMapOvr>
    <a:masterClrMapping/>
  </p:clrMapOvr>
  <p:transition>
    <p:fade/>
  </p:transition>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438150" y="585788"/>
            <a:ext cx="102483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441198" y="2684074"/>
            <a:ext cx="3125915" cy="849463"/>
          </a:xfrm>
        </p:spPr>
        <p:txBody>
          <a:bodyPr anchor="b" anchorCtr="0">
            <a:spAutoFit/>
          </a:bodyPr>
          <a:lstStyle>
            <a:lvl1pPr>
              <a:defRPr/>
            </a:lvl1pPr>
          </a:lstStyle>
          <a:p>
            <a:r>
              <a:rPr lang="en-US" dirty="0"/>
              <a:t>Event name or presentation title </a:t>
            </a:r>
          </a:p>
        </p:txBody>
      </p:sp>
      <p:sp>
        <p:nvSpPr>
          <p:cNvPr id="5" name="Text Placeholder 4"/>
          <p:cNvSpPr>
            <a:spLocks noGrp="1"/>
          </p:cNvSpPr>
          <p:nvPr>
            <p:ph type="body" sz="quarter" idx="12" hasCustomPrompt="1"/>
          </p:nvPr>
        </p:nvSpPr>
        <p:spPr>
          <a:xfrm>
            <a:off x="436532" y="3962401"/>
            <a:ext cx="3123437" cy="230832"/>
          </a:xfrm>
          <a:noFill/>
        </p:spPr>
        <p:txBody>
          <a:bodyPr wrap="square" lIns="0" tIns="0" rIns="0" bIns="0">
            <a:spAutoFit/>
          </a:bodyPr>
          <a:lstStyle>
            <a:lvl1pPr marL="0" indent="0">
              <a:spcBef>
                <a:spcPts val="0"/>
              </a:spcBef>
              <a:buNone/>
              <a:defRPr sz="15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dirty="0"/>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4000500" y="0"/>
            <a:ext cx="51435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l" defTabSz="699354" fontAlgn="base">
              <a:spcBef>
                <a:spcPct val="0"/>
              </a:spcBef>
              <a:spcAft>
                <a:spcPct val="0"/>
              </a:spcAft>
            </a:pPr>
            <a:endParaRPr lang="en-US" sz="1500" dirty="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4688069" y="800100"/>
            <a:ext cx="3768364" cy="5257800"/>
          </a:xfrm>
          <a:prstGeom prst="rect">
            <a:avLst/>
          </a:prstGeom>
        </p:spPr>
      </p:pic>
    </p:spTree>
    <p:extLst>
      <p:ext uri="{BB962C8B-B14F-4D97-AF65-F5344CB8AC3E}">
        <p14:creationId xmlns:p14="http://schemas.microsoft.com/office/powerpoint/2010/main" val="1928933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8912" y="3160457"/>
            <a:ext cx="6858000" cy="373949"/>
          </a:xfrm>
          <a:noFill/>
        </p:spPr>
        <p:txBody>
          <a:bodyPr lIns="0" tIns="0" rIns="0" bIns="0" anchor="b" anchorCtr="0">
            <a:spAutoFit/>
          </a:bodyPr>
          <a:lstStyle>
            <a:lvl1pPr algn="l" defTabSz="699557" rtl="0" eaLnBrk="1" latinLnBrk="0" hangingPunct="1">
              <a:lnSpc>
                <a:spcPct val="90000"/>
              </a:lnSpc>
              <a:spcBef>
                <a:spcPct val="0"/>
              </a:spcBef>
              <a:buNone/>
              <a:defRPr lang="en-US" sz="2700" b="0" kern="1200" cap="none" spc="-38"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dirty="0"/>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7008019" y="3898484"/>
            <a:ext cx="1699022" cy="2370555"/>
          </a:xfrm>
          <a:prstGeom prst="rect">
            <a:avLst/>
          </a:prstGeom>
        </p:spPr>
      </p:pic>
    </p:spTree>
    <p:extLst>
      <p:ext uri="{BB962C8B-B14F-4D97-AF65-F5344CB8AC3E}">
        <p14:creationId xmlns:p14="http://schemas.microsoft.com/office/powerpoint/2010/main" val="6098997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9.xml"/><Relationship Id="rId18" Type="http://schemas.openxmlformats.org/officeDocument/2006/relationships/slideLayout" Target="../slideLayouts/slideLayout34.xml"/><Relationship Id="rId26" Type="http://schemas.openxmlformats.org/officeDocument/2006/relationships/slideLayout" Target="../slideLayouts/slideLayout42.xml"/><Relationship Id="rId39" Type="http://schemas.openxmlformats.org/officeDocument/2006/relationships/slideLayout" Target="../slideLayouts/slideLayout55.xml"/><Relationship Id="rId3" Type="http://schemas.openxmlformats.org/officeDocument/2006/relationships/slideLayout" Target="../slideLayouts/slideLayout19.xml"/><Relationship Id="rId21" Type="http://schemas.openxmlformats.org/officeDocument/2006/relationships/slideLayout" Target="../slideLayouts/slideLayout37.xml"/><Relationship Id="rId34" Type="http://schemas.openxmlformats.org/officeDocument/2006/relationships/slideLayout" Target="../slideLayouts/slideLayout50.xml"/><Relationship Id="rId42" Type="http://schemas.openxmlformats.org/officeDocument/2006/relationships/slideLayout" Target="../slideLayouts/slideLayout58.xml"/><Relationship Id="rId47" Type="http://schemas.openxmlformats.org/officeDocument/2006/relationships/slideLayout" Target="../slideLayouts/slideLayout63.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5" Type="http://schemas.openxmlformats.org/officeDocument/2006/relationships/slideLayout" Target="../slideLayouts/slideLayout41.xml"/><Relationship Id="rId33" Type="http://schemas.openxmlformats.org/officeDocument/2006/relationships/slideLayout" Target="../slideLayouts/slideLayout49.xml"/><Relationship Id="rId38" Type="http://schemas.openxmlformats.org/officeDocument/2006/relationships/slideLayout" Target="../slideLayouts/slideLayout54.xml"/><Relationship Id="rId46" Type="http://schemas.openxmlformats.org/officeDocument/2006/relationships/slideLayout" Target="../slideLayouts/slideLayout6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slideLayout" Target="../slideLayouts/slideLayout36.xml"/><Relationship Id="rId29" Type="http://schemas.openxmlformats.org/officeDocument/2006/relationships/slideLayout" Target="../slideLayouts/slideLayout45.xml"/><Relationship Id="rId41" Type="http://schemas.openxmlformats.org/officeDocument/2006/relationships/slideLayout" Target="../slideLayouts/slideLayout57.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24" Type="http://schemas.openxmlformats.org/officeDocument/2006/relationships/slideLayout" Target="../slideLayouts/slideLayout40.xml"/><Relationship Id="rId32" Type="http://schemas.openxmlformats.org/officeDocument/2006/relationships/slideLayout" Target="../slideLayouts/slideLayout48.xml"/><Relationship Id="rId37" Type="http://schemas.openxmlformats.org/officeDocument/2006/relationships/slideLayout" Target="../slideLayouts/slideLayout53.xml"/><Relationship Id="rId40" Type="http://schemas.openxmlformats.org/officeDocument/2006/relationships/slideLayout" Target="../slideLayouts/slideLayout56.xml"/><Relationship Id="rId45" Type="http://schemas.openxmlformats.org/officeDocument/2006/relationships/slideLayout" Target="../slideLayouts/slideLayout61.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23" Type="http://schemas.openxmlformats.org/officeDocument/2006/relationships/slideLayout" Target="../slideLayouts/slideLayout39.xml"/><Relationship Id="rId28" Type="http://schemas.openxmlformats.org/officeDocument/2006/relationships/slideLayout" Target="../slideLayouts/slideLayout44.xml"/><Relationship Id="rId36" Type="http://schemas.openxmlformats.org/officeDocument/2006/relationships/slideLayout" Target="../slideLayouts/slideLayout52.xml"/><Relationship Id="rId49" Type="http://schemas.openxmlformats.org/officeDocument/2006/relationships/theme" Target="../theme/theme2.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31" Type="http://schemas.openxmlformats.org/officeDocument/2006/relationships/slideLayout" Target="../slideLayouts/slideLayout47.xml"/><Relationship Id="rId44" Type="http://schemas.openxmlformats.org/officeDocument/2006/relationships/slideLayout" Target="../slideLayouts/slideLayout60.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slideLayout" Target="../slideLayouts/slideLayout38.xml"/><Relationship Id="rId27" Type="http://schemas.openxmlformats.org/officeDocument/2006/relationships/slideLayout" Target="../slideLayouts/slideLayout43.xml"/><Relationship Id="rId30" Type="http://schemas.openxmlformats.org/officeDocument/2006/relationships/slideLayout" Target="../slideLayouts/slideLayout46.xml"/><Relationship Id="rId35" Type="http://schemas.openxmlformats.org/officeDocument/2006/relationships/slideLayout" Target="../slideLayouts/slideLayout51.xml"/><Relationship Id="rId43" Type="http://schemas.openxmlformats.org/officeDocument/2006/relationships/slideLayout" Target="../slideLayouts/slideLayout59.xml"/><Relationship Id="rId48" Type="http://schemas.openxmlformats.org/officeDocument/2006/relationships/slideLayout" Target="../slideLayouts/slideLayout64.xml"/><Relationship Id="rId8"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 id="2147483792"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13982" y="440494"/>
            <a:ext cx="8505951" cy="680196"/>
          </a:xfrm>
          <a:prstGeom prst="rect">
            <a:avLst/>
          </a:prstGeom>
        </p:spPr>
        <p:txBody>
          <a:bodyPr vert="horz" wrap="square" lIns="0" tIns="91440" rIns="146304" bIns="91440" rtlCol="0" anchor="t">
            <a:noAutofit/>
          </a:bodyPr>
          <a:lstStyle/>
          <a:p>
            <a:r>
              <a:rPr lang="en-US" dirty="0"/>
              <a:t>Heading Segoe UI </a:t>
            </a:r>
            <a:r>
              <a:rPr lang="en-US" dirty="0" err="1"/>
              <a:t>Semibold</a:t>
            </a:r>
            <a:r>
              <a:rPr lang="en-US" dirty="0"/>
              <a:t> 28/32</a:t>
            </a:r>
          </a:p>
        </p:txBody>
      </p:sp>
      <p:sp>
        <p:nvSpPr>
          <p:cNvPr id="4" name="Text Placeholder 3"/>
          <p:cNvSpPr>
            <a:spLocks noGrp="1"/>
          </p:cNvSpPr>
          <p:nvPr>
            <p:ph type="body" idx="1"/>
          </p:nvPr>
        </p:nvSpPr>
        <p:spPr>
          <a:xfrm>
            <a:off x="313982" y="1456898"/>
            <a:ext cx="8505951" cy="1877437"/>
          </a:xfrm>
          <a:prstGeom prst="rect">
            <a:avLst/>
          </a:prstGeom>
        </p:spPr>
        <p:txBody>
          <a:bodyPr vert="horz" wrap="square" lIns="0" tIns="91440" rIns="146304" bIns="91440" rtlCol="0">
            <a:spAutoFit/>
          </a:bodyPr>
          <a:lstStyle/>
          <a:p>
            <a:pPr lvl="1"/>
            <a:r>
              <a:rPr lang="en-US" dirty="0"/>
              <a:t>Large: subhead Segoe UI Regular 20/24</a:t>
            </a:r>
          </a:p>
          <a:p>
            <a:pPr lvl="2"/>
            <a:r>
              <a:rPr lang="en-US" dirty="0"/>
              <a:t>Medium: paragraph heading Segoe UI </a:t>
            </a:r>
            <a:r>
              <a:rPr lang="en-US" dirty="0" err="1"/>
              <a:t>Semibold</a:t>
            </a:r>
            <a:r>
              <a:rPr lang="en-US" dirty="0"/>
              <a:t> 14/18</a:t>
            </a:r>
          </a:p>
          <a:p>
            <a:pPr lvl="3"/>
            <a:r>
              <a:rPr lang="en-US" dirty="0"/>
              <a:t>Medium: paragraph body copy Segoe UI Regular 14/18</a:t>
            </a:r>
          </a:p>
          <a:p>
            <a:pPr lvl="4"/>
            <a:r>
              <a:rPr lang="en-US" dirty="0"/>
              <a:t>Small: caption heading Segoe UI Bold 10/12</a:t>
            </a:r>
          </a:p>
          <a:p>
            <a:pPr lvl="6"/>
            <a:r>
              <a:rPr lang="en-US" dirty="0"/>
              <a:t>Small: caption body copy Segoe UI Regular 10/12</a:t>
            </a:r>
          </a:p>
          <a:p>
            <a:pPr lvl="6"/>
            <a:endParaRPr lang="en-US" dirty="0"/>
          </a:p>
          <a:p>
            <a:pPr lvl="6"/>
            <a:endParaRPr lang="en-US" dirty="0"/>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5980784" y="3222860"/>
            <a:ext cx="6843276" cy="397557"/>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Gray</a:t>
              </a:r>
            </a:p>
            <a:p>
              <a:pPr defTabSz="685577" fontAlgn="base">
                <a:spcBef>
                  <a:spcPct val="0"/>
                </a:spcBef>
                <a:spcAft>
                  <a:spcPts val="74"/>
                </a:spcAft>
              </a:pPr>
              <a:r>
                <a:rPr lang="en-US" sz="441" dirty="0">
                  <a:solidFill>
                    <a:schemeClr val="bg1"/>
                  </a:solidFill>
                  <a:ea typeface="Segoe UI" pitchFamily="34" charset="0"/>
                  <a:cs typeface="Segoe UI" pitchFamily="34" charset="0"/>
                </a:rPr>
                <a:t>R117 G117 B122</a:t>
              </a:r>
            </a:p>
            <a:p>
              <a:pPr defTabSz="685577" fontAlgn="base">
                <a:spcBef>
                  <a:spcPct val="0"/>
                </a:spcBef>
                <a:spcAft>
                  <a:spcPts val="74"/>
                </a:spcAft>
              </a:pPr>
              <a:r>
                <a:rPr lang="en-US" sz="441" dirty="0">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Blue-Gray</a:t>
              </a:r>
            </a:p>
            <a:p>
              <a:pPr defTabSz="685577" fontAlgn="base">
                <a:spcBef>
                  <a:spcPct val="0"/>
                </a:spcBef>
                <a:spcAft>
                  <a:spcPts val="74"/>
                </a:spcAft>
              </a:pPr>
              <a:r>
                <a:rPr lang="en-US" sz="441" dirty="0">
                  <a:solidFill>
                    <a:schemeClr val="bg1"/>
                  </a:solidFill>
                  <a:ea typeface="Segoe UI" pitchFamily="34" charset="0"/>
                  <a:cs typeface="Segoe UI" pitchFamily="34" charset="0"/>
                </a:rPr>
                <a:t>R36 G58 B94</a:t>
              </a:r>
            </a:p>
            <a:p>
              <a:pPr defTabSz="685577" fontAlgn="base">
                <a:spcBef>
                  <a:spcPct val="0"/>
                </a:spcBef>
                <a:spcAft>
                  <a:spcPts val="74"/>
                </a:spcAft>
              </a:pPr>
              <a:r>
                <a:rPr lang="en-US" sz="441" dirty="0">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Blue</a:t>
              </a:r>
            </a:p>
            <a:p>
              <a:pPr defTabSz="685577" fontAlgn="base">
                <a:spcBef>
                  <a:spcPct val="0"/>
                </a:spcBef>
                <a:spcAft>
                  <a:spcPts val="74"/>
                </a:spcAft>
              </a:pPr>
              <a:r>
                <a:rPr lang="en-US" sz="441" dirty="0">
                  <a:solidFill>
                    <a:schemeClr val="bg1"/>
                  </a:solidFill>
                  <a:ea typeface="Segoe UI" pitchFamily="34" charset="0"/>
                  <a:cs typeface="Segoe UI" pitchFamily="34" charset="0"/>
                </a:rPr>
                <a:t>R0 G120 B211</a:t>
              </a:r>
            </a:p>
            <a:p>
              <a:pPr defTabSz="685577" fontAlgn="base">
                <a:spcBef>
                  <a:spcPct val="0"/>
                </a:spcBef>
                <a:spcAft>
                  <a:spcPts val="74"/>
                </a:spcAft>
              </a:pPr>
              <a:r>
                <a:rPr lang="en-US" sz="441" dirty="0">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Black</a:t>
                </a:r>
              </a:p>
              <a:p>
                <a:pPr defTabSz="685577" fontAlgn="base">
                  <a:spcBef>
                    <a:spcPct val="0"/>
                  </a:spcBef>
                  <a:spcAft>
                    <a:spcPts val="74"/>
                  </a:spcAft>
                </a:pPr>
                <a:r>
                  <a:rPr lang="en-US" sz="441" dirty="0">
                    <a:solidFill>
                      <a:schemeClr val="bg1"/>
                    </a:solidFill>
                    <a:ea typeface="Segoe UI" pitchFamily="34" charset="0"/>
                    <a:cs typeface="Segoe UI" pitchFamily="34" charset="0"/>
                  </a:rPr>
                  <a:t>R0 G0 B0</a:t>
                </a:r>
              </a:p>
              <a:p>
                <a:pPr defTabSz="685577" fontAlgn="base">
                  <a:spcBef>
                    <a:spcPct val="0"/>
                  </a:spcBef>
                  <a:spcAft>
                    <a:spcPts val="74"/>
                  </a:spcAft>
                </a:pPr>
                <a:r>
                  <a:rPr lang="en-US" sz="441" dirty="0">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tx1"/>
                    </a:solidFill>
                    <a:ea typeface="Segoe UI" pitchFamily="34" charset="0"/>
                    <a:cs typeface="Segoe UI" pitchFamily="34" charset="0"/>
                  </a:rPr>
                  <a:t>White</a:t>
                </a:r>
              </a:p>
              <a:p>
                <a:pPr defTabSz="685577" fontAlgn="base">
                  <a:spcBef>
                    <a:spcPct val="0"/>
                  </a:spcBef>
                  <a:spcAft>
                    <a:spcPts val="74"/>
                  </a:spcAft>
                </a:pPr>
                <a:r>
                  <a:rPr lang="en-US" sz="441" dirty="0">
                    <a:solidFill>
                      <a:schemeClr val="tx1"/>
                    </a:solidFill>
                    <a:ea typeface="Segoe UI" pitchFamily="34" charset="0"/>
                    <a:cs typeface="Segoe UI" pitchFamily="34" charset="0"/>
                  </a:rPr>
                  <a:t>R255 G255 B255</a:t>
                </a:r>
              </a:p>
              <a:p>
                <a:pPr defTabSz="685577" fontAlgn="base">
                  <a:spcBef>
                    <a:spcPct val="0"/>
                  </a:spcBef>
                  <a:spcAft>
                    <a:spcPts val="74"/>
                  </a:spcAft>
                </a:pPr>
                <a:r>
                  <a:rPr lang="en-US" sz="441" dirty="0">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9A657535-9DF8-40B0-8F9B-096D701BFFE5}"/>
              </a:ext>
            </a:extLst>
          </p:cNvPr>
          <p:cNvSpPr>
            <a:spLocks noGrp="1"/>
          </p:cNvSpPr>
          <p:nvPr>
            <p:ph type="title"/>
          </p:nvPr>
        </p:nvSpPr>
        <p:spPr>
          <a:xfrm>
            <a:off x="441197" y="457200"/>
            <a:ext cx="8263890" cy="332399"/>
          </a:xfrm>
          <a:prstGeom prst="rect">
            <a:avLst/>
          </a:prstGeom>
        </p:spPr>
        <p:txBody>
          <a:bodyPr vert="horz" wrap="square" lIns="0" tIns="0" rIns="0" bIns="0" rtlCol="0" anchor="t">
            <a:spAutoFit/>
          </a:bodyPr>
          <a:lstStyle/>
          <a:p>
            <a:r>
              <a:rPr lang="en-US"/>
              <a:t>Click to edit Master title style</a:t>
            </a:r>
            <a:endParaRPr lang="en-US" dirty="0"/>
          </a:p>
        </p:txBody>
      </p:sp>
      <p:sp>
        <p:nvSpPr>
          <p:cNvPr id="12" name="Text Placeholder 3">
            <a:extLst>
              <a:ext uri="{FF2B5EF4-FFF2-40B4-BE49-F238E27FC236}">
                <a16:creationId xmlns:a16="http://schemas.microsoft.com/office/drawing/2014/main" id="{7102504A-5DF7-41D1-9F7B-89944D6DBFBE}"/>
              </a:ext>
            </a:extLst>
          </p:cNvPr>
          <p:cNvSpPr>
            <a:spLocks noGrp="1"/>
          </p:cNvSpPr>
          <p:nvPr>
            <p:ph type="body" idx="1"/>
          </p:nvPr>
        </p:nvSpPr>
        <p:spPr>
          <a:xfrm>
            <a:off x="438150" y="1435504"/>
            <a:ext cx="8263890" cy="1318053"/>
          </a:xfrm>
          <a:prstGeom prst="rect">
            <a:avLst/>
          </a:prstGeom>
        </p:spPr>
        <p:txBody>
          <a:bodyPr vert="horz" wrap="square" lIns="0" tIns="0" rIns="0" bIns="0" rtlCol="0">
            <a:sp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20" name="GRID" hidden="1">
            <a:extLst>
              <a:ext uri="{FF2B5EF4-FFF2-40B4-BE49-F238E27FC236}">
                <a16:creationId xmlns:a16="http://schemas.microsoft.com/office/drawing/2014/main" id="{6C8EB94D-BD4B-4709-BB2F-8D0486877F05}"/>
              </a:ext>
            </a:extLst>
          </p:cNvPr>
          <p:cNvGrpSpPr/>
          <p:nvPr userDrawn="1"/>
        </p:nvGrpSpPr>
        <p:grpSpPr>
          <a:xfrm>
            <a:off x="0" y="0"/>
            <a:ext cx="9144000" cy="6858000"/>
            <a:chOff x="0" y="0"/>
            <a:chExt cx="12192000" cy="6858000"/>
          </a:xfrm>
        </p:grpSpPr>
        <p:cxnSp>
          <p:nvCxnSpPr>
            <p:cNvPr id="21" name="Straight Connector 20">
              <a:extLst>
                <a:ext uri="{FF2B5EF4-FFF2-40B4-BE49-F238E27FC236}">
                  <a16:creationId xmlns:a16="http://schemas.microsoft.com/office/drawing/2014/main" id="{AACC76F5-6012-48E9-97F6-A14E727E7BBC}"/>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F443E46-DFC3-4CE3-8062-92812029F0F1}"/>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F2A5CB8-BB73-4A14-9F56-2CB5A7E366D6}"/>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144D8F0-AEFA-4046-AAA0-406AD3389472}"/>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D37FF53-7E51-4213-B636-5A3B52F94078}"/>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E0C425B-66CA-47C4-9F74-919653A10F47}"/>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0098AF-84C4-46AA-909A-1AC462685570}"/>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3FFE7C8-68EB-469A-9CB4-C1F4A8E18068}"/>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78EB63D-8991-4767-A406-13720B87C42D}"/>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0116E49-7F50-44D7-97F2-084C85A31625}"/>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FDACB4D-652A-4382-9119-A1B15814C24B}"/>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A41CC1A-FBAE-456B-92FB-0F2E7E38F5EA}"/>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676DA3B-D4A2-42CE-A6A2-2550C9B7F40F}"/>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571749D-4E41-455C-8C4C-A9BD59AB6ACE}"/>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D4E459-9B64-4D1C-9C8A-CF23E6695CA2}"/>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53A4246-EDE2-434E-A23A-2A23E374FCAF}"/>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DA72456-BF8E-468A-9C8F-71B882936BD6}"/>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4709474-527D-4486-BC13-2E303D82D15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EFFFC27-46A7-4E8A-A0BC-4B87CD70FF96}"/>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3825DC7-7E1E-4383-BB82-700D3D6DA99E}"/>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C3A088B-CA7F-4F5E-8045-D891C2F09A07}"/>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57CEC195-4CE4-49E7-8727-B3C558FC369F}"/>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ACE4A7D-2EC8-4DB8-ACE8-08318838591E}"/>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53AFCE9-C15A-4224-81B9-FA6C9B4AFD5C}"/>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6901EE91-8178-4D78-931B-0F33118078BE}"/>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34298AB-365B-47B0-81A6-496E7E5A1905}"/>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B1D3A91-9D95-40C0-BD43-09173486D62C}"/>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21F226A-5497-4406-B00B-1ED06CF95FCC}"/>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67D07C4-BDCE-4ADF-AC32-3D791112376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390D82F-0E2D-4D28-91E6-72C6AA65EEE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692F0BE3-BB2A-46D1-81CD-02A155BD93D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D77E472-741B-4C44-989C-CC80B4FE05F9}"/>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3D0BD81-EDB0-4D41-AE2B-F9559B613D01}"/>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926081D-A377-4386-89B0-B0AE40F43C0B}"/>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F14B2F30-5CB6-4DB7-B39C-878CA739BEF1}"/>
              </a:ext>
            </a:extLst>
          </p:cNvPr>
          <p:cNvSpPr/>
          <p:nvPr userDrawn="1"/>
        </p:nvSpPr>
        <p:spPr bwMode="auto">
          <a:xfrm>
            <a:off x="0" y="0"/>
            <a:ext cx="438912"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C33370D5-A868-4264-A18C-34B60523C8BF}"/>
              </a:ext>
            </a:extLst>
          </p:cNvPr>
          <p:cNvSpPr/>
          <p:nvPr userDrawn="1"/>
        </p:nvSpPr>
        <p:spPr bwMode="auto">
          <a:xfrm>
            <a:off x="0" y="0"/>
            <a:ext cx="219456"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2559645027"/>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 id="2147483808" r:id="rId15"/>
    <p:sldLayoutId id="2147483809" r:id="rId16"/>
    <p:sldLayoutId id="2147483810" r:id="rId17"/>
    <p:sldLayoutId id="2147483811" r:id="rId18"/>
    <p:sldLayoutId id="2147483812" r:id="rId19"/>
    <p:sldLayoutId id="2147483813" r:id="rId20"/>
    <p:sldLayoutId id="2147483814" r:id="rId21"/>
    <p:sldLayoutId id="2147483815" r:id="rId22"/>
    <p:sldLayoutId id="2147483816" r:id="rId23"/>
    <p:sldLayoutId id="2147483817" r:id="rId24"/>
    <p:sldLayoutId id="2147483818" r:id="rId25"/>
    <p:sldLayoutId id="2147483819" r:id="rId26"/>
    <p:sldLayoutId id="2147483820" r:id="rId27"/>
    <p:sldLayoutId id="2147483821" r:id="rId28"/>
    <p:sldLayoutId id="2147483822" r:id="rId29"/>
    <p:sldLayoutId id="2147483823" r:id="rId30"/>
    <p:sldLayoutId id="2147483824" r:id="rId31"/>
    <p:sldLayoutId id="2147483825" r:id="rId32"/>
    <p:sldLayoutId id="2147483826" r:id="rId33"/>
    <p:sldLayoutId id="2147483827" r:id="rId34"/>
    <p:sldLayoutId id="2147483828" r:id="rId35"/>
    <p:sldLayoutId id="2147483829" r:id="rId36"/>
    <p:sldLayoutId id="2147483830" r:id="rId37"/>
    <p:sldLayoutId id="2147483831" r:id="rId38"/>
    <p:sldLayoutId id="2147483832" r:id="rId39"/>
    <p:sldLayoutId id="2147483833" r:id="rId40"/>
    <p:sldLayoutId id="2147483834" r:id="rId41"/>
    <p:sldLayoutId id="2147483835" r:id="rId42"/>
    <p:sldLayoutId id="2147483836" r:id="rId43"/>
    <p:sldLayoutId id="2147483837" r:id="rId44"/>
    <p:sldLayoutId id="2147483838" r:id="rId45"/>
    <p:sldLayoutId id="2147483839" r:id="rId46"/>
    <p:sldLayoutId id="2147483840" r:id="rId47"/>
    <p:sldLayoutId id="2147483841" r:id="rId48"/>
  </p:sldLayoutIdLst>
  <p:transition>
    <p:fade/>
  </p:transition>
  <p:hf sldNum="0" hdr="0" ftr="0" dt="0"/>
  <p:txStyles>
    <p:titleStyle>
      <a:lvl1pPr algn="l" defTabSz="685775" rtl="0" eaLnBrk="1" latinLnBrk="0" hangingPunct="1">
        <a:lnSpc>
          <a:spcPct val="90000"/>
        </a:lnSpc>
        <a:spcBef>
          <a:spcPct val="0"/>
        </a:spcBef>
        <a:buNone/>
        <a:defRPr lang="en-US" sz="2400" b="0" kern="1200" cap="none" spc="-37" baseline="0" dirty="0" smtClean="0">
          <a:ln w="3175">
            <a:noFill/>
          </a:ln>
          <a:solidFill>
            <a:srgbClr val="000000"/>
          </a:solidFill>
          <a:effectLst/>
          <a:latin typeface="+mj-lt"/>
          <a:ea typeface="+mn-ea"/>
          <a:cs typeface="Segoe UI" pitchFamily="34" charset="0"/>
        </a:defRPr>
      </a:lvl1pPr>
    </p:titleStyle>
    <p:bodyStyle>
      <a:lvl1pPr marL="0" marR="0" indent="0" algn="l" defTabSz="685775" rtl="0" eaLnBrk="1" fontAlgn="auto" latinLnBrk="0" hangingPunct="1">
        <a:lnSpc>
          <a:spcPct val="100000"/>
        </a:lnSpc>
        <a:spcBef>
          <a:spcPts val="0"/>
        </a:spcBef>
        <a:spcAft>
          <a:spcPts val="0"/>
        </a:spcAft>
        <a:buClrTx/>
        <a:buSzPct val="90000"/>
        <a:buFont typeface="Wingdings" panose="05000000000000000000" pitchFamily="2" charset="2"/>
        <a:buNone/>
        <a:tabLst/>
        <a:defRPr sz="1765" kern="1200" spc="-37" baseline="0">
          <a:solidFill>
            <a:srgbClr val="000000"/>
          </a:solidFill>
          <a:latin typeface="+mj-lt"/>
          <a:ea typeface="+mn-ea"/>
          <a:cs typeface="+mn-cs"/>
        </a:defRPr>
      </a:lvl1pPr>
      <a:lvl2pPr marL="0" marR="0" indent="0" algn="l" defTabSz="685775" rtl="0" eaLnBrk="1" fontAlgn="auto" latinLnBrk="0" hangingPunct="1">
        <a:lnSpc>
          <a:spcPct val="100000"/>
        </a:lnSpc>
        <a:spcBef>
          <a:spcPts val="294"/>
        </a:spcBef>
        <a:spcAft>
          <a:spcPts val="441"/>
        </a:spcAft>
        <a:buClrTx/>
        <a:buSzPct val="90000"/>
        <a:buFontTx/>
        <a:buNone/>
        <a:tabLst/>
        <a:defRPr sz="1500" kern="1200" spc="0" baseline="0">
          <a:solidFill>
            <a:schemeClr val="tx1"/>
          </a:solidFill>
          <a:latin typeface="+mn-lt"/>
          <a:ea typeface="+mn-ea"/>
          <a:cs typeface="+mn-cs"/>
        </a:defRPr>
      </a:lvl2pPr>
      <a:lvl3pPr marL="0" marR="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defRPr sz="1200" kern="1200" spc="0" baseline="0">
          <a:solidFill>
            <a:schemeClr val="tx1"/>
          </a:solidFill>
          <a:latin typeface="+mj-lt"/>
          <a:ea typeface="+mn-ea"/>
          <a:cs typeface="+mn-cs"/>
        </a:defRPr>
      </a:lvl3pPr>
      <a:lvl4pPr marL="0" marR="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defRPr sz="1200" kern="1200" spc="0" baseline="0">
          <a:solidFill>
            <a:schemeClr val="tx1"/>
          </a:solidFill>
          <a:latin typeface="+mn-lt"/>
          <a:ea typeface="+mn-ea"/>
          <a:cs typeface="+mn-cs"/>
        </a:defRPr>
      </a:lvl4pPr>
      <a:lvl5pPr marL="0" marR="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defRPr sz="900" b="1" kern="1200" spc="0" baseline="0">
          <a:solidFill>
            <a:schemeClr val="tx1"/>
          </a:solidFill>
          <a:latin typeface="+mn-lt"/>
          <a:ea typeface="+mn-ea"/>
          <a:cs typeface="+mn-cs"/>
        </a:defRPr>
      </a:lvl5pPr>
      <a:lvl6pPr marL="1714437" indent="0" algn="l" defTabSz="685775" rtl="0" eaLnBrk="1" latinLnBrk="0" hangingPunct="1">
        <a:spcBef>
          <a:spcPct val="20000"/>
        </a:spcBef>
        <a:buFont typeface="Arial" pitchFamily="34" charset="0"/>
        <a:buNone/>
        <a:defRPr sz="1471" kern="1200">
          <a:solidFill>
            <a:schemeClr val="tx1"/>
          </a:solidFill>
          <a:latin typeface="+mn-lt"/>
          <a:ea typeface="+mn-ea"/>
          <a:cs typeface="+mn-cs"/>
        </a:defRPr>
      </a:lvl6pPr>
      <a:lvl7pPr marL="0" indent="0" algn="l" defTabSz="685775" rtl="0" eaLnBrk="1" latinLnBrk="0" hangingPunct="1">
        <a:lnSpc>
          <a:spcPct val="100000"/>
        </a:lnSpc>
        <a:spcBef>
          <a:spcPts val="294"/>
        </a:spcBef>
        <a:spcAft>
          <a:spcPts val="441"/>
        </a:spcAft>
        <a:buFont typeface="Arial" pitchFamily="34" charset="0"/>
        <a:buNone/>
        <a:defRPr sz="900" kern="1200">
          <a:solidFill>
            <a:schemeClr val="tx1"/>
          </a:solidFill>
          <a:latin typeface="+mn-lt"/>
          <a:ea typeface="+mn-ea"/>
          <a:cs typeface="+mn-cs"/>
        </a:defRPr>
      </a:lvl7pPr>
      <a:lvl8pPr marL="2571658" indent="-171444" algn="l" defTabSz="685775" rtl="0" eaLnBrk="1" latinLnBrk="0" hangingPunct="1">
        <a:spcBef>
          <a:spcPct val="20000"/>
        </a:spcBef>
        <a:buFont typeface="Arial" pitchFamily="34" charset="0"/>
        <a:buChar char="•"/>
        <a:defRPr sz="1471" kern="1200">
          <a:solidFill>
            <a:schemeClr val="tx1"/>
          </a:solidFill>
          <a:latin typeface="+mn-lt"/>
          <a:ea typeface="+mn-ea"/>
          <a:cs typeface="+mn-cs"/>
        </a:defRPr>
      </a:lvl8pPr>
      <a:lvl9pPr marL="2914546" indent="-171444" algn="l" defTabSz="685775" rtl="0" eaLnBrk="1" latinLnBrk="0" hangingPunct="1">
        <a:spcBef>
          <a:spcPct val="20000"/>
        </a:spcBef>
        <a:buFont typeface="Arial" pitchFamily="34" charset="0"/>
        <a:buChar char="•"/>
        <a:defRPr sz="1471" kern="1200">
          <a:solidFill>
            <a:schemeClr val="tx1"/>
          </a:solidFill>
          <a:latin typeface="+mn-lt"/>
          <a:ea typeface="+mn-ea"/>
          <a:cs typeface="+mn-cs"/>
        </a:defRPr>
      </a:lvl9pPr>
    </p:bodyStyle>
    <p:otherStyle>
      <a:defPPr>
        <a:defRPr lang="en-US"/>
      </a:defPPr>
      <a:lvl1pPr marL="0" algn="l" defTabSz="685775" rtl="0" eaLnBrk="1" latinLnBrk="0" hangingPunct="1">
        <a:defRPr sz="1324" kern="1200">
          <a:solidFill>
            <a:schemeClr val="tx1"/>
          </a:solidFill>
          <a:latin typeface="+mn-lt"/>
          <a:ea typeface="+mn-ea"/>
          <a:cs typeface="+mn-cs"/>
        </a:defRPr>
      </a:lvl1pPr>
      <a:lvl2pPr marL="342887" algn="l" defTabSz="685775" rtl="0" eaLnBrk="1" latinLnBrk="0" hangingPunct="1">
        <a:defRPr sz="1324" kern="1200">
          <a:solidFill>
            <a:schemeClr val="tx1"/>
          </a:solidFill>
          <a:latin typeface="+mn-lt"/>
          <a:ea typeface="+mn-ea"/>
          <a:cs typeface="+mn-cs"/>
        </a:defRPr>
      </a:lvl2pPr>
      <a:lvl3pPr marL="685775" algn="l" defTabSz="685775" rtl="0" eaLnBrk="1" latinLnBrk="0" hangingPunct="1">
        <a:defRPr sz="1324" kern="1200">
          <a:solidFill>
            <a:schemeClr val="tx1"/>
          </a:solidFill>
          <a:latin typeface="+mn-lt"/>
          <a:ea typeface="+mn-ea"/>
          <a:cs typeface="+mn-cs"/>
        </a:defRPr>
      </a:lvl3pPr>
      <a:lvl4pPr marL="1028663" algn="l" defTabSz="685775" rtl="0" eaLnBrk="1" latinLnBrk="0" hangingPunct="1">
        <a:defRPr sz="1324" kern="1200">
          <a:solidFill>
            <a:schemeClr val="tx1"/>
          </a:solidFill>
          <a:latin typeface="+mn-lt"/>
          <a:ea typeface="+mn-ea"/>
          <a:cs typeface="+mn-cs"/>
        </a:defRPr>
      </a:lvl4pPr>
      <a:lvl5pPr marL="1371551" algn="l" defTabSz="685775" rtl="0" eaLnBrk="1" latinLnBrk="0" hangingPunct="1">
        <a:defRPr sz="1324" kern="1200">
          <a:solidFill>
            <a:schemeClr val="tx1"/>
          </a:solidFill>
          <a:latin typeface="+mn-lt"/>
          <a:ea typeface="+mn-ea"/>
          <a:cs typeface="+mn-cs"/>
        </a:defRPr>
      </a:lvl5pPr>
      <a:lvl6pPr marL="1714439" algn="l" defTabSz="685775" rtl="0" eaLnBrk="1" latinLnBrk="0" hangingPunct="1">
        <a:defRPr sz="1324" kern="1200">
          <a:solidFill>
            <a:schemeClr val="tx1"/>
          </a:solidFill>
          <a:latin typeface="+mn-lt"/>
          <a:ea typeface="+mn-ea"/>
          <a:cs typeface="+mn-cs"/>
        </a:defRPr>
      </a:lvl6pPr>
      <a:lvl7pPr marL="2057326" algn="l" defTabSz="685775" rtl="0" eaLnBrk="1" latinLnBrk="0" hangingPunct="1">
        <a:defRPr sz="1324" kern="1200">
          <a:solidFill>
            <a:schemeClr val="tx1"/>
          </a:solidFill>
          <a:latin typeface="+mn-lt"/>
          <a:ea typeface="+mn-ea"/>
          <a:cs typeface="+mn-cs"/>
        </a:defRPr>
      </a:lvl7pPr>
      <a:lvl8pPr marL="2400213" algn="l" defTabSz="685775" rtl="0" eaLnBrk="1" latinLnBrk="0" hangingPunct="1">
        <a:defRPr sz="1324" kern="1200">
          <a:solidFill>
            <a:schemeClr val="tx1"/>
          </a:solidFill>
          <a:latin typeface="+mn-lt"/>
          <a:ea typeface="+mn-ea"/>
          <a:cs typeface="+mn-cs"/>
        </a:defRPr>
      </a:lvl8pPr>
      <a:lvl9pPr marL="2743102" algn="l" defTabSz="685775" rtl="0" eaLnBrk="1" latinLnBrk="0" hangingPunct="1">
        <a:defRPr sz="1324"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p15:clr>
            <a:srgbClr val="C35EA4"/>
          </p15:clr>
        </p15:guide>
        <p15:guide id="57" pos="7313">
          <p15:clr>
            <a:srgbClr val="C35EA4"/>
          </p15:clr>
        </p15:guide>
        <p15:guide id="58" orient="horz" pos="369">
          <p15:clr>
            <a:srgbClr val="C35EA4"/>
          </p15:clr>
        </p15:guide>
        <p15:guide id="59" orient="horz" pos="3949">
          <p15:clr>
            <a:srgbClr val="C35EA4"/>
          </p15:clr>
        </p15:guide>
        <p15:guide id="60" orient="horz" pos="184">
          <p15:clr>
            <a:srgbClr val="A4A3A4"/>
          </p15:clr>
        </p15:guide>
        <p15:guide id="61" pos="185">
          <p15:clr>
            <a:srgbClr val="A4A3A4"/>
          </p15:clr>
        </p15:guide>
        <p15:guide id="62" orient="horz" pos="4135">
          <p15:clr>
            <a:srgbClr val="A4A3A4"/>
          </p15:clr>
        </p15:guide>
        <p15:guide id="63" pos="7495">
          <p15:clr>
            <a:srgbClr val="A4A3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16.sv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8.sv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a:solidFill>
                  <a:schemeClr val="tx1"/>
                </a:solidFill>
              </a:rPr>
              <a:t>Week 8</a:t>
            </a:r>
            <a:endParaRPr lang="en-GB" altLang="en-US" dirty="0">
              <a:solidFill>
                <a:schemeClr val="tx1"/>
              </a:solidFill>
            </a:endParaRP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Azure Features</a:t>
            </a:r>
          </a:p>
        </p:txBody>
      </p:sp>
    </p:spTree>
    <p:extLst>
      <p:ext uri="{BB962C8B-B14F-4D97-AF65-F5344CB8AC3E}">
        <p14:creationId xmlns:p14="http://schemas.microsoft.com/office/powerpoint/2010/main" val="363585291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Module outline</a:t>
            </a:r>
          </a:p>
        </p:txBody>
      </p:sp>
      <p:pic>
        <p:nvPicPr>
          <p:cNvPr id="5" name="Graphic 4" descr="Scientific Thought">
            <a:extLst>
              <a:ext uri="{FF2B5EF4-FFF2-40B4-BE49-F238E27FC236}">
                <a16:creationId xmlns:a16="http://schemas.microsoft.com/office/drawing/2014/main" id="{8BDC60DA-415C-40BA-9147-C430D7066A0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93273" y="2964802"/>
            <a:ext cx="928396" cy="928396"/>
          </a:xfrm>
          <a:prstGeom prst="rect">
            <a:avLst/>
          </a:prstGeom>
        </p:spPr>
      </p:pic>
    </p:spTree>
    <p:extLst>
      <p:ext uri="{BB962C8B-B14F-4D97-AF65-F5344CB8AC3E}">
        <p14:creationId xmlns:p14="http://schemas.microsoft.com/office/powerpoint/2010/main" val="3414614293"/>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27869" y="2029409"/>
            <a:ext cx="4046220" cy="1892826"/>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r>
              <a:rPr lang="en-US" sz="1800" dirty="0">
                <a:latin typeface="+mj-lt"/>
              </a:rPr>
              <a:t>You will learn the following concepts:</a:t>
            </a:r>
          </a:p>
          <a:p>
            <a:pPr marL="0" indent="0">
              <a:lnSpc>
                <a:spcPct val="100000"/>
              </a:lnSpc>
              <a:buNone/>
            </a:pPr>
            <a:endParaRPr lang="en-US" sz="1500" dirty="0"/>
          </a:p>
          <a:p>
            <a:pPr>
              <a:lnSpc>
                <a:spcPct val="100000"/>
              </a:lnSpc>
              <a:buFont typeface="Wingdings" panose="05000000000000000000" pitchFamily="2" charset="2"/>
              <a:buChar char="§"/>
            </a:pPr>
            <a:r>
              <a:rPr lang="en-US" sz="1500" b="1" dirty="0"/>
              <a:t>Azure network security</a:t>
            </a:r>
          </a:p>
          <a:p>
            <a:pPr marL="420181" lvl="1" indent="-252109">
              <a:buFont typeface="Arial" panose="020B0604020202020204" pitchFamily="34" charset="0"/>
              <a:buChar char="•"/>
            </a:pPr>
            <a:r>
              <a:rPr lang="en-US" sz="1500" dirty="0"/>
              <a:t>Defense in depth</a:t>
            </a:r>
          </a:p>
          <a:p>
            <a:pPr marL="420181" lvl="1" indent="-252109">
              <a:buFont typeface="Arial" panose="020B0604020202020204" pitchFamily="34" charset="0"/>
              <a:buChar char="•"/>
            </a:pPr>
            <a:r>
              <a:rPr lang="en-US" sz="1500" dirty="0"/>
              <a:t>Network Security Groups and Firewalls</a:t>
            </a:r>
          </a:p>
          <a:p>
            <a:pPr>
              <a:lnSpc>
                <a:spcPct val="100000"/>
              </a:lnSpc>
              <a:buFont typeface="Wingdings" panose="05000000000000000000" pitchFamily="2" charset="2"/>
              <a:buChar char="§"/>
            </a:pPr>
            <a:r>
              <a:rPr lang="en-US" sz="1500" b="1" dirty="0"/>
              <a:t>Azure Load Balancer</a:t>
            </a:r>
            <a:endParaRPr lang="en-US" sz="1500" dirty="0"/>
          </a:p>
          <a:p>
            <a:pPr marL="420181" lvl="1" indent="-252109">
              <a:buFont typeface="Arial" panose="020B0604020202020204" pitchFamily="34" charset="0"/>
              <a:buChar char="•"/>
            </a:pPr>
            <a:endParaRPr lang="en-US" sz="1500" dirty="0"/>
          </a:p>
          <a:p>
            <a:pPr marL="168072" lvl="1"/>
            <a:endParaRPr lang="en-US" sz="1500" dirty="0"/>
          </a:p>
        </p:txBody>
      </p:sp>
      <p:pic>
        <p:nvPicPr>
          <p:cNvPr id="3" name="Graphic 3">
            <a:extLst>
              <a:ext uri="{FF2B5EF4-FFF2-40B4-BE49-F238E27FC236}">
                <a16:creationId xmlns:a16="http://schemas.microsoft.com/office/drawing/2014/main" id="{0C65532B-8184-4372-9DF4-0E81C07298FE}"/>
              </a:ext>
              <a:ext uri="{C183D7F6-B498-43B3-948B-1728B52AA6E4}">
                <adec:decorative xmlns:adec="http://schemas.microsoft.com/office/drawing/2017/decorative" val="1"/>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111" t="25760" r="26571" b="11010"/>
          <a:stretch/>
        </p:blipFill>
        <p:spPr>
          <a:xfrm>
            <a:off x="5029201" y="1957972"/>
            <a:ext cx="3538844" cy="2942056"/>
          </a:xfrm>
          <a:prstGeom prst="rect">
            <a:avLst/>
          </a:prstGeom>
        </p:spPr>
      </p:pic>
    </p:spTree>
    <p:extLst>
      <p:ext uri="{BB962C8B-B14F-4D97-AF65-F5344CB8AC3E}">
        <p14:creationId xmlns:p14="http://schemas.microsoft.com/office/powerpoint/2010/main" val="36692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Secure network connectivity</a:t>
            </a:r>
          </a:p>
        </p:txBody>
      </p:sp>
      <p:pic>
        <p:nvPicPr>
          <p:cNvPr id="5" name="Graphic 4" descr="Server">
            <a:extLst>
              <a:ext uri="{FF2B5EF4-FFF2-40B4-BE49-F238E27FC236}">
                <a16:creationId xmlns:a16="http://schemas.microsoft.com/office/drawing/2014/main" id="{C73CA47A-986C-42B2-8A19-0B46A339034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7035" y="2930291"/>
            <a:ext cx="997418" cy="997418"/>
          </a:xfrm>
          <a:prstGeom prst="rect">
            <a:avLst/>
          </a:prstGeom>
        </p:spPr>
      </p:pic>
      <p:pic>
        <p:nvPicPr>
          <p:cNvPr id="7" name="Graphic 6" descr="Shield Tick">
            <a:extLst>
              <a:ext uri="{FF2B5EF4-FFF2-40B4-BE49-F238E27FC236}">
                <a16:creationId xmlns:a16="http://schemas.microsoft.com/office/drawing/2014/main" id="{51D96BD7-ACFB-44A2-91DE-90596E3B4B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18032" y="3421253"/>
            <a:ext cx="472841" cy="472841"/>
          </a:xfrm>
          <a:prstGeom prst="rect">
            <a:avLst/>
          </a:prstGeom>
        </p:spPr>
      </p:pic>
    </p:spTree>
    <p:extLst>
      <p:ext uri="{BB962C8B-B14F-4D97-AF65-F5344CB8AC3E}">
        <p14:creationId xmlns:p14="http://schemas.microsoft.com/office/powerpoint/2010/main" val="2605703798"/>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8ABE8-A54C-4A99-8B25-C89526115079}"/>
              </a:ext>
            </a:extLst>
          </p:cNvPr>
          <p:cNvSpPr>
            <a:spLocks noGrp="1"/>
          </p:cNvSpPr>
          <p:nvPr>
            <p:ph type="title"/>
          </p:nvPr>
        </p:nvSpPr>
        <p:spPr/>
        <p:txBody>
          <a:bodyPr/>
          <a:lstStyle/>
          <a:p>
            <a:r>
              <a:rPr lang="en-US" dirty="0"/>
              <a:t>Secure Network Connectivity - Objective Domain</a:t>
            </a:r>
          </a:p>
        </p:txBody>
      </p:sp>
      <p:sp>
        <p:nvSpPr>
          <p:cNvPr id="3" name="Text Placeholder 2">
            <a:extLst>
              <a:ext uri="{FF2B5EF4-FFF2-40B4-BE49-F238E27FC236}">
                <a16:creationId xmlns:a16="http://schemas.microsoft.com/office/drawing/2014/main" id="{0EF6FD3D-313A-4CD1-B33E-B54FE36B1626}"/>
              </a:ext>
            </a:extLst>
          </p:cNvPr>
          <p:cNvSpPr>
            <a:spLocks noGrp="1"/>
          </p:cNvSpPr>
          <p:nvPr>
            <p:ph sz="quarter" idx="4294967295"/>
          </p:nvPr>
        </p:nvSpPr>
        <p:spPr>
          <a:xfrm>
            <a:off x="314326" y="1949923"/>
            <a:ext cx="8505608" cy="2579889"/>
          </a:xfrm>
        </p:spPr>
        <p:txBody>
          <a:bodyPr/>
          <a:lstStyle/>
          <a:p>
            <a:pPr lvl="0" fontAlgn="base">
              <a:lnSpc>
                <a:spcPct val="150000"/>
              </a:lnSpc>
            </a:pPr>
            <a:r>
              <a:rPr lang="en-US" sz="1800" dirty="0"/>
              <a:t>Describe the concept and functionality of:</a:t>
            </a:r>
          </a:p>
          <a:p>
            <a:pPr marL="257175" indent="-257175">
              <a:lnSpc>
                <a:spcPct val="150000"/>
              </a:lnSpc>
            </a:pPr>
            <a:r>
              <a:rPr lang="en-US" sz="1800" dirty="0">
                <a:latin typeface="Segoe UI" panose="020B0502040204020203" pitchFamily="34" charset="0"/>
                <a:cs typeface="Segoe UI" panose="020B0502040204020203" pitchFamily="34" charset="0"/>
              </a:rPr>
              <a:t>Defense in depth</a:t>
            </a:r>
          </a:p>
          <a:p>
            <a:pPr marL="257175" indent="-257175">
              <a:lnSpc>
                <a:spcPct val="150000"/>
              </a:lnSpc>
            </a:pPr>
            <a:r>
              <a:rPr lang="en-US" sz="1800" dirty="0">
                <a:latin typeface="Segoe UI" panose="020B0502040204020203" pitchFamily="34" charset="0"/>
                <a:cs typeface="Segoe UI" panose="020B0502040204020203" pitchFamily="34" charset="0"/>
              </a:rPr>
              <a:t>Network Security Groups (NSG)</a:t>
            </a:r>
          </a:p>
          <a:p>
            <a:pPr marL="257175" indent="-257175">
              <a:lnSpc>
                <a:spcPct val="150000"/>
              </a:lnSpc>
            </a:pPr>
            <a:r>
              <a:rPr lang="en-US" sz="1800" dirty="0">
                <a:latin typeface="Segoe UI" panose="020B0502040204020203" pitchFamily="34" charset="0"/>
                <a:cs typeface="Segoe UI" panose="020B0502040204020203" pitchFamily="34" charset="0"/>
              </a:rPr>
              <a:t>Azure Firewall</a:t>
            </a:r>
          </a:p>
          <a:p>
            <a:pPr marL="257175" indent="-257175">
              <a:lnSpc>
                <a:spcPct val="150000"/>
              </a:lnSpc>
            </a:pPr>
            <a:r>
              <a:rPr lang="en-US" sz="1800" dirty="0">
                <a:latin typeface="Segoe UI" panose="020B0502040204020203" pitchFamily="34" charset="0"/>
                <a:cs typeface="Segoe UI" panose="020B0502040204020203" pitchFamily="34" charset="0"/>
              </a:rPr>
              <a:t>Azure DDoS protection </a:t>
            </a:r>
          </a:p>
          <a:p>
            <a:pPr>
              <a:lnSpc>
                <a:spcPct val="150000"/>
              </a:lnSpc>
            </a:pPr>
            <a:endParaRPr lang="en-US" sz="1800" dirty="0"/>
          </a:p>
        </p:txBody>
      </p:sp>
    </p:spTree>
    <p:extLst>
      <p:ext uri="{BB962C8B-B14F-4D97-AF65-F5344CB8AC3E}">
        <p14:creationId xmlns:p14="http://schemas.microsoft.com/office/powerpoint/2010/main" val="1576172478"/>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Defense in depth</a:t>
            </a:r>
          </a:p>
        </p:txBody>
      </p:sp>
      <p:sp>
        <p:nvSpPr>
          <p:cNvPr id="6" name="Text Placeholder 5"/>
          <p:cNvSpPr>
            <a:spLocks noGrp="1"/>
          </p:cNvSpPr>
          <p:nvPr>
            <p:ph sz="quarter" idx="10"/>
          </p:nvPr>
        </p:nvSpPr>
        <p:spPr>
          <a:xfrm>
            <a:off x="250400" y="2086716"/>
            <a:ext cx="4593896" cy="2910160"/>
          </a:xfrm>
        </p:spPr>
        <p:txBody>
          <a:bodyPr/>
          <a:lstStyle/>
          <a:p>
            <a:pPr marL="257175" indent="-257175">
              <a:buFont typeface="Arial" panose="020B0604020202020204" pitchFamily="34" charset="0"/>
              <a:buChar char="•"/>
            </a:pPr>
            <a:r>
              <a:rPr lang="en-US" dirty="0"/>
              <a:t>A layered approach to securing computer systems.</a:t>
            </a:r>
          </a:p>
          <a:p>
            <a:pPr marL="257175" indent="-257175">
              <a:lnSpc>
                <a:spcPct val="114000"/>
              </a:lnSpc>
              <a:buFont typeface="Arial" panose="020B0604020202020204" pitchFamily="34" charset="0"/>
              <a:buChar char="•"/>
            </a:pPr>
            <a:r>
              <a:rPr lang="en-US" dirty="0"/>
              <a:t>Provides multiple levels of protection. </a:t>
            </a:r>
          </a:p>
          <a:p>
            <a:pPr marL="257175" indent="-257175">
              <a:lnSpc>
                <a:spcPct val="114000"/>
              </a:lnSpc>
              <a:buFont typeface="Arial" panose="020B0604020202020204" pitchFamily="34" charset="0"/>
              <a:buChar char="•"/>
            </a:pPr>
            <a:r>
              <a:rPr lang="en-US" dirty="0"/>
              <a:t>Attacks against one layer are isolated from subsequent layers. </a:t>
            </a:r>
          </a:p>
        </p:txBody>
      </p:sp>
      <p:grpSp>
        <p:nvGrpSpPr>
          <p:cNvPr id="2" name="Group 1" descr="Defense in depth graphic: data, application, compute, network, perimeter, identity &amp; access, and physical security. ">
            <a:extLst>
              <a:ext uri="{FF2B5EF4-FFF2-40B4-BE49-F238E27FC236}">
                <a16:creationId xmlns:a16="http://schemas.microsoft.com/office/drawing/2014/main" id="{4ABAE1CC-1670-41D7-8E1D-B479809CA2A0}"/>
              </a:ext>
            </a:extLst>
          </p:cNvPr>
          <p:cNvGrpSpPr/>
          <p:nvPr/>
        </p:nvGrpSpPr>
        <p:grpSpPr>
          <a:xfrm>
            <a:off x="5213334" y="1731108"/>
            <a:ext cx="3446894" cy="2966985"/>
            <a:chOff x="6366893" y="1369646"/>
            <a:chExt cx="2568045" cy="2816227"/>
          </a:xfrm>
        </p:grpSpPr>
        <p:sp>
          <p:nvSpPr>
            <p:cNvPr id="7" name="Rectangle 6">
              <a:extLst>
                <a:ext uri="{FF2B5EF4-FFF2-40B4-BE49-F238E27FC236}">
                  <a16:creationId xmlns:a16="http://schemas.microsoft.com/office/drawing/2014/main" id="{E021DC50-183E-4228-9571-6552551463F8}"/>
                </a:ext>
              </a:extLst>
            </p:cNvPr>
            <p:cNvSpPr/>
            <p:nvPr/>
          </p:nvSpPr>
          <p:spPr>
            <a:xfrm>
              <a:off x="6366893" y="1369646"/>
              <a:ext cx="2568045" cy="281622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Physical Security</a:t>
              </a:r>
            </a:p>
          </p:txBody>
        </p:sp>
        <p:sp>
          <p:nvSpPr>
            <p:cNvPr id="8" name="Rectangle 7">
              <a:extLst>
                <a:ext uri="{FF2B5EF4-FFF2-40B4-BE49-F238E27FC236}">
                  <a16:creationId xmlns:a16="http://schemas.microsoft.com/office/drawing/2014/main" id="{DA288C81-4E58-4574-9C32-E681CEF391EC}"/>
                </a:ext>
              </a:extLst>
            </p:cNvPr>
            <p:cNvSpPr/>
            <p:nvPr/>
          </p:nvSpPr>
          <p:spPr>
            <a:xfrm>
              <a:off x="6451560" y="1747216"/>
              <a:ext cx="2398711" cy="243865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Identity &amp; Access</a:t>
              </a:r>
            </a:p>
          </p:txBody>
        </p:sp>
        <p:sp>
          <p:nvSpPr>
            <p:cNvPr id="9" name="Rectangle 8">
              <a:extLst>
                <a:ext uri="{FF2B5EF4-FFF2-40B4-BE49-F238E27FC236}">
                  <a16:creationId xmlns:a16="http://schemas.microsoft.com/office/drawing/2014/main" id="{B13FFE2C-9D39-413C-95CA-C5754F20D5E1}"/>
                </a:ext>
              </a:extLst>
            </p:cNvPr>
            <p:cNvSpPr/>
            <p:nvPr/>
          </p:nvSpPr>
          <p:spPr>
            <a:xfrm>
              <a:off x="6530405" y="2116393"/>
              <a:ext cx="2235199" cy="206947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Perimeter</a:t>
              </a:r>
            </a:p>
          </p:txBody>
        </p:sp>
        <p:sp>
          <p:nvSpPr>
            <p:cNvPr id="10" name="Rectangle 9">
              <a:extLst>
                <a:ext uri="{FF2B5EF4-FFF2-40B4-BE49-F238E27FC236}">
                  <a16:creationId xmlns:a16="http://schemas.microsoft.com/office/drawing/2014/main" id="{CCABB243-6E30-45CE-A128-0A8CDCDF635E}"/>
                </a:ext>
              </a:extLst>
            </p:cNvPr>
            <p:cNvSpPr/>
            <p:nvPr/>
          </p:nvSpPr>
          <p:spPr>
            <a:xfrm>
              <a:off x="6642586" y="2510743"/>
              <a:ext cx="2021420" cy="167512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Network</a:t>
              </a:r>
            </a:p>
          </p:txBody>
        </p:sp>
        <p:sp>
          <p:nvSpPr>
            <p:cNvPr id="11" name="Rectangle 10">
              <a:extLst>
                <a:ext uri="{FF2B5EF4-FFF2-40B4-BE49-F238E27FC236}">
                  <a16:creationId xmlns:a16="http://schemas.microsoft.com/office/drawing/2014/main" id="{EBC38335-51D1-429D-8378-450D3F99D260}"/>
                </a:ext>
              </a:extLst>
            </p:cNvPr>
            <p:cNvSpPr/>
            <p:nvPr/>
          </p:nvSpPr>
          <p:spPr>
            <a:xfrm>
              <a:off x="6767470" y="2910783"/>
              <a:ext cx="1778002" cy="127509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Compute</a:t>
              </a:r>
            </a:p>
          </p:txBody>
        </p:sp>
        <p:sp>
          <p:nvSpPr>
            <p:cNvPr id="12" name="Rectangle 11">
              <a:extLst>
                <a:ext uri="{FF2B5EF4-FFF2-40B4-BE49-F238E27FC236}">
                  <a16:creationId xmlns:a16="http://schemas.microsoft.com/office/drawing/2014/main" id="{B0ABBDC1-E5FF-4478-9DB8-634C73006990}"/>
                </a:ext>
              </a:extLst>
            </p:cNvPr>
            <p:cNvSpPr/>
            <p:nvPr/>
          </p:nvSpPr>
          <p:spPr>
            <a:xfrm>
              <a:off x="6898703" y="3307833"/>
              <a:ext cx="1515535" cy="87804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Application</a:t>
              </a:r>
            </a:p>
          </p:txBody>
        </p:sp>
        <p:sp>
          <p:nvSpPr>
            <p:cNvPr id="13" name="Rectangle 12">
              <a:extLst>
                <a:ext uri="{FF2B5EF4-FFF2-40B4-BE49-F238E27FC236}">
                  <a16:creationId xmlns:a16="http://schemas.microsoft.com/office/drawing/2014/main" id="{F0830FD7-83F2-4621-83EE-0A82ADCA2CC4}"/>
                </a:ext>
              </a:extLst>
            </p:cNvPr>
            <p:cNvSpPr/>
            <p:nvPr/>
          </p:nvSpPr>
          <p:spPr>
            <a:xfrm>
              <a:off x="7047929" y="3745184"/>
              <a:ext cx="1210734" cy="440688"/>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Data</a:t>
              </a:r>
            </a:p>
          </p:txBody>
        </p:sp>
      </p:grpSp>
    </p:spTree>
    <p:extLst>
      <p:ext uri="{BB962C8B-B14F-4D97-AF65-F5344CB8AC3E}">
        <p14:creationId xmlns:p14="http://schemas.microsoft.com/office/powerpoint/2010/main" val="2673095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b="1">
                <a:solidFill>
                  <a:schemeClr val="tx1"/>
                </a:solidFill>
                <a:cs typeface="Segoe UI"/>
              </a:rPr>
              <a:t>Shared Security</a:t>
            </a:r>
            <a:endParaRPr lang="en-US" b="1" dirty="0">
              <a:solidFill>
                <a:schemeClr val="tx1"/>
              </a:solidFill>
            </a:endParaRPr>
          </a:p>
        </p:txBody>
      </p:sp>
      <p:sp>
        <p:nvSpPr>
          <p:cNvPr id="6" name="Text Placeholder 5"/>
          <p:cNvSpPr>
            <a:spLocks noGrp="1"/>
          </p:cNvSpPr>
          <p:nvPr>
            <p:ph sz="quarter" idx="10"/>
          </p:nvPr>
        </p:nvSpPr>
        <p:spPr>
          <a:xfrm>
            <a:off x="314326" y="1949923"/>
            <a:ext cx="3250328" cy="1908215"/>
          </a:xfrm>
        </p:spPr>
        <p:txBody>
          <a:bodyPr/>
          <a:lstStyle/>
          <a:p>
            <a:pPr marL="257175" indent="-257175">
              <a:buFont typeface="Arial" panose="020B0604020202020204" pitchFamily="34" charset="0"/>
              <a:buChar char="•"/>
            </a:pPr>
            <a:r>
              <a:rPr lang="en-US" dirty="0">
                <a:solidFill>
                  <a:schemeClr val="tx1"/>
                </a:solidFill>
                <a:latin typeface="+mn-lt"/>
              </a:rPr>
              <a:t>Migrating from customer-controlled to cloud-based datacenters shifts the responsibility for security.</a:t>
            </a:r>
          </a:p>
          <a:p>
            <a:pPr marL="257175" indent="-257175">
              <a:buFont typeface="Arial" panose="020B0604020202020204" pitchFamily="34" charset="0"/>
              <a:buChar char="•"/>
            </a:pPr>
            <a:endParaRPr lang="en-US" dirty="0">
              <a:solidFill>
                <a:schemeClr val="tx1"/>
              </a:solidFill>
              <a:latin typeface="+mn-lt"/>
            </a:endParaRPr>
          </a:p>
          <a:p>
            <a:pPr marL="257175" indent="-257175">
              <a:buFont typeface="Arial" panose="020B0604020202020204" pitchFamily="34" charset="0"/>
              <a:buChar char="•"/>
            </a:pPr>
            <a:r>
              <a:rPr lang="en-US" dirty="0">
                <a:solidFill>
                  <a:schemeClr val="tx1"/>
                </a:solidFill>
                <a:latin typeface="+mn-lt"/>
              </a:rPr>
              <a:t>Security becomes a shared concern between cloud providers and customers.</a:t>
            </a:r>
            <a:endParaRPr lang="en-US" b="1" dirty="0">
              <a:solidFill>
                <a:schemeClr val="tx1"/>
              </a:solidFill>
              <a:latin typeface="+mn-lt"/>
            </a:endParaRPr>
          </a:p>
        </p:txBody>
      </p:sp>
      <p:graphicFrame>
        <p:nvGraphicFramePr>
          <p:cNvPr id="5" name="Table 3">
            <a:extLst>
              <a:ext uri="{FF2B5EF4-FFF2-40B4-BE49-F238E27FC236}">
                <a16:creationId xmlns:a16="http://schemas.microsoft.com/office/drawing/2014/main" id="{B52B1D42-FD12-4852-BCE3-48EA64F82FC8}"/>
              </a:ext>
            </a:extLst>
          </p:cNvPr>
          <p:cNvGraphicFramePr>
            <a:graphicFrameLocks noGrp="1"/>
          </p:cNvGraphicFramePr>
          <p:nvPr/>
        </p:nvGraphicFramePr>
        <p:xfrm>
          <a:off x="3736529" y="1187620"/>
          <a:ext cx="5083405" cy="3867835"/>
        </p:xfrm>
        <a:graphic>
          <a:graphicData uri="http://schemas.openxmlformats.org/drawingml/2006/table">
            <a:tbl>
              <a:tblPr firstRow="1" bandRow="1">
                <a:tableStyleId>{5C22544A-7EE6-4342-B048-85BDC9FD1C3A}</a:tableStyleId>
              </a:tblPr>
              <a:tblGrid>
                <a:gridCol w="1590773">
                  <a:extLst>
                    <a:ext uri="{9D8B030D-6E8A-4147-A177-3AD203B41FA5}">
                      <a16:colId xmlns:a16="http://schemas.microsoft.com/office/drawing/2014/main" val="2492553837"/>
                    </a:ext>
                  </a:extLst>
                </a:gridCol>
                <a:gridCol w="933254">
                  <a:extLst>
                    <a:ext uri="{9D8B030D-6E8A-4147-A177-3AD203B41FA5}">
                      <a16:colId xmlns:a16="http://schemas.microsoft.com/office/drawing/2014/main" val="491487378"/>
                    </a:ext>
                  </a:extLst>
                </a:gridCol>
                <a:gridCol w="791852">
                  <a:extLst>
                    <a:ext uri="{9D8B030D-6E8A-4147-A177-3AD203B41FA5}">
                      <a16:colId xmlns:a16="http://schemas.microsoft.com/office/drawing/2014/main" val="2169151038"/>
                    </a:ext>
                  </a:extLst>
                </a:gridCol>
                <a:gridCol w="855482">
                  <a:extLst>
                    <a:ext uri="{9D8B030D-6E8A-4147-A177-3AD203B41FA5}">
                      <a16:colId xmlns:a16="http://schemas.microsoft.com/office/drawing/2014/main" val="2048577238"/>
                    </a:ext>
                  </a:extLst>
                </a:gridCol>
                <a:gridCol w="912044">
                  <a:extLst>
                    <a:ext uri="{9D8B030D-6E8A-4147-A177-3AD203B41FA5}">
                      <a16:colId xmlns:a16="http://schemas.microsoft.com/office/drawing/2014/main" val="2063440402"/>
                    </a:ext>
                  </a:extLst>
                </a:gridCol>
              </a:tblGrid>
              <a:tr h="288935">
                <a:tc>
                  <a:txBody>
                    <a:bodyPr/>
                    <a:lstStyle/>
                    <a:p>
                      <a:pPr algn="ctr"/>
                      <a:r>
                        <a:rPr lang="de-DE" sz="1100" dirty="0">
                          <a:solidFill>
                            <a:schemeClr val="tx1"/>
                          </a:solidFill>
                          <a:latin typeface="+mj-lt"/>
                        </a:rPr>
                        <a:t>Responsibility</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On-Premises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IaaS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PaaS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SaaS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90566429"/>
                  </a:ext>
                </a:extLst>
              </a:tr>
              <a:tr h="388620">
                <a:tc>
                  <a:txBody>
                    <a:bodyPr/>
                    <a:lstStyle/>
                    <a:p>
                      <a:r>
                        <a:rPr lang="de-DE" sz="1100" dirty="0">
                          <a:solidFill>
                            <a:schemeClr val="tx1"/>
                          </a:solidFill>
                          <a:latin typeface="+mj-lt"/>
                        </a:rPr>
                        <a:t>Data governance and Rights Management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de-DE" sz="1100" dirty="0">
                          <a:solidFill>
                            <a:schemeClr val="tx1"/>
                          </a:solidFill>
                          <a:latin typeface="+mj-lt"/>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1863667499"/>
                  </a:ext>
                </a:extLst>
              </a:tr>
              <a:tr h="288935">
                <a:tc>
                  <a:txBody>
                    <a:bodyPr/>
                    <a:lstStyle/>
                    <a:p>
                      <a:r>
                        <a:rPr lang="de-DE" sz="1100" dirty="0">
                          <a:solidFill>
                            <a:schemeClr val="tx1"/>
                          </a:solidFill>
                          <a:latin typeface="+mj-lt"/>
                        </a:rPr>
                        <a:t>Client endpoints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4050954191"/>
                  </a:ext>
                </a:extLst>
              </a:tr>
              <a:tr h="388620">
                <a:tc>
                  <a:txBody>
                    <a:bodyPr/>
                    <a:lstStyle/>
                    <a:p>
                      <a:r>
                        <a:rPr lang="de-DE" sz="1100" dirty="0">
                          <a:solidFill>
                            <a:schemeClr val="tx1"/>
                          </a:solidFill>
                          <a:latin typeface="+mj-lt"/>
                        </a:rPr>
                        <a:t>Account and access management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1269630258"/>
                  </a:ext>
                </a:extLst>
              </a:tr>
              <a:tr h="388620">
                <a:tc>
                  <a:txBody>
                    <a:bodyPr/>
                    <a:lstStyle/>
                    <a:p>
                      <a:r>
                        <a:rPr lang="de-DE" sz="1100" dirty="0">
                          <a:solidFill>
                            <a:schemeClr val="tx1"/>
                          </a:solidFill>
                          <a:latin typeface="+mj-lt"/>
                        </a:rPr>
                        <a:t>Identity and directory infrastructure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extLst>
                  <a:ext uri="{0D108BD9-81ED-4DB2-BD59-A6C34878D82A}">
                    <a16:rowId xmlns:a16="http://schemas.microsoft.com/office/drawing/2014/main" val="2936489739"/>
                  </a:ext>
                </a:extLst>
              </a:tr>
              <a:tr h="388620">
                <a:tc>
                  <a:txBody>
                    <a:bodyPr/>
                    <a:lstStyle/>
                    <a:p>
                      <a:r>
                        <a:rPr lang="de-DE" sz="1100" dirty="0">
                          <a:solidFill>
                            <a:schemeClr val="tx1"/>
                          </a:solidFill>
                          <a:latin typeface="+mj-lt"/>
                        </a:rPr>
                        <a:t>Application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kumimoji="0" lang="de-DE" sz="1100" b="0" i="0" u="none" strike="noStrike" kern="1200" cap="none" spc="0" normalizeH="0" baseline="0" noProof="0" dirty="0">
                        <a:ln>
                          <a:noFill/>
                        </a:ln>
                        <a:solidFill>
                          <a:schemeClr val="tx1"/>
                        </a:solidFill>
                        <a:effectLst/>
                        <a:uLnTx/>
                        <a:uFillTx/>
                        <a:latin typeface="+mj-lt"/>
                        <a:ea typeface="+mn-ea"/>
                        <a:cs typeface="+mn-cs"/>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1859470329"/>
                  </a:ext>
                </a:extLst>
              </a:tr>
              <a:tr h="388620">
                <a:tc>
                  <a:txBody>
                    <a:bodyPr/>
                    <a:lstStyle/>
                    <a:p>
                      <a:r>
                        <a:rPr lang="de-DE" sz="1100" dirty="0">
                          <a:solidFill>
                            <a:schemeClr val="tx1"/>
                          </a:solidFill>
                          <a:latin typeface="+mj-lt"/>
                        </a:rPr>
                        <a:t>Network controls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724286487"/>
                  </a:ext>
                </a:extLst>
              </a:tr>
              <a:tr h="288935">
                <a:tc>
                  <a:txBody>
                    <a:bodyPr/>
                    <a:lstStyle/>
                    <a:p>
                      <a:r>
                        <a:rPr lang="de-DE" sz="1100" dirty="0">
                          <a:solidFill>
                            <a:schemeClr val="tx1"/>
                          </a:solidFill>
                          <a:latin typeface="+mj-lt"/>
                        </a:rPr>
                        <a:t>Operating system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lang="de-DE" sz="1100" dirty="0">
                          <a:solidFill>
                            <a:schemeClr val="tx1"/>
                          </a:solidFill>
                          <a:latin typeface="+mj-lt"/>
                        </a:rPr>
                        <a:t>Microsoft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553248286"/>
                  </a:ext>
                </a:extLst>
              </a:tr>
              <a:tr h="288935">
                <a:tc>
                  <a:txBody>
                    <a:bodyPr/>
                    <a:lstStyle/>
                    <a:p>
                      <a:r>
                        <a:rPr lang="de-DE" sz="1100" dirty="0">
                          <a:solidFill>
                            <a:schemeClr val="tx1"/>
                          </a:solidFill>
                          <a:latin typeface="+mj-lt"/>
                        </a:rPr>
                        <a:t>Physical hosts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1138695883"/>
                  </a:ext>
                </a:extLst>
              </a:tr>
              <a:tr h="288935">
                <a:tc>
                  <a:txBody>
                    <a:bodyPr/>
                    <a:lstStyle/>
                    <a:p>
                      <a:r>
                        <a:rPr lang="de-DE" sz="1100" dirty="0">
                          <a:solidFill>
                            <a:schemeClr val="tx1"/>
                          </a:solidFill>
                          <a:latin typeface="+mj-lt"/>
                        </a:rPr>
                        <a:t>Physical network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537528356"/>
                  </a:ext>
                </a:extLst>
              </a:tr>
              <a:tr h="288935">
                <a:tc>
                  <a:txBody>
                    <a:bodyPr/>
                    <a:lstStyle/>
                    <a:p>
                      <a:r>
                        <a:rPr lang="de-DE" sz="1100" dirty="0">
                          <a:solidFill>
                            <a:schemeClr val="tx1"/>
                          </a:solidFill>
                          <a:latin typeface="+mj-lt"/>
                        </a:rPr>
                        <a:t>Physical datacenter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3209506587"/>
                  </a:ext>
                </a:extLst>
              </a:tr>
            </a:tbl>
          </a:graphicData>
        </a:graphic>
      </p:graphicFrame>
    </p:spTree>
    <p:extLst>
      <p:ext uri="{BB962C8B-B14F-4D97-AF65-F5344CB8AC3E}">
        <p14:creationId xmlns:p14="http://schemas.microsoft.com/office/powerpoint/2010/main" val="482162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Network Security Groups (NSGs)</a:t>
            </a:r>
          </a:p>
        </p:txBody>
      </p:sp>
      <p:sp>
        <p:nvSpPr>
          <p:cNvPr id="6" name="Text Placeholder 5"/>
          <p:cNvSpPr>
            <a:spLocks noGrp="1"/>
          </p:cNvSpPr>
          <p:nvPr>
            <p:ph sz="quarter" idx="4294967295"/>
          </p:nvPr>
        </p:nvSpPr>
        <p:spPr>
          <a:xfrm>
            <a:off x="314326" y="1949922"/>
            <a:ext cx="8505608" cy="2521652"/>
          </a:xfrm>
        </p:spPr>
        <p:txBody>
          <a:bodyPr/>
          <a:lstStyle/>
          <a:p>
            <a:pPr marL="0" indent="0">
              <a:buNone/>
            </a:pPr>
            <a:r>
              <a:rPr lang="en-US" sz="1800" b="1" dirty="0"/>
              <a:t>Network Security Groups (NSGs) </a:t>
            </a:r>
            <a:r>
              <a:rPr lang="en-US" sz="1800" dirty="0"/>
              <a:t>f</a:t>
            </a:r>
            <a:r>
              <a:rPr lang="en-US" sz="1800" dirty="0" err="1"/>
              <a:t>ilter</a:t>
            </a:r>
            <a:r>
              <a:rPr lang="en-US" sz="1800" dirty="0"/>
              <a:t> network traffic to and from Azure resources on Azure Virtual Networks.</a:t>
            </a:r>
          </a:p>
          <a:p>
            <a:pPr marL="0" indent="0">
              <a:buNone/>
            </a:pPr>
            <a:endParaRPr lang="en-US" sz="1800" dirty="0"/>
          </a:p>
          <a:p>
            <a:pPr marL="214313" indent="-214313">
              <a:lnSpc>
                <a:spcPct val="114000"/>
              </a:lnSpc>
            </a:pPr>
            <a:r>
              <a:rPr lang="en-US" sz="1800" dirty="0"/>
              <a:t>Set inbound and outbound rules to filter by source and destination IP address, port, and protocol.</a:t>
            </a:r>
          </a:p>
          <a:p>
            <a:pPr marL="214313" indent="-214313">
              <a:lnSpc>
                <a:spcPct val="114000"/>
              </a:lnSpc>
            </a:pPr>
            <a:r>
              <a:rPr lang="en-US" sz="1800" dirty="0"/>
              <a:t>Add multiple rules, as needed, within subscription limits. </a:t>
            </a:r>
          </a:p>
          <a:p>
            <a:pPr marL="214313" indent="-214313">
              <a:lnSpc>
                <a:spcPct val="114000"/>
              </a:lnSpc>
            </a:pPr>
            <a:r>
              <a:rPr lang="en-US" sz="1800" dirty="0"/>
              <a:t>Azure applies default, baseline security rules to new NSGs.</a:t>
            </a:r>
          </a:p>
          <a:p>
            <a:pPr marL="214313" indent="-214313">
              <a:lnSpc>
                <a:spcPct val="114000"/>
              </a:lnSpc>
            </a:pPr>
            <a:r>
              <a:rPr lang="en-US" sz="1800" dirty="0"/>
              <a:t>Override default rules with new, higher priority rules.</a:t>
            </a:r>
            <a:endParaRPr lang="en-US" sz="1800" dirty="0">
              <a:cs typeface="Segoe UI Semilight" pitchFamily="34" charset="0"/>
            </a:endParaRPr>
          </a:p>
        </p:txBody>
      </p:sp>
      <p:pic>
        <p:nvPicPr>
          <p:cNvPr id="4" name="Picture 3" descr="Image representing Network Security Group (NSG)">
            <a:extLst>
              <a:ext uri="{FF2B5EF4-FFF2-40B4-BE49-F238E27FC236}">
                <a16:creationId xmlns:a16="http://schemas.microsoft.com/office/drawing/2014/main" id="{AB314C1E-84BC-469E-95BE-241BC89020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7977" y="3210748"/>
            <a:ext cx="1677048" cy="1606805"/>
          </a:xfrm>
          <a:prstGeom prst="rect">
            <a:avLst/>
          </a:prstGeom>
        </p:spPr>
      </p:pic>
    </p:spTree>
    <p:extLst>
      <p:ext uri="{BB962C8B-B14F-4D97-AF65-F5344CB8AC3E}">
        <p14:creationId xmlns:p14="http://schemas.microsoft.com/office/powerpoint/2010/main" val="2970238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Firewall</a:t>
            </a:r>
          </a:p>
        </p:txBody>
      </p:sp>
      <p:sp>
        <p:nvSpPr>
          <p:cNvPr id="6" name="Text Placeholder 5"/>
          <p:cNvSpPr>
            <a:spLocks noGrp="1"/>
          </p:cNvSpPr>
          <p:nvPr>
            <p:ph sz="quarter" idx="10"/>
          </p:nvPr>
        </p:nvSpPr>
        <p:spPr>
          <a:xfrm>
            <a:off x="314326" y="1949923"/>
            <a:ext cx="8505608" cy="2391135"/>
          </a:xfrm>
        </p:spPr>
        <p:txBody>
          <a:bodyPr/>
          <a:lstStyle/>
          <a:p>
            <a:pPr marL="0" indent="0">
              <a:lnSpc>
                <a:spcPct val="114000"/>
              </a:lnSpc>
            </a:pPr>
            <a:r>
              <a:rPr lang="en-US" noProof="0" dirty="0"/>
              <a:t>A stateful, managed</a:t>
            </a:r>
            <a:r>
              <a:rPr lang="en-US" dirty="0"/>
              <a:t> </a:t>
            </a:r>
            <a:r>
              <a:rPr lang="en-US" noProof="0" dirty="0"/>
              <a:t>Firewall as a Service (</a:t>
            </a:r>
            <a:r>
              <a:rPr lang="en-US" noProof="0" dirty="0" err="1"/>
              <a:t>FaaS</a:t>
            </a:r>
            <a:r>
              <a:rPr lang="en-US" noProof="0" dirty="0"/>
              <a:t>) that grants/denies server access based on originating IP address,</a:t>
            </a:r>
            <a:r>
              <a:rPr lang="en-US" dirty="0"/>
              <a:t> in order </a:t>
            </a:r>
            <a:r>
              <a:rPr lang="en-US" noProof="0" dirty="0"/>
              <a:t>to protect network resources.</a:t>
            </a:r>
          </a:p>
          <a:p>
            <a:pPr marL="257175" indent="-257175">
              <a:lnSpc>
                <a:spcPct val="114000"/>
              </a:lnSpc>
              <a:buFont typeface="Arial" panose="020B0604020202020204" pitchFamily="34" charset="0"/>
              <a:buChar char="•"/>
            </a:pPr>
            <a:r>
              <a:rPr lang="en-US" dirty="0"/>
              <a:t>Applies inbound and outbound traffic filtering rules</a:t>
            </a:r>
          </a:p>
          <a:p>
            <a:pPr marL="257175" indent="-257175">
              <a:lnSpc>
                <a:spcPct val="114000"/>
              </a:lnSpc>
              <a:buFont typeface="Arial" panose="020B0604020202020204" pitchFamily="34" charset="0"/>
              <a:buChar char="•"/>
            </a:pPr>
            <a:r>
              <a:rPr lang="en-US" noProof="0" dirty="0"/>
              <a:t>Built-in high availability</a:t>
            </a:r>
          </a:p>
          <a:p>
            <a:pPr marL="257175" indent="-257175">
              <a:lnSpc>
                <a:spcPct val="114000"/>
              </a:lnSpc>
              <a:buFont typeface="Arial" panose="020B0604020202020204" pitchFamily="34" charset="0"/>
              <a:buChar char="•"/>
            </a:pPr>
            <a:r>
              <a:rPr lang="en-US" dirty="0"/>
              <a:t>Unrestricted cloud scalability</a:t>
            </a:r>
          </a:p>
          <a:p>
            <a:pPr marL="257175" indent="-257175">
              <a:lnSpc>
                <a:spcPct val="114000"/>
              </a:lnSpc>
              <a:buFont typeface="Arial" panose="020B0604020202020204" pitchFamily="34" charset="0"/>
              <a:buChar char="•"/>
            </a:pPr>
            <a:r>
              <a:rPr lang="en-US" dirty="0"/>
              <a:t>Uses Azure Monitor logging</a:t>
            </a:r>
            <a:endParaRPr lang="en-US" noProof="0" dirty="0"/>
          </a:p>
        </p:txBody>
      </p:sp>
      <p:pic>
        <p:nvPicPr>
          <p:cNvPr id="8" name="Graphic 7">
            <a:extLst>
              <a:ext uri="{FF2B5EF4-FFF2-40B4-BE49-F238E27FC236}">
                <a16:creationId xmlns:a16="http://schemas.microsoft.com/office/drawing/2014/main" id="{699A1371-042B-4BD4-A880-2D0C6A6512B3}"/>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37672" y="2441594"/>
            <a:ext cx="1981859" cy="1981859"/>
          </a:xfrm>
          <a:prstGeom prst="rect">
            <a:avLst/>
          </a:prstGeom>
        </p:spPr>
      </p:pic>
      <p:grpSp>
        <p:nvGrpSpPr>
          <p:cNvPr id="3" name="Group 2" descr="Azure Application Gateway icon - brick wall in front of applications in the cloud.">
            <a:extLst>
              <a:ext uri="{FF2B5EF4-FFF2-40B4-BE49-F238E27FC236}">
                <a16:creationId xmlns:a16="http://schemas.microsoft.com/office/drawing/2014/main" id="{5CB9A4C7-ABA6-4B21-9F30-6312FFD3F391}"/>
              </a:ext>
            </a:extLst>
          </p:cNvPr>
          <p:cNvGrpSpPr/>
          <p:nvPr/>
        </p:nvGrpSpPr>
        <p:grpSpPr>
          <a:xfrm>
            <a:off x="313982" y="4474683"/>
            <a:ext cx="8516036" cy="507831"/>
            <a:chOff x="418643" y="4786537"/>
            <a:chExt cx="11354714" cy="677108"/>
          </a:xfrm>
        </p:grpSpPr>
        <p:sp>
          <p:nvSpPr>
            <p:cNvPr id="2" name="Rectangle 1">
              <a:extLst>
                <a:ext uri="{FF2B5EF4-FFF2-40B4-BE49-F238E27FC236}">
                  <a16:creationId xmlns:a16="http://schemas.microsoft.com/office/drawing/2014/main" id="{FC351924-337F-4BF9-AB0F-C284E0A75DDA}"/>
                </a:ext>
              </a:extLst>
            </p:cNvPr>
            <p:cNvSpPr/>
            <p:nvPr/>
          </p:nvSpPr>
          <p:spPr>
            <a:xfrm>
              <a:off x="1091270" y="4786537"/>
              <a:ext cx="10682087" cy="677108"/>
            </a:xfrm>
            <a:prstGeom prst="rect">
              <a:avLst/>
            </a:prstGeom>
          </p:spPr>
          <p:txBody>
            <a:bodyPr wrap="square">
              <a:spAutoFit/>
            </a:bodyPr>
            <a:lstStyle/>
            <a:p>
              <a:r>
                <a:rPr lang="en-US" sz="1350" b="1" dirty="0">
                  <a:gradFill>
                    <a:gsLst>
                      <a:gs pos="1250">
                        <a:schemeClr val="tx1"/>
                      </a:gs>
                      <a:gs pos="100000">
                        <a:schemeClr val="tx1"/>
                      </a:gs>
                    </a:gsLst>
                    <a:lin ang="5400000" scaled="0"/>
                  </a:gradFill>
                  <a:cs typeface="Segoe UI Semilight" panose="020B0402040204020203" pitchFamily="34" charset="0"/>
                </a:rPr>
                <a:t>Azure Application Gateway </a:t>
              </a:r>
              <a:r>
                <a:rPr lang="en-US" sz="1350" dirty="0">
                  <a:gradFill>
                    <a:gsLst>
                      <a:gs pos="1250">
                        <a:schemeClr val="tx1"/>
                      </a:gs>
                      <a:gs pos="100000">
                        <a:schemeClr val="tx1"/>
                      </a:gs>
                    </a:gsLst>
                    <a:lin ang="5400000" scaled="0"/>
                  </a:gradFill>
                  <a:cs typeface="Segoe UI Semilight" panose="020B0402040204020203" pitchFamily="34" charset="0"/>
                </a:rPr>
                <a:t>also provides a firewall, Web Application Firewall (WAF). WAF provides centralized, inbound protection for your web applications.</a:t>
              </a:r>
            </a:p>
          </p:txBody>
        </p:sp>
        <p:pic>
          <p:nvPicPr>
            <p:cNvPr id="5" name="Graphic 4">
              <a:extLst>
                <a:ext uri="{FF2B5EF4-FFF2-40B4-BE49-F238E27FC236}">
                  <a16:creationId xmlns:a16="http://schemas.microsoft.com/office/drawing/2014/main" id="{FEA8DE28-8815-46DB-9446-C230FB27D7E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8643" y="4803459"/>
              <a:ext cx="612489" cy="612489"/>
            </a:xfrm>
            <a:prstGeom prst="rect">
              <a:avLst/>
            </a:prstGeom>
          </p:spPr>
        </p:pic>
      </p:grpSp>
    </p:spTree>
    <p:extLst>
      <p:ext uri="{BB962C8B-B14F-4D97-AF65-F5344CB8AC3E}">
        <p14:creationId xmlns:p14="http://schemas.microsoft.com/office/powerpoint/2010/main" val="4255940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Distributed Denial of Service (</a:t>
            </a:r>
            <a:r>
              <a:rPr lang="en-US" noProof="0" dirty="0" err="1"/>
              <a:t>DDoS</a:t>
            </a:r>
            <a:r>
              <a:rPr lang="en-US" noProof="0" dirty="0"/>
              <a:t>) protection</a:t>
            </a:r>
          </a:p>
        </p:txBody>
      </p:sp>
      <p:sp>
        <p:nvSpPr>
          <p:cNvPr id="6" name="Text Placeholder 5"/>
          <p:cNvSpPr>
            <a:spLocks noGrp="1"/>
          </p:cNvSpPr>
          <p:nvPr>
            <p:ph sz="quarter" idx="10"/>
          </p:nvPr>
        </p:nvSpPr>
        <p:spPr>
          <a:xfrm>
            <a:off x="314326" y="1858888"/>
            <a:ext cx="8505608" cy="2198294"/>
          </a:xfrm>
        </p:spPr>
        <p:txBody>
          <a:bodyPr vert="horz" wrap="square" lIns="0" tIns="68580" rIns="109728" bIns="68580" numCol="1" rtlCol="0" anchor="t" anchorCtr="0" compatLnSpc="1">
            <a:prstTxWarp prst="textNoShape">
              <a:avLst/>
            </a:prstTxWarp>
            <a:spAutoFit/>
          </a:bodyPr>
          <a:lstStyle/>
          <a:p>
            <a:r>
              <a:rPr lang="en-US" noProof="0" dirty="0">
                <a:latin typeface="+mn-lt"/>
              </a:rPr>
              <a:t>DDoS attacks overwhelm and exhaust network resources, making apps slow </a:t>
            </a:r>
            <a:br>
              <a:rPr lang="en-US" dirty="0"/>
            </a:br>
            <a:r>
              <a:rPr lang="en-US" noProof="0" dirty="0">
                <a:latin typeface="+mn-lt"/>
              </a:rPr>
              <a:t>or unresponsive.</a:t>
            </a:r>
            <a:endParaRPr lang="en-US" dirty="0">
              <a:latin typeface="+mn-lt"/>
            </a:endParaRPr>
          </a:p>
          <a:p>
            <a:pPr marL="257175" indent="-257175">
              <a:lnSpc>
                <a:spcPct val="114000"/>
              </a:lnSpc>
              <a:buFont typeface="Arial" panose="020B0604020202020204" pitchFamily="34" charset="0"/>
              <a:buChar char="•"/>
            </a:pPr>
            <a:r>
              <a:rPr lang="en-US" dirty="0">
                <a:latin typeface="+mn-lt"/>
              </a:rPr>
              <a:t>Sanitizes unwanted network traffic before it impacts service availability.</a:t>
            </a:r>
          </a:p>
          <a:p>
            <a:pPr marL="257175" indent="-257175">
              <a:lnSpc>
                <a:spcPct val="114000"/>
              </a:lnSpc>
              <a:buFont typeface="Arial" panose="020B0604020202020204" pitchFamily="34" charset="0"/>
              <a:buChar char="•"/>
            </a:pPr>
            <a:r>
              <a:rPr lang="en-US" dirty="0">
                <a:latin typeface="+mn-lt"/>
              </a:rPr>
              <a:t>Basic service tier is automatically enabled in Azure.</a:t>
            </a:r>
          </a:p>
          <a:p>
            <a:pPr marL="257175" indent="-257175">
              <a:lnSpc>
                <a:spcPct val="114000"/>
              </a:lnSpc>
              <a:buFont typeface="Arial" panose="020B0604020202020204" pitchFamily="34" charset="0"/>
              <a:buChar char="•"/>
            </a:pPr>
            <a:r>
              <a:rPr lang="en-US" dirty="0">
                <a:latin typeface="+mn-lt"/>
              </a:rPr>
              <a:t>Standard service tier</a:t>
            </a:r>
            <a:r>
              <a:rPr lang="en-US" i="1" dirty="0">
                <a:latin typeface="+mn-lt"/>
              </a:rPr>
              <a:t> </a:t>
            </a:r>
            <a:r>
              <a:rPr lang="en-US" dirty="0">
                <a:latin typeface="+mn-lt"/>
              </a:rPr>
              <a:t>adds mitigation capabilities</a:t>
            </a:r>
            <a:r>
              <a:rPr lang="en-US" dirty="0"/>
              <a:t> that are </a:t>
            </a:r>
            <a:r>
              <a:rPr lang="en-US" dirty="0">
                <a:latin typeface="+mn-lt"/>
              </a:rPr>
              <a:t>tuned to protect </a:t>
            </a:r>
            <a:br>
              <a:rPr lang="en-US" dirty="0"/>
            </a:br>
            <a:r>
              <a:rPr lang="en-US" dirty="0">
                <a:latin typeface="+mn-lt"/>
              </a:rPr>
              <a:t>Azure Virtual Network resources.</a:t>
            </a:r>
            <a:endParaRPr lang="en-US" noProof="0" dirty="0">
              <a:latin typeface="+mn-lt"/>
              <a:cs typeface="Segoe UI Semilight" pitchFamily="34" charset="0"/>
            </a:endParaRPr>
          </a:p>
        </p:txBody>
      </p:sp>
      <p:pic>
        <p:nvPicPr>
          <p:cNvPr id="5" name="Picture 4" descr="Picture of an attacker trying to do a denial of service attack on the cloud, and Azure DDoS Protection is blocking the attack.">
            <a:extLst>
              <a:ext uri="{FF2B5EF4-FFF2-40B4-BE49-F238E27FC236}">
                <a16:creationId xmlns:a16="http://schemas.microsoft.com/office/drawing/2014/main" id="{AD98E63B-39CC-4211-9726-13F2BF3357F7}"/>
              </a:ext>
            </a:extLst>
          </p:cNvPr>
          <p:cNvPicPr>
            <a:picLocks noChangeAspect="1"/>
          </p:cNvPicPr>
          <p:nvPr/>
        </p:nvPicPr>
        <p:blipFill>
          <a:blip r:embed="rId3"/>
          <a:stretch>
            <a:fillRect/>
          </a:stretch>
        </p:blipFill>
        <p:spPr>
          <a:xfrm>
            <a:off x="1617979" y="3956703"/>
            <a:ext cx="5632352" cy="1094138"/>
          </a:xfrm>
          <a:prstGeom prst="rect">
            <a:avLst/>
          </a:prstGeom>
        </p:spPr>
      </p:pic>
    </p:spTree>
    <p:extLst>
      <p:ext uri="{BB962C8B-B14F-4D97-AF65-F5344CB8AC3E}">
        <p14:creationId xmlns:p14="http://schemas.microsoft.com/office/powerpoint/2010/main" val="3923577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Defense in Depth Reviewed</a:t>
            </a:r>
            <a:endParaRPr lang="en-US" noProof="0" dirty="0">
              <a:cs typeface="Segoe UI"/>
            </a:endParaRPr>
          </a:p>
        </p:txBody>
      </p:sp>
      <p:sp>
        <p:nvSpPr>
          <p:cNvPr id="6" name="Text Placeholder 5"/>
          <p:cNvSpPr>
            <a:spLocks noGrp="1"/>
          </p:cNvSpPr>
          <p:nvPr>
            <p:ph sz="quarter" idx="4294967295"/>
          </p:nvPr>
        </p:nvSpPr>
        <p:spPr>
          <a:xfrm>
            <a:off x="314326" y="1949923"/>
            <a:ext cx="4618506" cy="3074688"/>
          </a:xfrm>
        </p:spPr>
        <p:txBody>
          <a:bodyPr vert="horz" wrap="square" lIns="0" tIns="68580" rIns="109728" bIns="68580" numCol="1" rtlCol="0" anchor="t" anchorCtr="0" compatLnSpc="1">
            <a:prstTxWarp prst="textNoShape">
              <a:avLst/>
            </a:prstTxWarp>
            <a:spAutoFit/>
          </a:bodyPr>
          <a:lstStyle/>
          <a:p>
            <a:r>
              <a:rPr lang="en-US" sz="1800" dirty="0"/>
              <a:t>Combining network security solutions</a:t>
            </a:r>
            <a:endParaRPr lang="en-US" sz="1800" dirty="0">
              <a:cs typeface="Segoe UI Semibold"/>
            </a:endParaRPr>
          </a:p>
          <a:p>
            <a:pPr marL="257175" indent="-257175"/>
            <a:r>
              <a:rPr lang="en-US" sz="1800" b="1" dirty="0"/>
              <a:t>NSGs </a:t>
            </a:r>
            <a:r>
              <a:rPr lang="en-US" sz="1800" dirty="0"/>
              <a:t>with </a:t>
            </a:r>
            <a:r>
              <a:rPr lang="en-US" sz="1800" b="1" dirty="0"/>
              <a:t>Azure Firewall</a:t>
            </a:r>
            <a:r>
              <a:rPr lang="en-US" sz="1800" dirty="0"/>
              <a:t> to achieve defense in depth. </a:t>
            </a:r>
            <a:endParaRPr lang="en-US" sz="1800" dirty="0">
              <a:cs typeface="Segoe UI"/>
            </a:endParaRPr>
          </a:p>
          <a:p>
            <a:pPr marL="257175" indent="-257175"/>
            <a:r>
              <a:rPr lang="en-US" sz="1800" b="1" dirty="0"/>
              <a:t>Perimeter layer </a:t>
            </a:r>
            <a:r>
              <a:rPr lang="en-US" sz="1800" dirty="0"/>
              <a:t>protects your network boundaries with Azure DDoS Protection and Azure Firewall.</a:t>
            </a:r>
          </a:p>
          <a:p>
            <a:pPr marL="257175" indent="-257175"/>
            <a:r>
              <a:rPr lang="en-US" sz="1800" b="1" dirty="0"/>
              <a:t>Networking layer </a:t>
            </a:r>
            <a:r>
              <a:rPr lang="en-US" sz="1800" dirty="0"/>
              <a:t>only permits traffic to pass between networked resources with Network Security Group (NSG) inbound and outbound rules.</a:t>
            </a:r>
          </a:p>
        </p:txBody>
      </p:sp>
      <p:grpSp>
        <p:nvGrpSpPr>
          <p:cNvPr id="2" name="Group 1" descr="Defense in depth graphic: data, application, compute, network, perimeter, identity &amp; access, and physical security. ">
            <a:extLst>
              <a:ext uri="{FF2B5EF4-FFF2-40B4-BE49-F238E27FC236}">
                <a16:creationId xmlns:a16="http://schemas.microsoft.com/office/drawing/2014/main" id="{D844EFE4-F557-47FD-B48B-E92C88C692BB}"/>
              </a:ext>
            </a:extLst>
          </p:cNvPr>
          <p:cNvGrpSpPr/>
          <p:nvPr/>
        </p:nvGrpSpPr>
        <p:grpSpPr>
          <a:xfrm>
            <a:off x="5056783" y="1904553"/>
            <a:ext cx="3759601" cy="2816021"/>
            <a:chOff x="6366893" y="1369646"/>
            <a:chExt cx="2568045" cy="2816227"/>
          </a:xfrm>
        </p:grpSpPr>
        <p:sp>
          <p:nvSpPr>
            <p:cNvPr id="7" name="Rectangle 6">
              <a:extLst>
                <a:ext uri="{FF2B5EF4-FFF2-40B4-BE49-F238E27FC236}">
                  <a16:creationId xmlns:a16="http://schemas.microsoft.com/office/drawing/2014/main" id="{7C56C9B4-7FE3-4EC5-BF7C-FD47C08D7DEA}"/>
                </a:ext>
              </a:extLst>
            </p:cNvPr>
            <p:cNvSpPr/>
            <p:nvPr/>
          </p:nvSpPr>
          <p:spPr>
            <a:xfrm>
              <a:off x="6366893" y="1369646"/>
              <a:ext cx="2568045" cy="281622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Physical Security</a:t>
              </a:r>
            </a:p>
          </p:txBody>
        </p:sp>
        <p:sp>
          <p:nvSpPr>
            <p:cNvPr id="8" name="Rectangle 7">
              <a:extLst>
                <a:ext uri="{FF2B5EF4-FFF2-40B4-BE49-F238E27FC236}">
                  <a16:creationId xmlns:a16="http://schemas.microsoft.com/office/drawing/2014/main" id="{D1F37FA4-52AD-4D14-91E2-7411A17FF5E2}"/>
                </a:ext>
              </a:extLst>
            </p:cNvPr>
            <p:cNvSpPr/>
            <p:nvPr/>
          </p:nvSpPr>
          <p:spPr>
            <a:xfrm>
              <a:off x="6451560" y="1747216"/>
              <a:ext cx="2398711" cy="243865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Identity &amp; Access</a:t>
              </a:r>
            </a:p>
          </p:txBody>
        </p:sp>
        <p:sp>
          <p:nvSpPr>
            <p:cNvPr id="9" name="Rectangle 8">
              <a:extLst>
                <a:ext uri="{FF2B5EF4-FFF2-40B4-BE49-F238E27FC236}">
                  <a16:creationId xmlns:a16="http://schemas.microsoft.com/office/drawing/2014/main" id="{F02755D6-CE95-41B4-AB29-F66E7FCB6E65}"/>
                </a:ext>
              </a:extLst>
            </p:cNvPr>
            <p:cNvSpPr/>
            <p:nvPr/>
          </p:nvSpPr>
          <p:spPr>
            <a:xfrm>
              <a:off x="6530405" y="2116393"/>
              <a:ext cx="2235199" cy="206947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Perimeter</a:t>
              </a:r>
            </a:p>
          </p:txBody>
        </p:sp>
        <p:sp>
          <p:nvSpPr>
            <p:cNvPr id="10" name="Rectangle 9">
              <a:extLst>
                <a:ext uri="{FF2B5EF4-FFF2-40B4-BE49-F238E27FC236}">
                  <a16:creationId xmlns:a16="http://schemas.microsoft.com/office/drawing/2014/main" id="{2B0C5988-5E19-44D0-BF7D-0F5693694A7E}"/>
                </a:ext>
              </a:extLst>
            </p:cNvPr>
            <p:cNvSpPr/>
            <p:nvPr/>
          </p:nvSpPr>
          <p:spPr>
            <a:xfrm>
              <a:off x="6642586" y="2510743"/>
              <a:ext cx="2021420" cy="167512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Network</a:t>
              </a:r>
            </a:p>
          </p:txBody>
        </p:sp>
        <p:sp>
          <p:nvSpPr>
            <p:cNvPr id="11" name="Rectangle 10">
              <a:extLst>
                <a:ext uri="{FF2B5EF4-FFF2-40B4-BE49-F238E27FC236}">
                  <a16:creationId xmlns:a16="http://schemas.microsoft.com/office/drawing/2014/main" id="{1F4352B3-7860-4327-A404-2E33A601A562}"/>
                </a:ext>
              </a:extLst>
            </p:cNvPr>
            <p:cNvSpPr/>
            <p:nvPr/>
          </p:nvSpPr>
          <p:spPr>
            <a:xfrm>
              <a:off x="6767470" y="2910783"/>
              <a:ext cx="1778002" cy="127509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Compute</a:t>
              </a:r>
            </a:p>
          </p:txBody>
        </p:sp>
        <p:sp>
          <p:nvSpPr>
            <p:cNvPr id="12" name="Rectangle 11">
              <a:extLst>
                <a:ext uri="{FF2B5EF4-FFF2-40B4-BE49-F238E27FC236}">
                  <a16:creationId xmlns:a16="http://schemas.microsoft.com/office/drawing/2014/main" id="{671DBBDC-E6B9-4B33-8C12-AB1CCFAE76BB}"/>
                </a:ext>
              </a:extLst>
            </p:cNvPr>
            <p:cNvSpPr/>
            <p:nvPr/>
          </p:nvSpPr>
          <p:spPr>
            <a:xfrm>
              <a:off x="6898703" y="3307833"/>
              <a:ext cx="1515535" cy="87804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Application</a:t>
              </a:r>
            </a:p>
          </p:txBody>
        </p:sp>
        <p:sp>
          <p:nvSpPr>
            <p:cNvPr id="13" name="Rectangle 12">
              <a:extLst>
                <a:ext uri="{FF2B5EF4-FFF2-40B4-BE49-F238E27FC236}">
                  <a16:creationId xmlns:a16="http://schemas.microsoft.com/office/drawing/2014/main" id="{0D107C82-D597-4BED-9FBC-6CE7BF8594B2}"/>
                </a:ext>
              </a:extLst>
            </p:cNvPr>
            <p:cNvSpPr/>
            <p:nvPr/>
          </p:nvSpPr>
          <p:spPr>
            <a:xfrm>
              <a:off x="7047929" y="3745184"/>
              <a:ext cx="1210734" cy="440688"/>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Data</a:t>
              </a:r>
            </a:p>
          </p:txBody>
        </p:sp>
      </p:grpSp>
    </p:spTree>
    <p:extLst>
      <p:ext uri="{BB962C8B-B14F-4D97-AF65-F5344CB8AC3E}">
        <p14:creationId xmlns:p14="http://schemas.microsoft.com/office/powerpoint/2010/main" val="4028246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 - Secure network traffic</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1949923"/>
            <a:ext cx="4046220" cy="2990562"/>
          </a:xfrm>
        </p:spPr>
        <p:txBody>
          <a:bodyPr vert="horz" wrap="square" lIns="0" tIns="68580" rIns="109728" bIns="68580" numCol="1" rtlCol="0" anchor="t" anchorCtr="0" compatLnSpc="1">
            <a:prstTxWarp prst="textNoShape">
              <a:avLst/>
            </a:prstTxWarp>
            <a:spAutoFit/>
          </a:bodyPr>
          <a:lstStyle/>
          <a:p>
            <a:pPr marL="171450" lvl="1" indent="0">
              <a:buNone/>
            </a:pPr>
            <a:r>
              <a:rPr lang="en-US" sz="1800" dirty="0">
                <a:latin typeface="Segoe UI Semibold"/>
                <a:cs typeface="Segoe UI Semibold"/>
              </a:rPr>
              <a:t>Create and configure inbound &amp; outbound security port rules.</a:t>
            </a: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rPr>
              <a:t>Deploy a custom template to create a virtual machine.</a:t>
            </a:r>
            <a:endParaRPr lang="en-US" dirty="0">
              <a:gradFill>
                <a:gsLst>
                  <a:gs pos="1250">
                    <a:srgbClr val="1A1A1A"/>
                  </a:gs>
                  <a:gs pos="100000">
                    <a:srgbClr val="1A1A1A"/>
                  </a:gs>
                </a:gsLst>
                <a:lin ang="5400000" scaled="0"/>
              </a:gradFill>
              <a:latin typeface="+mn-lt"/>
              <a:cs typeface="Segoe UI"/>
            </a:endParaRP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rPr>
              <a:t>Create a network security group.</a:t>
            </a:r>
            <a:endParaRPr lang="en-US" dirty="0">
              <a:gradFill>
                <a:gsLst>
                  <a:gs pos="1250">
                    <a:srgbClr val="1A1A1A"/>
                  </a:gs>
                  <a:gs pos="100000">
                    <a:srgbClr val="1A1A1A"/>
                  </a:gs>
                </a:gsLst>
                <a:lin ang="5400000" scaled="0"/>
              </a:gradFill>
              <a:latin typeface="+mn-lt"/>
              <a:cs typeface="Segoe UI"/>
            </a:endParaRP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rPr>
              <a:t>Create an inbound security port rule to allow RDP.</a:t>
            </a:r>
            <a:endParaRPr lang="en-US" dirty="0">
              <a:gradFill>
                <a:gsLst>
                  <a:gs pos="1250">
                    <a:srgbClr val="1A1A1A"/>
                  </a:gs>
                  <a:gs pos="100000">
                    <a:srgbClr val="1A1A1A"/>
                  </a:gs>
                </a:gsLst>
                <a:lin ang="5400000" scaled="0"/>
              </a:gradFill>
              <a:latin typeface="+mn-lt"/>
              <a:cs typeface="Segoe UI"/>
            </a:endParaRP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cs typeface="Segoe UI Semilight" panose="020B0402040204020203" pitchFamily="34" charset="0"/>
              </a:rPr>
              <a:t>Configure an outbound security port rule to deny Internet access.</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1370785303"/>
      </p:ext>
    </p:extLst>
  </p:cSld>
  <p:clrMapOvr>
    <a:masterClrMapping/>
  </p:clrMapOvr>
  <p:transition>
    <p:fad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1500</Words>
  <Application>Microsoft Office PowerPoint</Application>
  <PresentationFormat>On-screen Show (4:3)</PresentationFormat>
  <Paragraphs>228</Paragraphs>
  <Slides>13</Slides>
  <Notes>12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13</vt:i4>
      </vt:variant>
    </vt:vector>
  </HeadingPairs>
  <TitlesOfParts>
    <vt:vector size="23" baseType="lpstr">
      <vt:lpstr>Arial</vt:lpstr>
      <vt:lpstr>Myriad Pro</vt:lpstr>
      <vt:lpstr>Segoe UI</vt:lpstr>
      <vt:lpstr>Segoe UI Light</vt:lpstr>
      <vt:lpstr>Segoe UI Semibold</vt:lpstr>
      <vt:lpstr>Segoe UI Semibold (Headings)</vt:lpstr>
      <vt:lpstr>Verdana</vt:lpstr>
      <vt:lpstr>Wingdings</vt:lpstr>
      <vt:lpstr>20140311PresentationUWTSDTemplate</vt:lpstr>
      <vt:lpstr>Microsoft Power Platform Template</vt:lpstr>
      <vt:lpstr>ACCA6025</vt:lpstr>
      <vt:lpstr>Azure Features</vt:lpstr>
      <vt:lpstr>Module outline</vt:lpstr>
      <vt:lpstr>PowerPoint Presentation</vt:lpstr>
      <vt:lpstr>Secure network connectivity</vt:lpstr>
      <vt:lpstr>Secure Network Connectivity - Objective Domain</vt:lpstr>
      <vt:lpstr>Defense in depth</vt:lpstr>
      <vt:lpstr>Shared Security</vt:lpstr>
      <vt:lpstr>Network Security Groups (NSGs)</vt:lpstr>
      <vt:lpstr>Azure Firewall</vt:lpstr>
      <vt:lpstr>Azure Distributed Denial of Service (DDoS) protection</vt:lpstr>
      <vt:lpstr>Defense in Depth Reviewed</vt:lpstr>
      <vt:lpstr>Walkthrough - Secure network traffic</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49</cp:revision>
  <cp:lastPrinted>2018-07-09T15:27:01Z</cp:lastPrinted>
  <dcterms:created xsi:type="dcterms:W3CDTF">2002-10-07T19:43:58Z</dcterms:created>
  <dcterms:modified xsi:type="dcterms:W3CDTF">2022-11-30T22:49:50Z</dcterms:modified>
</cp:coreProperties>
</file>