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9"/>
  </p:normalViewPr>
  <p:slideViewPr>
    <p:cSldViewPr snapToGrid="0">
      <p:cViewPr varScale="1">
        <p:scale>
          <a:sx n="92" d="100"/>
          <a:sy n="92" d="100"/>
        </p:scale>
        <p:origin x="7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588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45135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8901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2437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44877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9153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19036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7672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60318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6254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86582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190216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05030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43656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85982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8915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06092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FA2B21-3FCD-4721-B95C-427943F61125}" type="datetime1">
              <a:rPr lang="en-US" smtClean="0"/>
              <a:t>9/27/19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75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  <p:sldLayoutId id="2147483729" r:id="rId13"/>
    <p:sldLayoutId id="2147483730" r:id="rId14"/>
    <p:sldLayoutId id="2147483731" r:id="rId15"/>
    <p:sldLayoutId id="2147483732" r:id="rId16"/>
    <p:sldLayoutId id="2147483733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tiff"/><Relationship Id="rId7" Type="http://schemas.openxmlformats.org/officeDocument/2006/relationships/image" Target="../media/image9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6.tiff"/><Relationship Id="rId9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93F5F36-0C92-7E4B-86CB-597E975C8618}"/>
              </a:ext>
            </a:extLst>
          </p:cNvPr>
          <p:cNvSpPr/>
          <p:nvPr/>
        </p:nvSpPr>
        <p:spPr>
          <a:xfrm>
            <a:off x="9428661" y="1293872"/>
            <a:ext cx="2763339" cy="36782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61E6AF5-2C63-A249-87AE-D5DC4EA219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617"/>
          <a:stretch/>
        </p:blipFill>
        <p:spPr>
          <a:xfrm>
            <a:off x="6204525" y="1396318"/>
            <a:ext cx="1657051" cy="14765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B4EE8C-528B-5843-9CA4-6EB1EADADF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7882" y="-1"/>
            <a:ext cx="2519422" cy="283150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1ACAF48-FC34-A748-A32A-7384E259ABF3}"/>
              </a:ext>
            </a:extLst>
          </p:cNvPr>
          <p:cNvSpPr/>
          <p:nvPr/>
        </p:nvSpPr>
        <p:spPr>
          <a:xfrm>
            <a:off x="4074384" y="4701758"/>
            <a:ext cx="5354277" cy="21407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-20706" y="-15985"/>
            <a:ext cx="4095090" cy="33621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Alyssa Williams, </a:t>
            </a:r>
            <a:r>
              <a:rPr lang="en-GB" sz="1400" dirty="0" err="1"/>
              <a:t>dwi’n</a:t>
            </a:r>
            <a:r>
              <a:rPr lang="en-GB" sz="1400" dirty="0"/>
              <a:t> 24,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o </a:t>
            </a:r>
            <a:r>
              <a:rPr lang="en-GB" sz="1400" dirty="0" err="1"/>
              <a:t>Rhydaman</a:t>
            </a:r>
            <a:r>
              <a:rPr lang="en-GB" sz="1400" dirty="0"/>
              <a:t>. </a:t>
            </a:r>
            <a:r>
              <a:rPr lang="en-GB" sz="1400" dirty="0" err="1"/>
              <a:t>Wnes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raddio</a:t>
            </a:r>
            <a:r>
              <a:rPr lang="en-GB" sz="1400" dirty="0"/>
              <a:t> o </a:t>
            </a:r>
            <a:r>
              <a:rPr lang="en-GB" sz="1400" dirty="0" err="1"/>
              <a:t>Brifysgol</a:t>
            </a:r>
            <a:r>
              <a:rPr lang="en-GB" sz="1400" dirty="0"/>
              <a:t> De Cymru </a:t>
            </a:r>
            <a:r>
              <a:rPr lang="en-GB" sz="1400" dirty="0" err="1"/>
              <a:t>yn</a:t>
            </a:r>
            <a:r>
              <a:rPr lang="en-GB" sz="1400" dirty="0"/>
              <a:t> 2017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gradd</a:t>
            </a:r>
            <a:r>
              <a:rPr lang="en-GB" sz="1400" dirty="0"/>
              <a:t> BA (</a:t>
            </a:r>
            <a:r>
              <a:rPr lang="en-GB" sz="1400" dirty="0" err="1"/>
              <a:t>anrh</a:t>
            </a:r>
            <a:r>
              <a:rPr lang="en-GB" sz="1400" dirty="0"/>
              <a:t>) </a:t>
            </a:r>
            <a:r>
              <a:rPr lang="en-GB" sz="1400" dirty="0" err="1"/>
              <a:t>Theatr</a:t>
            </a:r>
            <a:r>
              <a:rPr lang="en-GB" sz="1400" dirty="0"/>
              <a:t> a Drama, a </a:t>
            </a:r>
            <a:r>
              <a:rPr lang="en-GB" sz="1400" dirty="0" err="1"/>
              <a:t>nawr</a:t>
            </a:r>
            <a:r>
              <a:rPr lang="en-GB" sz="1400" dirty="0"/>
              <a:t> </a:t>
            </a: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astudio</a:t>
            </a:r>
            <a:r>
              <a:rPr lang="en-GB" sz="1400" dirty="0"/>
              <a:t> </a:t>
            </a:r>
            <a:r>
              <a:rPr lang="en-GB" sz="1400" dirty="0" err="1"/>
              <a:t>cwrs</a:t>
            </a:r>
            <a:r>
              <a:rPr lang="en-GB" sz="1400" dirty="0"/>
              <a:t> TAR </a:t>
            </a:r>
            <a:r>
              <a:rPr lang="en-GB" sz="1400" dirty="0" err="1"/>
              <a:t>Cynradd</a:t>
            </a:r>
            <a:r>
              <a:rPr lang="en-GB" sz="1400" dirty="0"/>
              <a:t> </a:t>
            </a:r>
            <a:r>
              <a:rPr lang="en-GB" sz="1400" dirty="0" err="1"/>
              <a:t>ym</a:t>
            </a:r>
            <a:r>
              <a:rPr lang="en-GB" sz="1400" dirty="0"/>
              <a:t> </a:t>
            </a:r>
            <a:r>
              <a:rPr lang="en-GB" sz="1400" dirty="0" err="1"/>
              <a:t>Mhrifysgol</a:t>
            </a:r>
            <a:r>
              <a:rPr lang="en-GB" sz="1400" dirty="0"/>
              <a:t> y </a:t>
            </a:r>
            <a:r>
              <a:rPr lang="en-GB" sz="1400" dirty="0" err="1"/>
              <a:t>Drindod</a:t>
            </a:r>
            <a:r>
              <a:rPr lang="en-GB" sz="1400" dirty="0"/>
              <a:t> </a:t>
            </a:r>
            <a:r>
              <a:rPr lang="en-GB" sz="1400" dirty="0" err="1"/>
              <a:t>Dewi</a:t>
            </a:r>
            <a:r>
              <a:rPr lang="en-GB" sz="1400" dirty="0"/>
              <a:t> Sant </a:t>
            </a:r>
            <a:r>
              <a:rPr lang="en-GB" sz="1400" dirty="0" err="1"/>
              <a:t>yn</a:t>
            </a:r>
            <a:r>
              <a:rPr lang="en-GB" sz="1400" dirty="0"/>
              <a:t> Abertawe. </a:t>
            </a:r>
          </a:p>
          <a:p>
            <a:pPr algn="ctr"/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unig</a:t>
            </a:r>
            <a:r>
              <a:rPr lang="en-GB" sz="1400" dirty="0"/>
              <a:t> </a:t>
            </a:r>
            <a:r>
              <a:rPr lang="en-GB" sz="1400" dirty="0" err="1"/>
              <a:t>blentyn</a:t>
            </a:r>
            <a:r>
              <a:rPr lang="en-GB" sz="1400" dirty="0"/>
              <a:t>, </a:t>
            </a:r>
            <a:r>
              <a:rPr lang="en-GB" sz="1400" dirty="0" err="1"/>
              <a:t>mae</a:t>
            </a:r>
            <a:r>
              <a:rPr lang="en-GB" sz="1400" dirty="0"/>
              <a:t> 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ddau</a:t>
            </a:r>
            <a:r>
              <a:rPr lang="en-GB" sz="1400" dirty="0"/>
              <a:t> </a:t>
            </a:r>
            <a:r>
              <a:rPr lang="en-GB" sz="1400" dirty="0" err="1"/>
              <a:t>gi</a:t>
            </a:r>
            <a:r>
              <a:rPr lang="en-GB" sz="1400" dirty="0"/>
              <a:t>,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rhydd</a:t>
            </a:r>
            <a:r>
              <a:rPr lang="en-GB" sz="1400" dirty="0"/>
              <a:t> </a:t>
            </a: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rhedeg</a:t>
            </a:r>
            <a:r>
              <a:rPr lang="en-GB" sz="1400" dirty="0"/>
              <a:t>, </a:t>
            </a:r>
            <a:r>
              <a:rPr lang="en-GB" sz="1400" dirty="0" err="1"/>
              <a:t>nofio</a:t>
            </a:r>
            <a:r>
              <a:rPr lang="en-GB" sz="1400" dirty="0"/>
              <a:t> ac </a:t>
            </a:r>
            <a:r>
              <a:rPr lang="en-GB" sz="1400" dirty="0" err="1"/>
              <a:t>amryw</a:t>
            </a:r>
            <a:r>
              <a:rPr lang="en-GB" sz="1400" dirty="0"/>
              <a:t> o </a:t>
            </a:r>
            <a:r>
              <a:rPr lang="en-GB" sz="1400" dirty="0" err="1"/>
              <a:t>chwaraeon</a:t>
            </a:r>
            <a:r>
              <a:rPr lang="en-GB" sz="1400" dirty="0"/>
              <a:t> </a:t>
            </a:r>
            <a:r>
              <a:rPr lang="en-GB" sz="1400" dirty="0" err="1"/>
              <a:t>arall</a:t>
            </a:r>
            <a:r>
              <a:rPr lang="en-GB" sz="1400" dirty="0"/>
              <a:t>. Mae </a:t>
            </a:r>
            <a:r>
              <a:rPr lang="en-GB" sz="1400" dirty="0" err="1"/>
              <a:t>actio</a:t>
            </a:r>
            <a:r>
              <a:rPr lang="en-GB" sz="1400" dirty="0"/>
              <a:t> a </a:t>
            </a:r>
            <a:r>
              <a:rPr lang="en-GB" sz="1400" dirty="0" err="1"/>
              <a:t>pherfformio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bwysig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mi, a </a:t>
            </a: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chwarae’r</a:t>
            </a:r>
            <a:r>
              <a:rPr lang="en-GB" sz="1400" dirty="0"/>
              <a:t> piano, a </a:t>
            </a:r>
            <a:r>
              <a:rPr lang="en-GB" sz="1400" dirty="0" err="1"/>
              <a:t>dwi’n</a:t>
            </a:r>
            <a:r>
              <a:rPr lang="en-GB" sz="1400" dirty="0"/>
              <a:t> (</a:t>
            </a:r>
            <a:r>
              <a:rPr lang="en-GB" sz="1400" dirty="0" err="1"/>
              <a:t>ceisio</a:t>
            </a:r>
            <a:r>
              <a:rPr lang="en-GB" sz="1400" dirty="0"/>
              <a:t>!) </a:t>
            </a:r>
            <a:r>
              <a:rPr lang="en-GB" sz="1400" dirty="0" err="1"/>
              <a:t>canu</a:t>
            </a:r>
            <a:r>
              <a:rPr lang="en-GB" sz="1400" dirty="0"/>
              <a:t>. </a:t>
            </a: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siaradus</a:t>
            </a:r>
            <a:r>
              <a:rPr lang="en-GB" sz="1400" dirty="0"/>
              <a:t> a </a:t>
            </a:r>
            <a:r>
              <a:rPr lang="en-GB" sz="1400" dirty="0" err="1"/>
              <a:t>chyfeillgar</a:t>
            </a:r>
            <a:r>
              <a:rPr lang="en-GB" sz="1400" dirty="0"/>
              <a:t>, </a:t>
            </a: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weithgar</a:t>
            </a:r>
            <a:r>
              <a:rPr lang="en-GB" sz="1400" dirty="0"/>
              <a:t> ac </a:t>
            </a: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awyddus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ac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athro</a:t>
            </a:r>
            <a:r>
              <a:rPr lang="en-GB" sz="1400" dirty="0"/>
              <a:t> </a:t>
            </a:r>
            <a:r>
              <a:rPr lang="en-GB" sz="1400" dirty="0" err="1"/>
              <a:t>gorau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bosib</a:t>
            </a:r>
            <a:r>
              <a:rPr lang="en-GB" sz="1400" dirty="0"/>
              <a:t>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548663" y="1104989"/>
            <a:ext cx="255121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u="sng" dirty="0">
              <a:solidFill>
                <a:schemeClr val="bg1"/>
              </a:solidFill>
            </a:endParaRPr>
          </a:p>
          <a:p>
            <a:endParaRPr lang="en-GB" sz="1400" u="sng" dirty="0">
              <a:solidFill>
                <a:schemeClr val="bg1"/>
              </a:solidFill>
            </a:endParaRPr>
          </a:p>
          <a:p>
            <a:r>
              <a:rPr lang="en-GB" sz="1400" u="sng" dirty="0" err="1">
                <a:solidFill>
                  <a:schemeClr val="bg1"/>
                </a:solidFill>
              </a:rPr>
              <a:t>Profiad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blaenorol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</a:p>
          <a:p>
            <a:endParaRPr lang="en-GB" sz="1200" dirty="0"/>
          </a:p>
          <a:p>
            <a:r>
              <a:rPr lang="en-GB" sz="1400" dirty="0" err="1">
                <a:solidFill>
                  <a:schemeClr val="bg1"/>
                </a:solidFill>
              </a:rPr>
              <a:t>Gwnes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gwrs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hyfforddi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nofio</a:t>
            </a:r>
            <a:r>
              <a:rPr lang="en-GB" sz="1400" dirty="0">
                <a:solidFill>
                  <a:schemeClr val="bg1"/>
                </a:solidFill>
              </a:rPr>
              <a:t> pan </a:t>
            </a:r>
            <a:r>
              <a:rPr lang="en-GB" sz="1400" dirty="0" err="1">
                <a:solidFill>
                  <a:schemeClr val="bg1"/>
                </a:solidFill>
              </a:rPr>
              <a:t>oeddwn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17, felly </a:t>
            </a:r>
            <a:r>
              <a:rPr lang="en-GB" sz="1400" dirty="0" err="1">
                <a:solidFill>
                  <a:schemeClr val="bg1"/>
                </a:solidFill>
              </a:rPr>
              <a:t>mae</a:t>
            </a:r>
            <a:r>
              <a:rPr lang="en-GB" sz="1400" dirty="0">
                <a:solidFill>
                  <a:schemeClr val="bg1"/>
                </a:solidFill>
              </a:rPr>
              <a:t> gen </a:t>
            </a:r>
            <a:r>
              <a:rPr lang="en-GB" sz="1400" dirty="0" err="1">
                <a:solidFill>
                  <a:schemeClr val="bg1"/>
                </a:solidFill>
              </a:rPr>
              <a:t>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sawl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flwyddyn</a:t>
            </a:r>
            <a:r>
              <a:rPr lang="en-GB" sz="1400" dirty="0">
                <a:solidFill>
                  <a:schemeClr val="bg1"/>
                </a:solidFill>
              </a:rPr>
              <a:t> o </a:t>
            </a:r>
            <a:r>
              <a:rPr lang="en-GB" sz="1400" dirty="0" err="1">
                <a:solidFill>
                  <a:schemeClr val="bg1"/>
                </a:solidFill>
              </a:rPr>
              <a:t>brofiad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dysgu</a:t>
            </a:r>
            <a:r>
              <a:rPr lang="en-GB" sz="1400" dirty="0">
                <a:solidFill>
                  <a:schemeClr val="bg1"/>
                </a:solidFill>
              </a:rPr>
              <a:t> plant, </a:t>
            </a:r>
            <a:r>
              <a:rPr lang="en-GB" sz="1400" dirty="0" err="1">
                <a:solidFill>
                  <a:schemeClr val="bg1"/>
                </a:solidFill>
              </a:rPr>
              <a:t>oedolion</a:t>
            </a:r>
            <a:r>
              <a:rPr lang="en-GB" sz="1400" dirty="0">
                <a:solidFill>
                  <a:schemeClr val="bg1"/>
                </a:solidFill>
              </a:rPr>
              <a:t> ac </a:t>
            </a:r>
            <a:r>
              <a:rPr lang="en-GB" sz="1400" dirty="0" err="1">
                <a:solidFill>
                  <a:schemeClr val="bg1"/>
                </a:solidFill>
              </a:rPr>
              <a:t>hyd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oed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babis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sut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nofio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Gweithiais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fel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Swyddog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Ieuenctid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gwmni</a:t>
            </a:r>
            <a:r>
              <a:rPr lang="en-GB" sz="1400" dirty="0">
                <a:solidFill>
                  <a:schemeClr val="bg1"/>
                </a:solidFill>
              </a:rPr>
              <a:t> Urdd </a:t>
            </a:r>
            <a:r>
              <a:rPr lang="en-GB" sz="1400" dirty="0" err="1">
                <a:solidFill>
                  <a:schemeClr val="bg1"/>
                </a:solidFill>
              </a:rPr>
              <a:t>Gobaith</a:t>
            </a:r>
            <a:r>
              <a:rPr lang="en-GB" sz="1400" dirty="0">
                <a:solidFill>
                  <a:schemeClr val="bg1"/>
                </a:solidFill>
              </a:rPr>
              <a:t> Cymru, ac </a:t>
            </a:r>
            <a:r>
              <a:rPr lang="en-GB" sz="1400" dirty="0" err="1">
                <a:solidFill>
                  <a:schemeClr val="bg1"/>
                </a:solidFill>
              </a:rPr>
              <a:t>oedd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hwn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brofiad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arbennig</a:t>
            </a:r>
            <a:r>
              <a:rPr lang="en-GB" sz="1400" dirty="0">
                <a:solidFill>
                  <a:schemeClr val="bg1"/>
                </a:solidFill>
              </a:rPr>
              <a:t>. </a:t>
            </a:r>
            <a:r>
              <a:rPr lang="en-GB" sz="1400" dirty="0" err="1">
                <a:solidFill>
                  <a:schemeClr val="bg1"/>
                </a:solidFill>
              </a:rPr>
              <a:t>Roeddwn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cynnal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clybiau</a:t>
            </a:r>
            <a:r>
              <a:rPr lang="en-GB" sz="1400" dirty="0">
                <a:solidFill>
                  <a:schemeClr val="bg1"/>
                </a:solidFill>
              </a:rPr>
              <a:t>, </a:t>
            </a:r>
            <a:r>
              <a:rPr lang="en-GB" sz="1400" dirty="0" err="1">
                <a:solidFill>
                  <a:schemeClr val="bg1"/>
                </a:solidFill>
              </a:rPr>
              <a:t>gweithgareddau</a:t>
            </a:r>
            <a:r>
              <a:rPr lang="en-GB" sz="1400" dirty="0">
                <a:solidFill>
                  <a:schemeClr val="bg1"/>
                </a:solidFill>
              </a:rPr>
              <a:t> a </a:t>
            </a:r>
            <a:r>
              <a:rPr lang="en-GB" sz="1400" dirty="0" err="1">
                <a:solidFill>
                  <a:schemeClr val="bg1"/>
                </a:solidFill>
              </a:rPr>
              <a:t>chystadleuthau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chwaraeon</a:t>
            </a:r>
            <a:r>
              <a:rPr lang="en-GB" sz="1400" dirty="0">
                <a:solidFill>
                  <a:schemeClr val="bg1"/>
                </a:solidFill>
              </a:rPr>
              <a:t>, Eisteddfodau a </a:t>
            </a:r>
            <a:r>
              <a:rPr lang="en-GB" sz="1400" dirty="0" err="1">
                <a:solidFill>
                  <a:schemeClr val="bg1"/>
                </a:solidFill>
              </a:rPr>
              <a:t>llawer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mwy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  <a:endParaRPr lang="en-GB" sz="1200" dirty="0"/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159820" y="4684585"/>
            <a:ext cx="53542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 err="1">
                <a:solidFill>
                  <a:schemeClr val="bg1"/>
                </a:solidFill>
              </a:rPr>
              <a:t>Rhesymau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dros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ddewis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addysgu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fel</a:t>
            </a:r>
            <a:r>
              <a:rPr lang="en-GB" sz="1400" u="sng" dirty="0">
                <a:solidFill>
                  <a:schemeClr val="bg1"/>
                </a:solidFill>
              </a:rPr>
              <a:t> </a:t>
            </a:r>
            <a:r>
              <a:rPr lang="en-GB" sz="1400" u="sng" dirty="0" err="1">
                <a:solidFill>
                  <a:schemeClr val="bg1"/>
                </a:solidFill>
              </a:rPr>
              <a:t>proffesiwn</a:t>
            </a:r>
            <a:endParaRPr lang="en-GB" sz="1400" u="sng" dirty="0">
              <a:solidFill>
                <a:schemeClr val="bg1"/>
              </a:solidFill>
            </a:endParaRPr>
          </a:p>
          <a:p>
            <a:endParaRPr lang="en-GB" sz="1400" u="sng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Pan </a:t>
            </a:r>
            <a:r>
              <a:rPr lang="en-GB" sz="1400" dirty="0" err="1">
                <a:solidFill>
                  <a:schemeClr val="bg1"/>
                </a:solidFill>
              </a:rPr>
              <a:t>dwi’n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meddwl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ôl</a:t>
            </a:r>
            <a:r>
              <a:rPr lang="en-GB" sz="1400" dirty="0">
                <a:solidFill>
                  <a:schemeClr val="bg1"/>
                </a:solidFill>
              </a:rPr>
              <a:t> at </a:t>
            </a:r>
            <a:r>
              <a:rPr lang="en-GB" sz="1400" dirty="0" err="1">
                <a:solidFill>
                  <a:schemeClr val="bg1"/>
                </a:solidFill>
              </a:rPr>
              <a:t>fy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amser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ysgol</a:t>
            </a:r>
            <a:r>
              <a:rPr lang="en-GB" sz="1400" dirty="0">
                <a:solidFill>
                  <a:schemeClr val="bg1"/>
                </a:solidFill>
              </a:rPr>
              <a:t>, </a:t>
            </a:r>
            <a:r>
              <a:rPr lang="en-GB" sz="1400" dirty="0" err="1">
                <a:solidFill>
                  <a:schemeClr val="bg1"/>
                </a:solidFill>
              </a:rPr>
              <a:t>dwi’n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cofio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amseroedd</a:t>
            </a:r>
            <a:r>
              <a:rPr lang="en-GB" sz="1400" dirty="0">
                <a:solidFill>
                  <a:schemeClr val="bg1"/>
                </a:solidFill>
              </a:rPr>
              <a:t> da </a:t>
            </a:r>
            <a:r>
              <a:rPr lang="en-GB" sz="1400" dirty="0" err="1">
                <a:solidFill>
                  <a:schemeClr val="bg1"/>
                </a:solidFill>
              </a:rPr>
              <a:t>gyda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ffrindiau</a:t>
            </a:r>
            <a:r>
              <a:rPr lang="en-GB" sz="1400" dirty="0">
                <a:solidFill>
                  <a:schemeClr val="bg1"/>
                </a:solidFill>
              </a:rPr>
              <a:t> a </a:t>
            </a:r>
            <a:r>
              <a:rPr lang="en-GB" sz="1400" dirty="0" err="1">
                <a:solidFill>
                  <a:schemeClr val="bg1"/>
                </a:solidFill>
              </a:rPr>
              <a:t>dysgu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llawer</a:t>
            </a:r>
            <a:r>
              <a:rPr lang="en-GB" sz="1400" dirty="0">
                <a:solidFill>
                  <a:schemeClr val="bg1"/>
                </a:solidFill>
              </a:rPr>
              <a:t>, </a:t>
            </a:r>
            <a:r>
              <a:rPr lang="en-GB" sz="1400" dirty="0" err="1">
                <a:solidFill>
                  <a:schemeClr val="bg1"/>
                </a:solidFill>
              </a:rPr>
              <a:t>ond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dwi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hefyd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cofio'r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athrawon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oedd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gefnogol</a:t>
            </a:r>
            <a:r>
              <a:rPr lang="en-GB" sz="1400" dirty="0">
                <a:solidFill>
                  <a:schemeClr val="bg1"/>
                </a:solidFill>
              </a:rPr>
              <a:t> ac </a:t>
            </a:r>
            <a:r>
              <a:rPr lang="en-GB" sz="1400" dirty="0" err="1">
                <a:solidFill>
                  <a:schemeClr val="bg1"/>
                </a:solidFill>
              </a:rPr>
              <a:t>ar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adegau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wedi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fy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nhynnu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drwy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adegau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anodd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Dwi’n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hynod</a:t>
            </a:r>
            <a:r>
              <a:rPr lang="en-GB" sz="1400" dirty="0">
                <a:solidFill>
                  <a:schemeClr val="bg1"/>
                </a:solidFill>
              </a:rPr>
              <a:t> o </a:t>
            </a:r>
            <a:r>
              <a:rPr lang="en-GB" sz="1400" dirty="0" err="1">
                <a:solidFill>
                  <a:schemeClr val="bg1"/>
                </a:solidFill>
              </a:rPr>
              <a:t>ddiolchgar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iddyn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nhw</a:t>
            </a:r>
            <a:r>
              <a:rPr lang="en-GB" sz="1400" dirty="0">
                <a:solidFill>
                  <a:schemeClr val="bg1"/>
                </a:solidFill>
              </a:rPr>
              <a:t>, a </a:t>
            </a:r>
            <a:r>
              <a:rPr lang="en-GB" sz="1400" dirty="0" err="1">
                <a:solidFill>
                  <a:schemeClr val="bg1"/>
                </a:solidFill>
              </a:rPr>
              <a:t>hoffwn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i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hefyd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fod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ysbrydoledig</a:t>
            </a:r>
            <a:r>
              <a:rPr lang="en-GB" sz="1400" dirty="0">
                <a:solidFill>
                  <a:schemeClr val="bg1"/>
                </a:solidFill>
              </a:rPr>
              <a:t> a </a:t>
            </a:r>
            <a:r>
              <a:rPr lang="en-GB" sz="1400" dirty="0" err="1">
                <a:solidFill>
                  <a:schemeClr val="bg1"/>
                </a:solidFill>
              </a:rPr>
              <a:t>helpu</a:t>
            </a:r>
            <a:r>
              <a:rPr lang="en-GB" sz="1400" dirty="0">
                <a:solidFill>
                  <a:schemeClr val="bg1"/>
                </a:solidFill>
              </a:rPr>
              <a:t> plant </a:t>
            </a:r>
            <a:r>
              <a:rPr lang="en-GB" sz="1400" dirty="0" err="1">
                <a:solidFill>
                  <a:schemeClr val="bg1"/>
                </a:solidFill>
              </a:rPr>
              <a:t>yn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yr</a:t>
            </a:r>
            <a:r>
              <a:rPr lang="en-GB" sz="1400" dirty="0">
                <a:solidFill>
                  <a:schemeClr val="bg1"/>
                </a:solidFill>
              </a:rPr>
              <a:t> un </a:t>
            </a:r>
            <a:r>
              <a:rPr lang="en-GB" sz="1400" dirty="0" err="1">
                <a:solidFill>
                  <a:schemeClr val="bg1"/>
                </a:solidFill>
              </a:rPr>
              <a:t>ffordd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wnaethon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nhw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helpu</a:t>
            </a:r>
            <a:r>
              <a:rPr lang="en-GB" sz="1400" dirty="0">
                <a:solidFill>
                  <a:schemeClr val="bg1"/>
                </a:solidFill>
              </a:rPr>
              <a:t> fi. </a:t>
            </a:r>
            <a:r>
              <a:rPr lang="en-GB" sz="1400" dirty="0" err="1">
                <a:solidFill>
                  <a:schemeClr val="bg1"/>
                </a:solidFill>
              </a:rPr>
              <a:t>Hefyd</a:t>
            </a:r>
            <a:r>
              <a:rPr lang="en-GB" sz="1400" dirty="0">
                <a:solidFill>
                  <a:schemeClr val="bg1"/>
                </a:solidFill>
              </a:rPr>
              <a:t>- </a:t>
            </a:r>
            <a:r>
              <a:rPr lang="en-GB" sz="1400" dirty="0" err="1">
                <a:solidFill>
                  <a:schemeClr val="bg1"/>
                </a:solidFill>
              </a:rPr>
              <a:t>gwyliau</a:t>
            </a:r>
            <a:r>
              <a:rPr lang="en-GB" sz="1400" dirty="0">
                <a:solidFill>
                  <a:schemeClr val="bg1"/>
                </a:solidFill>
              </a:rPr>
              <a:t> da!</a:t>
            </a:r>
          </a:p>
          <a:p>
            <a:r>
              <a:rPr lang="en-GB" sz="1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4772097" y="2970372"/>
            <a:ext cx="47420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Y math o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athro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hoffwn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fod</a:t>
            </a:r>
            <a:endParaRPr lang="en-GB" sz="14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Amyneddgar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!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garedig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athro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plant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gallu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troi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ato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pan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fydd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‘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na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broblem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Hoffwn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feddwl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fy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mod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berson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teg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, felly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athro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teg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hefyd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Mae’n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bwysig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mi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fod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y plant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mwynhau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dosbarth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hefyd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teimlo’n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ddiogel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2212729" y="3371678"/>
            <a:ext cx="26249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Meysydd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/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pynciau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medraf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accent1">
                    <a:lumMod val="75000"/>
                  </a:schemeClr>
                </a:solidFill>
              </a:rPr>
              <a:t>haddysgu</a:t>
            </a:r>
            <a:endParaRPr lang="en-GB" sz="14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Cymraeg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Drama</a:t>
            </a:r>
          </a:p>
          <a:p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Ymarfer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Corff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Cerddoriaeth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487304" y="3110"/>
            <a:ext cx="348878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accent1"/>
                </a:solidFill>
              </a:rPr>
              <a:t>Cefndir</a:t>
            </a:r>
            <a:r>
              <a:rPr lang="en-GB" sz="1400" b="1" u="sng" dirty="0">
                <a:solidFill>
                  <a:schemeClr val="accent1"/>
                </a:solidFill>
              </a:rPr>
              <a:t> </a:t>
            </a:r>
            <a:r>
              <a:rPr lang="en-GB" sz="1400" b="1" u="sng">
                <a:solidFill>
                  <a:schemeClr val="accent1"/>
                </a:solidFill>
              </a:rPr>
              <a:t>academaidd</a:t>
            </a:r>
            <a:endParaRPr lang="en-GB" sz="1400" b="1" u="sng" dirty="0">
              <a:solidFill>
                <a:schemeClr val="accent1"/>
              </a:solidFill>
            </a:endParaRP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GB" sz="1400" dirty="0">
                <a:solidFill>
                  <a:schemeClr val="accent1"/>
                </a:solidFill>
              </a:rPr>
              <a:t>Ysgol </a:t>
            </a:r>
            <a:r>
              <a:rPr lang="en-GB" sz="1400" dirty="0" err="1">
                <a:solidFill>
                  <a:schemeClr val="accent1"/>
                </a:solidFill>
              </a:rPr>
              <a:t>Parcyrhun</a:t>
            </a:r>
            <a:endParaRPr lang="en-GB" sz="1400" dirty="0">
              <a:solidFill>
                <a:schemeClr val="accent1"/>
              </a:solidFill>
            </a:endParaRPr>
          </a:p>
          <a:p>
            <a:r>
              <a:rPr lang="en-GB" sz="1400" dirty="0">
                <a:solidFill>
                  <a:schemeClr val="accent1"/>
                </a:solidFill>
              </a:rPr>
              <a:t>Ysgol </a:t>
            </a:r>
            <a:r>
              <a:rPr lang="en-GB" sz="1400" dirty="0" err="1">
                <a:solidFill>
                  <a:schemeClr val="accent1"/>
                </a:solidFill>
              </a:rPr>
              <a:t>Dyffryn</a:t>
            </a:r>
            <a:r>
              <a:rPr lang="en-GB" sz="1400" dirty="0">
                <a:solidFill>
                  <a:schemeClr val="accent1"/>
                </a:solidFill>
              </a:rPr>
              <a:t> Aman</a:t>
            </a:r>
          </a:p>
          <a:p>
            <a:r>
              <a:rPr lang="en-GB" sz="1400" dirty="0" err="1">
                <a:solidFill>
                  <a:schemeClr val="accent1"/>
                </a:solidFill>
              </a:rPr>
              <a:t>Prifysgol</a:t>
            </a:r>
            <a:r>
              <a:rPr lang="en-GB" sz="1400" dirty="0">
                <a:solidFill>
                  <a:schemeClr val="accent1"/>
                </a:solidFill>
              </a:rPr>
              <a:t> De Cymru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8FCA9D-1AA3-CB41-8B2A-C5E3237363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648" b="19796"/>
          <a:stretch/>
        </p:blipFill>
        <p:spPr>
          <a:xfrm>
            <a:off x="2104141" y="4972116"/>
            <a:ext cx="1987949" cy="1887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EDA2CA-9784-9348-BCCD-4D56FAAC86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44" r="10384"/>
          <a:stretch/>
        </p:blipFill>
        <p:spPr>
          <a:xfrm>
            <a:off x="7883118" y="1459522"/>
            <a:ext cx="1524000" cy="11231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93665F-703F-7A42-888A-B4CB397989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3566" y="125953"/>
            <a:ext cx="1183621" cy="11836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D91338-5007-C744-9A9E-BFA3A5BE9C7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6799" b="17997"/>
          <a:stretch/>
        </p:blipFill>
        <p:spPr>
          <a:xfrm>
            <a:off x="9428662" y="4862945"/>
            <a:ext cx="2763338" cy="197953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3A20608-6D42-3C4A-98A0-3633DCDCDB6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731" b="3949"/>
          <a:stretch/>
        </p:blipFill>
        <p:spPr>
          <a:xfrm>
            <a:off x="-27963" y="3343193"/>
            <a:ext cx="2132104" cy="34992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3ECD59-464E-E044-87A6-F13A5D8E0FB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8661" y="15525"/>
            <a:ext cx="2763339" cy="1523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{FAA98B73-86F1-6243-943D-90951209A6EA}tf10001073</Template>
  <TotalTime>2032</TotalTime>
  <Words>344</Words>
  <Application>Microsoft Macintosh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Droplet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Alyssa Williams (1301110)</cp:lastModifiedBy>
  <cp:revision>17</cp:revision>
  <dcterms:created xsi:type="dcterms:W3CDTF">2019-09-05T20:58:34Z</dcterms:created>
  <dcterms:modified xsi:type="dcterms:W3CDTF">2019-09-27T13:24:50Z</dcterms:modified>
</cp:coreProperties>
</file>