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65" r:id="rId4"/>
    <p:sldId id="266" r:id="rId5"/>
    <p:sldId id="267" r:id="rId6"/>
    <p:sldId id="271" r:id="rId7"/>
    <p:sldId id="270" r:id="rId8"/>
    <p:sldId id="269" r:id="rId9"/>
    <p:sldId id="268" r:id="rId10"/>
    <p:sldId id="26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13BC95-136B-0FFE-BAA2-6B7C463B516A}" v="1432" dt="2025-05-09T18:45:01.246"/>
    <p1510:client id="{45C56B61-E61A-79F0-5E01-33075A403DBD}" v="105" dt="2025-05-09T12:11:15.081"/>
    <p1510:client id="{635A495F-64BF-DE6D-A0FC-C931AEF3D422}" v="38" dt="2025-05-09T08:44:28.764"/>
    <p1510:client id="{64C54AB9-2A1D-A93E-7CDE-6E4C2BDC4676}" v="874" dt="2025-05-09T17:59:55.317"/>
    <p1510:client id="{85874EB5-DB2F-BAA2-FF3F-14E50E6F6575}" v="165" dt="2025-05-09T12:17:04.109"/>
    <p1510:client id="{85D0FBB8-21AE-2B99-89C9-1F898DDFFA13}" v="651" dt="2025-05-09T08:40:35.854"/>
    <p1510:client id="{BD86CF59-83E3-182C-79E9-3FD36110B149}" v="490" dt="2025-05-09T08:11:15.389"/>
    <p1510:client id="{EB779EC9-9127-CA9D-F8A8-D5EF8BCC1594}" v="617" dt="2025-05-09T08:32:23.3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149" autoAdjust="0"/>
    <p:restoredTop sz="94660"/>
  </p:normalViewPr>
  <p:slideViewPr>
    <p:cSldViewPr snapToGrid="0">
      <p:cViewPr varScale="1">
        <p:scale>
          <a:sx n="119" d="100"/>
          <a:sy n="119" d="100"/>
        </p:scale>
        <p:origin x="224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314546_student_uwtsd_ac_uk/Documents/Presentation7_Pie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Physical Activity in Young People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rgbClr val="FFFFFF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spPr>
            <a:ln>
              <a:solidFill>
                <a:srgbClr val="FFFFFF"/>
              </a:solidFill>
              <a:prstDash val="solid"/>
            </a:ln>
          </c:spPr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rgbClr val="FFFFFF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1-EDEC-4715-B888-489CBAD24A4D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rgbClr val="FFFFFF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3-EDEC-4715-B888-489CBAD24A4D}"/>
              </c:ext>
            </c:extLst>
          </c:dPt>
          <c:cat>
            <c:strRef>
              <c:f>Sheet2!B2:B3</c:f>
              <c:strCache>
                <c:ptCount val="2"/>
                <c:pt idx="0">
                  <c:v>Meets Criteria</c:v>
                </c:pt>
                <c:pt idx="1">
                  <c:v>Doesnt Meet Criteria</c:v>
                </c:pt>
              </c:strCache>
            </c:strRef>
          </c:cat>
          <c:val>
            <c:numRef>
              <c:f>Sheet2!C2:C3</c:f>
              <c:numCache>
                <c:formatCode>0%</c:formatCode>
                <c:ptCount val="2"/>
                <c:pt idx="0">
                  <c:v>0.18</c:v>
                </c:pt>
                <c:pt idx="1">
                  <c:v>0.82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EDEC-4715-B888-489CBAD24A4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rgbClr val="FFFFFF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ysgolbaebaglan.j2bloggy.com/facilities/#:~:text=In%20addition%2C%20there%20is%20a,theatre%20for%20large%20theatrical%20productions" TargetMode="External"/><Relationship Id="rId3" Type="http://schemas.openxmlformats.org/officeDocument/2006/relationships/hyperlink" Target="https://coflein.gov.uk/en/site/423195/" TargetMode="External"/><Relationship Id="rId7" Type="http://schemas.openxmlformats.org/officeDocument/2006/relationships/hyperlink" Target="https://www.thetimes.com/uk/healthcare/article/british-children-are-world-leaders-in-laziness-hb5nbmk2w" TargetMode="External"/><Relationship Id="rId2" Type="http://schemas.openxmlformats.org/officeDocument/2006/relationships/hyperlink" Target="https://www.britannica.com/place/Neath-Port-Talbo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live-well/exercise/physical-activity-guidelines-children-and-young-people/" TargetMode="External"/><Relationship Id="rId5" Type="http://schemas.openxmlformats.org/officeDocument/2006/relationships/hyperlink" Target="https://phw.nhs.wales/news/adolescents-in-wales-not-meeting-physical-activity-guidelines-updated-analysis/?utm_" TargetMode="External"/><Relationship Id="rId4" Type="http://schemas.openxmlformats.org/officeDocument/2006/relationships/hyperlink" Target="https://estyn.gov.wales/education-providers/ysgol-bae-baglan/#inspection-repor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FE2FB7-B0EB-F31F-98D0-C2050779D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0430" y="583345"/>
            <a:ext cx="7160357" cy="41648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endParaRPr lang="en-US" sz="8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pic>
        <p:nvPicPr>
          <p:cNvPr id="5" name="Picture 4" descr="Ysgol Bae Baglan">
            <a:extLst>
              <a:ext uri="{FF2B5EF4-FFF2-40B4-BE49-F238E27FC236}">
                <a16:creationId xmlns:a16="http://schemas.microsoft.com/office/drawing/2014/main" id="{EE1F7286-6187-5E37-D166-FE3C233649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-1411"/>
            <a:ext cx="11277600" cy="59436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656EFD-2918-4601-7DD9-7C89D56BAC6D}"/>
              </a:ext>
            </a:extLst>
          </p:cNvPr>
          <p:cNvSpPr txBox="1"/>
          <p:nvPr/>
        </p:nvSpPr>
        <p:spPr>
          <a:xfrm>
            <a:off x="1202267" y="5943600"/>
            <a:ext cx="978182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Project: Active at Ysgol Bae Baglan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38446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56"/>
    </mc:Choice>
    <mc:Fallback>
      <p:transition spd="slow" advTm="14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45A5B04-E85C-4022-11F5-458F100A63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FC313FA-1A83-2060-CD92-66690A96A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613571F4-8B2F-BDD8-1881-1FD649BEB4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236D44A5-40D2-3645-98B4-197B389F2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BF1B2FA3-2ED4-6379-43C9-26E28ACD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CD463BC-018B-C808-3A4E-F02AFABBA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3B0CE83-3E5C-B9F0-72B9-364DB30CB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BE23F9AC-ECFA-0A9B-B0C0-CC74A2CF7E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10FC2F4D-07B6-A831-89CC-90720CC70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E3CBE6-BC27-7C6E-7122-A5190B5FE0D4}"/>
              </a:ext>
            </a:extLst>
          </p:cNvPr>
          <p:cNvSpPr txBox="1"/>
          <p:nvPr/>
        </p:nvSpPr>
        <p:spPr>
          <a:xfrm>
            <a:off x="327378" y="162838"/>
            <a:ext cx="11537244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British children are world leaders in inactivity </a:t>
            </a:r>
            <a:r>
              <a:rPr lang="en-US" sz="2000" b="1" dirty="0">
                <a:solidFill>
                  <a:schemeClr val="bg1"/>
                </a:solidFill>
              </a:rPr>
              <a:t>(The Times, 2024)</a:t>
            </a:r>
            <a:endParaRPr lang="en-US" sz="6000" b="1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A8AD9F6-32BF-6FDB-313C-416A95E80528}"/>
              </a:ext>
            </a:extLst>
          </p:cNvPr>
          <p:cNvSpPr txBox="1"/>
          <p:nvPr/>
        </p:nvSpPr>
        <p:spPr>
          <a:xfrm>
            <a:off x="1431756" y="4029398"/>
            <a:ext cx="8715022" cy="20005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500" dirty="0">
                <a:solidFill>
                  <a:schemeClr val="bg1"/>
                </a:solidFill>
                <a:ea typeface="+mn-lt"/>
                <a:cs typeface="+mn-lt"/>
              </a:rPr>
              <a:t>Public Health Wales (n.d.) identified that </a:t>
            </a:r>
            <a:endParaRPr lang="en-US" sz="2500">
              <a:solidFill>
                <a:schemeClr val="bg1"/>
              </a:solidFill>
            </a:endParaRPr>
          </a:p>
          <a:p>
            <a:pPr algn="ctr"/>
            <a:endParaRPr lang="en-US" sz="2500" dirty="0">
              <a:solidFill>
                <a:schemeClr val="bg1"/>
              </a:solidFill>
              <a:ea typeface="+mn-lt"/>
              <a:cs typeface="+mn-lt"/>
            </a:endParaRPr>
          </a:p>
          <a:p>
            <a:pPr algn="ctr"/>
            <a:r>
              <a:rPr lang="en-US" sz="2500" dirty="0">
                <a:solidFill>
                  <a:schemeClr val="bg1"/>
                </a:solidFill>
                <a:ea typeface="+mn-lt"/>
                <a:cs typeface="+mn-lt"/>
              </a:rPr>
              <a:t>82% of young people aged 11 – 16 were doing less than the minimum recommendation</a:t>
            </a:r>
            <a:endParaRPr lang="en-US" sz="2500" dirty="0" err="1">
              <a:solidFill>
                <a:schemeClr val="bg1"/>
              </a:solidFill>
            </a:endParaRPr>
          </a:p>
          <a:p>
            <a:endParaRPr lang="en-US" sz="1200" dirty="0">
              <a:solidFill>
                <a:srgbClr val="212529"/>
              </a:solidFill>
            </a:endParaRPr>
          </a:p>
          <a:p>
            <a:endParaRPr lang="en-US" sz="1200" dirty="0">
              <a:solidFill>
                <a:srgbClr val="212529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432ED2B-0090-A634-2000-4CD249E9DF09}"/>
              </a:ext>
            </a:extLst>
          </p:cNvPr>
          <p:cNvSpPr txBox="1"/>
          <p:nvPr/>
        </p:nvSpPr>
        <p:spPr>
          <a:xfrm>
            <a:off x="1433688" y="2566444"/>
            <a:ext cx="8940800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500" dirty="0">
                <a:solidFill>
                  <a:schemeClr val="bg1"/>
                </a:solidFill>
              </a:rPr>
              <a:t>The NHS (NHS, n.d.) recommends that young people participate in 60 minutes of moderate to intensive physical activity per day, </a:t>
            </a:r>
          </a:p>
        </p:txBody>
      </p:sp>
      <p:pic>
        <p:nvPicPr>
          <p:cNvPr id="17" name="Picture 16" descr="NHS Logo and symbol, meaning, history, PNG, brand">
            <a:extLst>
              <a:ext uri="{FF2B5EF4-FFF2-40B4-BE49-F238E27FC236}">
                <a16:creationId xmlns:a16="http://schemas.microsoft.com/office/drawing/2014/main" id="{42015D67-46E4-D698-6F73-80C719C4CF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506" y="6291043"/>
            <a:ext cx="1041646" cy="440248"/>
          </a:xfrm>
          <a:prstGeom prst="rect">
            <a:avLst/>
          </a:prstGeom>
        </p:spPr>
      </p:pic>
      <p:graphicFrame>
        <p:nvGraphicFramePr>
          <p:cNvPr id="21" name="Chart 20">
            <a:extLst>
              <a:ext uri="{FF2B5EF4-FFF2-40B4-BE49-F238E27FC236}">
                <a16:creationId xmlns:a16="http://schemas.microsoft.com/office/drawing/2014/main" id="{33973373-5489-7572-3507-EE603F7ACFA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15372172"/>
              </p:ext>
            </p:extLst>
          </p:nvPr>
        </p:nvGraphicFramePr>
        <p:xfrm>
          <a:off x="2547970" y="1206039"/>
          <a:ext cx="7097888" cy="445064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058375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9" grpId="0"/>
      <p:bldP spid="9" grpId="1"/>
      <p:bldP spid="13" grpId="0"/>
      <p:bldP spid="13" grpId="1"/>
      <p:bldGraphic spid="21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F671B36-A571-5966-24DD-833A289EB8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5502106-CE08-694B-2BF7-9E78C0CF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D7243737-0C24-EE65-8681-589A9D4B0B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021F8842-5EFF-62FF-FFC3-F8DFF8FDA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1AA596C9-97EB-C953-F3D5-4DFD6B9BA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 hidden="1">
            <a:extLst>
              <a:ext uri="{FF2B5EF4-FFF2-40B4-BE49-F238E27FC236}">
                <a16:creationId xmlns:a16="http://schemas.microsoft.com/office/drawing/2014/main" id="{747481E1-D555-8910-EA80-9FB55E27A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D3CB5398-1A11-8003-0F94-F45D2A245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4ECBC884-70BA-0D18-8E20-7551BC35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8CDFD8A1-80E2-C69D-8946-F7E066989D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15256F5-45E7-A51C-9358-E32E3390F776}"/>
              </a:ext>
            </a:extLst>
          </p:cNvPr>
          <p:cNvSpPr txBox="1"/>
          <p:nvPr/>
        </p:nvSpPr>
        <p:spPr>
          <a:xfrm>
            <a:off x="327377" y="349955"/>
            <a:ext cx="6039555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000" b="1" dirty="0">
                <a:solidFill>
                  <a:schemeClr val="bg1"/>
                </a:solidFill>
              </a:rPr>
              <a:t>The Target Audience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3C68B8-F37F-17CB-EDE9-8369BAD73E84}"/>
              </a:ext>
            </a:extLst>
          </p:cNvPr>
          <p:cNvSpPr txBox="1"/>
          <p:nvPr/>
        </p:nvSpPr>
        <p:spPr>
          <a:xfrm>
            <a:off x="549367" y="1708410"/>
            <a:ext cx="6307666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The school sports survey highlights key trends surrounding young peoples participation in sport and physical activity (School Sport Survey, 2022) and was produced by Sport Wales.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  <a:ea typeface="+mn-lt"/>
                <a:cs typeface="+mn-lt"/>
              </a:rPr>
              <a:t>The survey highlights some ALARMING figures:</a:t>
            </a:r>
          </a:p>
          <a:p>
            <a:endParaRPr lang="en-US" dirty="0">
              <a:solidFill>
                <a:srgbClr val="000000"/>
              </a:solidFill>
              <a:ea typeface="+mn-lt"/>
              <a:cs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DF612A-A17F-5A80-3827-FBFA086B7597}"/>
              </a:ext>
            </a:extLst>
          </p:cNvPr>
          <p:cNvSpPr txBox="1"/>
          <p:nvPr/>
        </p:nvSpPr>
        <p:spPr>
          <a:xfrm>
            <a:off x="458824" y="3620640"/>
            <a:ext cx="677167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</a:rPr>
              <a:t>Year 3 Pupils (aged 7 – 8) reported the lowest levels of regular participation in sports at 33% participating in activities 3 or more times per week.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20AF5DA-9E37-D08C-D3C4-517C19A1453F}"/>
              </a:ext>
            </a:extLst>
          </p:cNvPr>
          <p:cNvSpPr txBox="1"/>
          <p:nvPr/>
        </p:nvSpPr>
        <p:spPr>
          <a:xfrm>
            <a:off x="458823" y="4815831"/>
            <a:ext cx="677167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</a:rPr>
              <a:t>Year 10 and 11 Pupils (aged 14 – 16) reported the highest levels of no frequent activity at 39% indicating they participate less than once per week.</a:t>
            </a:r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7C7C3CF-912A-6C7F-EC86-59231C3A461D}"/>
              </a:ext>
            </a:extLst>
          </p:cNvPr>
          <p:cNvSpPr txBox="1"/>
          <p:nvPr/>
        </p:nvSpPr>
        <p:spPr>
          <a:xfrm>
            <a:off x="457645" y="1422032"/>
            <a:ext cx="6815665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500" b="1" dirty="0">
                <a:solidFill>
                  <a:schemeClr val="bg1"/>
                </a:solidFill>
              </a:rPr>
              <a:t>Our Target audience will cover 2 groups, the junior and senior </a:t>
            </a:r>
            <a:r>
              <a:rPr lang="en-US" sz="3500" b="1" err="1">
                <a:solidFill>
                  <a:schemeClr val="bg1"/>
                </a:solidFill>
              </a:rPr>
              <a:t>programmes</a:t>
            </a:r>
            <a:r>
              <a:rPr lang="en-US" sz="3500" b="1" dirty="0">
                <a:solidFill>
                  <a:schemeClr val="bg1"/>
                </a:solidFill>
              </a:rPr>
              <a:t>. The Junior </a:t>
            </a:r>
            <a:r>
              <a:rPr lang="en-US" sz="3500" b="1" err="1">
                <a:solidFill>
                  <a:schemeClr val="bg1"/>
                </a:solidFill>
              </a:rPr>
              <a:t>programme</a:t>
            </a:r>
            <a:r>
              <a:rPr lang="en-US" sz="3500" b="1" dirty="0">
                <a:solidFill>
                  <a:schemeClr val="bg1"/>
                </a:solidFill>
              </a:rPr>
              <a:t> will cover children aged 7 – 9 (years 3 and 4) and the Senior </a:t>
            </a:r>
            <a:r>
              <a:rPr lang="en-US" sz="3500" b="1" err="1">
                <a:solidFill>
                  <a:schemeClr val="bg1"/>
                </a:solidFill>
              </a:rPr>
              <a:t>programme</a:t>
            </a:r>
            <a:r>
              <a:rPr lang="en-US" sz="3500" b="1" dirty="0">
                <a:solidFill>
                  <a:schemeClr val="bg1"/>
                </a:solidFill>
              </a:rPr>
              <a:t> will cover children aged 14 – 16 (Years 10 and 11)</a:t>
            </a:r>
          </a:p>
        </p:txBody>
      </p:sp>
      <p:pic>
        <p:nvPicPr>
          <p:cNvPr id="19" name="Picture 18" descr="4 Reasons Why Every Child Should Try Multiple Sports - Gymfinity Kids Ltd">
            <a:extLst>
              <a:ext uri="{FF2B5EF4-FFF2-40B4-BE49-F238E27FC236}">
                <a16:creationId xmlns:a16="http://schemas.microsoft.com/office/drawing/2014/main" id="{F324D1B4-CB24-F50D-E038-C3876BCD2C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186" r="30399" b="-101"/>
          <a:stretch/>
        </p:blipFill>
        <p:spPr>
          <a:xfrm>
            <a:off x="7584297" y="-27704"/>
            <a:ext cx="4609801" cy="691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7363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5" grpId="1"/>
      <p:bldP spid="7" grpId="0"/>
      <p:bldP spid="7" grpId="1"/>
      <p:bldP spid="11" grpId="0"/>
      <p:bldP spid="11" grpId="1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7FCABA1-B7A8-59D9-2766-C2976AC4AE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DB47EE-A6A0-9A53-39D4-FC7F9AC42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2750F98F-1729-F1AA-4D55-0746DCB3F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9681B97-1D89-E83E-8D70-0DAB653E5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B302D989-52FD-C016-3D8D-D4E05C40B1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47CD24E-4E9B-C143-8211-400DBEBB7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6ABD18BB-6E7B-60F0-1BD0-794CDFAA4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A5BEF084-696A-99C8-5717-7E36C69EF8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991730C4-295C-AFF8-C2C6-FDF47CA26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pic>
        <p:nvPicPr>
          <p:cNvPr id="52" name="Picture 51" descr="Ysgol Bae Baglan - Bouygues UK">
            <a:extLst>
              <a:ext uri="{FF2B5EF4-FFF2-40B4-BE49-F238E27FC236}">
                <a16:creationId xmlns:a16="http://schemas.microsoft.com/office/drawing/2014/main" id="{23F39FF9-18EB-40FC-901A-C70E89B571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170" r="-2" b="10065"/>
          <a:stretch/>
        </p:blipFill>
        <p:spPr>
          <a:xfrm>
            <a:off x="198739" y="166073"/>
            <a:ext cx="5804105" cy="316742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4" name="Picture 53" descr="Ysgol Bae Baglan - PE &amp; Sport on X: &quot;🟣🏉🟣🏉Yr 8 rugby boys putting in the  skill work at lunch time🟣🏉🟣🏉 https://t.co/dgUfU7oQ41&quot; / X">
            <a:extLst>
              <a:ext uri="{FF2B5EF4-FFF2-40B4-BE49-F238E27FC236}">
                <a16:creationId xmlns:a16="http://schemas.microsoft.com/office/drawing/2014/main" id="{9964F7F1-44AD-1054-5B8B-BC5D3E1812D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717" r="2" b="23443"/>
          <a:stretch/>
        </p:blipFill>
        <p:spPr>
          <a:xfrm>
            <a:off x="6195373" y="171717"/>
            <a:ext cx="5797883" cy="316742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6" name="Picture 55" descr="Carol Hamer: director of P.E. - Inhabitant magazine - Stride Treglown">
            <a:extLst>
              <a:ext uri="{FF2B5EF4-FFF2-40B4-BE49-F238E27FC236}">
                <a16:creationId xmlns:a16="http://schemas.microsoft.com/office/drawing/2014/main" id="{F36F8AE3-8657-5E06-5A98-E60D9F77A44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7988" r="-2" b="-2"/>
          <a:stretch/>
        </p:blipFill>
        <p:spPr>
          <a:xfrm>
            <a:off x="198739" y="3510858"/>
            <a:ext cx="5804105" cy="278994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8" name="Content Placeholder 8" descr="Ysgol Bae Baglan, Port Talbot - Design Commission for Wales">
            <a:extLst>
              <a:ext uri="{FF2B5EF4-FFF2-40B4-BE49-F238E27FC236}">
                <a16:creationId xmlns:a16="http://schemas.microsoft.com/office/drawing/2014/main" id="{8E3AC78E-1AE3-A7FF-D6AA-4E8030B94F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rcRect t="39525" r="2" b="326"/>
          <a:stretch/>
        </p:blipFill>
        <p:spPr>
          <a:xfrm>
            <a:off x="6195372" y="3510858"/>
            <a:ext cx="5797883" cy="278994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0" name="TextBox 59">
            <a:extLst>
              <a:ext uri="{FF2B5EF4-FFF2-40B4-BE49-F238E27FC236}">
                <a16:creationId xmlns:a16="http://schemas.microsoft.com/office/drawing/2014/main" id="{EB3964B5-5BA4-D431-A924-43F5D86A2883}"/>
              </a:ext>
            </a:extLst>
          </p:cNvPr>
          <p:cNvSpPr txBox="1"/>
          <p:nvPr/>
        </p:nvSpPr>
        <p:spPr>
          <a:xfrm>
            <a:off x="274104" y="2832854"/>
            <a:ext cx="1146324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b="1" dirty="0">
                <a:solidFill>
                  <a:schemeClr val="bg1"/>
                </a:solidFill>
              </a:rPr>
              <a:t>The facilities at Ysgol Bae Baglan</a:t>
            </a:r>
          </a:p>
        </p:txBody>
      </p:sp>
    </p:spTree>
    <p:extLst>
      <p:ext uri="{BB962C8B-B14F-4D97-AF65-F5344CB8AC3E}">
        <p14:creationId xmlns:p14="http://schemas.microsoft.com/office/powerpoint/2010/main" val="201159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/>
      <p:bldP spid="60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50787C-06BC-6E1D-095B-E0D5284DF73B}"/>
              </a:ext>
            </a:extLst>
          </p:cNvPr>
          <p:cNvSpPr txBox="1"/>
          <p:nvPr/>
        </p:nvSpPr>
        <p:spPr>
          <a:xfrm>
            <a:off x="416489" y="274837"/>
            <a:ext cx="11365552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7000" b="1" dirty="0">
                <a:solidFill>
                  <a:schemeClr val="bg1"/>
                </a:solidFill>
              </a:rPr>
              <a:t>Ysgol Bae Baglan – A new "Super School"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CC3047-3B7F-F61A-767B-4B7CFB4D2B04}"/>
              </a:ext>
            </a:extLst>
          </p:cNvPr>
          <p:cNvSpPr txBox="1"/>
          <p:nvPr/>
        </p:nvSpPr>
        <p:spPr>
          <a:xfrm>
            <a:off x="837311" y="2929389"/>
            <a:ext cx="10510457" cy="270843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3000" dirty="0">
                <a:solidFill>
                  <a:schemeClr val="bg1"/>
                </a:solidFill>
              </a:rPr>
              <a:t>£40 Million to build</a:t>
            </a:r>
          </a:p>
          <a:p>
            <a:pPr marL="285750" indent="-285750">
              <a:buFont typeface="Arial"/>
              <a:buChar char="•"/>
            </a:pPr>
            <a:r>
              <a:rPr lang="en-US" sz="3000" dirty="0">
                <a:solidFill>
                  <a:schemeClr val="bg1"/>
                </a:solidFill>
              </a:rPr>
              <a:t>Funded by Neath Port-Talbot and </a:t>
            </a:r>
            <a:r>
              <a:rPr lang="en-US" sz="3000" dirty="0">
                <a:solidFill>
                  <a:schemeClr val="bg1"/>
                </a:solidFill>
                <a:ea typeface="+mn-lt"/>
                <a:cs typeface="+mn-lt"/>
              </a:rPr>
              <a:t>Welsh Government's 21st Century Schools and Education </a:t>
            </a:r>
            <a:r>
              <a:rPr lang="en-US" sz="3000" err="1">
                <a:solidFill>
                  <a:schemeClr val="bg1"/>
                </a:solidFill>
                <a:ea typeface="+mn-lt"/>
                <a:cs typeface="+mn-lt"/>
              </a:rPr>
              <a:t>Programme</a:t>
            </a:r>
            <a:r>
              <a:rPr lang="en-US" sz="3000" dirty="0">
                <a:solidFill>
                  <a:schemeClr val="bg1"/>
                </a:solidFill>
                <a:ea typeface="+mn-lt"/>
                <a:cs typeface="+mn-lt"/>
              </a:rPr>
              <a:t>. (</a:t>
            </a:r>
            <a:r>
              <a:rPr lang="en-US" sz="3000" err="1">
                <a:solidFill>
                  <a:schemeClr val="bg1"/>
                </a:solidFill>
                <a:ea typeface="+mn-lt"/>
                <a:cs typeface="+mn-lt"/>
              </a:rPr>
              <a:t>Coflein</a:t>
            </a:r>
            <a:r>
              <a:rPr lang="en-US" sz="3000" dirty="0">
                <a:solidFill>
                  <a:schemeClr val="bg1"/>
                </a:solidFill>
                <a:ea typeface="+mn-lt"/>
                <a:cs typeface="+mn-lt"/>
              </a:rPr>
              <a:t> 2018)</a:t>
            </a:r>
          </a:p>
          <a:p>
            <a:pPr marL="285750" indent="-285750">
              <a:buFont typeface="Arial"/>
              <a:buChar char="•"/>
            </a:pPr>
            <a:r>
              <a:rPr lang="en-US" sz="3000" dirty="0">
                <a:solidFill>
                  <a:schemeClr val="bg1"/>
                </a:solidFill>
                <a:ea typeface="+mn-lt"/>
                <a:cs typeface="+mn-lt"/>
              </a:rPr>
              <a:t>Opened March 2017</a:t>
            </a:r>
          </a:p>
          <a:p>
            <a:pPr marL="285750" indent="-285750">
              <a:buFont typeface="Arial"/>
              <a:buChar char="•"/>
            </a:pPr>
            <a:r>
              <a:rPr lang="en-US" sz="3000" dirty="0">
                <a:solidFill>
                  <a:schemeClr val="bg1"/>
                </a:solidFill>
                <a:ea typeface="+mn-lt"/>
                <a:cs typeface="+mn-lt"/>
              </a:rPr>
              <a:t>School to over 1500 pupils (</a:t>
            </a:r>
            <a:r>
              <a:rPr lang="en-US" sz="3000" err="1">
                <a:solidFill>
                  <a:schemeClr val="bg1"/>
                </a:solidFill>
                <a:ea typeface="+mn-lt"/>
                <a:cs typeface="+mn-lt"/>
              </a:rPr>
              <a:t>Estyn</a:t>
            </a:r>
            <a:r>
              <a:rPr lang="en-US" sz="3000" dirty="0">
                <a:solidFill>
                  <a:schemeClr val="bg1"/>
                </a:solidFill>
                <a:ea typeface="+mn-lt"/>
                <a:cs typeface="+mn-lt"/>
              </a:rPr>
              <a:t>, 2018)</a:t>
            </a:r>
          </a:p>
          <a:p>
            <a:pPr marL="285750" indent="-285750">
              <a:buFont typeface="Arial"/>
              <a:buChar char="•"/>
            </a:pPr>
            <a:endParaRPr lang="en-US" sz="2000" dirty="0">
              <a:solidFill>
                <a:srgbClr val="1F1F1F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16570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B76BC6C-0793-245C-8E8D-26233C57FC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7365781-0221-D47C-2957-771AF5FA4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Graphic 13" hidden="1">
            <a:extLst>
              <a:ext uri="{FF2B5EF4-FFF2-40B4-BE49-F238E27FC236}">
                <a16:creationId xmlns:a16="http://schemas.microsoft.com/office/drawing/2014/main" id="{6030E88E-8A5E-7922-51F4-CC2A68DB7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Graphic 12" hidden="1">
            <a:extLst>
              <a:ext uri="{FF2B5EF4-FFF2-40B4-BE49-F238E27FC236}">
                <a16:creationId xmlns:a16="http://schemas.microsoft.com/office/drawing/2014/main" id="{A6835AC2-36CD-AAD0-3B66-1DABB9161A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Graphic 15" hidden="1">
            <a:extLst>
              <a:ext uri="{FF2B5EF4-FFF2-40B4-BE49-F238E27FC236}">
                <a16:creationId xmlns:a16="http://schemas.microsoft.com/office/drawing/2014/main" id="{26ECBC97-C05E-0FEC-A0F3-B0E0551D7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1" name="Straight Connector 10" hidden="1">
            <a:extLst>
              <a:ext uri="{FF2B5EF4-FFF2-40B4-BE49-F238E27FC236}">
                <a16:creationId xmlns:a16="http://schemas.microsoft.com/office/drawing/2014/main" id="{DAE117C9-F6E6-9B80-DECA-A8517CD5D7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22" hidden="1">
            <a:extLst>
              <a:ext uri="{FF2B5EF4-FFF2-40B4-BE49-F238E27FC236}">
                <a16:creationId xmlns:a16="http://schemas.microsoft.com/office/drawing/2014/main" id="{E4305D6A-5CA7-C1B9-F52B-CA3651F5ED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Graphic 23" hidden="1">
            <a:extLst>
              <a:ext uri="{FF2B5EF4-FFF2-40B4-BE49-F238E27FC236}">
                <a16:creationId xmlns:a16="http://schemas.microsoft.com/office/drawing/2014/main" id="{248DA352-ACE3-49BF-1E15-D8D30896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21" hidden="1">
            <a:extLst>
              <a:ext uri="{FF2B5EF4-FFF2-40B4-BE49-F238E27FC236}">
                <a16:creationId xmlns:a16="http://schemas.microsoft.com/office/drawing/2014/main" id="{B91982D3-1310-F236-5A6A-62B7CBC6C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1B6711-10A2-7494-62AD-C1F0A96886F3}"/>
              </a:ext>
            </a:extLst>
          </p:cNvPr>
          <p:cNvSpPr txBox="1"/>
          <p:nvPr/>
        </p:nvSpPr>
        <p:spPr>
          <a:xfrm>
            <a:off x="523503" y="1917256"/>
            <a:ext cx="11151449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'Project: Active' will be a multisport session delivered using Ysgol Bae Baglan's wide variety of facilities as previously discussed. The aim of the project is to raise the 2 key ages groups discussed earlier years 3 – 4 and years 10 – 11, but it will not be restricted solely to those enrolled at Bae Baglan. The Neath Port-Talbot area is approximately 441 square </a:t>
            </a:r>
            <a:r>
              <a:rPr lang="en-US" sz="3200" dirty="0" err="1">
                <a:solidFill>
                  <a:schemeClr val="bg1"/>
                </a:solidFill>
              </a:rPr>
              <a:t>kilometres</a:t>
            </a:r>
            <a:r>
              <a:rPr lang="en-US" sz="3200" dirty="0">
                <a:solidFill>
                  <a:schemeClr val="bg1"/>
                </a:solidFill>
              </a:rPr>
              <a:t> and it is estimated the population is roughly 142,000 (Britanica, 2025)This project, will be open to any children within the NPT area, who wish to attend. </a:t>
            </a:r>
          </a:p>
          <a:p>
            <a:pPr marL="285750" indent="-285750">
              <a:buFont typeface="Arial"/>
              <a:buChar char="•"/>
            </a:pP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2C9195-4EC4-E206-8A4D-0F965DC9E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8071" y="464852"/>
            <a:ext cx="10700662" cy="12804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8000" b="1" dirty="0">
                <a:solidFill>
                  <a:srgbClr val="FFFFFF"/>
                </a:solidFill>
              </a:rPr>
              <a:t>What is Project: Active?</a:t>
            </a:r>
            <a:endParaRPr lang="en-US" sz="8000" b="1" dirty="0"/>
          </a:p>
        </p:txBody>
      </p:sp>
    </p:spTree>
    <p:extLst>
      <p:ext uri="{BB962C8B-B14F-4D97-AF65-F5344CB8AC3E}">
        <p14:creationId xmlns:p14="http://schemas.microsoft.com/office/powerpoint/2010/main" val="2693720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751BC2E-B79A-2979-6A5B-53420BE319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3">
            <a:extLst>
              <a:ext uri="{FF2B5EF4-FFF2-40B4-BE49-F238E27FC236}">
                <a16:creationId xmlns:a16="http://schemas.microsoft.com/office/drawing/2014/main" id="{070F6E78-09BB-EF40-672D-CE8B44F585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Graphic 12">
            <a:extLst>
              <a:ext uri="{FF2B5EF4-FFF2-40B4-BE49-F238E27FC236}">
                <a16:creationId xmlns:a16="http://schemas.microsoft.com/office/drawing/2014/main" id="{8A8AF4BF-722D-46DD-E34A-A156DC26B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Graphic 15">
            <a:extLst>
              <a:ext uri="{FF2B5EF4-FFF2-40B4-BE49-F238E27FC236}">
                <a16:creationId xmlns:a16="http://schemas.microsoft.com/office/drawing/2014/main" id="{14A13B8D-9685-8C49-424F-8AA58F111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ECAC14E-2C49-E405-65A1-7BBE6215A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22">
            <a:extLst>
              <a:ext uri="{FF2B5EF4-FFF2-40B4-BE49-F238E27FC236}">
                <a16:creationId xmlns:a16="http://schemas.microsoft.com/office/drawing/2014/main" id="{96498967-8F8C-1607-27D9-9D184960B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Graphic 23">
            <a:extLst>
              <a:ext uri="{FF2B5EF4-FFF2-40B4-BE49-F238E27FC236}">
                <a16:creationId xmlns:a16="http://schemas.microsoft.com/office/drawing/2014/main" id="{3A4533B0-5D70-E1AA-EAAB-2675353AEE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21">
            <a:extLst>
              <a:ext uri="{FF2B5EF4-FFF2-40B4-BE49-F238E27FC236}">
                <a16:creationId xmlns:a16="http://schemas.microsoft.com/office/drawing/2014/main" id="{8EB323B6-1DD7-7319-0A57-A6B1E3464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97415D-C3FC-5DC5-D41C-486A40EE4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CE24815-154D-139F-FC28-A4B678B51AD7}"/>
              </a:ext>
            </a:extLst>
          </p:cNvPr>
          <p:cNvSpPr txBox="1"/>
          <p:nvPr/>
        </p:nvSpPr>
        <p:spPr>
          <a:xfrm>
            <a:off x="908754" y="4882445"/>
            <a:ext cx="1045915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Diverse Engagement for a Diverse Area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579D37-0EBB-2EBA-AE6A-576A4098CE65}"/>
              </a:ext>
            </a:extLst>
          </p:cNvPr>
          <p:cNvSpPr txBox="1"/>
          <p:nvPr/>
        </p:nvSpPr>
        <p:spPr>
          <a:xfrm>
            <a:off x="897465" y="3962400"/>
            <a:ext cx="831991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Tackling Low Physical Activity Rates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AD3AC80-3541-D6DE-1BDE-49931B80F5FD}"/>
              </a:ext>
            </a:extLst>
          </p:cNvPr>
          <p:cNvSpPr txBox="1"/>
          <p:nvPr/>
        </p:nvSpPr>
        <p:spPr>
          <a:xfrm>
            <a:off x="897467" y="2596444"/>
            <a:ext cx="862470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Making use of the excellent facilities on offer</a:t>
            </a:r>
            <a:endParaRPr lang="en-US" sz="24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816F9C0-00AC-939B-691A-A8D82DD1E8D3}"/>
              </a:ext>
            </a:extLst>
          </p:cNvPr>
          <p:cNvSpPr txBox="1"/>
          <p:nvPr/>
        </p:nvSpPr>
        <p:spPr>
          <a:xfrm>
            <a:off x="908755" y="5322711"/>
            <a:ext cx="966893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Building Strong and Long Lasting Healthy </a:t>
            </a:r>
            <a:r>
              <a:rPr lang="en-US" sz="2400" b="1" err="1">
                <a:solidFill>
                  <a:schemeClr val="bg1"/>
                </a:solidFill>
              </a:rPr>
              <a:t>Habbits</a:t>
            </a:r>
            <a:endParaRPr lang="en-US" sz="2400" b="1" dirty="0">
              <a:solidFill>
                <a:schemeClr val="bg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0360B38-FBCA-5B41-D87C-045E1E21A2BC}"/>
              </a:ext>
            </a:extLst>
          </p:cNvPr>
          <p:cNvSpPr txBox="1"/>
          <p:nvPr/>
        </p:nvSpPr>
        <p:spPr>
          <a:xfrm>
            <a:off x="897712" y="3057569"/>
            <a:ext cx="819818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Addresses Local Health Inequalities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AFBFC87-3EFF-BA5C-0C3E-665D6B03ADF9}"/>
              </a:ext>
            </a:extLst>
          </p:cNvPr>
          <p:cNvSpPr txBox="1"/>
          <p:nvPr/>
        </p:nvSpPr>
        <p:spPr>
          <a:xfrm>
            <a:off x="896974" y="3502501"/>
            <a:ext cx="883355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Encourages Community Links and Sustainability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6872A61-8FE4-E092-CA5F-82A7C717EDF8}"/>
              </a:ext>
            </a:extLst>
          </p:cNvPr>
          <p:cNvSpPr txBox="1"/>
          <p:nvPr/>
        </p:nvSpPr>
        <p:spPr>
          <a:xfrm>
            <a:off x="893049" y="4423526"/>
            <a:ext cx="111355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Aligns with Welsh Government and Curriculum Goals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9A0B6F-053C-3AB6-7040-B759791B2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986" y="227744"/>
            <a:ext cx="9593112" cy="16135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9600" b="1" dirty="0">
                <a:solidFill>
                  <a:srgbClr val="FFFFFF"/>
                </a:solidFill>
              </a:rPr>
              <a:t>The 7 Motivations</a:t>
            </a:r>
            <a:endParaRPr lang="en-US" sz="9600" b="1"/>
          </a:p>
        </p:txBody>
      </p:sp>
    </p:spTree>
    <p:extLst>
      <p:ext uri="{BB962C8B-B14F-4D97-AF65-F5344CB8AC3E}">
        <p14:creationId xmlns:p14="http://schemas.microsoft.com/office/powerpoint/2010/main" val="1399949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  <p:bldP spid="14" grpId="0"/>
      <p:bldP spid="16" grpId="0"/>
      <p:bldP spid="18" grpId="0"/>
      <p:bldP spid="19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04A89A4-40F1-6D0F-B5B9-46709DE958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2202143-6C28-58BA-4773-87EA4BA6C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33E604-9B0D-618B-C010-A0FEA9FAD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9101" y="473742"/>
            <a:ext cx="7113386" cy="12420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8000" b="1" dirty="0">
                <a:solidFill>
                  <a:srgbClr val="FFFFFF"/>
                </a:solidFill>
              </a:rPr>
              <a:t>Implementation</a:t>
            </a:r>
          </a:p>
        </p:txBody>
      </p:sp>
      <p:sp>
        <p:nvSpPr>
          <p:cNvPr id="6" name="Graphic 13" hidden="1">
            <a:extLst>
              <a:ext uri="{FF2B5EF4-FFF2-40B4-BE49-F238E27FC236}">
                <a16:creationId xmlns:a16="http://schemas.microsoft.com/office/drawing/2014/main" id="{8DF8D832-A90B-9E16-A031-CF1F495A04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Graphic 12" hidden="1">
            <a:extLst>
              <a:ext uri="{FF2B5EF4-FFF2-40B4-BE49-F238E27FC236}">
                <a16:creationId xmlns:a16="http://schemas.microsoft.com/office/drawing/2014/main" id="{B119DB4E-789A-2AA4-FDA4-07D6D3B28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Graphic 15" hidden="1">
            <a:extLst>
              <a:ext uri="{FF2B5EF4-FFF2-40B4-BE49-F238E27FC236}">
                <a16:creationId xmlns:a16="http://schemas.microsoft.com/office/drawing/2014/main" id="{6AF8EABE-4C3E-3431-4A16-335FB604B7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1" name="Straight Connector 10" hidden="1">
            <a:extLst>
              <a:ext uri="{FF2B5EF4-FFF2-40B4-BE49-F238E27FC236}">
                <a16:creationId xmlns:a16="http://schemas.microsoft.com/office/drawing/2014/main" id="{F2304157-5C93-D218-73DE-AB3F5FC26F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22" hidden="1">
            <a:extLst>
              <a:ext uri="{FF2B5EF4-FFF2-40B4-BE49-F238E27FC236}">
                <a16:creationId xmlns:a16="http://schemas.microsoft.com/office/drawing/2014/main" id="{C3D83884-C4ED-138E-E810-C45C35022B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Graphic 23" hidden="1">
            <a:extLst>
              <a:ext uri="{FF2B5EF4-FFF2-40B4-BE49-F238E27FC236}">
                <a16:creationId xmlns:a16="http://schemas.microsoft.com/office/drawing/2014/main" id="{40B00D6B-F7AB-7980-C427-86CEC2F2A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21" hidden="1">
            <a:extLst>
              <a:ext uri="{FF2B5EF4-FFF2-40B4-BE49-F238E27FC236}">
                <a16:creationId xmlns:a16="http://schemas.microsoft.com/office/drawing/2014/main" id="{71F6CACD-9B5E-02D7-41B3-550BB730FC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BE6A29-5A53-A5D4-1961-E90E22A54E01}"/>
              </a:ext>
            </a:extLst>
          </p:cNvPr>
          <p:cNvSpPr txBox="1"/>
          <p:nvPr/>
        </p:nvSpPr>
        <p:spPr>
          <a:xfrm>
            <a:off x="2570861" y="1715672"/>
            <a:ext cx="70471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000" dirty="0">
                <a:solidFill>
                  <a:schemeClr val="bg1"/>
                </a:solidFill>
              </a:rPr>
              <a:t>We've done the 'why', now here's the 'how'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C96982-331A-BCB4-F7D5-BF510255C803}"/>
              </a:ext>
            </a:extLst>
          </p:cNvPr>
          <p:cNvSpPr txBox="1"/>
          <p:nvPr/>
        </p:nvSpPr>
        <p:spPr>
          <a:xfrm>
            <a:off x="933324" y="2801942"/>
            <a:ext cx="211301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000" b="1" dirty="0">
                <a:solidFill>
                  <a:schemeClr val="bg1"/>
                </a:solidFill>
              </a:rPr>
              <a:t>Volunteers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2D4696-ABDD-6EEB-8ABC-AA4D732BF568}"/>
              </a:ext>
            </a:extLst>
          </p:cNvPr>
          <p:cNvSpPr txBox="1"/>
          <p:nvPr/>
        </p:nvSpPr>
        <p:spPr>
          <a:xfrm>
            <a:off x="5093008" y="2619271"/>
            <a:ext cx="2467915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000" b="1">
                <a:solidFill>
                  <a:schemeClr val="bg1"/>
                </a:solidFill>
              </a:rPr>
              <a:t>Funding and</a:t>
            </a:r>
            <a:endParaRPr lang="en-US">
              <a:solidFill>
                <a:schemeClr val="bg1"/>
              </a:solidFill>
            </a:endParaRPr>
          </a:p>
          <a:p>
            <a:pPr algn="ctr"/>
            <a:r>
              <a:rPr lang="en-US" sz="3000" b="1" dirty="0">
                <a:solidFill>
                  <a:schemeClr val="bg1"/>
                </a:solidFill>
              </a:rPr>
              <a:t>Grants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6606CF6-7295-4D9D-A51E-6A97D83FE3BB}"/>
              </a:ext>
            </a:extLst>
          </p:cNvPr>
          <p:cNvSpPr txBox="1"/>
          <p:nvPr/>
        </p:nvSpPr>
        <p:spPr>
          <a:xfrm>
            <a:off x="667144" y="5594201"/>
            <a:ext cx="385099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000" b="1" dirty="0">
                <a:solidFill>
                  <a:schemeClr val="bg1"/>
                </a:solidFill>
              </a:rPr>
              <a:t>Weekly Themes - Engagement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57EB6D0-369F-243E-92B9-8E60086867BA}"/>
              </a:ext>
            </a:extLst>
          </p:cNvPr>
          <p:cNvSpPr txBox="1"/>
          <p:nvPr/>
        </p:nvSpPr>
        <p:spPr>
          <a:xfrm>
            <a:off x="8788186" y="2619270"/>
            <a:ext cx="2467915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000" b="1" dirty="0">
                <a:solidFill>
                  <a:schemeClr val="bg1"/>
                </a:solidFill>
              </a:rPr>
              <a:t>Local Coaches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CA2E48A-34FC-B5A9-F393-05B004B4B69F}"/>
              </a:ext>
            </a:extLst>
          </p:cNvPr>
          <p:cNvSpPr txBox="1"/>
          <p:nvPr/>
        </p:nvSpPr>
        <p:spPr>
          <a:xfrm>
            <a:off x="8146226" y="4138052"/>
            <a:ext cx="3349956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000" b="1" dirty="0">
                <a:solidFill>
                  <a:schemeClr val="bg1"/>
                </a:solidFill>
              </a:rPr>
              <a:t>Marketing and Promotion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623B5F1-A55B-2D55-2A14-2EAD1D80CED3}"/>
              </a:ext>
            </a:extLst>
          </p:cNvPr>
          <p:cNvSpPr txBox="1"/>
          <p:nvPr/>
        </p:nvSpPr>
        <p:spPr>
          <a:xfrm>
            <a:off x="886350" y="4002353"/>
            <a:ext cx="376227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000" b="1" dirty="0">
                <a:solidFill>
                  <a:schemeClr val="bg1"/>
                </a:solidFill>
              </a:rPr>
              <a:t>Support from Ysgol Bae Baglan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CDF2F05-7899-D512-CD71-E684E9600E68}"/>
              </a:ext>
            </a:extLst>
          </p:cNvPr>
          <p:cNvSpPr txBox="1"/>
          <p:nvPr/>
        </p:nvSpPr>
        <p:spPr>
          <a:xfrm>
            <a:off x="8146225" y="5823845"/>
            <a:ext cx="3349956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000" b="1" dirty="0">
                <a:solidFill>
                  <a:schemeClr val="bg1"/>
                </a:solidFill>
              </a:rPr>
              <a:t>Taster Sessions</a:t>
            </a:r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946C713-3383-976D-D60A-00C318E2D062}"/>
              </a:ext>
            </a:extLst>
          </p:cNvPr>
          <p:cNvSpPr txBox="1"/>
          <p:nvPr/>
        </p:nvSpPr>
        <p:spPr>
          <a:xfrm>
            <a:off x="4849660" y="4374715"/>
            <a:ext cx="2957186" cy="10002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900" b="1" dirty="0">
                <a:solidFill>
                  <a:schemeClr val="bg1"/>
                </a:solidFill>
              </a:rPr>
              <a:t>LEGACY​</a:t>
            </a:r>
          </a:p>
        </p:txBody>
      </p:sp>
    </p:spTree>
    <p:extLst>
      <p:ext uri="{BB962C8B-B14F-4D97-AF65-F5344CB8AC3E}">
        <p14:creationId xmlns:p14="http://schemas.microsoft.com/office/powerpoint/2010/main" val="2585029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8" grpId="0"/>
      <p:bldP spid="10" grpId="0"/>
      <p:bldP spid="12" grpId="0"/>
      <p:bldP spid="14" grpId="0"/>
      <p:bldP spid="16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28DC28-4492-7AEE-2683-236E3F0E74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806EB9B-CEF2-4715-2897-28A104909F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B69A2A-17B8-F60D-DF4D-59503F4FE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279" y="129276"/>
            <a:ext cx="11711479" cy="14456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9600" b="1">
                <a:solidFill>
                  <a:srgbClr val="FFFFFF"/>
                </a:solidFill>
              </a:rPr>
              <a:t>How much will it cost</a:t>
            </a:r>
            <a:endParaRPr lang="en-US" sz="9600" b="1"/>
          </a:p>
        </p:txBody>
      </p:sp>
      <p:sp>
        <p:nvSpPr>
          <p:cNvPr id="6" name="Graphic 13" hidden="1">
            <a:extLst>
              <a:ext uri="{FF2B5EF4-FFF2-40B4-BE49-F238E27FC236}">
                <a16:creationId xmlns:a16="http://schemas.microsoft.com/office/drawing/2014/main" id="{D7A4FDC4-35FB-9FCF-9A39-4131DAF73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Graphic 12" hidden="1">
            <a:extLst>
              <a:ext uri="{FF2B5EF4-FFF2-40B4-BE49-F238E27FC236}">
                <a16:creationId xmlns:a16="http://schemas.microsoft.com/office/drawing/2014/main" id="{2304CE96-FCB2-2084-75A4-7E3A13871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Graphic 15" hidden="1">
            <a:extLst>
              <a:ext uri="{FF2B5EF4-FFF2-40B4-BE49-F238E27FC236}">
                <a16:creationId xmlns:a16="http://schemas.microsoft.com/office/drawing/2014/main" id="{CE6CC5B3-1129-6EAC-E356-1D871001D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1" name="Straight Connector 10" hidden="1">
            <a:extLst>
              <a:ext uri="{FF2B5EF4-FFF2-40B4-BE49-F238E27FC236}">
                <a16:creationId xmlns:a16="http://schemas.microsoft.com/office/drawing/2014/main" id="{43945966-C916-095F-F83A-5B4DBCF73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22" hidden="1">
            <a:extLst>
              <a:ext uri="{FF2B5EF4-FFF2-40B4-BE49-F238E27FC236}">
                <a16:creationId xmlns:a16="http://schemas.microsoft.com/office/drawing/2014/main" id="{F2F18075-5AAE-F2DD-F409-474354F70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Graphic 23" hidden="1">
            <a:extLst>
              <a:ext uri="{FF2B5EF4-FFF2-40B4-BE49-F238E27FC236}">
                <a16:creationId xmlns:a16="http://schemas.microsoft.com/office/drawing/2014/main" id="{49E7983E-0DC9-79C5-FCEE-E9E224A2DB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21" hidden="1">
            <a:extLst>
              <a:ext uri="{FF2B5EF4-FFF2-40B4-BE49-F238E27FC236}">
                <a16:creationId xmlns:a16="http://schemas.microsoft.com/office/drawing/2014/main" id="{55DBC0B5-25A5-7B0E-41D2-D8F07661B1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DE56A19-C7D8-B9F5-E6D0-759541DD73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0055094"/>
              </p:ext>
            </p:extLst>
          </p:nvPr>
        </p:nvGraphicFramePr>
        <p:xfrm>
          <a:off x="1774519" y="1805836"/>
          <a:ext cx="8647041" cy="47548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882347">
                  <a:extLst>
                    <a:ext uri="{9D8B030D-6E8A-4147-A177-3AD203B41FA5}">
                      <a16:colId xmlns:a16="http://schemas.microsoft.com/office/drawing/2014/main" val="794948001"/>
                    </a:ext>
                  </a:extLst>
                </a:gridCol>
                <a:gridCol w="2882347">
                  <a:extLst>
                    <a:ext uri="{9D8B030D-6E8A-4147-A177-3AD203B41FA5}">
                      <a16:colId xmlns:a16="http://schemas.microsoft.com/office/drawing/2014/main" val="3259119198"/>
                    </a:ext>
                  </a:extLst>
                </a:gridCol>
                <a:gridCol w="2882347">
                  <a:extLst>
                    <a:ext uri="{9D8B030D-6E8A-4147-A177-3AD203B41FA5}">
                      <a16:colId xmlns:a16="http://schemas.microsoft.com/office/drawing/2014/main" val="3124138186"/>
                    </a:ext>
                  </a:extLst>
                </a:gridCol>
              </a:tblGrid>
              <a:tr h="211088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Item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Estimated Cost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Details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9977875"/>
                  </a:ext>
                </a:extLst>
              </a:tr>
              <a:tr h="371516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Basic Equipment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£150–£250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Cones, bibs, balls (various sports), mini goals, beanbags, etc.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60645426"/>
                  </a:ext>
                </a:extLst>
              </a:tr>
              <a:tr h="371516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Printed Materials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£30–£50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Posters, flyers, session handouts, certificates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46659653"/>
                  </a:ext>
                </a:extLst>
              </a:tr>
              <a:tr h="371516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Incentives / Rewards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£40–£60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Stickers, medals, certificates for final week celebration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28560534"/>
                  </a:ext>
                </a:extLst>
              </a:tr>
              <a:tr h="371516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Insurance / Safeguarding Checks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£80–£100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If volunteers need DBS checks and coverage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05960518"/>
                  </a:ext>
                </a:extLst>
              </a:tr>
              <a:tr h="371516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Snacks / Refreshments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£50–£80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Optional healthy snacks for children per session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35739636"/>
                  </a:ext>
                </a:extLst>
              </a:tr>
              <a:tr h="371516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Contingency Fund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£50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For unexpected costs or replacement items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811701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3040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8B5BF-AC84-389E-7C0A-AA76C38B19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671839-0F5E-1462-64D5-1DD0685869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5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500" dirty="0">
                <a:ea typeface="+mn-lt"/>
                <a:cs typeface="+mn-lt"/>
              </a:rPr>
              <a:t>Britanica (2025) </a:t>
            </a:r>
            <a:r>
              <a:rPr lang="en-US" sz="1500" i="1" dirty="0">
                <a:ea typeface="+mn-lt"/>
                <a:cs typeface="+mn-lt"/>
              </a:rPr>
              <a:t>Neath Port-Talbot.</a:t>
            </a:r>
            <a:r>
              <a:rPr lang="en-US" sz="1500" dirty="0">
                <a:ea typeface="+mn-lt"/>
                <a:cs typeface="+mn-lt"/>
              </a:rPr>
              <a:t> [Accessed 2.5.2025] Available at: </a:t>
            </a:r>
            <a:r>
              <a:rPr lang="en-US" sz="1500" dirty="0">
                <a:ea typeface="+mn-lt"/>
                <a:cs typeface="+mn-lt"/>
                <a:hlinkClick r:id="rId2"/>
              </a:rPr>
              <a:t>https://www.britannica.com/place/Neath-Port-Talbot</a:t>
            </a:r>
            <a:endParaRPr lang="en-US">
              <a:ea typeface="+mn-lt"/>
              <a:cs typeface="+mn-lt"/>
            </a:endParaRPr>
          </a:p>
          <a:p>
            <a:pPr>
              <a:buNone/>
            </a:pPr>
            <a:r>
              <a:rPr lang="en-US" sz="1500" dirty="0" err="1">
                <a:ea typeface="+mn-lt"/>
                <a:cs typeface="+mn-lt"/>
              </a:rPr>
              <a:t>Coflein</a:t>
            </a:r>
            <a:r>
              <a:rPr lang="en-US" sz="1500" dirty="0">
                <a:ea typeface="+mn-lt"/>
                <a:cs typeface="+mn-lt"/>
              </a:rPr>
              <a:t> (n.d.) Ysgol Bae Baglan. [Accessed 3.4.2025] Available at: </a:t>
            </a:r>
            <a:r>
              <a:rPr lang="en-US" sz="1500" dirty="0">
                <a:ea typeface="+mn-lt"/>
                <a:cs typeface="+mn-lt"/>
                <a:hlinkClick r:id="rId3"/>
              </a:rPr>
              <a:t>https://coflein.gov.uk/en/site/423195/</a:t>
            </a:r>
            <a:endParaRPr lang="en-US" sz="1500">
              <a:ea typeface="+mn-lt"/>
              <a:cs typeface="+mn-lt"/>
            </a:endParaRPr>
          </a:p>
          <a:p>
            <a:pPr>
              <a:buNone/>
            </a:pPr>
            <a:r>
              <a:rPr lang="en-US" sz="1400" dirty="0" err="1">
                <a:ea typeface="+mn-lt"/>
                <a:cs typeface="+mn-lt"/>
              </a:rPr>
              <a:t>Estyn</a:t>
            </a:r>
            <a:r>
              <a:rPr lang="en-US" sz="1400" dirty="0">
                <a:ea typeface="+mn-lt"/>
                <a:cs typeface="+mn-lt"/>
              </a:rPr>
              <a:t> Report (2019) </a:t>
            </a:r>
            <a:r>
              <a:rPr lang="en-US" sz="1400" i="1" dirty="0">
                <a:ea typeface="+mn-lt"/>
                <a:cs typeface="+mn-lt"/>
              </a:rPr>
              <a:t>Inspection Report Ysgol Bae Baglan 2019</a:t>
            </a:r>
            <a:r>
              <a:rPr lang="en-US" sz="1400" dirty="0">
                <a:ea typeface="+mn-lt"/>
                <a:cs typeface="+mn-lt"/>
              </a:rPr>
              <a:t>. [Accessed 4.5.2025] Available at: </a:t>
            </a:r>
            <a:r>
              <a:rPr lang="en-US" sz="1400" dirty="0">
                <a:ea typeface="+mn-lt"/>
                <a:cs typeface="+mn-lt"/>
                <a:hlinkClick r:id="rId4"/>
              </a:rPr>
              <a:t>https://estyn.gov.wales/education-providers/ysgol-bae-baglan/#inspection-reports</a:t>
            </a:r>
            <a:endParaRPr lang="en-US" sz="1400">
              <a:ea typeface="+mn-lt"/>
              <a:cs typeface="+mn-lt"/>
            </a:endParaRPr>
          </a:p>
          <a:p>
            <a:pPr>
              <a:buNone/>
            </a:pPr>
            <a:r>
              <a:rPr lang="en-US" sz="1500" dirty="0">
                <a:ea typeface="+mn-lt"/>
                <a:cs typeface="+mn-lt"/>
              </a:rPr>
              <a:t>NHS Wales (n.d.) </a:t>
            </a:r>
            <a:r>
              <a:rPr lang="en-US" sz="1500" i="1" dirty="0">
                <a:ea typeface="+mn-lt"/>
                <a:cs typeface="+mn-lt"/>
              </a:rPr>
              <a:t>Adolescents in Wales Not Meeting Physical Activity Guidelines.</a:t>
            </a:r>
            <a:r>
              <a:rPr lang="en-US" sz="1500" dirty="0">
                <a:ea typeface="+mn-lt"/>
                <a:cs typeface="+mn-lt"/>
              </a:rPr>
              <a:t> [Accessed 1.5.2025] Available at: </a:t>
            </a:r>
            <a:r>
              <a:rPr lang="en-US" sz="1500" dirty="0">
                <a:ea typeface="+mn-lt"/>
                <a:cs typeface="+mn-lt"/>
                <a:hlinkClick r:id="rId5"/>
              </a:rPr>
              <a:t>https://phw.nhs.wales/news/adolescents-in-wales-not-meeting-physical-activity-guidelines-updated-analysis/?utm_</a:t>
            </a:r>
            <a:endParaRPr lang="en-US" sz="1500">
              <a:ea typeface="+mn-lt"/>
              <a:cs typeface="+mn-lt"/>
            </a:endParaRPr>
          </a:p>
          <a:p>
            <a:pPr>
              <a:buNone/>
            </a:pPr>
            <a:r>
              <a:rPr lang="en-US" sz="1500" dirty="0">
                <a:ea typeface="+mn-lt"/>
                <a:cs typeface="+mn-lt"/>
              </a:rPr>
              <a:t>NHS (n.d.) </a:t>
            </a:r>
            <a:r>
              <a:rPr lang="en-US" sz="1500" i="1" dirty="0">
                <a:ea typeface="+mn-lt"/>
                <a:cs typeface="+mn-lt"/>
              </a:rPr>
              <a:t>Physical Activity Guidelines Children and Young People.</a:t>
            </a:r>
            <a:r>
              <a:rPr lang="en-US" sz="1500" dirty="0">
                <a:ea typeface="+mn-lt"/>
                <a:cs typeface="+mn-lt"/>
              </a:rPr>
              <a:t> [Accessed 1.5.2025] Available at: </a:t>
            </a:r>
            <a:r>
              <a:rPr lang="en-US" sz="1500" dirty="0">
                <a:ea typeface="+mn-lt"/>
                <a:cs typeface="+mn-lt"/>
                <a:hlinkClick r:id="rId6"/>
              </a:rPr>
              <a:t>https://www.nhs.uk/live-well/exercise/physical-activity-guidelines-children-and-young-people/</a:t>
            </a:r>
            <a:endParaRPr lang="en-US" sz="1500">
              <a:ea typeface="+mn-lt"/>
              <a:cs typeface="+mn-lt"/>
            </a:endParaRPr>
          </a:p>
          <a:p>
            <a:pPr>
              <a:buNone/>
            </a:pPr>
            <a:r>
              <a:rPr lang="en-US" sz="1500" dirty="0">
                <a:ea typeface="+mn-lt"/>
                <a:cs typeface="+mn-lt"/>
              </a:rPr>
              <a:t>Sport Wales (2022) </a:t>
            </a:r>
            <a:r>
              <a:rPr lang="en-US" sz="1500" i="1" dirty="0">
                <a:ea typeface="+mn-lt"/>
                <a:cs typeface="+mn-lt"/>
              </a:rPr>
              <a:t>School Sport Survey 2022.</a:t>
            </a:r>
            <a:r>
              <a:rPr lang="en-US" sz="1500" dirty="0">
                <a:ea typeface="+mn-lt"/>
                <a:cs typeface="+mn-lt"/>
              </a:rPr>
              <a:t> [Accessed 1.5.2025]</a:t>
            </a:r>
          </a:p>
          <a:p>
            <a:pPr>
              <a:buNone/>
            </a:pPr>
            <a:r>
              <a:rPr lang="en-US" sz="1500" dirty="0">
                <a:ea typeface="+mn-lt"/>
                <a:cs typeface="+mn-lt"/>
              </a:rPr>
              <a:t>The Times (2024) </a:t>
            </a:r>
            <a:r>
              <a:rPr lang="en-US" sz="1500" i="1" dirty="0">
                <a:ea typeface="+mn-lt"/>
                <a:cs typeface="+mn-lt"/>
              </a:rPr>
              <a:t>British Children are World Leaders in Laziness.</a:t>
            </a:r>
            <a:r>
              <a:rPr lang="en-US" sz="1500" dirty="0">
                <a:ea typeface="+mn-lt"/>
                <a:cs typeface="+mn-lt"/>
              </a:rPr>
              <a:t> [Accessed 1.5.2025] Available at: </a:t>
            </a:r>
            <a:r>
              <a:rPr lang="en-US" sz="1500" dirty="0">
                <a:ea typeface="+mn-lt"/>
                <a:cs typeface="+mn-lt"/>
                <a:hlinkClick r:id="rId7"/>
              </a:rPr>
              <a:t>https://www.thetimes.com/uk/healthcare/article/british-children-are-world-leaders-in-laziness-hb5nbmk2w</a:t>
            </a:r>
            <a:endParaRPr lang="en-US" sz="1500">
              <a:ea typeface="+mn-lt"/>
              <a:cs typeface="+mn-lt"/>
            </a:endParaRPr>
          </a:p>
          <a:p>
            <a:pPr>
              <a:buNone/>
            </a:pPr>
            <a:r>
              <a:rPr lang="en-US" sz="1400" dirty="0">
                <a:ea typeface="+mn-lt"/>
                <a:cs typeface="+mn-lt"/>
              </a:rPr>
              <a:t>Ysgol Bae Baglan (n.d.) </a:t>
            </a:r>
            <a:r>
              <a:rPr lang="en-US" sz="1400" i="1" dirty="0">
                <a:ea typeface="+mn-lt"/>
                <a:cs typeface="+mn-lt"/>
              </a:rPr>
              <a:t>Facilities.</a:t>
            </a:r>
            <a:r>
              <a:rPr lang="en-US" sz="1400" dirty="0">
                <a:ea typeface="+mn-lt"/>
                <a:cs typeface="+mn-lt"/>
              </a:rPr>
              <a:t> [Accessed 2.5.2025] Available at: </a:t>
            </a:r>
            <a:r>
              <a:rPr lang="en-US" sz="1400" dirty="0">
                <a:ea typeface="+mn-lt"/>
                <a:cs typeface="+mn-lt"/>
                <a:hlinkClick r:id="rId8"/>
              </a:rPr>
              <a:t>https://ysgolbaebaglan.j2bloggy.com/facilities/#:~:text=In%20addition%2C%20there%20is%20a,theatre%20for%20large%20theatrical%20productions</a:t>
            </a:r>
            <a:r>
              <a:rPr lang="en-US" sz="1400" dirty="0">
                <a:ea typeface="+mn-lt"/>
                <a:cs typeface="+mn-lt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198313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825</Words>
  <Application>Microsoft Macintosh PowerPoint</Application>
  <PresentationFormat>Widescreen</PresentationFormat>
  <Paragraphs>73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is Project: Active?</vt:lpstr>
      <vt:lpstr>The 7 Motivations</vt:lpstr>
      <vt:lpstr>Implementation</vt:lpstr>
      <vt:lpstr>How much will it cost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Cole Darley (2314546)</cp:lastModifiedBy>
  <cp:revision>722</cp:revision>
  <dcterms:created xsi:type="dcterms:W3CDTF">2025-05-02T08:17:39Z</dcterms:created>
  <dcterms:modified xsi:type="dcterms:W3CDTF">2025-05-09T18:47:12Z</dcterms:modified>
</cp:coreProperties>
</file>