
<file path=[Content_Types].xml><?xml version="1.0" encoding="utf-8"?>
<Types xmlns="http://schemas.openxmlformats.org/package/2006/content-types">
  <Default Extension="jpeg" ContentType="image/jpeg"/>
  <Default Extension="m4a" ContentType="audi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21"/>
  </p:notesMasterIdLst>
  <p:sldIdLst>
    <p:sldId id="262" r:id="rId2"/>
    <p:sldId id="275" r:id="rId3"/>
    <p:sldId id="274" r:id="rId4"/>
    <p:sldId id="267" r:id="rId5"/>
    <p:sldId id="264" r:id="rId6"/>
    <p:sldId id="284" r:id="rId7"/>
    <p:sldId id="285" r:id="rId8"/>
    <p:sldId id="286" r:id="rId9"/>
    <p:sldId id="288" r:id="rId10"/>
    <p:sldId id="287" r:id="rId11"/>
    <p:sldId id="289" r:id="rId12"/>
    <p:sldId id="290" r:id="rId13"/>
    <p:sldId id="291" r:id="rId14"/>
    <p:sldId id="292" r:id="rId15"/>
    <p:sldId id="293" r:id="rId16"/>
    <p:sldId id="294" r:id="rId17"/>
    <p:sldId id="295" r:id="rId18"/>
    <p:sldId id="296" r:id="rId19"/>
    <p:sldId id="297" r:id="rId20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D1F3BEE4-2DF2-4DB1-8201-6925C7444C63}" v="181" dt="2022-07-24T21:32:59.592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34580" autoAdjust="0"/>
    <p:restoredTop sz="86410"/>
  </p:normalViewPr>
  <p:slideViewPr>
    <p:cSldViewPr snapToGrid="0">
      <p:cViewPr varScale="1">
        <p:scale>
          <a:sx n="76" d="100"/>
          <a:sy n="76" d="100"/>
        </p:scale>
        <p:origin x="114" y="804"/>
      </p:cViewPr>
      <p:guideLst/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notesViewPr>
    <p:cSldViewPr snapToGrid="0">
      <p:cViewPr varScale="1">
        <p:scale>
          <a:sx n="120" d="100"/>
          <a:sy n="120" d="100"/>
        </p:scale>
        <p:origin x="7680" y="-1914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microsoft.com/office/2015/10/relationships/revisionInfo" Target="revisionInfo.xml"/><Relationship Id="rId3" Type="http://schemas.openxmlformats.org/officeDocument/2006/relationships/slide" Target="slides/slide2.xml"/><Relationship Id="rId21" Type="http://schemas.openxmlformats.org/officeDocument/2006/relationships/notesMaster" Target="notesMasters/notesMaster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B2615D6-3856-4478-9EAC-5F2ED06E220B}" type="datetimeFigureOut">
              <a:rPr lang="en-GB" smtClean="0"/>
              <a:t>24/07/2022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DA58EEB-9D5F-4AA5-8F8A-1E185C4CF4A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4839986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sz="1200" b="1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Slide 8</a:t>
            </a:r>
            <a:endParaRPr lang="en-GB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pPr lvl="0"/>
            <a:r>
              <a:rPr lang="en-GB" sz="1200" b="1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Governance, strategy, programme management</a:t>
            </a:r>
          </a:p>
          <a:p>
            <a:pPr lvl="0"/>
            <a:endParaRPr lang="en-GB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pPr lvl="1"/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Cockwell strategy and governance arrangements useful start but are they too broad with get out of jail cards.</a:t>
            </a:r>
          </a:p>
          <a:p>
            <a:pPr lvl="1"/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HMICFRS identified that collaboration Vulnerable to decision making by committee and micromanagement – significant derailer.</a:t>
            </a:r>
          </a:p>
          <a:p>
            <a:pPr lvl="1"/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Police and Crime Commissioners introduce additional complexity – minimise the risk scrutiny becoming executive authority.</a:t>
            </a:r>
          </a:p>
          <a:p>
            <a:pPr lvl="1"/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Describe the end state and the collaboration programme and framework for delivery falls from that [Save £20 million, single NEP tenant, single RMS, single DEMS, single EV infrastructure].</a:t>
            </a:r>
          </a:p>
          <a:p>
            <a:pPr lvl="1"/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No more visioning, time now for action and a rationalised programme that sticks.</a:t>
            </a:r>
          </a:p>
          <a:p>
            <a:pPr lvl="1"/>
            <a:endParaRPr lang="en-GB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pPr lvl="0"/>
            <a:r>
              <a:rPr lang="en-GB" sz="1200" b="1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Capacity and capability</a:t>
            </a:r>
          </a:p>
          <a:p>
            <a:pPr lvl="0"/>
            <a:endParaRPr lang="en-GB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pPr lvl="1"/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Competing pressures – force, regional and national transformation programme. Limited-service transformation capability in the region.</a:t>
            </a:r>
          </a:p>
          <a:p>
            <a:pPr lvl="1"/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Agree capability</a:t>
            </a:r>
            <a:r>
              <a:rPr lang="en-GB" sz="1200" kern="1200" baseline="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to support collaboration</a:t>
            </a:r>
          </a:p>
          <a:p>
            <a:pPr lvl="1"/>
            <a:endParaRPr lang="en-GB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pPr lvl="0"/>
            <a:r>
              <a:rPr lang="en-GB" sz="1200" b="1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Benefits realisation</a:t>
            </a:r>
          </a:p>
          <a:p>
            <a:pPr lvl="0"/>
            <a:endParaRPr lang="en-GB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pPr lvl="1"/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HMICFRS continue to see this as a weakness and the All-Wales programme has struggled to define that. </a:t>
            </a:r>
          </a:p>
          <a:p>
            <a:br>
              <a:rPr lang="en-GB" sz="1200" b="1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</a:br>
            <a:r>
              <a:rPr lang="en-GB" sz="1200" b="1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 </a:t>
            </a:r>
            <a:endParaRPr lang="en-GB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DA58EEB-9D5F-4AA5-8F8A-1E185C4CF4A2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8301088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DA58EEB-9D5F-4AA5-8F8A-1E185C4CF4A2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76444798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DA58EEB-9D5F-4AA5-8F8A-1E185C4CF4A2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82704676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sz="1200" b="1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Slide 8</a:t>
            </a:r>
            <a:endParaRPr lang="en-GB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pPr lvl="0"/>
            <a:r>
              <a:rPr lang="en-GB" sz="1200" b="1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Governance, strategy, programme management</a:t>
            </a:r>
          </a:p>
          <a:p>
            <a:pPr lvl="0"/>
            <a:endParaRPr lang="en-GB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pPr lvl="1"/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Cockwell strategy and governance arrangements useful start but are they too broad with get out of jail cards.</a:t>
            </a:r>
          </a:p>
          <a:p>
            <a:pPr lvl="1"/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HMICFRS identified that collaboration Vulnerable to decision making by committee and micromanagement – significant derailer.</a:t>
            </a:r>
          </a:p>
          <a:p>
            <a:pPr lvl="1"/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Police and Crime Commissioners introduce additional complexity – minimise the risk scrutiny becoming executive authority.</a:t>
            </a:r>
          </a:p>
          <a:p>
            <a:pPr lvl="1"/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Describe the end state and the collaboration programme and framework for delivery falls from that [Save £20 million, single NEP tenant, single RMS, single DEMS, single EV infrastructure].</a:t>
            </a:r>
          </a:p>
          <a:p>
            <a:pPr lvl="1"/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No more visioning, time now for action and a rationalised programme that sticks.</a:t>
            </a:r>
          </a:p>
          <a:p>
            <a:pPr lvl="1"/>
            <a:endParaRPr lang="en-GB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pPr lvl="0"/>
            <a:r>
              <a:rPr lang="en-GB" sz="1200" b="1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Capacity and capability</a:t>
            </a:r>
          </a:p>
          <a:p>
            <a:pPr lvl="0"/>
            <a:endParaRPr lang="en-GB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pPr lvl="1"/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Competing pressures – force, regional and national transformation programme. Limited-service transformation capability in the region.</a:t>
            </a:r>
          </a:p>
          <a:p>
            <a:pPr lvl="1"/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Agree capability</a:t>
            </a:r>
            <a:r>
              <a:rPr lang="en-GB" sz="1200" kern="1200" baseline="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to support collaboration</a:t>
            </a:r>
          </a:p>
          <a:p>
            <a:pPr lvl="1"/>
            <a:endParaRPr lang="en-GB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pPr lvl="0"/>
            <a:r>
              <a:rPr lang="en-GB" sz="1200" b="1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Benefits realisation</a:t>
            </a:r>
          </a:p>
          <a:p>
            <a:pPr lvl="0"/>
            <a:endParaRPr lang="en-GB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pPr lvl="1"/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HMICFRS continue to see this as a weakness and the All-Wales programme has struggled to define that. </a:t>
            </a:r>
          </a:p>
          <a:p>
            <a:br>
              <a:rPr lang="en-GB" sz="1200" b="1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</a:br>
            <a:r>
              <a:rPr lang="en-GB" sz="1200" b="1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 </a:t>
            </a:r>
            <a:endParaRPr lang="en-GB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DA58EEB-9D5F-4AA5-8F8A-1E185C4CF4A2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40167603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DA58EEB-9D5F-4AA5-8F8A-1E185C4CF4A2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71637342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DA58EEB-9D5F-4AA5-8F8A-1E185C4CF4A2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54106802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DA58EEB-9D5F-4AA5-8F8A-1E185C4CF4A2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67300448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sz="1200" b="1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Slide 8</a:t>
            </a:r>
            <a:endParaRPr lang="en-GB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pPr lvl="0"/>
            <a:r>
              <a:rPr lang="en-GB" sz="1200" b="1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Governance, strategy, programme management</a:t>
            </a:r>
          </a:p>
          <a:p>
            <a:pPr lvl="0"/>
            <a:endParaRPr lang="en-GB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pPr lvl="1"/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Cockwell strategy and governance arrangements useful start but are they too broad with get out of jail cards.</a:t>
            </a:r>
          </a:p>
          <a:p>
            <a:pPr lvl="1"/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HMICFRS identified that collaboration Vulnerable to decision making by committee and micromanagement – significant derailer.</a:t>
            </a:r>
          </a:p>
          <a:p>
            <a:pPr lvl="1"/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Police and Crime Commissioners introduce additional complexity – minimise the risk scrutiny becoming executive authority.</a:t>
            </a:r>
          </a:p>
          <a:p>
            <a:pPr lvl="1"/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Describe the end state and the collaboration programme and framework for delivery falls from that [Save £20 million, single NEP tenant, single RMS, single DEMS, single EV infrastructure].</a:t>
            </a:r>
          </a:p>
          <a:p>
            <a:pPr lvl="1"/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No more visioning, time now for action and a rationalised programme that sticks.</a:t>
            </a:r>
          </a:p>
          <a:p>
            <a:pPr lvl="1"/>
            <a:endParaRPr lang="en-GB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pPr lvl="0"/>
            <a:r>
              <a:rPr lang="en-GB" sz="1200" b="1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Capacity and capability</a:t>
            </a:r>
          </a:p>
          <a:p>
            <a:pPr lvl="0"/>
            <a:endParaRPr lang="en-GB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pPr lvl="1"/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Competing pressures – force, regional and national transformation programme. Limited-service transformation capability in the region.</a:t>
            </a:r>
          </a:p>
          <a:p>
            <a:pPr lvl="1"/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Agree capability</a:t>
            </a:r>
            <a:r>
              <a:rPr lang="en-GB" sz="1200" kern="1200" baseline="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to support collaboration</a:t>
            </a:r>
          </a:p>
          <a:p>
            <a:pPr lvl="1"/>
            <a:endParaRPr lang="en-GB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pPr lvl="0"/>
            <a:r>
              <a:rPr lang="en-GB" sz="1200" b="1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Benefits realisation</a:t>
            </a:r>
          </a:p>
          <a:p>
            <a:pPr lvl="0"/>
            <a:endParaRPr lang="en-GB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pPr lvl="1"/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HMICFRS continue to see this as a weakness and the All-Wales programme has struggled to define that. </a:t>
            </a:r>
          </a:p>
          <a:p>
            <a:br>
              <a:rPr lang="en-GB" sz="1200" b="1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</a:br>
            <a:r>
              <a:rPr lang="en-GB" sz="1200" b="1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 </a:t>
            </a:r>
            <a:endParaRPr lang="en-GB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DA58EEB-9D5F-4AA5-8F8A-1E185C4CF4A2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3084251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3ADA786-72C9-4C22-8232-7CB6DCA2D76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62537AA-2375-429C-A69A-9C896B7594C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767A8DB-7A87-497A-88A3-64FCA524F2F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4BBB22-973F-4653-808C-9AE352F293CB}" type="datetimeFigureOut">
              <a:rPr lang="en-GB" smtClean="0"/>
              <a:t>24/07/2022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4B74CB4-FE51-4CF0-9760-20A2FC193DB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ECC461F-349A-4FBD-9A70-2322F02C1CA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41F9D4-4E0F-4D0B-9CCB-2978A5E857B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6893805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2DD0E3D-9CDB-4C9F-AE57-2491BC1FC10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E4453A1-E016-49B4-B914-25C1A46732B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EA32898-097F-435B-9043-713C9513C88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4BBB22-973F-4653-808C-9AE352F293CB}" type="datetimeFigureOut">
              <a:rPr lang="en-GB" smtClean="0"/>
              <a:t>24/07/2022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32DD7E8-E3F7-472A-BB94-2A8331F8803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EAE2AB1-3C78-40ED-BDFB-9C425083889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41F9D4-4E0F-4D0B-9CCB-2978A5E857B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5042506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B38E836-4ECB-4C6A-A926-482F14F9354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3D5F075-4B76-4BD4-82DD-E949F3C67F5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0D7E08D-67FA-496A-81C8-C6A027B3A8D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4BBB22-973F-4653-808C-9AE352F293CB}" type="datetimeFigureOut">
              <a:rPr lang="en-GB" smtClean="0"/>
              <a:t>24/07/2022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6122393-400F-4ACE-9650-493B4495A9B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749865C-3868-4657-B431-ACB096D0BE8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41F9D4-4E0F-4D0B-9CCB-2978A5E857B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1224222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C88F6CD-CBE3-4D6B-8489-2CE477A4C65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60A0258-D349-425B-914C-60A46A2CB2FE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E6ABF1A-B36C-4878-A63B-76A98E8EA0C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48F240C-BCFB-4A8D-876C-50D73F2CCDF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4BBB22-973F-4653-808C-9AE352F293CB}" type="datetimeFigureOut">
              <a:rPr lang="en-GB" smtClean="0"/>
              <a:t>24/07/2022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4CF1E6E-3E76-42F1-A846-40C65EB4EB2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AD94326-F0DA-4B3E-9DCE-04A8F0B53B7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41F9D4-4E0F-4D0B-9CCB-2978A5E857B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691590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14A3021-7018-4489-B906-F4F66B2B001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5EC719A-5D0E-4526-B57A-41813DA94B8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4135AA8-9F65-4458-9B0C-0F7487ED66E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E57FB38-582F-40C1-B26A-A4349A05F391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59B4EBA6-5361-4090-8C2B-C214A47989B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26C4F6E-1525-4AAA-9044-B92D76D6E83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4BBB22-973F-4653-808C-9AE352F293CB}" type="datetimeFigureOut">
              <a:rPr lang="en-GB" smtClean="0"/>
              <a:t>24/07/2022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ADBEDDED-4EF3-4582-A732-69A2FB87C2F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772E9528-E3DD-4671-B502-DB7C3E727F9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41F9D4-4E0F-4D0B-9CCB-2978A5E857B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5886623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DAD2E08-DA6B-4AED-9BF5-AAC55C0DB24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124A98C5-DC4F-4DBD-ABCB-200A0C101F5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4BBB22-973F-4653-808C-9AE352F293CB}" type="datetimeFigureOut">
              <a:rPr lang="en-GB" smtClean="0"/>
              <a:t>24/07/2022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4BE6F072-4373-4B7C-BA8E-0D1A7DE20D0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80537CF-4AEF-4838-B08C-538B90444C6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41F9D4-4E0F-4D0B-9CCB-2978A5E857B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0781277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11DE6754-2D18-4D5E-8774-5DE4A2217C0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4BBB22-973F-4653-808C-9AE352F293CB}" type="datetimeFigureOut">
              <a:rPr lang="en-GB" smtClean="0"/>
              <a:t>24/07/2022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231C9A63-ACA9-4E3C-8C7E-EA24538E875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84E5636-D2D4-49BD-BA5D-24FEB1B129B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41F9D4-4E0F-4D0B-9CCB-2978A5E857B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6219735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BA77C6E-952D-4CAF-BDD7-8818CFBE9C4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0561F11-6B62-4822-8062-477932B2AB2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7523DB1-63C6-46C4-8394-179CB1AE386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D077BFE-8953-4E99-933A-44FC371C646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4BBB22-973F-4653-808C-9AE352F293CB}" type="datetimeFigureOut">
              <a:rPr lang="en-GB" smtClean="0"/>
              <a:t>24/07/2022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00F41C7-541E-4BA2-B757-7F31F000A70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921784D-76A7-498B-AB78-E9537C2F8C1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41F9D4-4E0F-4D0B-9CCB-2978A5E857B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6200390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906D1AE-9233-46F8-B17F-D3B5F14021C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26CDE3DC-F711-4383-BF59-10F38863FE10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B89C95A-FD4C-45B2-A50F-A6569784ABA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AA6BA33-E0EA-40EC-A5BB-8E46EE718E8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4BBB22-973F-4653-808C-9AE352F293CB}" type="datetimeFigureOut">
              <a:rPr lang="en-GB" smtClean="0"/>
              <a:t>24/07/2022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4726100-AEB6-4D6D-A55F-FB40F42CC55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38BDC80-B410-42B8-AF48-6690C9801CA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41F9D4-4E0F-4D0B-9CCB-2978A5E857B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2126176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6CD0BAD-C2BA-49C4-A9A9-795BB6AF823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B3F7DE9-7A21-498D-B443-9DA51A8CB29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53B993D-E621-4171-85CC-960A2E11E84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4BBB22-973F-4653-808C-9AE352F293CB}" type="datetimeFigureOut">
              <a:rPr lang="en-GB" smtClean="0"/>
              <a:t>24/07/2022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6D388E2-2B6A-4E40-90A9-306F7A345DA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4880506-CC68-44DF-985F-44F2CA818B7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41F9D4-4E0F-4D0B-9CCB-2978A5E857B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7133733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D8D376F8-E8E5-49A2-9996-9434980B4372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C5E39DF-2593-48A9-9E88-126B6DEB6FE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7307398-1D8F-428D-B234-3A9D727E1B8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4BBB22-973F-4653-808C-9AE352F293CB}" type="datetimeFigureOut">
              <a:rPr lang="en-GB" smtClean="0"/>
              <a:t>24/07/2022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FC0351C-4123-4709-8546-83B942D742A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947F262-7A0F-468B-B95A-95CE186639B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41F9D4-4E0F-4D0B-9CCB-2978A5E857B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2623345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E817CC4-3580-4CBC-B9A3-4207D54950C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3831B17-74AC-427E-95A9-3B393B14F79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1D3DBC0-3CE8-4556-AC57-61E8E030A5D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74BBB22-973F-4653-808C-9AE352F293CB}" type="datetimeFigureOut">
              <a:rPr lang="en-GB" smtClean="0"/>
              <a:t>24/07/2022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FFED22E-7FED-47A2-8E3F-3E0781A30168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D6143DC-C64B-49B3-B1CE-B0F3A5969926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241F9D4-4E0F-4D0B-9CCB-2978A5E857B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8963213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5" Type="http://schemas.openxmlformats.org/officeDocument/2006/relationships/image" Target="../media/image2.png"/><Relationship Id="rId4" Type="http://schemas.openxmlformats.org/officeDocument/2006/relationships/image" Target="../media/image1.jpe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2.m4a"/><Relationship Id="rId1" Type="http://schemas.microsoft.com/office/2007/relationships/media" Target="../media/media2.m4a"/><Relationship Id="rId5" Type="http://schemas.openxmlformats.org/officeDocument/2006/relationships/image" Target="../media/image2.png"/><Relationship Id="rId4" Type="http://schemas.openxmlformats.org/officeDocument/2006/relationships/image" Target="../media/image3.jpe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3.m4a"/><Relationship Id="rId1" Type="http://schemas.microsoft.com/office/2007/relationships/media" Target="../media/media3.m4a"/><Relationship Id="rId6" Type="http://schemas.openxmlformats.org/officeDocument/2006/relationships/image" Target="../media/image2.png"/><Relationship Id="rId5" Type="http://schemas.openxmlformats.org/officeDocument/2006/relationships/image" Target="../media/image4.jpeg"/><Relationship Id="rId4" Type="http://schemas.openxmlformats.org/officeDocument/2006/relationships/notesSlide" Target="../notesSlides/notesSlide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4.m4a"/><Relationship Id="rId1" Type="http://schemas.microsoft.com/office/2007/relationships/media" Target="../media/media4.m4a"/><Relationship Id="rId5" Type="http://schemas.openxmlformats.org/officeDocument/2006/relationships/image" Target="../media/image2.png"/><Relationship Id="rId4" Type="http://schemas.openxmlformats.org/officeDocument/2006/relationships/image" Target="../media/image5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5.m4a"/><Relationship Id="rId1" Type="http://schemas.microsoft.com/office/2007/relationships/media" Target="../media/media5.m4a"/><Relationship Id="rId6" Type="http://schemas.openxmlformats.org/officeDocument/2006/relationships/image" Target="../media/image2.png"/><Relationship Id="rId5" Type="http://schemas.openxmlformats.org/officeDocument/2006/relationships/image" Target="../media/image1.jpeg"/><Relationship Id="rId4" Type="http://schemas.openxmlformats.org/officeDocument/2006/relationships/notesSlide" Target="../notesSlides/notesSlide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6.m4a"/><Relationship Id="rId1" Type="http://schemas.microsoft.com/office/2007/relationships/media" Target="../media/media6.m4a"/><Relationship Id="rId6" Type="http://schemas.openxmlformats.org/officeDocument/2006/relationships/image" Target="../media/image2.png"/><Relationship Id="rId5" Type="http://schemas.openxmlformats.org/officeDocument/2006/relationships/image" Target="../media/image3.jpeg"/><Relationship Id="rId4" Type="http://schemas.openxmlformats.org/officeDocument/2006/relationships/notesSlide" Target="../notesSlides/notesSlide3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7.m4a"/><Relationship Id="rId1" Type="http://schemas.microsoft.com/office/2007/relationships/media" Target="../media/media7.m4a"/><Relationship Id="rId6" Type="http://schemas.openxmlformats.org/officeDocument/2006/relationships/image" Target="../media/image2.png"/><Relationship Id="rId5" Type="http://schemas.openxmlformats.org/officeDocument/2006/relationships/image" Target="../media/image4.jpeg"/><Relationship Id="rId4" Type="http://schemas.openxmlformats.org/officeDocument/2006/relationships/notesSlide" Target="../notesSlides/notesSlide4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8.m4a"/><Relationship Id="rId1" Type="http://schemas.microsoft.com/office/2007/relationships/media" Target="../media/media8.m4a"/><Relationship Id="rId5" Type="http://schemas.openxmlformats.org/officeDocument/2006/relationships/image" Target="../media/image2.png"/><Relationship Id="rId4" Type="http://schemas.openxmlformats.org/officeDocument/2006/relationships/image" Target="../media/image5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9.m4a"/><Relationship Id="rId1" Type="http://schemas.microsoft.com/office/2007/relationships/media" Target="../media/media9.m4a"/><Relationship Id="rId5" Type="http://schemas.openxmlformats.org/officeDocument/2006/relationships/image" Target="../media/image2.png"/><Relationship Id="rId4" Type="http://schemas.openxmlformats.org/officeDocument/2006/relationships/image" Target="../media/image5.jpe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10.m4a"/><Relationship Id="rId1" Type="http://schemas.microsoft.com/office/2007/relationships/media" Target="../media/media10.m4a"/><Relationship Id="rId6" Type="http://schemas.openxmlformats.org/officeDocument/2006/relationships/image" Target="../media/image2.png"/><Relationship Id="rId5" Type="http://schemas.openxmlformats.org/officeDocument/2006/relationships/image" Target="../media/image1.jpeg"/><Relationship Id="rId4" Type="http://schemas.openxmlformats.org/officeDocument/2006/relationships/notesSlide" Target="../notesSlides/notesSlide5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11.m4a"/><Relationship Id="rId1" Type="http://schemas.microsoft.com/office/2007/relationships/media" Target="../media/media11.m4a"/><Relationship Id="rId6" Type="http://schemas.openxmlformats.org/officeDocument/2006/relationships/image" Target="../media/image2.png"/><Relationship Id="rId5" Type="http://schemas.openxmlformats.org/officeDocument/2006/relationships/image" Target="../media/image1.jpeg"/><Relationship Id="rId4" Type="http://schemas.openxmlformats.org/officeDocument/2006/relationships/notesSlide" Target="../notesSlides/notesSlide6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12.m4a"/><Relationship Id="rId1" Type="http://schemas.microsoft.com/office/2007/relationships/media" Target="../media/media12.m4a"/><Relationship Id="rId6" Type="http://schemas.openxmlformats.org/officeDocument/2006/relationships/image" Target="../media/image2.png"/><Relationship Id="rId5" Type="http://schemas.openxmlformats.org/officeDocument/2006/relationships/image" Target="../media/image3.jpeg"/><Relationship Id="rId4" Type="http://schemas.openxmlformats.org/officeDocument/2006/relationships/notesSlide" Target="../notesSlides/notesSlide7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13.m4a"/><Relationship Id="rId1" Type="http://schemas.microsoft.com/office/2007/relationships/media" Target="../media/media13.m4a"/><Relationship Id="rId6" Type="http://schemas.openxmlformats.org/officeDocument/2006/relationships/image" Target="../media/image2.png"/><Relationship Id="rId5" Type="http://schemas.openxmlformats.org/officeDocument/2006/relationships/image" Target="../media/image4.jpeg"/><Relationship Id="rId4" Type="http://schemas.openxmlformats.org/officeDocument/2006/relationships/notesSlide" Target="../notesSlides/notesSlide8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14.m4a"/><Relationship Id="rId1" Type="http://schemas.microsoft.com/office/2007/relationships/media" Target="../media/media14.m4a"/><Relationship Id="rId5" Type="http://schemas.openxmlformats.org/officeDocument/2006/relationships/image" Target="../media/image2.png"/><Relationship Id="rId4" Type="http://schemas.openxmlformats.org/officeDocument/2006/relationships/image" Target="../media/image5.jpe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15.m4a"/><Relationship Id="rId1" Type="http://schemas.microsoft.com/office/2007/relationships/media" Target="../media/media15.m4a"/><Relationship Id="rId4" Type="http://schemas.openxmlformats.org/officeDocument/2006/relationships/image" Target="../media/image2.png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hyperlink" Target="https://research.bangor.ac.uk/portal/en/researchoutputs/an-evolution-in-devolution-the-commission-on-justice-in-wales--welsh-criminal-justice(4753bcb7-fbb0-43df-a496-2ade46996554).html" TargetMode="External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hyperlink" Target="https://static1.squarespace.com/static/51b06364e4b02de2f57fd72e/t/58d125eecd0f68e7f3624bee/1490101758159/wg-funded-community-support-officers-en.pdf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Welsh police officer met woman for sex in a park while on duty - North Wales  Live">
            <a:extLst>
              <a:ext uri="{FF2B5EF4-FFF2-40B4-BE49-F238E27FC236}">
                <a16:creationId xmlns:a16="http://schemas.microsoft.com/office/drawing/2014/main" id="{D6ED0AF4-1051-456F-8196-A813B738D572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1" b="3217"/>
          <a:stretch/>
        </p:blipFill>
        <p:spPr bwMode="auto">
          <a:xfrm>
            <a:off x="-3291539" y="60273"/>
            <a:ext cx="10655455" cy="6857990"/>
          </a:xfrm>
          <a:custGeom>
            <a:avLst/>
            <a:gdLst/>
            <a:ahLst/>
            <a:cxnLst/>
            <a:rect l="l" t="t" r="r" b="b"/>
            <a:pathLst>
              <a:path w="10655455" h="6858000">
                <a:moveTo>
                  <a:pt x="8526285" y="6283111"/>
                </a:moveTo>
                <a:cubicBezTo>
                  <a:pt x="8526285" y="6283111"/>
                  <a:pt x="8526285" y="6283111"/>
                  <a:pt x="10157124" y="6283111"/>
                </a:cubicBezTo>
                <a:cubicBezTo>
                  <a:pt x="10259271" y="6283111"/>
                  <a:pt x="10357896" y="6339261"/>
                  <a:pt x="10407209" y="6430504"/>
                </a:cubicBezTo>
                <a:cubicBezTo>
                  <a:pt x="10407209" y="6430504"/>
                  <a:pt x="10407209" y="6430504"/>
                  <a:pt x="10606716" y="6774068"/>
                </a:cubicBezTo>
                <a:lnTo>
                  <a:pt x="10655455" y="6858000"/>
                </a:lnTo>
                <a:lnTo>
                  <a:pt x="8025501" y="6858000"/>
                </a:lnTo>
                <a:lnTo>
                  <a:pt x="8129453" y="6678214"/>
                </a:lnTo>
                <a:cubicBezTo>
                  <a:pt x="8174148" y="6600912"/>
                  <a:pt x="8221824" y="6518457"/>
                  <a:pt x="8272677" y="6430504"/>
                </a:cubicBezTo>
                <a:cubicBezTo>
                  <a:pt x="8325512" y="6339261"/>
                  <a:pt x="8420615" y="6283111"/>
                  <a:pt x="8526285" y="6283111"/>
                </a:cubicBezTo>
                <a:close/>
                <a:moveTo>
                  <a:pt x="8508611" y="4776272"/>
                </a:moveTo>
                <a:cubicBezTo>
                  <a:pt x="8508611" y="4776272"/>
                  <a:pt x="8508611" y="4776272"/>
                  <a:pt x="9153763" y="4776272"/>
                </a:cubicBezTo>
                <a:cubicBezTo>
                  <a:pt x="9194173" y="4776272"/>
                  <a:pt x="9233188" y="4798484"/>
                  <a:pt x="9252696" y="4834580"/>
                </a:cubicBezTo>
                <a:cubicBezTo>
                  <a:pt x="9252696" y="4834580"/>
                  <a:pt x="9252696" y="4834580"/>
                  <a:pt x="9575969" y="5391278"/>
                </a:cubicBezTo>
                <a:cubicBezTo>
                  <a:pt x="9596871" y="5425985"/>
                  <a:pt x="9596871" y="5470409"/>
                  <a:pt x="9575969" y="5505116"/>
                </a:cubicBezTo>
                <a:cubicBezTo>
                  <a:pt x="9575969" y="5505116"/>
                  <a:pt x="9575969" y="5505116"/>
                  <a:pt x="9252696" y="6061815"/>
                </a:cubicBezTo>
                <a:cubicBezTo>
                  <a:pt x="9233188" y="6097909"/>
                  <a:pt x="9194173" y="6120122"/>
                  <a:pt x="9153763" y="6120122"/>
                </a:cubicBezTo>
                <a:cubicBezTo>
                  <a:pt x="9153763" y="6120122"/>
                  <a:pt x="9153763" y="6120122"/>
                  <a:pt x="8508611" y="6120122"/>
                </a:cubicBezTo>
                <a:cubicBezTo>
                  <a:pt x="8466808" y="6120122"/>
                  <a:pt x="8429186" y="6097909"/>
                  <a:pt x="8408284" y="6061815"/>
                </a:cubicBezTo>
                <a:cubicBezTo>
                  <a:pt x="8408284" y="6061815"/>
                  <a:pt x="8408284" y="6061815"/>
                  <a:pt x="8086404" y="5505116"/>
                </a:cubicBezTo>
                <a:cubicBezTo>
                  <a:pt x="8065503" y="5470409"/>
                  <a:pt x="8065503" y="5425985"/>
                  <a:pt x="8086404" y="5391278"/>
                </a:cubicBezTo>
                <a:cubicBezTo>
                  <a:pt x="8086404" y="5391278"/>
                  <a:pt x="8086404" y="5391278"/>
                  <a:pt x="8408284" y="4834580"/>
                </a:cubicBezTo>
                <a:cubicBezTo>
                  <a:pt x="8429186" y="4798484"/>
                  <a:pt x="8466808" y="4776272"/>
                  <a:pt x="8508611" y="4776272"/>
                </a:cubicBezTo>
                <a:close/>
                <a:moveTo>
                  <a:pt x="8438383" y="4182594"/>
                </a:moveTo>
                <a:cubicBezTo>
                  <a:pt x="8438383" y="4182594"/>
                  <a:pt x="8438383" y="4182594"/>
                  <a:pt x="8671249" y="4182594"/>
                </a:cubicBezTo>
                <a:cubicBezTo>
                  <a:pt x="8685834" y="4182594"/>
                  <a:pt x="8699916" y="4190612"/>
                  <a:pt x="8706958" y="4203640"/>
                </a:cubicBezTo>
                <a:cubicBezTo>
                  <a:pt x="8706958" y="4203640"/>
                  <a:pt x="8706958" y="4203640"/>
                  <a:pt x="8823642" y="4404579"/>
                </a:cubicBezTo>
                <a:cubicBezTo>
                  <a:pt x="8831187" y="4417106"/>
                  <a:pt x="8831187" y="4433141"/>
                  <a:pt x="8823642" y="4445668"/>
                </a:cubicBezTo>
                <a:cubicBezTo>
                  <a:pt x="8823642" y="4445668"/>
                  <a:pt x="8823642" y="4445668"/>
                  <a:pt x="8706958" y="4646606"/>
                </a:cubicBezTo>
                <a:cubicBezTo>
                  <a:pt x="8699916" y="4659635"/>
                  <a:pt x="8685834" y="4667652"/>
                  <a:pt x="8671249" y="4667652"/>
                </a:cubicBezTo>
                <a:cubicBezTo>
                  <a:pt x="8671249" y="4667652"/>
                  <a:pt x="8671249" y="4667652"/>
                  <a:pt x="8438383" y="4667652"/>
                </a:cubicBezTo>
                <a:cubicBezTo>
                  <a:pt x="8423295" y="4667652"/>
                  <a:pt x="8409715" y="4659635"/>
                  <a:pt x="8402170" y="4646606"/>
                </a:cubicBezTo>
                <a:cubicBezTo>
                  <a:pt x="8402170" y="4646606"/>
                  <a:pt x="8402170" y="4646606"/>
                  <a:pt x="8285989" y="4445668"/>
                </a:cubicBezTo>
                <a:cubicBezTo>
                  <a:pt x="8278445" y="4433141"/>
                  <a:pt x="8278445" y="4417106"/>
                  <a:pt x="8285989" y="4404579"/>
                </a:cubicBezTo>
                <a:cubicBezTo>
                  <a:pt x="8285989" y="4404579"/>
                  <a:pt x="8285989" y="4404579"/>
                  <a:pt x="8402170" y="4203640"/>
                </a:cubicBezTo>
                <a:cubicBezTo>
                  <a:pt x="8409715" y="4190612"/>
                  <a:pt x="8423295" y="4182594"/>
                  <a:pt x="8438383" y="4182594"/>
                </a:cubicBezTo>
                <a:close/>
                <a:moveTo>
                  <a:pt x="7678681" y="3459104"/>
                </a:moveTo>
                <a:cubicBezTo>
                  <a:pt x="7678681" y="3459104"/>
                  <a:pt x="7678681" y="3459104"/>
                  <a:pt x="8119685" y="3459104"/>
                </a:cubicBezTo>
                <a:cubicBezTo>
                  <a:pt x="8147308" y="3459104"/>
                  <a:pt x="8173978" y="3474287"/>
                  <a:pt x="8187313" y="3498961"/>
                </a:cubicBezTo>
                <a:cubicBezTo>
                  <a:pt x="8187313" y="3498961"/>
                  <a:pt x="8187313" y="3498961"/>
                  <a:pt x="8408292" y="3879501"/>
                </a:cubicBezTo>
                <a:cubicBezTo>
                  <a:pt x="8422579" y="3903225"/>
                  <a:pt x="8422579" y="3933593"/>
                  <a:pt x="8408292" y="3957318"/>
                </a:cubicBezTo>
                <a:cubicBezTo>
                  <a:pt x="8408292" y="3957318"/>
                  <a:pt x="8408292" y="3957318"/>
                  <a:pt x="8187313" y="4337857"/>
                </a:cubicBezTo>
                <a:cubicBezTo>
                  <a:pt x="8173978" y="4362531"/>
                  <a:pt x="8147308" y="4377714"/>
                  <a:pt x="8119685" y="4377714"/>
                </a:cubicBezTo>
                <a:cubicBezTo>
                  <a:pt x="8119685" y="4377714"/>
                  <a:pt x="8119685" y="4377714"/>
                  <a:pt x="7678681" y="4377714"/>
                </a:cubicBezTo>
                <a:cubicBezTo>
                  <a:pt x="7650106" y="4377714"/>
                  <a:pt x="7624388" y="4362531"/>
                  <a:pt x="7610101" y="4337857"/>
                </a:cubicBezTo>
                <a:cubicBezTo>
                  <a:pt x="7610101" y="4337857"/>
                  <a:pt x="7610101" y="4337857"/>
                  <a:pt x="7390076" y="3957318"/>
                </a:cubicBezTo>
                <a:cubicBezTo>
                  <a:pt x="7375787" y="3933593"/>
                  <a:pt x="7375787" y="3903225"/>
                  <a:pt x="7390076" y="3879501"/>
                </a:cubicBezTo>
                <a:cubicBezTo>
                  <a:pt x="7390076" y="3879501"/>
                  <a:pt x="7390076" y="3879501"/>
                  <a:pt x="7610101" y="3498961"/>
                </a:cubicBezTo>
                <a:cubicBezTo>
                  <a:pt x="7624388" y="3474287"/>
                  <a:pt x="7650106" y="3459104"/>
                  <a:pt x="7678681" y="3459104"/>
                </a:cubicBezTo>
                <a:close/>
                <a:moveTo>
                  <a:pt x="9108816" y="2082751"/>
                </a:moveTo>
                <a:cubicBezTo>
                  <a:pt x="9108816" y="2082751"/>
                  <a:pt x="9108816" y="2082751"/>
                  <a:pt x="9876937" y="2082751"/>
                </a:cubicBezTo>
                <a:cubicBezTo>
                  <a:pt x="9925048" y="2082751"/>
                  <a:pt x="9971500" y="2109197"/>
                  <a:pt x="9994727" y="2152172"/>
                </a:cubicBezTo>
                <a:cubicBezTo>
                  <a:pt x="9994727" y="2152172"/>
                  <a:pt x="9994727" y="2152172"/>
                  <a:pt x="10379617" y="2814978"/>
                </a:cubicBezTo>
                <a:cubicBezTo>
                  <a:pt x="10404502" y="2856301"/>
                  <a:pt x="10404502" y="2909193"/>
                  <a:pt x="10379617" y="2950515"/>
                </a:cubicBezTo>
                <a:cubicBezTo>
                  <a:pt x="10379617" y="2950515"/>
                  <a:pt x="10379617" y="2950515"/>
                  <a:pt x="9994727" y="3613321"/>
                </a:cubicBezTo>
                <a:cubicBezTo>
                  <a:pt x="9971500" y="3656296"/>
                  <a:pt x="9925048" y="3682742"/>
                  <a:pt x="9876937" y="3682742"/>
                </a:cubicBezTo>
                <a:cubicBezTo>
                  <a:pt x="9876937" y="3682742"/>
                  <a:pt x="9876937" y="3682742"/>
                  <a:pt x="9108816" y="3682742"/>
                </a:cubicBezTo>
                <a:cubicBezTo>
                  <a:pt x="9059045" y="3682742"/>
                  <a:pt x="9014252" y="3656296"/>
                  <a:pt x="8989367" y="3613321"/>
                </a:cubicBezTo>
                <a:cubicBezTo>
                  <a:pt x="8989367" y="3613321"/>
                  <a:pt x="8989367" y="3613321"/>
                  <a:pt x="8606137" y="2950515"/>
                </a:cubicBezTo>
                <a:cubicBezTo>
                  <a:pt x="8581251" y="2909193"/>
                  <a:pt x="8581251" y="2856301"/>
                  <a:pt x="8606137" y="2814978"/>
                </a:cubicBezTo>
                <a:cubicBezTo>
                  <a:pt x="8606137" y="2814978"/>
                  <a:pt x="8606137" y="2814978"/>
                  <a:pt x="8989367" y="2152172"/>
                </a:cubicBezTo>
                <a:cubicBezTo>
                  <a:pt x="9014252" y="2109197"/>
                  <a:pt x="9059045" y="2082751"/>
                  <a:pt x="9108816" y="2082751"/>
                </a:cubicBezTo>
                <a:close/>
                <a:moveTo>
                  <a:pt x="1321854" y="2071857"/>
                </a:moveTo>
                <a:cubicBezTo>
                  <a:pt x="1321854" y="2071857"/>
                  <a:pt x="1321854" y="2071857"/>
                  <a:pt x="5365317" y="2071857"/>
                </a:cubicBezTo>
                <a:cubicBezTo>
                  <a:pt x="5618580" y="2071857"/>
                  <a:pt x="5863108" y="2211072"/>
                  <a:pt x="5985373" y="2437296"/>
                </a:cubicBezTo>
                <a:cubicBezTo>
                  <a:pt x="5985373" y="2437296"/>
                  <a:pt x="5985373" y="2437296"/>
                  <a:pt x="8011470" y="5926372"/>
                </a:cubicBezTo>
                <a:cubicBezTo>
                  <a:pt x="8142468" y="6143896"/>
                  <a:pt x="8142468" y="6422327"/>
                  <a:pt x="8011470" y="6639850"/>
                </a:cubicBezTo>
                <a:cubicBezTo>
                  <a:pt x="8011470" y="6639850"/>
                  <a:pt x="8011470" y="6639850"/>
                  <a:pt x="7904625" y="6823844"/>
                </a:cubicBezTo>
                <a:lnTo>
                  <a:pt x="7884791" y="6858000"/>
                </a:lnTo>
                <a:lnTo>
                  <a:pt x="0" y="6858000"/>
                </a:lnTo>
                <a:lnTo>
                  <a:pt x="0" y="3635967"/>
                </a:lnTo>
                <a:lnTo>
                  <a:pt x="27177" y="3588964"/>
                </a:lnTo>
                <a:cubicBezTo>
                  <a:pt x="220245" y="3255048"/>
                  <a:pt x="440895" y="2873431"/>
                  <a:pt x="693065" y="2437296"/>
                </a:cubicBezTo>
                <a:cubicBezTo>
                  <a:pt x="824063" y="2211072"/>
                  <a:pt x="1059859" y="2071857"/>
                  <a:pt x="1321854" y="2071857"/>
                </a:cubicBezTo>
                <a:close/>
                <a:moveTo>
                  <a:pt x="6786399" y="753840"/>
                </a:moveTo>
                <a:cubicBezTo>
                  <a:pt x="6786399" y="753840"/>
                  <a:pt x="6786399" y="753840"/>
                  <a:pt x="8025968" y="753840"/>
                </a:cubicBezTo>
                <a:cubicBezTo>
                  <a:pt x="8103608" y="753840"/>
                  <a:pt x="8178571" y="796518"/>
                  <a:pt x="8216053" y="865869"/>
                </a:cubicBezTo>
                <a:cubicBezTo>
                  <a:pt x="8216053" y="865869"/>
                  <a:pt x="8216053" y="865869"/>
                  <a:pt x="8837177" y="1935484"/>
                </a:cubicBezTo>
                <a:cubicBezTo>
                  <a:pt x="8877335" y="2002169"/>
                  <a:pt x="8877335" y="2087523"/>
                  <a:pt x="8837177" y="2154207"/>
                </a:cubicBezTo>
                <a:cubicBezTo>
                  <a:pt x="8837177" y="2154207"/>
                  <a:pt x="8837177" y="2154207"/>
                  <a:pt x="8216053" y="3223823"/>
                </a:cubicBezTo>
                <a:cubicBezTo>
                  <a:pt x="8178571" y="3293174"/>
                  <a:pt x="8103608" y="3335852"/>
                  <a:pt x="8025968" y="3335852"/>
                </a:cubicBezTo>
                <a:cubicBezTo>
                  <a:pt x="8025968" y="3335852"/>
                  <a:pt x="8025968" y="3335852"/>
                  <a:pt x="6786399" y="3335852"/>
                </a:cubicBezTo>
                <a:cubicBezTo>
                  <a:pt x="6706082" y="3335852"/>
                  <a:pt x="6633796" y="3293174"/>
                  <a:pt x="6593637" y="3223823"/>
                </a:cubicBezTo>
                <a:cubicBezTo>
                  <a:pt x="6593637" y="3223823"/>
                  <a:pt x="6593637" y="3223823"/>
                  <a:pt x="5975192" y="2154207"/>
                </a:cubicBezTo>
                <a:cubicBezTo>
                  <a:pt x="5935033" y="2087523"/>
                  <a:pt x="5935033" y="2002169"/>
                  <a:pt x="5975192" y="1935484"/>
                </a:cubicBezTo>
                <a:cubicBezTo>
                  <a:pt x="5975192" y="1935484"/>
                  <a:pt x="5975192" y="1935484"/>
                  <a:pt x="6593637" y="865869"/>
                </a:cubicBezTo>
                <a:cubicBezTo>
                  <a:pt x="6633796" y="796518"/>
                  <a:pt x="6706082" y="753840"/>
                  <a:pt x="6786399" y="753840"/>
                </a:cubicBezTo>
                <a:close/>
                <a:moveTo>
                  <a:pt x="0" y="0"/>
                </a:moveTo>
                <a:lnTo>
                  <a:pt x="6966294" y="0"/>
                </a:lnTo>
                <a:lnTo>
                  <a:pt x="6852387" y="196155"/>
                </a:lnTo>
                <a:cubicBezTo>
                  <a:pt x="6627011" y="584267"/>
                  <a:pt x="6359899" y="1044253"/>
                  <a:pt x="6043322" y="1589421"/>
                </a:cubicBezTo>
                <a:cubicBezTo>
                  <a:pt x="5921057" y="1815646"/>
                  <a:pt x="5676528" y="1954861"/>
                  <a:pt x="5423265" y="1954861"/>
                </a:cubicBezTo>
                <a:cubicBezTo>
                  <a:pt x="5423265" y="1954861"/>
                  <a:pt x="5423265" y="1954861"/>
                  <a:pt x="1379802" y="1954861"/>
                </a:cubicBezTo>
                <a:cubicBezTo>
                  <a:pt x="1117807" y="1954861"/>
                  <a:pt x="882012" y="1815646"/>
                  <a:pt x="751013" y="1589421"/>
                </a:cubicBezTo>
                <a:cubicBezTo>
                  <a:pt x="751013" y="1589421"/>
                  <a:pt x="751013" y="1589421"/>
                  <a:pt x="1951" y="293901"/>
                </a:cubicBezTo>
                <a:lnTo>
                  <a:pt x="0" y="290527"/>
                </a:ln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908F9708-C0F9-461A-8F89-02446475AAB2}"/>
              </a:ext>
            </a:extLst>
          </p:cNvPr>
          <p:cNvSpPr txBox="1"/>
          <p:nvPr/>
        </p:nvSpPr>
        <p:spPr>
          <a:xfrm>
            <a:off x="8463511" y="211316"/>
            <a:ext cx="4345969" cy="830997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endParaRPr lang="en-GB" sz="4800" b="1" dirty="0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53ECE9CC-6A4D-444A-B677-BAE26A2534F1}"/>
              </a:ext>
            </a:extLst>
          </p:cNvPr>
          <p:cNvSpPr txBox="1"/>
          <p:nvPr/>
        </p:nvSpPr>
        <p:spPr>
          <a:xfrm>
            <a:off x="4065131" y="211316"/>
            <a:ext cx="7891503" cy="203132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r"/>
            <a:endParaRPr lang="en-GB" b="1" spc="300" dirty="0">
              <a:solidFill>
                <a:srgbClr val="002060"/>
              </a:solidFill>
              <a:latin typeface="Nirmala UI" panose="020B0502040204020203" pitchFamily="34" charset="0"/>
              <a:ea typeface="Nirmala UI" panose="020B0502040204020203" pitchFamily="34" charset="0"/>
              <a:cs typeface="Nirmala UI" panose="020B0502040204020203" pitchFamily="34" charset="0"/>
            </a:endParaRPr>
          </a:p>
          <a:p>
            <a:pPr algn="r"/>
            <a:r>
              <a:rPr lang="en-GB" sz="2800" b="1" spc="300" dirty="0">
                <a:solidFill>
                  <a:srgbClr val="002060"/>
                </a:solidFill>
                <a:latin typeface="Nirmala UI" panose="020B0502040204020203" pitchFamily="34" charset="0"/>
                <a:ea typeface="Nirmala UI" panose="020B0502040204020203" pitchFamily="34" charset="0"/>
                <a:cs typeface="Nirmala UI" panose="020B0502040204020203" pitchFamily="34" charset="0"/>
              </a:rPr>
              <a:t>THE DEVOLUTION OF POLICING:</a:t>
            </a:r>
          </a:p>
          <a:p>
            <a:pPr algn="r"/>
            <a:r>
              <a:rPr lang="en-GB" sz="2800" b="1" spc="300" dirty="0">
                <a:solidFill>
                  <a:srgbClr val="002060"/>
                </a:solidFill>
                <a:latin typeface="Nirmala UI" panose="020B0502040204020203" pitchFamily="34" charset="0"/>
                <a:ea typeface="Nirmala UI" panose="020B0502040204020203" pitchFamily="34" charset="0"/>
                <a:cs typeface="Nirmala UI" panose="020B0502040204020203" pitchFamily="34" charset="0"/>
              </a:rPr>
              <a:t>PART ONE – A CREEPING INSURGENCY</a:t>
            </a:r>
            <a:br>
              <a:rPr lang="en-GB" b="1" spc="600" dirty="0">
                <a:solidFill>
                  <a:srgbClr val="002060"/>
                </a:solidFill>
                <a:latin typeface="Nirmala UI" panose="020B0502040204020203" pitchFamily="34" charset="0"/>
                <a:ea typeface="Nirmala UI" panose="020B0502040204020203" pitchFamily="34" charset="0"/>
                <a:cs typeface="Nirmala UI" panose="020B0502040204020203" pitchFamily="34" charset="0"/>
              </a:rPr>
            </a:br>
            <a:endParaRPr lang="en-GB" sz="2400" dirty="0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92E8E413-4238-409C-AE5F-411EF81AEA19}"/>
              </a:ext>
            </a:extLst>
          </p:cNvPr>
          <p:cNvSpPr txBox="1"/>
          <p:nvPr/>
        </p:nvSpPr>
        <p:spPr>
          <a:xfrm>
            <a:off x="5618244" y="3994675"/>
            <a:ext cx="6338390" cy="313932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r"/>
            <a:r>
              <a:rPr lang="en-GB" sz="1400" b="1" spc="300" dirty="0">
                <a:solidFill>
                  <a:srgbClr val="C00000"/>
                </a:solidFill>
                <a:latin typeface="Nirmala UI" panose="020B0502040204020203" pitchFamily="34" charset="0"/>
                <a:ea typeface="Nirmala UI" panose="020B0502040204020203" pitchFamily="34" charset="0"/>
                <a:cs typeface="Nirmala UI" panose="020B0502040204020203" pitchFamily="34" charset="0"/>
              </a:rPr>
              <a:t>ANDY VALENTINE</a:t>
            </a:r>
          </a:p>
          <a:p>
            <a:pPr algn="r"/>
            <a:endParaRPr lang="en-GB" sz="1400" b="1" spc="300" dirty="0">
              <a:solidFill>
                <a:srgbClr val="C00000"/>
              </a:solidFill>
              <a:latin typeface="Nirmala UI" panose="020B0502040204020203" pitchFamily="34" charset="0"/>
              <a:ea typeface="Nirmala UI" panose="020B0502040204020203" pitchFamily="34" charset="0"/>
              <a:cs typeface="Nirmala UI" panose="020B0502040204020203" pitchFamily="34" charset="0"/>
            </a:endParaRPr>
          </a:p>
          <a:p>
            <a:pPr algn="r"/>
            <a:r>
              <a:rPr lang="en-GB" sz="1400" b="1" spc="300" dirty="0">
                <a:solidFill>
                  <a:srgbClr val="C00000"/>
                </a:solidFill>
                <a:latin typeface="Nirmala UI" panose="020B0502040204020203" pitchFamily="34" charset="0"/>
                <a:ea typeface="Nirmala UI" panose="020B0502040204020203" pitchFamily="34" charset="0"/>
                <a:cs typeface="Nirmala UI" panose="020B0502040204020203" pitchFamily="34" charset="0"/>
              </a:rPr>
              <a:t>UNIVERSITY OF WALES TRINITY ST DAVID</a:t>
            </a:r>
          </a:p>
          <a:p>
            <a:pPr algn="r"/>
            <a:endParaRPr lang="en-GB" sz="1400" b="1" spc="300" dirty="0">
              <a:solidFill>
                <a:srgbClr val="C00000"/>
              </a:solidFill>
              <a:latin typeface="Nirmala UI" panose="020B0502040204020203" pitchFamily="34" charset="0"/>
              <a:ea typeface="Nirmala UI" panose="020B0502040204020203" pitchFamily="34" charset="0"/>
              <a:cs typeface="Nirmala UI" panose="020B0502040204020203" pitchFamily="34" charset="0"/>
            </a:endParaRPr>
          </a:p>
          <a:p>
            <a:pPr algn="r"/>
            <a:r>
              <a:rPr lang="en-GB" sz="1400" b="1" spc="300" dirty="0">
                <a:solidFill>
                  <a:srgbClr val="C00000"/>
                </a:solidFill>
                <a:latin typeface="Nirmala UI" panose="020B0502040204020203" pitchFamily="34" charset="0"/>
                <a:ea typeface="Nirmala UI" panose="020B0502040204020203" pitchFamily="34" charset="0"/>
                <a:cs typeface="Nirmala UI" panose="020B0502040204020203" pitchFamily="34" charset="0"/>
              </a:rPr>
              <a:t>MSc POLICING (OPERATIONAL AND STRATEGIC </a:t>
            </a:r>
          </a:p>
          <a:p>
            <a:pPr algn="r"/>
            <a:r>
              <a:rPr lang="en-GB" sz="1400" b="1" spc="300" dirty="0">
                <a:solidFill>
                  <a:srgbClr val="C00000"/>
                </a:solidFill>
                <a:latin typeface="Nirmala UI" panose="020B0502040204020203" pitchFamily="34" charset="0"/>
                <a:ea typeface="Nirmala UI" panose="020B0502040204020203" pitchFamily="34" charset="0"/>
                <a:cs typeface="Nirmala UI" panose="020B0502040204020203" pitchFamily="34" charset="0"/>
              </a:rPr>
              <a:t>LEADERSHIP)</a:t>
            </a:r>
          </a:p>
          <a:p>
            <a:pPr algn="r"/>
            <a:endParaRPr lang="en-GB" sz="1400" b="1" spc="300" dirty="0">
              <a:solidFill>
                <a:srgbClr val="C00000"/>
              </a:solidFill>
              <a:latin typeface="Nirmala UI" panose="020B0502040204020203" pitchFamily="34" charset="0"/>
              <a:ea typeface="Nirmala UI" panose="020B0502040204020203" pitchFamily="34" charset="0"/>
              <a:cs typeface="Nirmala UI" panose="020B0502040204020203" pitchFamily="34" charset="0"/>
            </a:endParaRPr>
          </a:p>
          <a:p>
            <a:pPr algn="r"/>
            <a:r>
              <a:rPr lang="en-GB" sz="1400" b="1" spc="300" dirty="0">
                <a:solidFill>
                  <a:srgbClr val="C00000"/>
                </a:solidFill>
                <a:latin typeface="Nirmala UI" panose="020B0502040204020203" pitchFamily="34" charset="0"/>
                <a:ea typeface="Nirmala UI" panose="020B0502040204020203" pitchFamily="34" charset="0"/>
                <a:cs typeface="Nirmala UI" panose="020B0502040204020203" pitchFamily="34" charset="0"/>
              </a:rPr>
              <a:t>JULY 2022</a:t>
            </a:r>
            <a:br>
              <a:rPr lang="en-GB" sz="1400" b="1" spc="300" dirty="0">
                <a:solidFill>
                  <a:srgbClr val="002060"/>
                </a:solidFill>
                <a:latin typeface="Nirmala UI" panose="020B0502040204020203" pitchFamily="34" charset="0"/>
                <a:ea typeface="Nirmala UI" panose="020B0502040204020203" pitchFamily="34" charset="0"/>
                <a:cs typeface="Nirmala UI" panose="020B0502040204020203" pitchFamily="34" charset="0"/>
              </a:rPr>
            </a:br>
            <a:br>
              <a:rPr lang="en-GB" sz="1400" b="1" spc="300" dirty="0">
                <a:solidFill>
                  <a:srgbClr val="002060"/>
                </a:solidFill>
                <a:latin typeface="Nirmala UI" panose="020B0502040204020203" pitchFamily="34" charset="0"/>
                <a:ea typeface="Nirmala UI" panose="020B0502040204020203" pitchFamily="34" charset="0"/>
                <a:cs typeface="Nirmala UI" panose="020B0502040204020203" pitchFamily="34" charset="0"/>
              </a:rPr>
            </a:br>
            <a:br>
              <a:rPr lang="en-GB" sz="2400" b="1" spc="600" dirty="0">
                <a:solidFill>
                  <a:srgbClr val="002060"/>
                </a:solidFill>
                <a:latin typeface="Nirmala UI" panose="020B0502040204020203" pitchFamily="34" charset="0"/>
                <a:ea typeface="Nirmala UI" panose="020B0502040204020203" pitchFamily="34" charset="0"/>
                <a:cs typeface="Nirmala UI" panose="020B0502040204020203" pitchFamily="34" charset="0"/>
              </a:rPr>
            </a:br>
            <a:br>
              <a:rPr lang="en-GB" sz="2400" b="1" spc="600" dirty="0">
                <a:solidFill>
                  <a:srgbClr val="002060"/>
                </a:solidFill>
                <a:latin typeface="Nirmala UI" panose="020B0502040204020203" pitchFamily="34" charset="0"/>
                <a:ea typeface="Nirmala UI" panose="020B0502040204020203" pitchFamily="34" charset="0"/>
                <a:cs typeface="Nirmala UI" panose="020B0502040204020203" pitchFamily="34" charset="0"/>
              </a:rPr>
            </a:br>
            <a:endParaRPr lang="en-GB" sz="2400" dirty="0"/>
          </a:p>
        </p:txBody>
      </p:sp>
      <p:pic>
        <p:nvPicPr>
          <p:cNvPr id="12" name="Audio 11">
            <a:hlinkClick r:id="" action="ppaction://media"/>
            <a:extLst>
              <a:ext uri="{FF2B5EF4-FFF2-40B4-BE49-F238E27FC236}">
                <a16:creationId xmlns:a16="http://schemas.microsoft.com/office/drawing/2014/main" id="{864F0755-CEC0-48DA-9DC4-1C4E83237DE5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569700" y="6235700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8090612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6732"/>
    </mc:Choice>
    <mc:Fallback>
      <p:transition spd="slow" advTm="673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2"/>
                </p:tgtEl>
              </p:cMediaNode>
            </p:audi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 descr="First Minister Mark Drakeford speaks during a Welsh Government press conference in Cardiff setting out coronavirus restrictions for Wales (Ben Birchall/PA)">
            <a:extLst>
              <a:ext uri="{FF2B5EF4-FFF2-40B4-BE49-F238E27FC236}">
                <a16:creationId xmlns:a16="http://schemas.microsoft.com/office/drawing/2014/main" id="{E6F6AA5C-9683-43D6-A98C-DBFB02200270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9515" r="1" b="3580"/>
          <a:stretch/>
        </p:blipFill>
        <p:spPr bwMode="auto">
          <a:xfrm>
            <a:off x="-1246116" y="0"/>
            <a:ext cx="7510476" cy="6857990"/>
          </a:xfrm>
          <a:custGeom>
            <a:avLst/>
            <a:gdLst/>
            <a:ahLst/>
            <a:cxnLst/>
            <a:rect l="l" t="t" r="r" b="b"/>
            <a:pathLst>
              <a:path w="10655455" h="6858000">
                <a:moveTo>
                  <a:pt x="8526285" y="6283111"/>
                </a:moveTo>
                <a:cubicBezTo>
                  <a:pt x="8526285" y="6283111"/>
                  <a:pt x="8526285" y="6283111"/>
                  <a:pt x="10157124" y="6283111"/>
                </a:cubicBezTo>
                <a:cubicBezTo>
                  <a:pt x="10259271" y="6283111"/>
                  <a:pt x="10357896" y="6339261"/>
                  <a:pt x="10407209" y="6430504"/>
                </a:cubicBezTo>
                <a:cubicBezTo>
                  <a:pt x="10407209" y="6430504"/>
                  <a:pt x="10407209" y="6430504"/>
                  <a:pt x="10606716" y="6774068"/>
                </a:cubicBezTo>
                <a:lnTo>
                  <a:pt x="10655455" y="6858000"/>
                </a:lnTo>
                <a:lnTo>
                  <a:pt x="8025501" y="6858000"/>
                </a:lnTo>
                <a:lnTo>
                  <a:pt x="8129453" y="6678214"/>
                </a:lnTo>
                <a:cubicBezTo>
                  <a:pt x="8174148" y="6600912"/>
                  <a:pt x="8221824" y="6518457"/>
                  <a:pt x="8272677" y="6430504"/>
                </a:cubicBezTo>
                <a:cubicBezTo>
                  <a:pt x="8325512" y="6339261"/>
                  <a:pt x="8420615" y="6283111"/>
                  <a:pt x="8526285" y="6283111"/>
                </a:cubicBezTo>
                <a:close/>
                <a:moveTo>
                  <a:pt x="8508611" y="4776272"/>
                </a:moveTo>
                <a:cubicBezTo>
                  <a:pt x="8508611" y="4776272"/>
                  <a:pt x="8508611" y="4776272"/>
                  <a:pt x="9153763" y="4776272"/>
                </a:cubicBezTo>
                <a:cubicBezTo>
                  <a:pt x="9194173" y="4776272"/>
                  <a:pt x="9233188" y="4798484"/>
                  <a:pt x="9252696" y="4834580"/>
                </a:cubicBezTo>
                <a:cubicBezTo>
                  <a:pt x="9252696" y="4834580"/>
                  <a:pt x="9252696" y="4834580"/>
                  <a:pt x="9575969" y="5391278"/>
                </a:cubicBezTo>
                <a:cubicBezTo>
                  <a:pt x="9596871" y="5425985"/>
                  <a:pt x="9596871" y="5470409"/>
                  <a:pt x="9575969" y="5505116"/>
                </a:cubicBezTo>
                <a:cubicBezTo>
                  <a:pt x="9575969" y="5505116"/>
                  <a:pt x="9575969" y="5505116"/>
                  <a:pt x="9252696" y="6061815"/>
                </a:cubicBezTo>
                <a:cubicBezTo>
                  <a:pt x="9233188" y="6097909"/>
                  <a:pt x="9194173" y="6120122"/>
                  <a:pt x="9153763" y="6120122"/>
                </a:cubicBezTo>
                <a:cubicBezTo>
                  <a:pt x="9153763" y="6120122"/>
                  <a:pt x="9153763" y="6120122"/>
                  <a:pt x="8508611" y="6120122"/>
                </a:cubicBezTo>
                <a:cubicBezTo>
                  <a:pt x="8466808" y="6120122"/>
                  <a:pt x="8429186" y="6097909"/>
                  <a:pt x="8408284" y="6061815"/>
                </a:cubicBezTo>
                <a:cubicBezTo>
                  <a:pt x="8408284" y="6061815"/>
                  <a:pt x="8408284" y="6061815"/>
                  <a:pt x="8086404" y="5505116"/>
                </a:cubicBezTo>
                <a:cubicBezTo>
                  <a:pt x="8065503" y="5470409"/>
                  <a:pt x="8065503" y="5425985"/>
                  <a:pt x="8086404" y="5391278"/>
                </a:cubicBezTo>
                <a:cubicBezTo>
                  <a:pt x="8086404" y="5391278"/>
                  <a:pt x="8086404" y="5391278"/>
                  <a:pt x="8408284" y="4834580"/>
                </a:cubicBezTo>
                <a:cubicBezTo>
                  <a:pt x="8429186" y="4798484"/>
                  <a:pt x="8466808" y="4776272"/>
                  <a:pt x="8508611" y="4776272"/>
                </a:cubicBezTo>
                <a:close/>
                <a:moveTo>
                  <a:pt x="8438383" y="4182594"/>
                </a:moveTo>
                <a:cubicBezTo>
                  <a:pt x="8438383" y="4182594"/>
                  <a:pt x="8438383" y="4182594"/>
                  <a:pt x="8671249" y="4182594"/>
                </a:cubicBezTo>
                <a:cubicBezTo>
                  <a:pt x="8685834" y="4182594"/>
                  <a:pt x="8699916" y="4190612"/>
                  <a:pt x="8706958" y="4203640"/>
                </a:cubicBezTo>
                <a:cubicBezTo>
                  <a:pt x="8706958" y="4203640"/>
                  <a:pt x="8706958" y="4203640"/>
                  <a:pt x="8823642" y="4404579"/>
                </a:cubicBezTo>
                <a:cubicBezTo>
                  <a:pt x="8831187" y="4417106"/>
                  <a:pt x="8831187" y="4433141"/>
                  <a:pt x="8823642" y="4445668"/>
                </a:cubicBezTo>
                <a:cubicBezTo>
                  <a:pt x="8823642" y="4445668"/>
                  <a:pt x="8823642" y="4445668"/>
                  <a:pt x="8706958" y="4646606"/>
                </a:cubicBezTo>
                <a:cubicBezTo>
                  <a:pt x="8699916" y="4659635"/>
                  <a:pt x="8685834" y="4667652"/>
                  <a:pt x="8671249" y="4667652"/>
                </a:cubicBezTo>
                <a:cubicBezTo>
                  <a:pt x="8671249" y="4667652"/>
                  <a:pt x="8671249" y="4667652"/>
                  <a:pt x="8438383" y="4667652"/>
                </a:cubicBezTo>
                <a:cubicBezTo>
                  <a:pt x="8423295" y="4667652"/>
                  <a:pt x="8409715" y="4659635"/>
                  <a:pt x="8402170" y="4646606"/>
                </a:cubicBezTo>
                <a:cubicBezTo>
                  <a:pt x="8402170" y="4646606"/>
                  <a:pt x="8402170" y="4646606"/>
                  <a:pt x="8285989" y="4445668"/>
                </a:cubicBezTo>
                <a:cubicBezTo>
                  <a:pt x="8278445" y="4433141"/>
                  <a:pt x="8278445" y="4417106"/>
                  <a:pt x="8285989" y="4404579"/>
                </a:cubicBezTo>
                <a:cubicBezTo>
                  <a:pt x="8285989" y="4404579"/>
                  <a:pt x="8285989" y="4404579"/>
                  <a:pt x="8402170" y="4203640"/>
                </a:cubicBezTo>
                <a:cubicBezTo>
                  <a:pt x="8409715" y="4190612"/>
                  <a:pt x="8423295" y="4182594"/>
                  <a:pt x="8438383" y="4182594"/>
                </a:cubicBezTo>
                <a:close/>
                <a:moveTo>
                  <a:pt x="7678681" y="3459104"/>
                </a:moveTo>
                <a:cubicBezTo>
                  <a:pt x="7678681" y="3459104"/>
                  <a:pt x="7678681" y="3459104"/>
                  <a:pt x="8119685" y="3459104"/>
                </a:cubicBezTo>
                <a:cubicBezTo>
                  <a:pt x="8147308" y="3459104"/>
                  <a:pt x="8173978" y="3474287"/>
                  <a:pt x="8187313" y="3498961"/>
                </a:cubicBezTo>
                <a:cubicBezTo>
                  <a:pt x="8187313" y="3498961"/>
                  <a:pt x="8187313" y="3498961"/>
                  <a:pt x="8408292" y="3879501"/>
                </a:cubicBezTo>
                <a:cubicBezTo>
                  <a:pt x="8422579" y="3903225"/>
                  <a:pt x="8422579" y="3933593"/>
                  <a:pt x="8408292" y="3957318"/>
                </a:cubicBezTo>
                <a:cubicBezTo>
                  <a:pt x="8408292" y="3957318"/>
                  <a:pt x="8408292" y="3957318"/>
                  <a:pt x="8187313" y="4337857"/>
                </a:cubicBezTo>
                <a:cubicBezTo>
                  <a:pt x="8173978" y="4362531"/>
                  <a:pt x="8147308" y="4377714"/>
                  <a:pt x="8119685" y="4377714"/>
                </a:cubicBezTo>
                <a:cubicBezTo>
                  <a:pt x="8119685" y="4377714"/>
                  <a:pt x="8119685" y="4377714"/>
                  <a:pt x="7678681" y="4377714"/>
                </a:cubicBezTo>
                <a:cubicBezTo>
                  <a:pt x="7650106" y="4377714"/>
                  <a:pt x="7624388" y="4362531"/>
                  <a:pt x="7610101" y="4337857"/>
                </a:cubicBezTo>
                <a:cubicBezTo>
                  <a:pt x="7610101" y="4337857"/>
                  <a:pt x="7610101" y="4337857"/>
                  <a:pt x="7390076" y="3957318"/>
                </a:cubicBezTo>
                <a:cubicBezTo>
                  <a:pt x="7375787" y="3933593"/>
                  <a:pt x="7375787" y="3903225"/>
                  <a:pt x="7390076" y="3879501"/>
                </a:cubicBezTo>
                <a:cubicBezTo>
                  <a:pt x="7390076" y="3879501"/>
                  <a:pt x="7390076" y="3879501"/>
                  <a:pt x="7610101" y="3498961"/>
                </a:cubicBezTo>
                <a:cubicBezTo>
                  <a:pt x="7624388" y="3474287"/>
                  <a:pt x="7650106" y="3459104"/>
                  <a:pt x="7678681" y="3459104"/>
                </a:cubicBezTo>
                <a:close/>
                <a:moveTo>
                  <a:pt x="9108816" y="2082751"/>
                </a:moveTo>
                <a:cubicBezTo>
                  <a:pt x="9108816" y="2082751"/>
                  <a:pt x="9108816" y="2082751"/>
                  <a:pt x="9876937" y="2082751"/>
                </a:cubicBezTo>
                <a:cubicBezTo>
                  <a:pt x="9925048" y="2082751"/>
                  <a:pt x="9971500" y="2109197"/>
                  <a:pt x="9994727" y="2152172"/>
                </a:cubicBezTo>
                <a:cubicBezTo>
                  <a:pt x="9994727" y="2152172"/>
                  <a:pt x="9994727" y="2152172"/>
                  <a:pt x="10379617" y="2814978"/>
                </a:cubicBezTo>
                <a:cubicBezTo>
                  <a:pt x="10404502" y="2856301"/>
                  <a:pt x="10404502" y="2909193"/>
                  <a:pt x="10379617" y="2950515"/>
                </a:cubicBezTo>
                <a:cubicBezTo>
                  <a:pt x="10379617" y="2950515"/>
                  <a:pt x="10379617" y="2950515"/>
                  <a:pt x="9994727" y="3613321"/>
                </a:cubicBezTo>
                <a:cubicBezTo>
                  <a:pt x="9971500" y="3656296"/>
                  <a:pt x="9925048" y="3682742"/>
                  <a:pt x="9876937" y="3682742"/>
                </a:cubicBezTo>
                <a:cubicBezTo>
                  <a:pt x="9876937" y="3682742"/>
                  <a:pt x="9876937" y="3682742"/>
                  <a:pt x="9108816" y="3682742"/>
                </a:cubicBezTo>
                <a:cubicBezTo>
                  <a:pt x="9059045" y="3682742"/>
                  <a:pt x="9014252" y="3656296"/>
                  <a:pt x="8989367" y="3613321"/>
                </a:cubicBezTo>
                <a:cubicBezTo>
                  <a:pt x="8989367" y="3613321"/>
                  <a:pt x="8989367" y="3613321"/>
                  <a:pt x="8606137" y="2950515"/>
                </a:cubicBezTo>
                <a:cubicBezTo>
                  <a:pt x="8581251" y="2909193"/>
                  <a:pt x="8581251" y="2856301"/>
                  <a:pt x="8606137" y="2814978"/>
                </a:cubicBezTo>
                <a:cubicBezTo>
                  <a:pt x="8606137" y="2814978"/>
                  <a:pt x="8606137" y="2814978"/>
                  <a:pt x="8989367" y="2152172"/>
                </a:cubicBezTo>
                <a:cubicBezTo>
                  <a:pt x="9014252" y="2109197"/>
                  <a:pt x="9059045" y="2082751"/>
                  <a:pt x="9108816" y="2082751"/>
                </a:cubicBezTo>
                <a:close/>
                <a:moveTo>
                  <a:pt x="1321854" y="2071857"/>
                </a:moveTo>
                <a:cubicBezTo>
                  <a:pt x="1321854" y="2071857"/>
                  <a:pt x="1321854" y="2071857"/>
                  <a:pt x="5365317" y="2071857"/>
                </a:cubicBezTo>
                <a:cubicBezTo>
                  <a:pt x="5618580" y="2071857"/>
                  <a:pt x="5863108" y="2211072"/>
                  <a:pt x="5985373" y="2437296"/>
                </a:cubicBezTo>
                <a:cubicBezTo>
                  <a:pt x="5985373" y="2437296"/>
                  <a:pt x="5985373" y="2437296"/>
                  <a:pt x="8011470" y="5926372"/>
                </a:cubicBezTo>
                <a:cubicBezTo>
                  <a:pt x="8142468" y="6143896"/>
                  <a:pt x="8142468" y="6422327"/>
                  <a:pt x="8011470" y="6639850"/>
                </a:cubicBezTo>
                <a:cubicBezTo>
                  <a:pt x="8011470" y="6639850"/>
                  <a:pt x="8011470" y="6639850"/>
                  <a:pt x="7904625" y="6823844"/>
                </a:cubicBezTo>
                <a:lnTo>
                  <a:pt x="7884791" y="6858000"/>
                </a:lnTo>
                <a:lnTo>
                  <a:pt x="0" y="6858000"/>
                </a:lnTo>
                <a:lnTo>
                  <a:pt x="0" y="3635967"/>
                </a:lnTo>
                <a:lnTo>
                  <a:pt x="27177" y="3588964"/>
                </a:lnTo>
                <a:cubicBezTo>
                  <a:pt x="220245" y="3255048"/>
                  <a:pt x="440895" y="2873431"/>
                  <a:pt x="693065" y="2437296"/>
                </a:cubicBezTo>
                <a:cubicBezTo>
                  <a:pt x="824063" y="2211072"/>
                  <a:pt x="1059859" y="2071857"/>
                  <a:pt x="1321854" y="2071857"/>
                </a:cubicBezTo>
                <a:close/>
                <a:moveTo>
                  <a:pt x="6786399" y="753840"/>
                </a:moveTo>
                <a:cubicBezTo>
                  <a:pt x="6786399" y="753840"/>
                  <a:pt x="6786399" y="753840"/>
                  <a:pt x="8025968" y="753840"/>
                </a:cubicBezTo>
                <a:cubicBezTo>
                  <a:pt x="8103608" y="753840"/>
                  <a:pt x="8178571" y="796518"/>
                  <a:pt x="8216053" y="865869"/>
                </a:cubicBezTo>
                <a:cubicBezTo>
                  <a:pt x="8216053" y="865869"/>
                  <a:pt x="8216053" y="865869"/>
                  <a:pt x="8837177" y="1935484"/>
                </a:cubicBezTo>
                <a:cubicBezTo>
                  <a:pt x="8877335" y="2002169"/>
                  <a:pt x="8877335" y="2087523"/>
                  <a:pt x="8837177" y="2154207"/>
                </a:cubicBezTo>
                <a:cubicBezTo>
                  <a:pt x="8837177" y="2154207"/>
                  <a:pt x="8837177" y="2154207"/>
                  <a:pt x="8216053" y="3223823"/>
                </a:cubicBezTo>
                <a:cubicBezTo>
                  <a:pt x="8178571" y="3293174"/>
                  <a:pt x="8103608" y="3335852"/>
                  <a:pt x="8025968" y="3335852"/>
                </a:cubicBezTo>
                <a:cubicBezTo>
                  <a:pt x="8025968" y="3335852"/>
                  <a:pt x="8025968" y="3335852"/>
                  <a:pt x="6786399" y="3335852"/>
                </a:cubicBezTo>
                <a:cubicBezTo>
                  <a:pt x="6706082" y="3335852"/>
                  <a:pt x="6633796" y="3293174"/>
                  <a:pt x="6593637" y="3223823"/>
                </a:cubicBezTo>
                <a:cubicBezTo>
                  <a:pt x="6593637" y="3223823"/>
                  <a:pt x="6593637" y="3223823"/>
                  <a:pt x="5975192" y="2154207"/>
                </a:cubicBezTo>
                <a:cubicBezTo>
                  <a:pt x="5935033" y="2087523"/>
                  <a:pt x="5935033" y="2002169"/>
                  <a:pt x="5975192" y="1935484"/>
                </a:cubicBezTo>
                <a:cubicBezTo>
                  <a:pt x="5975192" y="1935484"/>
                  <a:pt x="5975192" y="1935484"/>
                  <a:pt x="6593637" y="865869"/>
                </a:cubicBezTo>
                <a:cubicBezTo>
                  <a:pt x="6633796" y="796518"/>
                  <a:pt x="6706082" y="753840"/>
                  <a:pt x="6786399" y="753840"/>
                </a:cubicBezTo>
                <a:close/>
                <a:moveTo>
                  <a:pt x="0" y="0"/>
                </a:moveTo>
                <a:lnTo>
                  <a:pt x="6966294" y="0"/>
                </a:lnTo>
                <a:lnTo>
                  <a:pt x="6852387" y="196155"/>
                </a:lnTo>
                <a:cubicBezTo>
                  <a:pt x="6627011" y="584267"/>
                  <a:pt x="6359899" y="1044253"/>
                  <a:pt x="6043322" y="1589421"/>
                </a:cubicBezTo>
                <a:cubicBezTo>
                  <a:pt x="5921057" y="1815646"/>
                  <a:pt x="5676528" y="1954861"/>
                  <a:pt x="5423265" y="1954861"/>
                </a:cubicBezTo>
                <a:cubicBezTo>
                  <a:pt x="5423265" y="1954861"/>
                  <a:pt x="5423265" y="1954861"/>
                  <a:pt x="1379802" y="1954861"/>
                </a:cubicBezTo>
                <a:cubicBezTo>
                  <a:pt x="1117807" y="1954861"/>
                  <a:pt x="882012" y="1815646"/>
                  <a:pt x="751013" y="1589421"/>
                </a:cubicBezTo>
                <a:cubicBezTo>
                  <a:pt x="751013" y="1589421"/>
                  <a:pt x="751013" y="1589421"/>
                  <a:pt x="1951" y="293901"/>
                </a:cubicBezTo>
                <a:lnTo>
                  <a:pt x="0" y="290527"/>
                </a:ln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2A02A117-E8E8-4CB9-B267-FA8CE310AAF5}"/>
              </a:ext>
            </a:extLst>
          </p:cNvPr>
          <p:cNvSpPr txBox="1"/>
          <p:nvPr/>
        </p:nvSpPr>
        <p:spPr>
          <a:xfrm>
            <a:off x="4294208" y="211316"/>
            <a:ext cx="7662426" cy="89255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r"/>
            <a:r>
              <a:rPr lang="en-GB" sz="2600" b="1" spc="300" dirty="0">
                <a:solidFill>
                  <a:srgbClr val="002060"/>
                </a:solidFill>
                <a:latin typeface="Nirmala UI" panose="020B0502040204020203" pitchFamily="34" charset="0"/>
                <a:ea typeface="Nirmala UI" panose="020B0502040204020203" pitchFamily="34" charset="0"/>
                <a:cs typeface="Nirmala UI" panose="020B0502040204020203" pitchFamily="34" charset="0"/>
              </a:rPr>
              <a:t>THE DEVOLUTION OF POLICING:</a:t>
            </a:r>
          </a:p>
          <a:p>
            <a:pPr algn="r"/>
            <a:r>
              <a:rPr lang="en-GB" sz="2600" b="1" spc="300" dirty="0">
                <a:solidFill>
                  <a:srgbClr val="002060"/>
                </a:solidFill>
                <a:latin typeface="Nirmala UI" panose="020B0502040204020203" pitchFamily="34" charset="0"/>
                <a:ea typeface="Nirmala UI" panose="020B0502040204020203" pitchFamily="34" charset="0"/>
                <a:cs typeface="Nirmala UI" panose="020B0502040204020203" pitchFamily="34" charset="0"/>
              </a:rPr>
              <a:t>INTRODUCTION</a:t>
            </a:r>
            <a:endParaRPr lang="en-GB" sz="2400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454A4378-68A0-4C7D-BA74-CFB3ADFD69D6}"/>
              </a:ext>
            </a:extLst>
          </p:cNvPr>
          <p:cNvSpPr txBox="1"/>
          <p:nvPr/>
        </p:nvSpPr>
        <p:spPr>
          <a:xfrm>
            <a:off x="6264360" y="1458410"/>
            <a:ext cx="5819610" cy="489364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Wingdings" panose="05000000000000000000" pitchFamily="2" charset="2"/>
              <a:buChar char="§"/>
            </a:pPr>
            <a:r>
              <a:rPr lang="en-GB" sz="2400" dirty="0">
                <a:solidFill>
                  <a:schemeClr val="bg1">
                    <a:lumMod val="50000"/>
                  </a:schemeClr>
                </a:solidFill>
                <a:latin typeface="Nirmala UI" panose="020B0502040204020203" pitchFamily="34" charset="0"/>
                <a:ea typeface="Nirmala UI" panose="020B0502040204020203" pitchFamily="34" charset="0"/>
                <a:cs typeface="Nirmala UI" panose="020B0502040204020203" pitchFamily="34" charset="0"/>
              </a:rPr>
              <a:t>National Assembly for Wales – the evolution of Wales’ devolution settlement (Hodgetts and </a:t>
            </a:r>
            <a:r>
              <a:rPr lang="en-GB" sz="2400" dirty="0" err="1">
                <a:solidFill>
                  <a:schemeClr val="bg1">
                    <a:lumMod val="50000"/>
                  </a:schemeClr>
                </a:solidFill>
                <a:latin typeface="Nirmala UI" panose="020B0502040204020203" pitchFamily="34" charset="0"/>
                <a:ea typeface="Nirmala UI" panose="020B0502040204020203" pitchFamily="34" charset="0"/>
                <a:cs typeface="Nirmala UI" panose="020B0502040204020203" pitchFamily="34" charset="0"/>
              </a:rPr>
              <a:t>MacPortlan</a:t>
            </a:r>
            <a:r>
              <a:rPr lang="en-GB" sz="2400" dirty="0">
                <a:solidFill>
                  <a:schemeClr val="bg1">
                    <a:lumMod val="50000"/>
                  </a:schemeClr>
                </a:solidFill>
                <a:latin typeface="Nirmala UI" panose="020B0502040204020203" pitchFamily="34" charset="0"/>
                <a:ea typeface="Nirmala UI" panose="020B0502040204020203" pitchFamily="34" charset="0"/>
                <a:cs typeface="Nirmala UI" panose="020B0502040204020203" pitchFamily="34" charset="0"/>
              </a:rPr>
              <a:t>, 2021)</a:t>
            </a:r>
          </a:p>
          <a:p>
            <a:pPr marL="285750" indent="-285750">
              <a:buFont typeface="Wingdings" panose="05000000000000000000" pitchFamily="2" charset="2"/>
              <a:buChar char="§"/>
            </a:pPr>
            <a:endParaRPr lang="en-GB" sz="2400" dirty="0">
              <a:solidFill>
                <a:schemeClr val="bg1">
                  <a:lumMod val="50000"/>
                </a:schemeClr>
              </a:solidFill>
              <a:latin typeface="Nirmala UI" panose="020B0502040204020203" pitchFamily="34" charset="0"/>
              <a:ea typeface="Nirmala UI" panose="020B0502040204020203" pitchFamily="34" charset="0"/>
              <a:cs typeface="Nirmala UI" panose="020B0502040204020203" pitchFamily="34" charset="0"/>
            </a:endParaRPr>
          </a:p>
          <a:p>
            <a:pPr marL="285750" indent="-285750">
              <a:buFont typeface="Wingdings" panose="05000000000000000000" pitchFamily="2" charset="2"/>
              <a:buChar char="§"/>
            </a:pPr>
            <a:r>
              <a:rPr lang="en-GB" sz="2400" dirty="0">
                <a:solidFill>
                  <a:schemeClr val="bg1">
                    <a:lumMod val="50000"/>
                  </a:schemeClr>
                </a:solidFill>
                <a:latin typeface="Nirmala UI" panose="020B0502040204020203" pitchFamily="34" charset="0"/>
                <a:ea typeface="Nirmala UI" panose="020B0502040204020203" pitchFamily="34" charset="0"/>
                <a:cs typeface="Nirmala UI" panose="020B0502040204020203" pitchFamily="34" charset="0"/>
              </a:rPr>
              <a:t>From constitutional peculiarity to confident Senedd (</a:t>
            </a:r>
            <a:r>
              <a:rPr lang="en-GB" sz="2400" dirty="0" err="1">
                <a:solidFill>
                  <a:schemeClr val="bg1">
                    <a:lumMod val="50000"/>
                  </a:schemeClr>
                </a:solidFill>
                <a:latin typeface="Nirmala UI" panose="020B0502040204020203" pitchFamily="34" charset="0"/>
                <a:ea typeface="Nirmala UI" panose="020B0502040204020203" pitchFamily="34" charset="0"/>
                <a:cs typeface="Nirmala UI" panose="020B0502040204020203" pitchFamily="34" charset="0"/>
              </a:rPr>
              <a:t>Ifan</a:t>
            </a:r>
            <a:r>
              <a:rPr lang="en-GB" sz="2400" dirty="0">
                <a:solidFill>
                  <a:schemeClr val="bg1">
                    <a:lumMod val="50000"/>
                  </a:schemeClr>
                </a:solidFill>
                <a:latin typeface="Nirmala UI" panose="020B0502040204020203" pitchFamily="34" charset="0"/>
                <a:ea typeface="Nirmala UI" panose="020B0502040204020203" pitchFamily="34" charset="0"/>
                <a:cs typeface="Nirmala UI" panose="020B0502040204020203" pitchFamily="34" charset="0"/>
              </a:rPr>
              <a:t> et all, 2022)</a:t>
            </a:r>
          </a:p>
          <a:p>
            <a:pPr marL="285750" indent="-285750">
              <a:buFont typeface="Wingdings" panose="05000000000000000000" pitchFamily="2" charset="2"/>
              <a:buChar char="§"/>
            </a:pPr>
            <a:endParaRPr lang="en-GB" sz="2400" dirty="0">
              <a:solidFill>
                <a:schemeClr val="bg1">
                  <a:lumMod val="50000"/>
                </a:schemeClr>
              </a:solidFill>
              <a:latin typeface="Nirmala UI" panose="020B0502040204020203" pitchFamily="34" charset="0"/>
              <a:ea typeface="Nirmala UI" panose="020B0502040204020203" pitchFamily="34" charset="0"/>
              <a:cs typeface="Nirmala UI" panose="020B0502040204020203" pitchFamily="34" charset="0"/>
            </a:endParaRPr>
          </a:p>
          <a:p>
            <a:pPr marL="285750" indent="-285750">
              <a:buFont typeface="Wingdings" panose="05000000000000000000" pitchFamily="2" charset="2"/>
              <a:buChar char="§"/>
            </a:pPr>
            <a:r>
              <a:rPr lang="en-GB" sz="2400" dirty="0">
                <a:solidFill>
                  <a:schemeClr val="bg1">
                    <a:lumMod val="50000"/>
                  </a:schemeClr>
                </a:solidFill>
                <a:latin typeface="Nirmala UI" panose="020B0502040204020203" pitchFamily="34" charset="0"/>
                <a:ea typeface="Nirmala UI" panose="020B0502040204020203" pitchFamily="34" charset="0"/>
                <a:cs typeface="Nirmala UI" panose="020B0502040204020203" pitchFamily="34" charset="0"/>
              </a:rPr>
              <a:t>Devolution of policing remains unfinished business (Bradbury 2021)</a:t>
            </a:r>
          </a:p>
          <a:p>
            <a:pPr marL="285750" indent="-285750">
              <a:buFont typeface="Wingdings" panose="05000000000000000000" pitchFamily="2" charset="2"/>
              <a:buChar char="§"/>
            </a:pPr>
            <a:endParaRPr lang="en-GB" sz="2400" dirty="0">
              <a:solidFill>
                <a:schemeClr val="bg1">
                  <a:lumMod val="50000"/>
                </a:schemeClr>
              </a:solidFill>
              <a:latin typeface="Nirmala UI" panose="020B0502040204020203" pitchFamily="34" charset="0"/>
              <a:ea typeface="Nirmala UI" panose="020B0502040204020203" pitchFamily="34" charset="0"/>
              <a:cs typeface="Nirmala UI" panose="020B0502040204020203" pitchFamily="34" charset="0"/>
            </a:endParaRPr>
          </a:p>
          <a:p>
            <a:pPr marL="285750" indent="-285750">
              <a:buFont typeface="Wingdings" panose="05000000000000000000" pitchFamily="2" charset="2"/>
              <a:buChar char="§"/>
            </a:pPr>
            <a:r>
              <a:rPr lang="en-GB" sz="2400" dirty="0">
                <a:solidFill>
                  <a:schemeClr val="bg1">
                    <a:lumMod val="50000"/>
                  </a:schemeClr>
                </a:solidFill>
                <a:latin typeface="Nirmala UI" panose="020B0502040204020203" pitchFamily="34" charset="0"/>
                <a:ea typeface="Nirmala UI" panose="020B0502040204020203" pitchFamily="34" charset="0"/>
                <a:cs typeface="Nirmala UI" panose="020B0502040204020203" pitchFamily="34" charset="0"/>
              </a:rPr>
              <a:t>Creeping insurgency against the Home Office  </a:t>
            </a:r>
          </a:p>
        </p:txBody>
      </p:sp>
      <p:pic>
        <p:nvPicPr>
          <p:cNvPr id="8" name="Audio 7">
            <a:hlinkClick r:id="" action="ppaction://media"/>
            <a:extLst>
              <a:ext uri="{FF2B5EF4-FFF2-40B4-BE49-F238E27FC236}">
                <a16:creationId xmlns:a16="http://schemas.microsoft.com/office/drawing/2014/main" id="{E34B5A22-A26B-4B53-BD3B-D2AFAB345831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569700" y="6235700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8636605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05637"/>
    </mc:Choice>
    <mc:Fallback>
      <p:transition spd="slow" advTm="10563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102" name="Picture 6" descr="Special investigation: MCN joins North Wales Police for a day on their  patch | MCN">
            <a:extLst>
              <a:ext uri="{FF2B5EF4-FFF2-40B4-BE49-F238E27FC236}">
                <a16:creationId xmlns:a16="http://schemas.microsoft.com/office/drawing/2014/main" id="{0930770E-EC6D-40D2-BEC5-41C61705C6EF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579" r="1" b="1"/>
          <a:stretch/>
        </p:blipFill>
        <p:spPr bwMode="auto">
          <a:xfrm>
            <a:off x="-4559455" y="0"/>
            <a:ext cx="10655455" cy="6857990"/>
          </a:xfrm>
          <a:custGeom>
            <a:avLst/>
            <a:gdLst/>
            <a:ahLst/>
            <a:cxnLst/>
            <a:rect l="l" t="t" r="r" b="b"/>
            <a:pathLst>
              <a:path w="10655455" h="6858000">
                <a:moveTo>
                  <a:pt x="8526285" y="6283111"/>
                </a:moveTo>
                <a:cubicBezTo>
                  <a:pt x="8526285" y="6283111"/>
                  <a:pt x="8526285" y="6283111"/>
                  <a:pt x="10157124" y="6283111"/>
                </a:cubicBezTo>
                <a:cubicBezTo>
                  <a:pt x="10259271" y="6283111"/>
                  <a:pt x="10357896" y="6339261"/>
                  <a:pt x="10407209" y="6430504"/>
                </a:cubicBezTo>
                <a:cubicBezTo>
                  <a:pt x="10407209" y="6430504"/>
                  <a:pt x="10407209" y="6430504"/>
                  <a:pt x="10606716" y="6774068"/>
                </a:cubicBezTo>
                <a:lnTo>
                  <a:pt x="10655455" y="6858000"/>
                </a:lnTo>
                <a:lnTo>
                  <a:pt x="8025501" y="6858000"/>
                </a:lnTo>
                <a:lnTo>
                  <a:pt x="8129453" y="6678214"/>
                </a:lnTo>
                <a:cubicBezTo>
                  <a:pt x="8174148" y="6600912"/>
                  <a:pt x="8221824" y="6518457"/>
                  <a:pt x="8272677" y="6430504"/>
                </a:cubicBezTo>
                <a:cubicBezTo>
                  <a:pt x="8325512" y="6339261"/>
                  <a:pt x="8420615" y="6283111"/>
                  <a:pt x="8526285" y="6283111"/>
                </a:cubicBezTo>
                <a:close/>
                <a:moveTo>
                  <a:pt x="8508611" y="4776272"/>
                </a:moveTo>
                <a:cubicBezTo>
                  <a:pt x="8508611" y="4776272"/>
                  <a:pt x="8508611" y="4776272"/>
                  <a:pt x="9153763" y="4776272"/>
                </a:cubicBezTo>
                <a:cubicBezTo>
                  <a:pt x="9194173" y="4776272"/>
                  <a:pt x="9233188" y="4798484"/>
                  <a:pt x="9252696" y="4834580"/>
                </a:cubicBezTo>
                <a:cubicBezTo>
                  <a:pt x="9252696" y="4834580"/>
                  <a:pt x="9252696" y="4834580"/>
                  <a:pt x="9575969" y="5391278"/>
                </a:cubicBezTo>
                <a:cubicBezTo>
                  <a:pt x="9596871" y="5425985"/>
                  <a:pt x="9596871" y="5470409"/>
                  <a:pt x="9575969" y="5505116"/>
                </a:cubicBezTo>
                <a:cubicBezTo>
                  <a:pt x="9575969" y="5505116"/>
                  <a:pt x="9575969" y="5505116"/>
                  <a:pt x="9252696" y="6061815"/>
                </a:cubicBezTo>
                <a:cubicBezTo>
                  <a:pt x="9233188" y="6097909"/>
                  <a:pt x="9194173" y="6120122"/>
                  <a:pt x="9153763" y="6120122"/>
                </a:cubicBezTo>
                <a:cubicBezTo>
                  <a:pt x="9153763" y="6120122"/>
                  <a:pt x="9153763" y="6120122"/>
                  <a:pt x="8508611" y="6120122"/>
                </a:cubicBezTo>
                <a:cubicBezTo>
                  <a:pt x="8466808" y="6120122"/>
                  <a:pt x="8429186" y="6097909"/>
                  <a:pt x="8408284" y="6061815"/>
                </a:cubicBezTo>
                <a:cubicBezTo>
                  <a:pt x="8408284" y="6061815"/>
                  <a:pt x="8408284" y="6061815"/>
                  <a:pt x="8086404" y="5505116"/>
                </a:cubicBezTo>
                <a:cubicBezTo>
                  <a:pt x="8065503" y="5470409"/>
                  <a:pt x="8065503" y="5425985"/>
                  <a:pt x="8086404" y="5391278"/>
                </a:cubicBezTo>
                <a:cubicBezTo>
                  <a:pt x="8086404" y="5391278"/>
                  <a:pt x="8086404" y="5391278"/>
                  <a:pt x="8408284" y="4834580"/>
                </a:cubicBezTo>
                <a:cubicBezTo>
                  <a:pt x="8429186" y="4798484"/>
                  <a:pt x="8466808" y="4776272"/>
                  <a:pt x="8508611" y="4776272"/>
                </a:cubicBezTo>
                <a:close/>
                <a:moveTo>
                  <a:pt x="8438383" y="4182594"/>
                </a:moveTo>
                <a:cubicBezTo>
                  <a:pt x="8438383" y="4182594"/>
                  <a:pt x="8438383" y="4182594"/>
                  <a:pt x="8671249" y="4182594"/>
                </a:cubicBezTo>
                <a:cubicBezTo>
                  <a:pt x="8685834" y="4182594"/>
                  <a:pt x="8699916" y="4190612"/>
                  <a:pt x="8706958" y="4203640"/>
                </a:cubicBezTo>
                <a:cubicBezTo>
                  <a:pt x="8706958" y="4203640"/>
                  <a:pt x="8706958" y="4203640"/>
                  <a:pt x="8823642" y="4404579"/>
                </a:cubicBezTo>
                <a:cubicBezTo>
                  <a:pt x="8831187" y="4417106"/>
                  <a:pt x="8831187" y="4433141"/>
                  <a:pt x="8823642" y="4445668"/>
                </a:cubicBezTo>
                <a:cubicBezTo>
                  <a:pt x="8823642" y="4445668"/>
                  <a:pt x="8823642" y="4445668"/>
                  <a:pt x="8706958" y="4646606"/>
                </a:cubicBezTo>
                <a:cubicBezTo>
                  <a:pt x="8699916" y="4659635"/>
                  <a:pt x="8685834" y="4667652"/>
                  <a:pt x="8671249" y="4667652"/>
                </a:cubicBezTo>
                <a:cubicBezTo>
                  <a:pt x="8671249" y="4667652"/>
                  <a:pt x="8671249" y="4667652"/>
                  <a:pt x="8438383" y="4667652"/>
                </a:cubicBezTo>
                <a:cubicBezTo>
                  <a:pt x="8423295" y="4667652"/>
                  <a:pt x="8409715" y="4659635"/>
                  <a:pt x="8402170" y="4646606"/>
                </a:cubicBezTo>
                <a:cubicBezTo>
                  <a:pt x="8402170" y="4646606"/>
                  <a:pt x="8402170" y="4646606"/>
                  <a:pt x="8285989" y="4445668"/>
                </a:cubicBezTo>
                <a:cubicBezTo>
                  <a:pt x="8278445" y="4433141"/>
                  <a:pt x="8278445" y="4417106"/>
                  <a:pt x="8285989" y="4404579"/>
                </a:cubicBezTo>
                <a:cubicBezTo>
                  <a:pt x="8285989" y="4404579"/>
                  <a:pt x="8285989" y="4404579"/>
                  <a:pt x="8402170" y="4203640"/>
                </a:cubicBezTo>
                <a:cubicBezTo>
                  <a:pt x="8409715" y="4190612"/>
                  <a:pt x="8423295" y="4182594"/>
                  <a:pt x="8438383" y="4182594"/>
                </a:cubicBezTo>
                <a:close/>
                <a:moveTo>
                  <a:pt x="7678681" y="3459104"/>
                </a:moveTo>
                <a:cubicBezTo>
                  <a:pt x="7678681" y="3459104"/>
                  <a:pt x="7678681" y="3459104"/>
                  <a:pt x="8119685" y="3459104"/>
                </a:cubicBezTo>
                <a:cubicBezTo>
                  <a:pt x="8147308" y="3459104"/>
                  <a:pt x="8173978" y="3474287"/>
                  <a:pt x="8187313" y="3498961"/>
                </a:cubicBezTo>
                <a:cubicBezTo>
                  <a:pt x="8187313" y="3498961"/>
                  <a:pt x="8187313" y="3498961"/>
                  <a:pt x="8408292" y="3879501"/>
                </a:cubicBezTo>
                <a:cubicBezTo>
                  <a:pt x="8422579" y="3903225"/>
                  <a:pt x="8422579" y="3933593"/>
                  <a:pt x="8408292" y="3957318"/>
                </a:cubicBezTo>
                <a:cubicBezTo>
                  <a:pt x="8408292" y="3957318"/>
                  <a:pt x="8408292" y="3957318"/>
                  <a:pt x="8187313" y="4337857"/>
                </a:cubicBezTo>
                <a:cubicBezTo>
                  <a:pt x="8173978" y="4362531"/>
                  <a:pt x="8147308" y="4377714"/>
                  <a:pt x="8119685" y="4377714"/>
                </a:cubicBezTo>
                <a:cubicBezTo>
                  <a:pt x="8119685" y="4377714"/>
                  <a:pt x="8119685" y="4377714"/>
                  <a:pt x="7678681" y="4377714"/>
                </a:cubicBezTo>
                <a:cubicBezTo>
                  <a:pt x="7650106" y="4377714"/>
                  <a:pt x="7624388" y="4362531"/>
                  <a:pt x="7610101" y="4337857"/>
                </a:cubicBezTo>
                <a:cubicBezTo>
                  <a:pt x="7610101" y="4337857"/>
                  <a:pt x="7610101" y="4337857"/>
                  <a:pt x="7390076" y="3957318"/>
                </a:cubicBezTo>
                <a:cubicBezTo>
                  <a:pt x="7375787" y="3933593"/>
                  <a:pt x="7375787" y="3903225"/>
                  <a:pt x="7390076" y="3879501"/>
                </a:cubicBezTo>
                <a:cubicBezTo>
                  <a:pt x="7390076" y="3879501"/>
                  <a:pt x="7390076" y="3879501"/>
                  <a:pt x="7610101" y="3498961"/>
                </a:cubicBezTo>
                <a:cubicBezTo>
                  <a:pt x="7624388" y="3474287"/>
                  <a:pt x="7650106" y="3459104"/>
                  <a:pt x="7678681" y="3459104"/>
                </a:cubicBezTo>
                <a:close/>
                <a:moveTo>
                  <a:pt x="9108816" y="2082751"/>
                </a:moveTo>
                <a:cubicBezTo>
                  <a:pt x="9108816" y="2082751"/>
                  <a:pt x="9108816" y="2082751"/>
                  <a:pt x="9876937" y="2082751"/>
                </a:cubicBezTo>
                <a:cubicBezTo>
                  <a:pt x="9925048" y="2082751"/>
                  <a:pt x="9971500" y="2109197"/>
                  <a:pt x="9994727" y="2152172"/>
                </a:cubicBezTo>
                <a:cubicBezTo>
                  <a:pt x="9994727" y="2152172"/>
                  <a:pt x="9994727" y="2152172"/>
                  <a:pt x="10379617" y="2814978"/>
                </a:cubicBezTo>
                <a:cubicBezTo>
                  <a:pt x="10404502" y="2856301"/>
                  <a:pt x="10404502" y="2909193"/>
                  <a:pt x="10379617" y="2950515"/>
                </a:cubicBezTo>
                <a:cubicBezTo>
                  <a:pt x="10379617" y="2950515"/>
                  <a:pt x="10379617" y="2950515"/>
                  <a:pt x="9994727" y="3613321"/>
                </a:cubicBezTo>
                <a:cubicBezTo>
                  <a:pt x="9971500" y="3656296"/>
                  <a:pt x="9925048" y="3682742"/>
                  <a:pt x="9876937" y="3682742"/>
                </a:cubicBezTo>
                <a:cubicBezTo>
                  <a:pt x="9876937" y="3682742"/>
                  <a:pt x="9876937" y="3682742"/>
                  <a:pt x="9108816" y="3682742"/>
                </a:cubicBezTo>
                <a:cubicBezTo>
                  <a:pt x="9059045" y="3682742"/>
                  <a:pt x="9014252" y="3656296"/>
                  <a:pt x="8989367" y="3613321"/>
                </a:cubicBezTo>
                <a:cubicBezTo>
                  <a:pt x="8989367" y="3613321"/>
                  <a:pt x="8989367" y="3613321"/>
                  <a:pt x="8606137" y="2950515"/>
                </a:cubicBezTo>
                <a:cubicBezTo>
                  <a:pt x="8581251" y="2909193"/>
                  <a:pt x="8581251" y="2856301"/>
                  <a:pt x="8606137" y="2814978"/>
                </a:cubicBezTo>
                <a:cubicBezTo>
                  <a:pt x="8606137" y="2814978"/>
                  <a:pt x="8606137" y="2814978"/>
                  <a:pt x="8989367" y="2152172"/>
                </a:cubicBezTo>
                <a:cubicBezTo>
                  <a:pt x="9014252" y="2109197"/>
                  <a:pt x="9059045" y="2082751"/>
                  <a:pt x="9108816" y="2082751"/>
                </a:cubicBezTo>
                <a:close/>
                <a:moveTo>
                  <a:pt x="1321854" y="2071857"/>
                </a:moveTo>
                <a:cubicBezTo>
                  <a:pt x="1321854" y="2071857"/>
                  <a:pt x="1321854" y="2071857"/>
                  <a:pt x="5365317" y="2071857"/>
                </a:cubicBezTo>
                <a:cubicBezTo>
                  <a:pt x="5618580" y="2071857"/>
                  <a:pt x="5863108" y="2211072"/>
                  <a:pt x="5985373" y="2437296"/>
                </a:cubicBezTo>
                <a:cubicBezTo>
                  <a:pt x="5985373" y="2437296"/>
                  <a:pt x="5985373" y="2437296"/>
                  <a:pt x="8011470" y="5926372"/>
                </a:cubicBezTo>
                <a:cubicBezTo>
                  <a:pt x="8142468" y="6143896"/>
                  <a:pt x="8142468" y="6422327"/>
                  <a:pt x="8011470" y="6639850"/>
                </a:cubicBezTo>
                <a:cubicBezTo>
                  <a:pt x="8011470" y="6639850"/>
                  <a:pt x="8011470" y="6639850"/>
                  <a:pt x="7904625" y="6823844"/>
                </a:cubicBezTo>
                <a:lnTo>
                  <a:pt x="7884791" y="6858000"/>
                </a:lnTo>
                <a:lnTo>
                  <a:pt x="0" y="6858000"/>
                </a:lnTo>
                <a:lnTo>
                  <a:pt x="0" y="3635967"/>
                </a:lnTo>
                <a:lnTo>
                  <a:pt x="27177" y="3588964"/>
                </a:lnTo>
                <a:cubicBezTo>
                  <a:pt x="220245" y="3255048"/>
                  <a:pt x="440895" y="2873431"/>
                  <a:pt x="693065" y="2437296"/>
                </a:cubicBezTo>
                <a:cubicBezTo>
                  <a:pt x="824063" y="2211072"/>
                  <a:pt x="1059859" y="2071857"/>
                  <a:pt x="1321854" y="2071857"/>
                </a:cubicBezTo>
                <a:close/>
                <a:moveTo>
                  <a:pt x="6786399" y="753840"/>
                </a:moveTo>
                <a:cubicBezTo>
                  <a:pt x="6786399" y="753840"/>
                  <a:pt x="6786399" y="753840"/>
                  <a:pt x="8025968" y="753840"/>
                </a:cubicBezTo>
                <a:cubicBezTo>
                  <a:pt x="8103608" y="753840"/>
                  <a:pt x="8178571" y="796518"/>
                  <a:pt x="8216053" y="865869"/>
                </a:cubicBezTo>
                <a:cubicBezTo>
                  <a:pt x="8216053" y="865869"/>
                  <a:pt x="8216053" y="865869"/>
                  <a:pt x="8837177" y="1935484"/>
                </a:cubicBezTo>
                <a:cubicBezTo>
                  <a:pt x="8877335" y="2002169"/>
                  <a:pt x="8877335" y="2087523"/>
                  <a:pt x="8837177" y="2154207"/>
                </a:cubicBezTo>
                <a:cubicBezTo>
                  <a:pt x="8837177" y="2154207"/>
                  <a:pt x="8837177" y="2154207"/>
                  <a:pt x="8216053" y="3223823"/>
                </a:cubicBezTo>
                <a:cubicBezTo>
                  <a:pt x="8178571" y="3293174"/>
                  <a:pt x="8103608" y="3335852"/>
                  <a:pt x="8025968" y="3335852"/>
                </a:cubicBezTo>
                <a:cubicBezTo>
                  <a:pt x="8025968" y="3335852"/>
                  <a:pt x="8025968" y="3335852"/>
                  <a:pt x="6786399" y="3335852"/>
                </a:cubicBezTo>
                <a:cubicBezTo>
                  <a:pt x="6706082" y="3335852"/>
                  <a:pt x="6633796" y="3293174"/>
                  <a:pt x="6593637" y="3223823"/>
                </a:cubicBezTo>
                <a:cubicBezTo>
                  <a:pt x="6593637" y="3223823"/>
                  <a:pt x="6593637" y="3223823"/>
                  <a:pt x="5975192" y="2154207"/>
                </a:cubicBezTo>
                <a:cubicBezTo>
                  <a:pt x="5935033" y="2087523"/>
                  <a:pt x="5935033" y="2002169"/>
                  <a:pt x="5975192" y="1935484"/>
                </a:cubicBezTo>
                <a:cubicBezTo>
                  <a:pt x="5975192" y="1935484"/>
                  <a:pt x="5975192" y="1935484"/>
                  <a:pt x="6593637" y="865869"/>
                </a:cubicBezTo>
                <a:cubicBezTo>
                  <a:pt x="6633796" y="796518"/>
                  <a:pt x="6706082" y="753840"/>
                  <a:pt x="6786399" y="753840"/>
                </a:cubicBezTo>
                <a:close/>
                <a:moveTo>
                  <a:pt x="0" y="0"/>
                </a:moveTo>
                <a:lnTo>
                  <a:pt x="6966294" y="0"/>
                </a:lnTo>
                <a:lnTo>
                  <a:pt x="6852387" y="196155"/>
                </a:lnTo>
                <a:cubicBezTo>
                  <a:pt x="6627011" y="584267"/>
                  <a:pt x="6359899" y="1044253"/>
                  <a:pt x="6043322" y="1589421"/>
                </a:cubicBezTo>
                <a:cubicBezTo>
                  <a:pt x="5921057" y="1815646"/>
                  <a:pt x="5676528" y="1954861"/>
                  <a:pt x="5423265" y="1954861"/>
                </a:cubicBezTo>
                <a:cubicBezTo>
                  <a:pt x="5423265" y="1954861"/>
                  <a:pt x="5423265" y="1954861"/>
                  <a:pt x="1379802" y="1954861"/>
                </a:cubicBezTo>
                <a:cubicBezTo>
                  <a:pt x="1117807" y="1954861"/>
                  <a:pt x="882012" y="1815646"/>
                  <a:pt x="751013" y="1589421"/>
                </a:cubicBezTo>
                <a:cubicBezTo>
                  <a:pt x="751013" y="1589421"/>
                  <a:pt x="751013" y="1589421"/>
                  <a:pt x="1951" y="293901"/>
                </a:cubicBezTo>
                <a:lnTo>
                  <a:pt x="0" y="290527"/>
                </a:ln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865B941E-8A14-47A2-B803-ECC5FCF86991}"/>
              </a:ext>
            </a:extLst>
          </p:cNvPr>
          <p:cNvSpPr txBox="1"/>
          <p:nvPr/>
        </p:nvSpPr>
        <p:spPr>
          <a:xfrm>
            <a:off x="4294208" y="211316"/>
            <a:ext cx="7662426" cy="89255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r"/>
            <a:r>
              <a:rPr lang="en-GB" sz="2600" b="1" spc="300" dirty="0">
                <a:solidFill>
                  <a:srgbClr val="002060"/>
                </a:solidFill>
                <a:latin typeface="Nirmala UI" panose="020B0502040204020203" pitchFamily="34" charset="0"/>
                <a:ea typeface="Nirmala UI" panose="020B0502040204020203" pitchFamily="34" charset="0"/>
                <a:cs typeface="Nirmala UI" panose="020B0502040204020203" pitchFamily="34" charset="0"/>
              </a:rPr>
              <a:t>THE DEVOLUTION OF POLICING:</a:t>
            </a:r>
          </a:p>
          <a:p>
            <a:pPr algn="r"/>
            <a:r>
              <a:rPr lang="en-GB" sz="2600" b="1" spc="300" dirty="0">
                <a:solidFill>
                  <a:srgbClr val="002060"/>
                </a:solidFill>
                <a:latin typeface="Nirmala UI" panose="020B0502040204020203" pitchFamily="34" charset="0"/>
                <a:ea typeface="Nirmala UI" panose="020B0502040204020203" pitchFamily="34" charset="0"/>
                <a:cs typeface="Nirmala UI" panose="020B0502040204020203" pitchFamily="34" charset="0"/>
              </a:rPr>
              <a:t>THE DEVOLUTION JOURNEY</a:t>
            </a:r>
            <a:endParaRPr lang="en-GB" sz="2400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569E1678-814B-4616-AF0D-C61C4BE4A370}"/>
              </a:ext>
            </a:extLst>
          </p:cNvPr>
          <p:cNvSpPr txBox="1"/>
          <p:nvPr/>
        </p:nvSpPr>
        <p:spPr>
          <a:xfrm>
            <a:off x="6137024" y="1458410"/>
            <a:ext cx="5819610" cy="526297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Wingdings" panose="05000000000000000000" pitchFamily="2" charset="2"/>
              <a:buChar char="§"/>
            </a:pPr>
            <a:r>
              <a:rPr lang="en-GB" sz="2400" dirty="0">
                <a:solidFill>
                  <a:schemeClr val="bg1">
                    <a:lumMod val="50000"/>
                  </a:schemeClr>
                </a:solidFill>
                <a:latin typeface="Nirmala UI" panose="020B0502040204020203" pitchFamily="34" charset="0"/>
                <a:ea typeface="Nirmala UI" panose="020B0502040204020203" pitchFamily="34" charset="0"/>
                <a:cs typeface="Nirmala UI" panose="020B0502040204020203" pitchFamily="34" charset="0"/>
              </a:rPr>
              <a:t>Government of Wales Act 1998 – a meek and uncontroversial offer</a:t>
            </a:r>
          </a:p>
          <a:p>
            <a:pPr marL="285750" indent="-285750">
              <a:buFont typeface="Wingdings" panose="05000000000000000000" pitchFamily="2" charset="2"/>
              <a:buChar char="§"/>
            </a:pPr>
            <a:endParaRPr lang="en-GB" sz="2400" dirty="0">
              <a:solidFill>
                <a:schemeClr val="bg1">
                  <a:lumMod val="50000"/>
                </a:schemeClr>
              </a:solidFill>
              <a:latin typeface="Nirmala UI" panose="020B0502040204020203" pitchFamily="34" charset="0"/>
              <a:ea typeface="Nirmala UI" panose="020B0502040204020203" pitchFamily="34" charset="0"/>
              <a:cs typeface="Nirmala UI" panose="020B0502040204020203" pitchFamily="34" charset="0"/>
            </a:endParaRPr>
          </a:p>
          <a:p>
            <a:pPr marL="285750" indent="-285750">
              <a:buFont typeface="Wingdings" panose="05000000000000000000" pitchFamily="2" charset="2"/>
              <a:buChar char="§"/>
            </a:pPr>
            <a:r>
              <a:rPr lang="en-GB" sz="2400" dirty="0">
                <a:solidFill>
                  <a:schemeClr val="bg1">
                    <a:lumMod val="50000"/>
                  </a:schemeClr>
                </a:solidFill>
                <a:latin typeface="Nirmala UI" panose="020B0502040204020203" pitchFamily="34" charset="0"/>
                <a:ea typeface="Nirmala UI" panose="020B0502040204020203" pitchFamily="34" charset="0"/>
                <a:cs typeface="Nirmala UI" panose="020B0502040204020203" pitchFamily="34" charset="0"/>
              </a:rPr>
              <a:t>A snapshot of the Welsh Office (Shortridge, 2010) </a:t>
            </a:r>
          </a:p>
          <a:p>
            <a:pPr marL="285750" indent="-285750">
              <a:buFont typeface="Wingdings" panose="05000000000000000000" pitchFamily="2" charset="2"/>
              <a:buChar char="§"/>
            </a:pPr>
            <a:endParaRPr lang="en-GB" sz="2400" dirty="0">
              <a:solidFill>
                <a:schemeClr val="bg1">
                  <a:lumMod val="50000"/>
                </a:schemeClr>
              </a:solidFill>
              <a:latin typeface="Nirmala UI" panose="020B0502040204020203" pitchFamily="34" charset="0"/>
              <a:ea typeface="Nirmala UI" panose="020B0502040204020203" pitchFamily="34" charset="0"/>
              <a:cs typeface="Nirmala UI" panose="020B0502040204020203" pitchFamily="34" charset="0"/>
            </a:endParaRPr>
          </a:p>
          <a:p>
            <a:pPr marL="285750" indent="-285750">
              <a:buFont typeface="Wingdings" panose="05000000000000000000" pitchFamily="2" charset="2"/>
              <a:buChar char="§"/>
            </a:pPr>
            <a:r>
              <a:rPr lang="en-GB" sz="2400" dirty="0">
                <a:solidFill>
                  <a:schemeClr val="bg1">
                    <a:lumMod val="50000"/>
                  </a:schemeClr>
                </a:solidFill>
                <a:latin typeface="Nirmala UI" panose="020B0502040204020203" pitchFamily="34" charset="0"/>
                <a:ea typeface="Nirmala UI" panose="020B0502040204020203" pitchFamily="34" charset="0"/>
                <a:cs typeface="Nirmala UI" panose="020B0502040204020203" pitchFamily="34" charset="0"/>
              </a:rPr>
              <a:t>The absence of infrastructure of independent statehood (</a:t>
            </a:r>
            <a:r>
              <a:rPr lang="en-GB" sz="2400" dirty="0" err="1">
                <a:solidFill>
                  <a:schemeClr val="bg1">
                    <a:lumMod val="50000"/>
                  </a:schemeClr>
                </a:solidFill>
                <a:latin typeface="Nirmala UI" panose="020B0502040204020203" pitchFamily="34" charset="0"/>
                <a:ea typeface="Nirmala UI" panose="020B0502040204020203" pitchFamily="34" charset="0"/>
                <a:cs typeface="Nirmala UI" panose="020B0502040204020203" pitchFamily="34" charset="0"/>
              </a:rPr>
              <a:t>Stirbu</a:t>
            </a:r>
            <a:r>
              <a:rPr lang="en-GB" sz="2400" dirty="0">
                <a:solidFill>
                  <a:schemeClr val="bg1">
                    <a:lumMod val="50000"/>
                  </a:schemeClr>
                </a:solidFill>
                <a:latin typeface="Nirmala UI" panose="020B0502040204020203" pitchFamily="34" charset="0"/>
                <a:ea typeface="Nirmala UI" panose="020B0502040204020203" pitchFamily="34" charset="0"/>
                <a:cs typeface="Nirmala UI" panose="020B0502040204020203" pitchFamily="34" charset="0"/>
              </a:rPr>
              <a:t> and McAlister, 2020)</a:t>
            </a:r>
          </a:p>
          <a:p>
            <a:pPr marL="285750" indent="-285750">
              <a:buFont typeface="Wingdings" panose="05000000000000000000" pitchFamily="2" charset="2"/>
              <a:buChar char="§"/>
            </a:pPr>
            <a:endParaRPr lang="en-GB" sz="2400" dirty="0">
              <a:solidFill>
                <a:schemeClr val="bg1">
                  <a:lumMod val="50000"/>
                </a:schemeClr>
              </a:solidFill>
              <a:latin typeface="Nirmala UI" panose="020B0502040204020203" pitchFamily="34" charset="0"/>
              <a:ea typeface="Nirmala UI" panose="020B0502040204020203" pitchFamily="34" charset="0"/>
              <a:cs typeface="Nirmala UI" panose="020B0502040204020203" pitchFamily="34" charset="0"/>
            </a:endParaRPr>
          </a:p>
          <a:p>
            <a:pPr marL="285750" indent="-285750">
              <a:buFont typeface="Wingdings" panose="05000000000000000000" pitchFamily="2" charset="2"/>
              <a:buChar char="§"/>
            </a:pPr>
            <a:r>
              <a:rPr lang="en-GB" sz="2400" dirty="0">
                <a:solidFill>
                  <a:schemeClr val="bg1">
                    <a:lumMod val="50000"/>
                  </a:schemeClr>
                </a:solidFill>
                <a:latin typeface="Nirmala UI" panose="020B0502040204020203" pitchFamily="34" charset="0"/>
                <a:ea typeface="Nirmala UI" panose="020B0502040204020203" pitchFamily="34" charset="0"/>
                <a:cs typeface="Nirmala UI" panose="020B0502040204020203" pitchFamily="34" charset="0"/>
              </a:rPr>
              <a:t>Devolution of justice and policing beyond reach</a:t>
            </a:r>
          </a:p>
          <a:p>
            <a:pPr marL="285750" indent="-285750">
              <a:buFont typeface="Wingdings" panose="05000000000000000000" pitchFamily="2" charset="2"/>
              <a:buChar char="§"/>
            </a:pPr>
            <a:endParaRPr lang="en-GB" sz="2400" dirty="0">
              <a:solidFill>
                <a:schemeClr val="bg1">
                  <a:lumMod val="50000"/>
                </a:schemeClr>
              </a:solidFill>
              <a:latin typeface="Nirmala UI" panose="020B0502040204020203" pitchFamily="34" charset="0"/>
              <a:ea typeface="Nirmala UI" panose="020B0502040204020203" pitchFamily="34" charset="0"/>
              <a:cs typeface="Nirmala UI" panose="020B0502040204020203" pitchFamily="34" charset="0"/>
            </a:endParaRPr>
          </a:p>
          <a:p>
            <a:pPr marL="285750" indent="-285750">
              <a:buFont typeface="Wingdings" panose="05000000000000000000" pitchFamily="2" charset="2"/>
              <a:buChar char="§"/>
            </a:pPr>
            <a:endParaRPr lang="en-GB" sz="2400" dirty="0">
              <a:solidFill>
                <a:schemeClr val="bg1">
                  <a:lumMod val="50000"/>
                </a:schemeClr>
              </a:solidFill>
              <a:latin typeface="Nirmala UI" panose="020B0502040204020203" pitchFamily="34" charset="0"/>
              <a:ea typeface="Nirmala UI" panose="020B0502040204020203" pitchFamily="34" charset="0"/>
              <a:cs typeface="Nirmala UI" panose="020B0502040204020203" pitchFamily="34" charset="0"/>
            </a:endParaRPr>
          </a:p>
        </p:txBody>
      </p:sp>
      <p:pic>
        <p:nvPicPr>
          <p:cNvPr id="15" name="Audio 14">
            <a:hlinkClick r:id="" action="ppaction://media"/>
            <a:extLst>
              <a:ext uri="{FF2B5EF4-FFF2-40B4-BE49-F238E27FC236}">
                <a16:creationId xmlns:a16="http://schemas.microsoft.com/office/drawing/2014/main" id="{0162AA5A-5EF6-4DE7-BF10-3D965FC0A668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1569700" y="6235700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2791451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00702"/>
    </mc:Choice>
    <mc:Fallback>
      <p:transition spd="slow" advTm="10070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5"/>
                </p:tgtEl>
              </p:cMediaNode>
            </p:audi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4" name="Picture 6" descr="Committee will look at adding up to 30 more Senedd Members | The National  Wales">
            <a:extLst>
              <a:ext uri="{FF2B5EF4-FFF2-40B4-BE49-F238E27FC236}">
                <a16:creationId xmlns:a16="http://schemas.microsoft.com/office/drawing/2014/main" id="{F8362738-6807-45D2-9AA4-D0B3F99C89CC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1305" b="3580"/>
          <a:stretch/>
        </p:blipFill>
        <p:spPr bwMode="auto">
          <a:xfrm>
            <a:off x="-479503" y="0"/>
            <a:ext cx="7319789" cy="6857990"/>
          </a:xfrm>
          <a:custGeom>
            <a:avLst/>
            <a:gdLst/>
            <a:ahLst/>
            <a:cxnLst/>
            <a:rect l="l" t="t" r="r" b="b"/>
            <a:pathLst>
              <a:path w="10655455" h="6858000">
                <a:moveTo>
                  <a:pt x="8526285" y="6283111"/>
                </a:moveTo>
                <a:cubicBezTo>
                  <a:pt x="8526285" y="6283111"/>
                  <a:pt x="8526285" y="6283111"/>
                  <a:pt x="10157124" y="6283111"/>
                </a:cubicBezTo>
                <a:cubicBezTo>
                  <a:pt x="10259271" y="6283111"/>
                  <a:pt x="10357896" y="6339261"/>
                  <a:pt x="10407209" y="6430504"/>
                </a:cubicBezTo>
                <a:cubicBezTo>
                  <a:pt x="10407209" y="6430504"/>
                  <a:pt x="10407209" y="6430504"/>
                  <a:pt x="10606716" y="6774068"/>
                </a:cubicBezTo>
                <a:lnTo>
                  <a:pt x="10655455" y="6858000"/>
                </a:lnTo>
                <a:lnTo>
                  <a:pt x="8025501" y="6858000"/>
                </a:lnTo>
                <a:lnTo>
                  <a:pt x="8129453" y="6678214"/>
                </a:lnTo>
                <a:cubicBezTo>
                  <a:pt x="8174148" y="6600912"/>
                  <a:pt x="8221824" y="6518457"/>
                  <a:pt x="8272677" y="6430504"/>
                </a:cubicBezTo>
                <a:cubicBezTo>
                  <a:pt x="8325512" y="6339261"/>
                  <a:pt x="8420615" y="6283111"/>
                  <a:pt x="8526285" y="6283111"/>
                </a:cubicBezTo>
                <a:close/>
                <a:moveTo>
                  <a:pt x="8508611" y="4776272"/>
                </a:moveTo>
                <a:cubicBezTo>
                  <a:pt x="8508611" y="4776272"/>
                  <a:pt x="8508611" y="4776272"/>
                  <a:pt x="9153763" y="4776272"/>
                </a:cubicBezTo>
                <a:cubicBezTo>
                  <a:pt x="9194173" y="4776272"/>
                  <a:pt x="9233188" y="4798484"/>
                  <a:pt x="9252696" y="4834580"/>
                </a:cubicBezTo>
                <a:cubicBezTo>
                  <a:pt x="9252696" y="4834580"/>
                  <a:pt x="9252696" y="4834580"/>
                  <a:pt x="9575969" y="5391278"/>
                </a:cubicBezTo>
                <a:cubicBezTo>
                  <a:pt x="9596871" y="5425985"/>
                  <a:pt x="9596871" y="5470409"/>
                  <a:pt x="9575969" y="5505116"/>
                </a:cubicBezTo>
                <a:cubicBezTo>
                  <a:pt x="9575969" y="5505116"/>
                  <a:pt x="9575969" y="5505116"/>
                  <a:pt x="9252696" y="6061815"/>
                </a:cubicBezTo>
                <a:cubicBezTo>
                  <a:pt x="9233188" y="6097909"/>
                  <a:pt x="9194173" y="6120122"/>
                  <a:pt x="9153763" y="6120122"/>
                </a:cubicBezTo>
                <a:cubicBezTo>
                  <a:pt x="9153763" y="6120122"/>
                  <a:pt x="9153763" y="6120122"/>
                  <a:pt x="8508611" y="6120122"/>
                </a:cubicBezTo>
                <a:cubicBezTo>
                  <a:pt x="8466808" y="6120122"/>
                  <a:pt x="8429186" y="6097909"/>
                  <a:pt x="8408284" y="6061815"/>
                </a:cubicBezTo>
                <a:cubicBezTo>
                  <a:pt x="8408284" y="6061815"/>
                  <a:pt x="8408284" y="6061815"/>
                  <a:pt x="8086404" y="5505116"/>
                </a:cubicBezTo>
                <a:cubicBezTo>
                  <a:pt x="8065503" y="5470409"/>
                  <a:pt x="8065503" y="5425985"/>
                  <a:pt x="8086404" y="5391278"/>
                </a:cubicBezTo>
                <a:cubicBezTo>
                  <a:pt x="8086404" y="5391278"/>
                  <a:pt x="8086404" y="5391278"/>
                  <a:pt x="8408284" y="4834580"/>
                </a:cubicBezTo>
                <a:cubicBezTo>
                  <a:pt x="8429186" y="4798484"/>
                  <a:pt x="8466808" y="4776272"/>
                  <a:pt x="8508611" y="4776272"/>
                </a:cubicBezTo>
                <a:close/>
                <a:moveTo>
                  <a:pt x="8438383" y="4182594"/>
                </a:moveTo>
                <a:cubicBezTo>
                  <a:pt x="8438383" y="4182594"/>
                  <a:pt x="8438383" y="4182594"/>
                  <a:pt x="8671249" y="4182594"/>
                </a:cubicBezTo>
                <a:cubicBezTo>
                  <a:pt x="8685834" y="4182594"/>
                  <a:pt x="8699916" y="4190612"/>
                  <a:pt x="8706958" y="4203640"/>
                </a:cubicBezTo>
                <a:cubicBezTo>
                  <a:pt x="8706958" y="4203640"/>
                  <a:pt x="8706958" y="4203640"/>
                  <a:pt x="8823642" y="4404579"/>
                </a:cubicBezTo>
                <a:cubicBezTo>
                  <a:pt x="8831187" y="4417106"/>
                  <a:pt x="8831187" y="4433141"/>
                  <a:pt x="8823642" y="4445668"/>
                </a:cubicBezTo>
                <a:cubicBezTo>
                  <a:pt x="8823642" y="4445668"/>
                  <a:pt x="8823642" y="4445668"/>
                  <a:pt x="8706958" y="4646606"/>
                </a:cubicBezTo>
                <a:cubicBezTo>
                  <a:pt x="8699916" y="4659635"/>
                  <a:pt x="8685834" y="4667652"/>
                  <a:pt x="8671249" y="4667652"/>
                </a:cubicBezTo>
                <a:cubicBezTo>
                  <a:pt x="8671249" y="4667652"/>
                  <a:pt x="8671249" y="4667652"/>
                  <a:pt x="8438383" y="4667652"/>
                </a:cubicBezTo>
                <a:cubicBezTo>
                  <a:pt x="8423295" y="4667652"/>
                  <a:pt x="8409715" y="4659635"/>
                  <a:pt x="8402170" y="4646606"/>
                </a:cubicBezTo>
                <a:cubicBezTo>
                  <a:pt x="8402170" y="4646606"/>
                  <a:pt x="8402170" y="4646606"/>
                  <a:pt x="8285989" y="4445668"/>
                </a:cubicBezTo>
                <a:cubicBezTo>
                  <a:pt x="8278445" y="4433141"/>
                  <a:pt x="8278445" y="4417106"/>
                  <a:pt x="8285989" y="4404579"/>
                </a:cubicBezTo>
                <a:cubicBezTo>
                  <a:pt x="8285989" y="4404579"/>
                  <a:pt x="8285989" y="4404579"/>
                  <a:pt x="8402170" y="4203640"/>
                </a:cubicBezTo>
                <a:cubicBezTo>
                  <a:pt x="8409715" y="4190612"/>
                  <a:pt x="8423295" y="4182594"/>
                  <a:pt x="8438383" y="4182594"/>
                </a:cubicBezTo>
                <a:close/>
                <a:moveTo>
                  <a:pt x="7678681" y="3459104"/>
                </a:moveTo>
                <a:cubicBezTo>
                  <a:pt x="7678681" y="3459104"/>
                  <a:pt x="7678681" y="3459104"/>
                  <a:pt x="8119685" y="3459104"/>
                </a:cubicBezTo>
                <a:cubicBezTo>
                  <a:pt x="8147308" y="3459104"/>
                  <a:pt x="8173978" y="3474287"/>
                  <a:pt x="8187313" y="3498961"/>
                </a:cubicBezTo>
                <a:cubicBezTo>
                  <a:pt x="8187313" y="3498961"/>
                  <a:pt x="8187313" y="3498961"/>
                  <a:pt x="8408292" y="3879501"/>
                </a:cubicBezTo>
                <a:cubicBezTo>
                  <a:pt x="8422579" y="3903225"/>
                  <a:pt x="8422579" y="3933593"/>
                  <a:pt x="8408292" y="3957318"/>
                </a:cubicBezTo>
                <a:cubicBezTo>
                  <a:pt x="8408292" y="3957318"/>
                  <a:pt x="8408292" y="3957318"/>
                  <a:pt x="8187313" y="4337857"/>
                </a:cubicBezTo>
                <a:cubicBezTo>
                  <a:pt x="8173978" y="4362531"/>
                  <a:pt x="8147308" y="4377714"/>
                  <a:pt x="8119685" y="4377714"/>
                </a:cubicBezTo>
                <a:cubicBezTo>
                  <a:pt x="8119685" y="4377714"/>
                  <a:pt x="8119685" y="4377714"/>
                  <a:pt x="7678681" y="4377714"/>
                </a:cubicBezTo>
                <a:cubicBezTo>
                  <a:pt x="7650106" y="4377714"/>
                  <a:pt x="7624388" y="4362531"/>
                  <a:pt x="7610101" y="4337857"/>
                </a:cubicBezTo>
                <a:cubicBezTo>
                  <a:pt x="7610101" y="4337857"/>
                  <a:pt x="7610101" y="4337857"/>
                  <a:pt x="7390076" y="3957318"/>
                </a:cubicBezTo>
                <a:cubicBezTo>
                  <a:pt x="7375787" y="3933593"/>
                  <a:pt x="7375787" y="3903225"/>
                  <a:pt x="7390076" y="3879501"/>
                </a:cubicBezTo>
                <a:cubicBezTo>
                  <a:pt x="7390076" y="3879501"/>
                  <a:pt x="7390076" y="3879501"/>
                  <a:pt x="7610101" y="3498961"/>
                </a:cubicBezTo>
                <a:cubicBezTo>
                  <a:pt x="7624388" y="3474287"/>
                  <a:pt x="7650106" y="3459104"/>
                  <a:pt x="7678681" y="3459104"/>
                </a:cubicBezTo>
                <a:close/>
                <a:moveTo>
                  <a:pt x="9108816" y="2082751"/>
                </a:moveTo>
                <a:cubicBezTo>
                  <a:pt x="9108816" y="2082751"/>
                  <a:pt x="9108816" y="2082751"/>
                  <a:pt x="9876937" y="2082751"/>
                </a:cubicBezTo>
                <a:cubicBezTo>
                  <a:pt x="9925048" y="2082751"/>
                  <a:pt x="9971500" y="2109197"/>
                  <a:pt x="9994727" y="2152172"/>
                </a:cubicBezTo>
                <a:cubicBezTo>
                  <a:pt x="9994727" y="2152172"/>
                  <a:pt x="9994727" y="2152172"/>
                  <a:pt x="10379617" y="2814978"/>
                </a:cubicBezTo>
                <a:cubicBezTo>
                  <a:pt x="10404502" y="2856301"/>
                  <a:pt x="10404502" y="2909193"/>
                  <a:pt x="10379617" y="2950515"/>
                </a:cubicBezTo>
                <a:cubicBezTo>
                  <a:pt x="10379617" y="2950515"/>
                  <a:pt x="10379617" y="2950515"/>
                  <a:pt x="9994727" y="3613321"/>
                </a:cubicBezTo>
                <a:cubicBezTo>
                  <a:pt x="9971500" y="3656296"/>
                  <a:pt x="9925048" y="3682742"/>
                  <a:pt x="9876937" y="3682742"/>
                </a:cubicBezTo>
                <a:cubicBezTo>
                  <a:pt x="9876937" y="3682742"/>
                  <a:pt x="9876937" y="3682742"/>
                  <a:pt x="9108816" y="3682742"/>
                </a:cubicBezTo>
                <a:cubicBezTo>
                  <a:pt x="9059045" y="3682742"/>
                  <a:pt x="9014252" y="3656296"/>
                  <a:pt x="8989367" y="3613321"/>
                </a:cubicBezTo>
                <a:cubicBezTo>
                  <a:pt x="8989367" y="3613321"/>
                  <a:pt x="8989367" y="3613321"/>
                  <a:pt x="8606137" y="2950515"/>
                </a:cubicBezTo>
                <a:cubicBezTo>
                  <a:pt x="8581251" y="2909193"/>
                  <a:pt x="8581251" y="2856301"/>
                  <a:pt x="8606137" y="2814978"/>
                </a:cubicBezTo>
                <a:cubicBezTo>
                  <a:pt x="8606137" y="2814978"/>
                  <a:pt x="8606137" y="2814978"/>
                  <a:pt x="8989367" y="2152172"/>
                </a:cubicBezTo>
                <a:cubicBezTo>
                  <a:pt x="9014252" y="2109197"/>
                  <a:pt x="9059045" y="2082751"/>
                  <a:pt x="9108816" y="2082751"/>
                </a:cubicBezTo>
                <a:close/>
                <a:moveTo>
                  <a:pt x="1321854" y="2071857"/>
                </a:moveTo>
                <a:cubicBezTo>
                  <a:pt x="1321854" y="2071857"/>
                  <a:pt x="1321854" y="2071857"/>
                  <a:pt x="5365317" y="2071857"/>
                </a:cubicBezTo>
                <a:cubicBezTo>
                  <a:pt x="5618580" y="2071857"/>
                  <a:pt x="5863108" y="2211072"/>
                  <a:pt x="5985373" y="2437296"/>
                </a:cubicBezTo>
                <a:cubicBezTo>
                  <a:pt x="5985373" y="2437296"/>
                  <a:pt x="5985373" y="2437296"/>
                  <a:pt x="8011470" y="5926372"/>
                </a:cubicBezTo>
                <a:cubicBezTo>
                  <a:pt x="8142468" y="6143896"/>
                  <a:pt x="8142468" y="6422327"/>
                  <a:pt x="8011470" y="6639850"/>
                </a:cubicBezTo>
                <a:cubicBezTo>
                  <a:pt x="8011470" y="6639850"/>
                  <a:pt x="8011470" y="6639850"/>
                  <a:pt x="7904625" y="6823844"/>
                </a:cubicBezTo>
                <a:lnTo>
                  <a:pt x="7884791" y="6858000"/>
                </a:lnTo>
                <a:lnTo>
                  <a:pt x="0" y="6858000"/>
                </a:lnTo>
                <a:lnTo>
                  <a:pt x="0" y="3635967"/>
                </a:lnTo>
                <a:lnTo>
                  <a:pt x="27177" y="3588964"/>
                </a:lnTo>
                <a:cubicBezTo>
                  <a:pt x="220245" y="3255048"/>
                  <a:pt x="440895" y="2873431"/>
                  <a:pt x="693065" y="2437296"/>
                </a:cubicBezTo>
                <a:cubicBezTo>
                  <a:pt x="824063" y="2211072"/>
                  <a:pt x="1059859" y="2071857"/>
                  <a:pt x="1321854" y="2071857"/>
                </a:cubicBezTo>
                <a:close/>
                <a:moveTo>
                  <a:pt x="6786399" y="753840"/>
                </a:moveTo>
                <a:cubicBezTo>
                  <a:pt x="6786399" y="753840"/>
                  <a:pt x="6786399" y="753840"/>
                  <a:pt x="8025968" y="753840"/>
                </a:cubicBezTo>
                <a:cubicBezTo>
                  <a:pt x="8103608" y="753840"/>
                  <a:pt x="8178571" y="796518"/>
                  <a:pt x="8216053" y="865869"/>
                </a:cubicBezTo>
                <a:cubicBezTo>
                  <a:pt x="8216053" y="865869"/>
                  <a:pt x="8216053" y="865869"/>
                  <a:pt x="8837177" y="1935484"/>
                </a:cubicBezTo>
                <a:cubicBezTo>
                  <a:pt x="8877335" y="2002169"/>
                  <a:pt x="8877335" y="2087523"/>
                  <a:pt x="8837177" y="2154207"/>
                </a:cubicBezTo>
                <a:cubicBezTo>
                  <a:pt x="8837177" y="2154207"/>
                  <a:pt x="8837177" y="2154207"/>
                  <a:pt x="8216053" y="3223823"/>
                </a:cubicBezTo>
                <a:cubicBezTo>
                  <a:pt x="8178571" y="3293174"/>
                  <a:pt x="8103608" y="3335852"/>
                  <a:pt x="8025968" y="3335852"/>
                </a:cubicBezTo>
                <a:cubicBezTo>
                  <a:pt x="8025968" y="3335852"/>
                  <a:pt x="8025968" y="3335852"/>
                  <a:pt x="6786399" y="3335852"/>
                </a:cubicBezTo>
                <a:cubicBezTo>
                  <a:pt x="6706082" y="3335852"/>
                  <a:pt x="6633796" y="3293174"/>
                  <a:pt x="6593637" y="3223823"/>
                </a:cubicBezTo>
                <a:cubicBezTo>
                  <a:pt x="6593637" y="3223823"/>
                  <a:pt x="6593637" y="3223823"/>
                  <a:pt x="5975192" y="2154207"/>
                </a:cubicBezTo>
                <a:cubicBezTo>
                  <a:pt x="5935033" y="2087523"/>
                  <a:pt x="5935033" y="2002169"/>
                  <a:pt x="5975192" y="1935484"/>
                </a:cubicBezTo>
                <a:cubicBezTo>
                  <a:pt x="5975192" y="1935484"/>
                  <a:pt x="5975192" y="1935484"/>
                  <a:pt x="6593637" y="865869"/>
                </a:cubicBezTo>
                <a:cubicBezTo>
                  <a:pt x="6633796" y="796518"/>
                  <a:pt x="6706082" y="753840"/>
                  <a:pt x="6786399" y="753840"/>
                </a:cubicBezTo>
                <a:close/>
                <a:moveTo>
                  <a:pt x="0" y="0"/>
                </a:moveTo>
                <a:lnTo>
                  <a:pt x="6966294" y="0"/>
                </a:lnTo>
                <a:lnTo>
                  <a:pt x="6852387" y="196155"/>
                </a:lnTo>
                <a:cubicBezTo>
                  <a:pt x="6627011" y="584267"/>
                  <a:pt x="6359899" y="1044253"/>
                  <a:pt x="6043322" y="1589421"/>
                </a:cubicBezTo>
                <a:cubicBezTo>
                  <a:pt x="5921057" y="1815646"/>
                  <a:pt x="5676528" y="1954861"/>
                  <a:pt x="5423265" y="1954861"/>
                </a:cubicBezTo>
                <a:cubicBezTo>
                  <a:pt x="5423265" y="1954861"/>
                  <a:pt x="5423265" y="1954861"/>
                  <a:pt x="1379802" y="1954861"/>
                </a:cubicBezTo>
                <a:cubicBezTo>
                  <a:pt x="1117807" y="1954861"/>
                  <a:pt x="882012" y="1815646"/>
                  <a:pt x="751013" y="1589421"/>
                </a:cubicBezTo>
                <a:cubicBezTo>
                  <a:pt x="751013" y="1589421"/>
                  <a:pt x="751013" y="1589421"/>
                  <a:pt x="1951" y="293901"/>
                </a:cubicBezTo>
                <a:lnTo>
                  <a:pt x="0" y="290527"/>
                </a:ln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6024171F-9870-42EE-990B-8B0ECBCBE672}"/>
              </a:ext>
            </a:extLst>
          </p:cNvPr>
          <p:cNvSpPr txBox="1"/>
          <p:nvPr/>
        </p:nvSpPr>
        <p:spPr>
          <a:xfrm>
            <a:off x="4294208" y="211316"/>
            <a:ext cx="7662426" cy="89255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r"/>
            <a:r>
              <a:rPr lang="en-GB" sz="2600" b="1" spc="300" dirty="0">
                <a:solidFill>
                  <a:srgbClr val="002060"/>
                </a:solidFill>
                <a:latin typeface="Nirmala UI" panose="020B0502040204020203" pitchFamily="34" charset="0"/>
                <a:ea typeface="Nirmala UI" panose="020B0502040204020203" pitchFamily="34" charset="0"/>
                <a:cs typeface="Nirmala UI" panose="020B0502040204020203" pitchFamily="34" charset="0"/>
              </a:rPr>
              <a:t>THE DEVOLUTION OF POLICING:</a:t>
            </a:r>
          </a:p>
          <a:p>
            <a:pPr algn="r"/>
            <a:r>
              <a:rPr lang="en-GB" sz="2600" b="1" spc="300" dirty="0">
                <a:solidFill>
                  <a:srgbClr val="002060"/>
                </a:solidFill>
                <a:latin typeface="Nirmala UI" panose="020B0502040204020203" pitchFamily="34" charset="0"/>
                <a:ea typeface="Nirmala UI" panose="020B0502040204020203" pitchFamily="34" charset="0"/>
                <a:cs typeface="Nirmala UI" panose="020B0502040204020203" pitchFamily="34" charset="0"/>
              </a:rPr>
              <a:t>THE DEVOLUTION JOURNEY</a:t>
            </a:r>
            <a:endParaRPr lang="en-GB" sz="2400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F608713C-3239-4BE6-B311-27736D83E3AB}"/>
              </a:ext>
            </a:extLst>
          </p:cNvPr>
          <p:cNvSpPr txBox="1"/>
          <p:nvPr/>
        </p:nvSpPr>
        <p:spPr>
          <a:xfrm>
            <a:off x="6605743" y="1436107"/>
            <a:ext cx="5259155" cy="45243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Wingdings" panose="05000000000000000000" pitchFamily="2" charset="2"/>
              <a:buChar char="§"/>
            </a:pPr>
            <a:r>
              <a:rPr lang="en-GB" sz="2400" dirty="0">
                <a:solidFill>
                  <a:schemeClr val="bg1">
                    <a:lumMod val="50000"/>
                  </a:schemeClr>
                </a:solidFill>
                <a:latin typeface="Nirmala UI" panose="020B0502040204020203" pitchFamily="34" charset="0"/>
                <a:ea typeface="Nirmala UI" panose="020B0502040204020203" pitchFamily="34" charset="0"/>
                <a:cs typeface="Nirmala UI" panose="020B0502040204020203" pitchFamily="34" charset="0"/>
              </a:rPr>
              <a:t>Friction and frustrations created by Government of Wales Act 1998</a:t>
            </a:r>
          </a:p>
          <a:p>
            <a:endParaRPr lang="en-GB" sz="2400" dirty="0">
              <a:solidFill>
                <a:schemeClr val="bg1">
                  <a:lumMod val="50000"/>
                </a:schemeClr>
              </a:solidFill>
              <a:latin typeface="Nirmala UI" panose="020B0502040204020203" pitchFamily="34" charset="0"/>
              <a:ea typeface="Nirmala UI" panose="020B0502040204020203" pitchFamily="34" charset="0"/>
              <a:cs typeface="Nirmala UI" panose="020B0502040204020203" pitchFamily="34" charset="0"/>
            </a:endParaRPr>
          </a:p>
          <a:p>
            <a:pPr marL="285750" indent="-285750">
              <a:buFont typeface="Wingdings" panose="05000000000000000000" pitchFamily="2" charset="2"/>
              <a:buChar char="§"/>
            </a:pPr>
            <a:r>
              <a:rPr lang="en-GB" sz="2400" dirty="0">
                <a:solidFill>
                  <a:schemeClr val="bg1">
                    <a:lumMod val="50000"/>
                  </a:schemeClr>
                </a:solidFill>
                <a:effectLst/>
                <a:latin typeface="Nirmala UI" panose="020B0502040204020203" pitchFamily="34" charset="0"/>
                <a:ea typeface="Nirmala UI" panose="020B0502040204020203" pitchFamily="34" charset="0"/>
                <a:cs typeface="Nirmala UI" panose="020B0502040204020203" pitchFamily="34" charset="0"/>
              </a:rPr>
              <a:t>Pursuit of distinctiveness, inclusiveness and policy ownership (Tewdwr-Jones, 2001)</a:t>
            </a:r>
          </a:p>
          <a:p>
            <a:pPr marL="285750" indent="-285750">
              <a:buFont typeface="Wingdings" panose="05000000000000000000" pitchFamily="2" charset="2"/>
              <a:buChar char="§"/>
            </a:pPr>
            <a:endParaRPr lang="en-GB" sz="2400" dirty="0">
              <a:solidFill>
                <a:schemeClr val="bg1">
                  <a:lumMod val="50000"/>
                </a:schemeClr>
              </a:solidFill>
              <a:latin typeface="Nirmala UI" panose="020B0502040204020203" pitchFamily="34" charset="0"/>
              <a:ea typeface="Nirmala UI" panose="020B0502040204020203" pitchFamily="34" charset="0"/>
              <a:cs typeface="Nirmala UI" panose="020B0502040204020203" pitchFamily="34" charset="0"/>
            </a:endParaRPr>
          </a:p>
          <a:p>
            <a:pPr marL="285750" indent="-285750">
              <a:buFont typeface="Wingdings" panose="05000000000000000000" pitchFamily="2" charset="2"/>
              <a:buChar char="§"/>
            </a:pPr>
            <a:r>
              <a:rPr lang="en-GB" sz="2400" dirty="0">
                <a:solidFill>
                  <a:schemeClr val="bg1">
                    <a:lumMod val="50000"/>
                  </a:schemeClr>
                </a:solidFill>
                <a:effectLst/>
                <a:latin typeface="Nirmala UI" panose="020B0502040204020203" pitchFamily="34" charset="0"/>
                <a:ea typeface="Nirmala UI" panose="020B0502040204020203" pitchFamily="34" charset="0"/>
                <a:cs typeface="Nirmala UI" panose="020B0502040204020203" pitchFamily="34" charset="0"/>
              </a:rPr>
              <a:t>A methodology for change – independent commissions</a:t>
            </a:r>
          </a:p>
          <a:p>
            <a:pPr marL="285750" indent="-285750">
              <a:buFont typeface="Wingdings" panose="05000000000000000000" pitchFamily="2" charset="2"/>
              <a:buChar char="§"/>
            </a:pPr>
            <a:endParaRPr lang="en-GB" sz="2400" dirty="0">
              <a:solidFill>
                <a:schemeClr val="bg1">
                  <a:lumMod val="50000"/>
                </a:schemeClr>
              </a:solidFill>
              <a:latin typeface="Nirmala UI" panose="020B0502040204020203" pitchFamily="34" charset="0"/>
              <a:ea typeface="Nirmala UI" panose="020B0502040204020203" pitchFamily="34" charset="0"/>
              <a:cs typeface="Nirmala UI" panose="020B0502040204020203" pitchFamily="34" charset="0"/>
            </a:endParaRPr>
          </a:p>
          <a:p>
            <a:pPr marL="285750" indent="-285750">
              <a:buFont typeface="Wingdings" panose="05000000000000000000" pitchFamily="2" charset="2"/>
              <a:buChar char="§"/>
            </a:pPr>
            <a:r>
              <a:rPr lang="en-GB" sz="2400" dirty="0">
                <a:solidFill>
                  <a:schemeClr val="bg1">
                    <a:lumMod val="50000"/>
                  </a:schemeClr>
                </a:solidFill>
                <a:effectLst/>
                <a:latin typeface="Nirmala UI" panose="020B0502040204020203" pitchFamily="34" charset="0"/>
                <a:ea typeface="Nirmala UI" panose="020B0502040204020203" pitchFamily="34" charset="0"/>
                <a:cs typeface="Nirmala UI" panose="020B0502040204020203" pitchFamily="34" charset="0"/>
              </a:rPr>
              <a:t>Richards </a:t>
            </a:r>
            <a:r>
              <a:rPr lang="en-GB" sz="2400" dirty="0">
                <a:solidFill>
                  <a:schemeClr val="bg1">
                    <a:lumMod val="50000"/>
                  </a:schemeClr>
                </a:solidFill>
                <a:latin typeface="Nirmala UI" panose="020B0502040204020203" pitchFamily="34" charset="0"/>
                <a:ea typeface="Nirmala UI" panose="020B0502040204020203" pitchFamily="34" charset="0"/>
                <a:cs typeface="Nirmala UI" panose="020B0502040204020203" pitchFamily="34" charset="0"/>
              </a:rPr>
              <a:t>Commission (2004)  </a:t>
            </a:r>
            <a:r>
              <a:rPr lang="en-GB" sz="2400" dirty="0">
                <a:solidFill>
                  <a:schemeClr val="bg1">
                    <a:lumMod val="50000"/>
                  </a:schemeClr>
                </a:solidFill>
                <a:effectLst/>
                <a:latin typeface="Nirmala UI" panose="020B0502040204020203" pitchFamily="34" charset="0"/>
                <a:ea typeface="Nirmala UI" panose="020B0502040204020203" pitchFamily="34" charset="0"/>
                <a:cs typeface="Nirmala UI" panose="020B0502040204020203" pitchFamily="34" charset="0"/>
              </a:rPr>
              <a:t>- the first ‘gear change’ (Rawlings 2013)</a:t>
            </a:r>
            <a:endParaRPr lang="en-GB" sz="2400" dirty="0">
              <a:solidFill>
                <a:schemeClr val="bg1">
                  <a:lumMod val="50000"/>
                </a:schemeClr>
              </a:solidFill>
              <a:latin typeface="Nirmala UI" panose="020B0502040204020203" pitchFamily="34" charset="0"/>
              <a:ea typeface="Nirmala UI" panose="020B0502040204020203" pitchFamily="34" charset="0"/>
              <a:cs typeface="Nirmala UI" panose="020B0502040204020203" pitchFamily="34" charset="0"/>
            </a:endParaRPr>
          </a:p>
        </p:txBody>
      </p:sp>
      <p:pic>
        <p:nvPicPr>
          <p:cNvPr id="7" name="Audio 6">
            <a:hlinkClick r:id="" action="ppaction://media"/>
            <a:extLst>
              <a:ext uri="{FF2B5EF4-FFF2-40B4-BE49-F238E27FC236}">
                <a16:creationId xmlns:a16="http://schemas.microsoft.com/office/drawing/2014/main" id="{EF932E1C-B4C2-4217-A91A-F84EE91DA2BA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569700" y="6235700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5478087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51539"/>
    </mc:Choice>
    <mc:Fallback>
      <p:transition spd="slow" advTm="51539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Welsh police officer met woman for sex in a park while on duty - North Wales  Live">
            <a:extLst>
              <a:ext uri="{FF2B5EF4-FFF2-40B4-BE49-F238E27FC236}">
                <a16:creationId xmlns:a16="http://schemas.microsoft.com/office/drawing/2014/main" id="{D6ED0AF4-1051-456F-8196-A813B738D572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1" b="3217"/>
          <a:stretch/>
        </p:blipFill>
        <p:spPr bwMode="auto">
          <a:xfrm>
            <a:off x="-4921951" y="10"/>
            <a:ext cx="10655455" cy="6857990"/>
          </a:xfrm>
          <a:custGeom>
            <a:avLst/>
            <a:gdLst/>
            <a:ahLst/>
            <a:cxnLst/>
            <a:rect l="l" t="t" r="r" b="b"/>
            <a:pathLst>
              <a:path w="10655455" h="6858000">
                <a:moveTo>
                  <a:pt x="8526285" y="6283111"/>
                </a:moveTo>
                <a:cubicBezTo>
                  <a:pt x="8526285" y="6283111"/>
                  <a:pt x="8526285" y="6283111"/>
                  <a:pt x="10157124" y="6283111"/>
                </a:cubicBezTo>
                <a:cubicBezTo>
                  <a:pt x="10259271" y="6283111"/>
                  <a:pt x="10357896" y="6339261"/>
                  <a:pt x="10407209" y="6430504"/>
                </a:cubicBezTo>
                <a:cubicBezTo>
                  <a:pt x="10407209" y="6430504"/>
                  <a:pt x="10407209" y="6430504"/>
                  <a:pt x="10606716" y="6774068"/>
                </a:cubicBezTo>
                <a:lnTo>
                  <a:pt x="10655455" y="6858000"/>
                </a:lnTo>
                <a:lnTo>
                  <a:pt x="8025501" y="6858000"/>
                </a:lnTo>
                <a:lnTo>
                  <a:pt x="8129453" y="6678214"/>
                </a:lnTo>
                <a:cubicBezTo>
                  <a:pt x="8174148" y="6600912"/>
                  <a:pt x="8221824" y="6518457"/>
                  <a:pt x="8272677" y="6430504"/>
                </a:cubicBezTo>
                <a:cubicBezTo>
                  <a:pt x="8325512" y="6339261"/>
                  <a:pt x="8420615" y="6283111"/>
                  <a:pt x="8526285" y="6283111"/>
                </a:cubicBezTo>
                <a:close/>
                <a:moveTo>
                  <a:pt x="8508611" y="4776272"/>
                </a:moveTo>
                <a:cubicBezTo>
                  <a:pt x="8508611" y="4776272"/>
                  <a:pt x="8508611" y="4776272"/>
                  <a:pt x="9153763" y="4776272"/>
                </a:cubicBezTo>
                <a:cubicBezTo>
                  <a:pt x="9194173" y="4776272"/>
                  <a:pt x="9233188" y="4798484"/>
                  <a:pt x="9252696" y="4834580"/>
                </a:cubicBezTo>
                <a:cubicBezTo>
                  <a:pt x="9252696" y="4834580"/>
                  <a:pt x="9252696" y="4834580"/>
                  <a:pt x="9575969" y="5391278"/>
                </a:cubicBezTo>
                <a:cubicBezTo>
                  <a:pt x="9596871" y="5425985"/>
                  <a:pt x="9596871" y="5470409"/>
                  <a:pt x="9575969" y="5505116"/>
                </a:cubicBezTo>
                <a:cubicBezTo>
                  <a:pt x="9575969" y="5505116"/>
                  <a:pt x="9575969" y="5505116"/>
                  <a:pt x="9252696" y="6061815"/>
                </a:cubicBezTo>
                <a:cubicBezTo>
                  <a:pt x="9233188" y="6097909"/>
                  <a:pt x="9194173" y="6120122"/>
                  <a:pt x="9153763" y="6120122"/>
                </a:cubicBezTo>
                <a:cubicBezTo>
                  <a:pt x="9153763" y="6120122"/>
                  <a:pt x="9153763" y="6120122"/>
                  <a:pt x="8508611" y="6120122"/>
                </a:cubicBezTo>
                <a:cubicBezTo>
                  <a:pt x="8466808" y="6120122"/>
                  <a:pt x="8429186" y="6097909"/>
                  <a:pt x="8408284" y="6061815"/>
                </a:cubicBezTo>
                <a:cubicBezTo>
                  <a:pt x="8408284" y="6061815"/>
                  <a:pt x="8408284" y="6061815"/>
                  <a:pt x="8086404" y="5505116"/>
                </a:cubicBezTo>
                <a:cubicBezTo>
                  <a:pt x="8065503" y="5470409"/>
                  <a:pt x="8065503" y="5425985"/>
                  <a:pt x="8086404" y="5391278"/>
                </a:cubicBezTo>
                <a:cubicBezTo>
                  <a:pt x="8086404" y="5391278"/>
                  <a:pt x="8086404" y="5391278"/>
                  <a:pt x="8408284" y="4834580"/>
                </a:cubicBezTo>
                <a:cubicBezTo>
                  <a:pt x="8429186" y="4798484"/>
                  <a:pt x="8466808" y="4776272"/>
                  <a:pt x="8508611" y="4776272"/>
                </a:cubicBezTo>
                <a:close/>
                <a:moveTo>
                  <a:pt x="8438383" y="4182594"/>
                </a:moveTo>
                <a:cubicBezTo>
                  <a:pt x="8438383" y="4182594"/>
                  <a:pt x="8438383" y="4182594"/>
                  <a:pt x="8671249" y="4182594"/>
                </a:cubicBezTo>
                <a:cubicBezTo>
                  <a:pt x="8685834" y="4182594"/>
                  <a:pt x="8699916" y="4190612"/>
                  <a:pt x="8706958" y="4203640"/>
                </a:cubicBezTo>
                <a:cubicBezTo>
                  <a:pt x="8706958" y="4203640"/>
                  <a:pt x="8706958" y="4203640"/>
                  <a:pt x="8823642" y="4404579"/>
                </a:cubicBezTo>
                <a:cubicBezTo>
                  <a:pt x="8831187" y="4417106"/>
                  <a:pt x="8831187" y="4433141"/>
                  <a:pt x="8823642" y="4445668"/>
                </a:cubicBezTo>
                <a:cubicBezTo>
                  <a:pt x="8823642" y="4445668"/>
                  <a:pt x="8823642" y="4445668"/>
                  <a:pt x="8706958" y="4646606"/>
                </a:cubicBezTo>
                <a:cubicBezTo>
                  <a:pt x="8699916" y="4659635"/>
                  <a:pt x="8685834" y="4667652"/>
                  <a:pt x="8671249" y="4667652"/>
                </a:cubicBezTo>
                <a:cubicBezTo>
                  <a:pt x="8671249" y="4667652"/>
                  <a:pt x="8671249" y="4667652"/>
                  <a:pt x="8438383" y="4667652"/>
                </a:cubicBezTo>
                <a:cubicBezTo>
                  <a:pt x="8423295" y="4667652"/>
                  <a:pt x="8409715" y="4659635"/>
                  <a:pt x="8402170" y="4646606"/>
                </a:cubicBezTo>
                <a:cubicBezTo>
                  <a:pt x="8402170" y="4646606"/>
                  <a:pt x="8402170" y="4646606"/>
                  <a:pt x="8285989" y="4445668"/>
                </a:cubicBezTo>
                <a:cubicBezTo>
                  <a:pt x="8278445" y="4433141"/>
                  <a:pt x="8278445" y="4417106"/>
                  <a:pt x="8285989" y="4404579"/>
                </a:cubicBezTo>
                <a:cubicBezTo>
                  <a:pt x="8285989" y="4404579"/>
                  <a:pt x="8285989" y="4404579"/>
                  <a:pt x="8402170" y="4203640"/>
                </a:cubicBezTo>
                <a:cubicBezTo>
                  <a:pt x="8409715" y="4190612"/>
                  <a:pt x="8423295" y="4182594"/>
                  <a:pt x="8438383" y="4182594"/>
                </a:cubicBezTo>
                <a:close/>
                <a:moveTo>
                  <a:pt x="7678681" y="3459104"/>
                </a:moveTo>
                <a:cubicBezTo>
                  <a:pt x="7678681" y="3459104"/>
                  <a:pt x="7678681" y="3459104"/>
                  <a:pt x="8119685" y="3459104"/>
                </a:cubicBezTo>
                <a:cubicBezTo>
                  <a:pt x="8147308" y="3459104"/>
                  <a:pt x="8173978" y="3474287"/>
                  <a:pt x="8187313" y="3498961"/>
                </a:cubicBezTo>
                <a:cubicBezTo>
                  <a:pt x="8187313" y="3498961"/>
                  <a:pt x="8187313" y="3498961"/>
                  <a:pt x="8408292" y="3879501"/>
                </a:cubicBezTo>
                <a:cubicBezTo>
                  <a:pt x="8422579" y="3903225"/>
                  <a:pt x="8422579" y="3933593"/>
                  <a:pt x="8408292" y="3957318"/>
                </a:cubicBezTo>
                <a:cubicBezTo>
                  <a:pt x="8408292" y="3957318"/>
                  <a:pt x="8408292" y="3957318"/>
                  <a:pt x="8187313" y="4337857"/>
                </a:cubicBezTo>
                <a:cubicBezTo>
                  <a:pt x="8173978" y="4362531"/>
                  <a:pt x="8147308" y="4377714"/>
                  <a:pt x="8119685" y="4377714"/>
                </a:cubicBezTo>
                <a:cubicBezTo>
                  <a:pt x="8119685" y="4377714"/>
                  <a:pt x="8119685" y="4377714"/>
                  <a:pt x="7678681" y="4377714"/>
                </a:cubicBezTo>
                <a:cubicBezTo>
                  <a:pt x="7650106" y="4377714"/>
                  <a:pt x="7624388" y="4362531"/>
                  <a:pt x="7610101" y="4337857"/>
                </a:cubicBezTo>
                <a:cubicBezTo>
                  <a:pt x="7610101" y="4337857"/>
                  <a:pt x="7610101" y="4337857"/>
                  <a:pt x="7390076" y="3957318"/>
                </a:cubicBezTo>
                <a:cubicBezTo>
                  <a:pt x="7375787" y="3933593"/>
                  <a:pt x="7375787" y="3903225"/>
                  <a:pt x="7390076" y="3879501"/>
                </a:cubicBezTo>
                <a:cubicBezTo>
                  <a:pt x="7390076" y="3879501"/>
                  <a:pt x="7390076" y="3879501"/>
                  <a:pt x="7610101" y="3498961"/>
                </a:cubicBezTo>
                <a:cubicBezTo>
                  <a:pt x="7624388" y="3474287"/>
                  <a:pt x="7650106" y="3459104"/>
                  <a:pt x="7678681" y="3459104"/>
                </a:cubicBezTo>
                <a:close/>
                <a:moveTo>
                  <a:pt x="9108816" y="2082751"/>
                </a:moveTo>
                <a:cubicBezTo>
                  <a:pt x="9108816" y="2082751"/>
                  <a:pt x="9108816" y="2082751"/>
                  <a:pt x="9876937" y="2082751"/>
                </a:cubicBezTo>
                <a:cubicBezTo>
                  <a:pt x="9925048" y="2082751"/>
                  <a:pt x="9971500" y="2109197"/>
                  <a:pt x="9994727" y="2152172"/>
                </a:cubicBezTo>
                <a:cubicBezTo>
                  <a:pt x="9994727" y="2152172"/>
                  <a:pt x="9994727" y="2152172"/>
                  <a:pt x="10379617" y="2814978"/>
                </a:cubicBezTo>
                <a:cubicBezTo>
                  <a:pt x="10404502" y="2856301"/>
                  <a:pt x="10404502" y="2909193"/>
                  <a:pt x="10379617" y="2950515"/>
                </a:cubicBezTo>
                <a:cubicBezTo>
                  <a:pt x="10379617" y="2950515"/>
                  <a:pt x="10379617" y="2950515"/>
                  <a:pt x="9994727" y="3613321"/>
                </a:cubicBezTo>
                <a:cubicBezTo>
                  <a:pt x="9971500" y="3656296"/>
                  <a:pt x="9925048" y="3682742"/>
                  <a:pt x="9876937" y="3682742"/>
                </a:cubicBezTo>
                <a:cubicBezTo>
                  <a:pt x="9876937" y="3682742"/>
                  <a:pt x="9876937" y="3682742"/>
                  <a:pt x="9108816" y="3682742"/>
                </a:cubicBezTo>
                <a:cubicBezTo>
                  <a:pt x="9059045" y="3682742"/>
                  <a:pt x="9014252" y="3656296"/>
                  <a:pt x="8989367" y="3613321"/>
                </a:cubicBezTo>
                <a:cubicBezTo>
                  <a:pt x="8989367" y="3613321"/>
                  <a:pt x="8989367" y="3613321"/>
                  <a:pt x="8606137" y="2950515"/>
                </a:cubicBezTo>
                <a:cubicBezTo>
                  <a:pt x="8581251" y="2909193"/>
                  <a:pt x="8581251" y="2856301"/>
                  <a:pt x="8606137" y="2814978"/>
                </a:cubicBezTo>
                <a:cubicBezTo>
                  <a:pt x="8606137" y="2814978"/>
                  <a:pt x="8606137" y="2814978"/>
                  <a:pt x="8989367" y="2152172"/>
                </a:cubicBezTo>
                <a:cubicBezTo>
                  <a:pt x="9014252" y="2109197"/>
                  <a:pt x="9059045" y="2082751"/>
                  <a:pt x="9108816" y="2082751"/>
                </a:cubicBezTo>
                <a:close/>
                <a:moveTo>
                  <a:pt x="1321854" y="2071857"/>
                </a:moveTo>
                <a:cubicBezTo>
                  <a:pt x="1321854" y="2071857"/>
                  <a:pt x="1321854" y="2071857"/>
                  <a:pt x="5365317" y="2071857"/>
                </a:cubicBezTo>
                <a:cubicBezTo>
                  <a:pt x="5618580" y="2071857"/>
                  <a:pt x="5863108" y="2211072"/>
                  <a:pt x="5985373" y="2437296"/>
                </a:cubicBezTo>
                <a:cubicBezTo>
                  <a:pt x="5985373" y="2437296"/>
                  <a:pt x="5985373" y="2437296"/>
                  <a:pt x="8011470" y="5926372"/>
                </a:cubicBezTo>
                <a:cubicBezTo>
                  <a:pt x="8142468" y="6143896"/>
                  <a:pt x="8142468" y="6422327"/>
                  <a:pt x="8011470" y="6639850"/>
                </a:cubicBezTo>
                <a:cubicBezTo>
                  <a:pt x="8011470" y="6639850"/>
                  <a:pt x="8011470" y="6639850"/>
                  <a:pt x="7904625" y="6823844"/>
                </a:cubicBezTo>
                <a:lnTo>
                  <a:pt x="7884791" y="6858000"/>
                </a:lnTo>
                <a:lnTo>
                  <a:pt x="0" y="6858000"/>
                </a:lnTo>
                <a:lnTo>
                  <a:pt x="0" y="3635967"/>
                </a:lnTo>
                <a:lnTo>
                  <a:pt x="27177" y="3588964"/>
                </a:lnTo>
                <a:cubicBezTo>
                  <a:pt x="220245" y="3255048"/>
                  <a:pt x="440895" y="2873431"/>
                  <a:pt x="693065" y="2437296"/>
                </a:cubicBezTo>
                <a:cubicBezTo>
                  <a:pt x="824063" y="2211072"/>
                  <a:pt x="1059859" y="2071857"/>
                  <a:pt x="1321854" y="2071857"/>
                </a:cubicBezTo>
                <a:close/>
                <a:moveTo>
                  <a:pt x="6786399" y="753840"/>
                </a:moveTo>
                <a:cubicBezTo>
                  <a:pt x="6786399" y="753840"/>
                  <a:pt x="6786399" y="753840"/>
                  <a:pt x="8025968" y="753840"/>
                </a:cubicBezTo>
                <a:cubicBezTo>
                  <a:pt x="8103608" y="753840"/>
                  <a:pt x="8178571" y="796518"/>
                  <a:pt x="8216053" y="865869"/>
                </a:cubicBezTo>
                <a:cubicBezTo>
                  <a:pt x="8216053" y="865869"/>
                  <a:pt x="8216053" y="865869"/>
                  <a:pt x="8837177" y="1935484"/>
                </a:cubicBezTo>
                <a:cubicBezTo>
                  <a:pt x="8877335" y="2002169"/>
                  <a:pt x="8877335" y="2087523"/>
                  <a:pt x="8837177" y="2154207"/>
                </a:cubicBezTo>
                <a:cubicBezTo>
                  <a:pt x="8837177" y="2154207"/>
                  <a:pt x="8837177" y="2154207"/>
                  <a:pt x="8216053" y="3223823"/>
                </a:cubicBezTo>
                <a:cubicBezTo>
                  <a:pt x="8178571" y="3293174"/>
                  <a:pt x="8103608" y="3335852"/>
                  <a:pt x="8025968" y="3335852"/>
                </a:cubicBezTo>
                <a:cubicBezTo>
                  <a:pt x="8025968" y="3335852"/>
                  <a:pt x="8025968" y="3335852"/>
                  <a:pt x="6786399" y="3335852"/>
                </a:cubicBezTo>
                <a:cubicBezTo>
                  <a:pt x="6706082" y="3335852"/>
                  <a:pt x="6633796" y="3293174"/>
                  <a:pt x="6593637" y="3223823"/>
                </a:cubicBezTo>
                <a:cubicBezTo>
                  <a:pt x="6593637" y="3223823"/>
                  <a:pt x="6593637" y="3223823"/>
                  <a:pt x="5975192" y="2154207"/>
                </a:cubicBezTo>
                <a:cubicBezTo>
                  <a:pt x="5935033" y="2087523"/>
                  <a:pt x="5935033" y="2002169"/>
                  <a:pt x="5975192" y="1935484"/>
                </a:cubicBezTo>
                <a:cubicBezTo>
                  <a:pt x="5975192" y="1935484"/>
                  <a:pt x="5975192" y="1935484"/>
                  <a:pt x="6593637" y="865869"/>
                </a:cubicBezTo>
                <a:cubicBezTo>
                  <a:pt x="6633796" y="796518"/>
                  <a:pt x="6706082" y="753840"/>
                  <a:pt x="6786399" y="753840"/>
                </a:cubicBezTo>
                <a:close/>
                <a:moveTo>
                  <a:pt x="0" y="0"/>
                </a:moveTo>
                <a:lnTo>
                  <a:pt x="6966294" y="0"/>
                </a:lnTo>
                <a:lnTo>
                  <a:pt x="6852387" y="196155"/>
                </a:lnTo>
                <a:cubicBezTo>
                  <a:pt x="6627011" y="584267"/>
                  <a:pt x="6359899" y="1044253"/>
                  <a:pt x="6043322" y="1589421"/>
                </a:cubicBezTo>
                <a:cubicBezTo>
                  <a:pt x="5921057" y="1815646"/>
                  <a:pt x="5676528" y="1954861"/>
                  <a:pt x="5423265" y="1954861"/>
                </a:cubicBezTo>
                <a:cubicBezTo>
                  <a:pt x="5423265" y="1954861"/>
                  <a:pt x="5423265" y="1954861"/>
                  <a:pt x="1379802" y="1954861"/>
                </a:cubicBezTo>
                <a:cubicBezTo>
                  <a:pt x="1117807" y="1954861"/>
                  <a:pt x="882012" y="1815646"/>
                  <a:pt x="751013" y="1589421"/>
                </a:cubicBezTo>
                <a:cubicBezTo>
                  <a:pt x="751013" y="1589421"/>
                  <a:pt x="751013" y="1589421"/>
                  <a:pt x="1951" y="293901"/>
                </a:cubicBezTo>
                <a:lnTo>
                  <a:pt x="0" y="290527"/>
                </a:ln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908F9708-C0F9-461A-8F89-02446475AAB2}"/>
              </a:ext>
            </a:extLst>
          </p:cNvPr>
          <p:cNvSpPr txBox="1"/>
          <p:nvPr/>
        </p:nvSpPr>
        <p:spPr>
          <a:xfrm>
            <a:off x="7363916" y="246040"/>
            <a:ext cx="4345969" cy="830997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endParaRPr lang="en-GB" sz="4800" b="1" dirty="0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53ECE9CC-6A4D-444A-B677-BAE26A2534F1}"/>
              </a:ext>
            </a:extLst>
          </p:cNvPr>
          <p:cNvSpPr txBox="1"/>
          <p:nvPr/>
        </p:nvSpPr>
        <p:spPr>
          <a:xfrm>
            <a:off x="6206193" y="146304"/>
            <a:ext cx="5811917" cy="120032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r"/>
            <a:br>
              <a:rPr lang="en-GB" sz="2400" b="1" spc="600" dirty="0">
                <a:solidFill>
                  <a:srgbClr val="002060"/>
                </a:solidFill>
                <a:latin typeface="Nirmala UI" panose="020B0502040204020203" pitchFamily="34" charset="0"/>
                <a:ea typeface="Nirmala UI" panose="020B0502040204020203" pitchFamily="34" charset="0"/>
                <a:cs typeface="Nirmala UI" panose="020B0502040204020203" pitchFamily="34" charset="0"/>
              </a:rPr>
            </a:br>
            <a:br>
              <a:rPr lang="en-GB" sz="2400" b="1" spc="600" dirty="0">
                <a:solidFill>
                  <a:srgbClr val="002060"/>
                </a:solidFill>
                <a:latin typeface="Nirmala UI" panose="020B0502040204020203" pitchFamily="34" charset="0"/>
                <a:ea typeface="Nirmala UI" panose="020B0502040204020203" pitchFamily="34" charset="0"/>
                <a:cs typeface="Nirmala UI" panose="020B0502040204020203" pitchFamily="34" charset="0"/>
              </a:rPr>
            </a:br>
            <a:endParaRPr lang="en-GB" sz="2400" dirty="0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92E8E413-4238-409C-AE5F-411EF81AEA19}"/>
              </a:ext>
            </a:extLst>
          </p:cNvPr>
          <p:cNvSpPr txBox="1"/>
          <p:nvPr/>
        </p:nvSpPr>
        <p:spPr>
          <a:xfrm>
            <a:off x="5733504" y="2344080"/>
            <a:ext cx="5811917" cy="203132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r"/>
            <a:br>
              <a:rPr lang="en-GB" sz="3600" b="1" spc="300" dirty="0">
                <a:solidFill>
                  <a:srgbClr val="002060"/>
                </a:solidFill>
                <a:latin typeface="Nirmala UI" panose="020B0502040204020203" pitchFamily="34" charset="0"/>
                <a:ea typeface="Nirmala UI" panose="020B0502040204020203" pitchFamily="34" charset="0"/>
                <a:cs typeface="Nirmala UI" panose="020B0502040204020203" pitchFamily="34" charset="0"/>
              </a:rPr>
            </a:br>
            <a:br>
              <a:rPr lang="en-GB" sz="3600" b="1" spc="300" dirty="0">
                <a:solidFill>
                  <a:srgbClr val="002060"/>
                </a:solidFill>
                <a:latin typeface="Nirmala UI" panose="020B0502040204020203" pitchFamily="34" charset="0"/>
                <a:ea typeface="Nirmala UI" panose="020B0502040204020203" pitchFamily="34" charset="0"/>
                <a:cs typeface="Nirmala UI" panose="020B0502040204020203" pitchFamily="34" charset="0"/>
              </a:rPr>
            </a:br>
            <a:br>
              <a:rPr lang="en-GB" sz="1800" b="1" spc="600" dirty="0">
                <a:solidFill>
                  <a:srgbClr val="002060"/>
                </a:solidFill>
                <a:latin typeface="Nirmala UI" panose="020B0502040204020203" pitchFamily="34" charset="0"/>
                <a:ea typeface="Nirmala UI" panose="020B0502040204020203" pitchFamily="34" charset="0"/>
                <a:cs typeface="Nirmala UI" panose="020B0502040204020203" pitchFamily="34" charset="0"/>
              </a:rPr>
            </a:br>
            <a:br>
              <a:rPr lang="en-GB" sz="1800" b="1" spc="600" dirty="0">
                <a:solidFill>
                  <a:srgbClr val="002060"/>
                </a:solidFill>
                <a:latin typeface="Nirmala UI" panose="020B0502040204020203" pitchFamily="34" charset="0"/>
                <a:ea typeface="Nirmala UI" panose="020B0502040204020203" pitchFamily="34" charset="0"/>
                <a:cs typeface="Nirmala UI" panose="020B0502040204020203" pitchFamily="34" charset="0"/>
              </a:rPr>
            </a:br>
            <a:endParaRPr lang="en-GB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A4E19DDD-4FEC-4C54-8248-C94DA6894BAA}"/>
              </a:ext>
            </a:extLst>
          </p:cNvPr>
          <p:cNvSpPr txBox="1"/>
          <p:nvPr/>
        </p:nvSpPr>
        <p:spPr>
          <a:xfrm>
            <a:off x="4294208" y="211316"/>
            <a:ext cx="7662426" cy="89255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r"/>
            <a:r>
              <a:rPr lang="en-GB" sz="2600" b="1" spc="300" dirty="0">
                <a:solidFill>
                  <a:srgbClr val="002060"/>
                </a:solidFill>
                <a:latin typeface="Nirmala UI" panose="020B0502040204020203" pitchFamily="34" charset="0"/>
                <a:ea typeface="Nirmala UI" panose="020B0502040204020203" pitchFamily="34" charset="0"/>
                <a:cs typeface="Nirmala UI" panose="020B0502040204020203" pitchFamily="34" charset="0"/>
              </a:rPr>
              <a:t>THE DEVOLUTION OF POLICING:</a:t>
            </a:r>
          </a:p>
          <a:p>
            <a:pPr algn="r"/>
            <a:r>
              <a:rPr lang="en-GB" sz="2600" b="1" spc="300" dirty="0">
                <a:solidFill>
                  <a:srgbClr val="002060"/>
                </a:solidFill>
                <a:latin typeface="Nirmala UI" panose="020B0502040204020203" pitchFamily="34" charset="0"/>
                <a:ea typeface="Nirmala UI" panose="020B0502040204020203" pitchFamily="34" charset="0"/>
                <a:cs typeface="Nirmala UI" panose="020B0502040204020203" pitchFamily="34" charset="0"/>
              </a:rPr>
              <a:t>A CREEPING INSURGENCY</a:t>
            </a:r>
            <a:endParaRPr lang="en-GB" sz="2400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D17A0466-D507-4DEE-95A1-4B712263378A}"/>
              </a:ext>
            </a:extLst>
          </p:cNvPr>
          <p:cNvSpPr txBox="1"/>
          <p:nvPr/>
        </p:nvSpPr>
        <p:spPr>
          <a:xfrm>
            <a:off x="6264360" y="1458410"/>
            <a:ext cx="5819610" cy="45243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Wingdings" panose="05000000000000000000" pitchFamily="2" charset="2"/>
              <a:buChar char="§"/>
            </a:pPr>
            <a:r>
              <a:rPr lang="en-GB" sz="2400" dirty="0">
                <a:solidFill>
                  <a:schemeClr val="bg1">
                    <a:lumMod val="50000"/>
                  </a:schemeClr>
                </a:solidFill>
                <a:latin typeface="Nirmala UI" panose="020B0502040204020203" pitchFamily="34" charset="0"/>
                <a:ea typeface="Nirmala UI" panose="020B0502040204020203" pitchFamily="34" charset="0"/>
                <a:cs typeface="Nirmala UI" panose="020B0502040204020203" pitchFamily="34" charset="0"/>
              </a:rPr>
              <a:t>Silk Commission (2011) – reserved powers model and tax raising powers</a:t>
            </a:r>
          </a:p>
          <a:p>
            <a:pPr marL="285750" indent="-285750">
              <a:buFont typeface="Wingdings" panose="05000000000000000000" pitchFamily="2" charset="2"/>
              <a:buChar char="§"/>
            </a:pPr>
            <a:endParaRPr lang="en-GB" sz="2400" dirty="0">
              <a:solidFill>
                <a:schemeClr val="bg1">
                  <a:lumMod val="50000"/>
                </a:schemeClr>
              </a:solidFill>
              <a:latin typeface="Nirmala UI" panose="020B0502040204020203" pitchFamily="34" charset="0"/>
              <a:ea typeface="Nirmala UI" panose="020B0502040204020203" pitchFamily="34" charset="0"/>
              <a:cs typeface="Nirmala UI" panose="020B0502040204020203" pitchFamily="34" charset="0"/>
            </a:endParaRPr>
          </a:p>
          <a:p>
            <a:pPr marL="285750" indent="-285750">
              <a:buFont typeface="Wingdings" panose="05000000000000000000" pitchFamily="2" charset="2"/>
              <a:buChar char="§"/>
            </a:pPr>
            <a:r>
              <a:rPr lang="en-GB" sz="2400" dirty="0">
                <a:solidFill>
                  <a:schemeClr val="bg1">
                    <a:lumMod val="50000"/>
                  </a:schemeClr>
                </a:solidFill>
                <a:latin typeface="Nirmala UI" panose="020B0502040204020203" pitchFamily="34" charset="0"/>
                <a:ea typeface="Nirmala UI" panose="020B0502040204020203" pitchFamily="34" charset="0"/>
                <a:cs typeface="Nirmala UI" panose="020B0502040204020203" pitchFamily="34" charset="0"/>
              </a:rPr>
              <a:t>Government of Wales Acts 2014 and 2017 </a:t>
            </a:r>
          </a:p>
          <a:p>
            <a:pPr marL="285750" indent="-285750">
              <a:buFont typeface="Wingdings" panose="05000000000000000000" pitchFamily="2" charset="2"/>
              <a:buChar char="§"/>
            </a:pPr>
            <a:endParaRPr lang="en-GB" sz="2400" dirty="0">
              <a:solidFill>
                <a:schemeClr val="bg1">
                  <a:lumMod val="50000"/>
                </a:schemeClr>
              </a:solidFill>
              <a:latin typeface="Nirmala UI" panose="020B0502040204020203" pitchFamily="34" charset="0"/>
              <a:ea typeface="Nirmala UI" panose="020B0502040204020203" pitchFamily="34" charset="0"/>
              <a:cs typeface="Nirmala UI" panose="020B0502040204020203" pitchFamily="34" charset="0"/>
            </a:endParaRPr>
          </a:p>
          <a:p>
            <a:pPr marL="285750" indent="-285750">
              <a:buFont typeface="Wingdings" panose="05000000000000000000" pitchFamily="2" charset="2"/>
              <a:buChar char="§"/>
            </a:pPr>
            <a:r>
              <a:rPr lang="en-GB" sz="2400" dirty="0">
                <a:solidFill>
                  <a:schemeClr val="bg1">
                    <a:lumMod val="50000"/>
                  </a:schemeClr>
                </a:solidFill>
                <a:latin typeface="Nirmala UI" panose="020B0502040204020203" pitchFamily="34" charset="0"/>
                <a:ea typeface="Nirmala UI" panose="020B0502040204020203" pitchFamily="34" charset="0"/>
                <a:cs typeface="Nirmala UI" panose="020B0502040204020203" pitchFamily="34" charset="0"/>
              </a:rPr>
              <a:t>Partially addressed constitutional  asymmetry </a:t>
            </a:r>
          </a:p>
          <a:p>
            <a:pPr marL="285750" indent="-285750">
              <a:buFont typeface="Wingdings" panose="05000000000000000000" pitchFamily="2" charset="2"/>
              <a:buChar char="§"/>
            </a:pPr>
            <a:endParaRPr lang="en-GB" sz="2400" dirty="0">
              <a:solidFill>
                <a:schemeClr val="bg1">
                  <a:lumMod val="50000"/>
                </a:schemeClr>
              </a:solidFill>
              <a:latin typeface="Nirmala UI" panose="020B0502040204020203" pitchFamily="34" charset="0"/>
              <a:ea typeface="Nirmala UI" panose="020B0502040204020203" pitchFamily="34" charset="0"/>
              <a:cs typeface="Nirmala UI" panose="020B0502040204020203" pitchFamily="34" charset="0"/>
            </a:endParaRPr>
          </a:p>
          <a:p>
            <a:pPr marL="285750" indent="-285750">
              <a:buFont typeface="Wingdings" panose="05000000000000000000" pitchFamily="2" charset="2"/>
              <a:buChar char="§"/>
            </a:pPr>
            <a:r>
              <a:rPr lang="en-GB" sz="2400" dirty="0">
                <a:solidFill>
                  <a:schemeClr val="bg1">
                    <a:lumMod val="50000"/>
                  </a:schemeClr>
                </a:solidFill>
                <a:latin typeface="Nirmala UI" panose="020B0502040204020203" pitchFamily="34" charset="0"/>
                <a:ea typeface="Nirmala UI" panose="020B0502040204020203" pitchFamily="34" charset="0"/>
                <a:cs typeface="Nirmala UI" panose="020B0502040204020203" pitchFamily="34" charset="0"/>
              </a:rPr>
              <a:t>Hesitancy over separate legal system</a:t>
            </a:r>
          </a:p>
          <a:p>
            <a:pPr marL="285750" indent="-285750">
              <a:buFont typeface="Wingdings" panose="05000000000000000000" pitchFamily="2" charset="2"/>
              <a:buChar char="§"/>
            </a:pPr>
            <a:endParaRPr lang="en-GB" sz="2400" dirty="0">
              <a:solidFill>
                <a:schemeClr val="bg1">
                  <a:lumMod val="50000"/>
                </a:schemeClr>
              </a:solidFill>
              <a:latin typeface="Nirmala UI" panose="020B0502040204020203" pitchFamily="34" charset="0"/>
              <a:ea typeface="Nirmala UI" panose="020B0502040204020203" pitchFamily="34" charset="0"/>
              <a:cs typeface="Nirmala UI" panose="020B0502040204020203" pitchFamily="34" charset="0"/>
            </a:endParaRPr>
          </a:p>
          <a:p>
            <a:r>
              <a:rPr lang="en-GB" sz="2400" dirty="0">
                <a:solidFill>
                  <a:schemeClr val="bg1">
                    <a:lumMod val="50000"/>
                  </a:schemeClr>
                </a:solidFill>
                <a:latin typeface="Nirmala UI" panose="020B0502040204020203" pitchFamily="34" charset="0"/>
                <a:ea typeface="Nirmala UI" panose="020B0502040204020203" pitchFamily="34" charset="0"/>
                <a:cs typeface="Nirmala UI" panose="020B0502040204020203" pitchFamily="34" charset="0"/>
              </a:rPr>
              <a:t> </a:t>
            </a:r>
          </a:p>
        </p:txBody>
      </p:sp>
      <p:pic>
        <p:nvPicPr>
          <p:cNvPr id="13" name="Audio 12">
            <a:hlinkClick r:id="" action="ppaction://media"/>
            <a:extLst>
              <a:ext uri="{FF2B5EF4-FFF2-40B4-BE49-F238E27FC236}">
                <a16:creationId xmlns:a16="http://schemas.microsoft.com/office/drawing/2014/main" id="{1694446C-2132-43FA-86C7-FA5E441186A9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1569700" y="6235700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6824561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55244"/>
    </mc:Choice>
    <mc:Fallback>
      <p:transition spd="slow" advTm="5524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3"/>
                </p:tgtEl>
              </p:cMediaNode>
            </p:audi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 descr="First Minister Mark Drakeford speaks during a Welsh Government press conference in Cardiff setting out coronavirus restrictions for Wales (Ben Birchall/PA)">
            <a:extLst>
              <a:ext uri="{FF2B5EF4-FFF2-40B4-BE49-F238E27FC236}">
                <a16:creationId xmlns:a16="http://schemas.microsoft.com/office/drawing/2014/main" id="{E6F6AA5C-9683-43D6-A98C-DBFB02200270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9515" r="1" b="3580"/>
          <a:stretch/>
        </p:blipFill>
        <p:spPr bwMode="auto">
          <a:xfrm>
            <a:off x="-1246116" y="0"/>
            <a:ext cx="7510476" cy="6857990"/>
          </a:xfrm>
          <a:custGeom>
            <a:avLst/>
            <a:gdLst/>
            <a:ahLst/>
            <a:cxnLst/>
            <a:rect l="l" t="t" r="r" b="b"/>
            <a:pathLst>
              <a:path w="10655455" h="6858000">
                <a:moveTo>
                  <a:pt x="8526285" y="6283111"/>
                </a:moveTo>
                <a:cubicBezTo>
                  <a:pt x="8526285" y="6283111"/>
                  <a:pt x="8526285" y="6283111"/>
                  <a:pt x="10157124" y="6283111"/>
                </a:cubicBezTo>
                <a:cubicBezTo>
                  <a:pt x="10259271" y="6283111"/>
                  <a:pt x="10357896" y="6339261"/>
                  <a:pt x="10407209" y="6430504"/>
                </a:cubicBezTo>
                <a:cubicBezTo>
                  <a:pt x="10407209" y="6430504"/>
                  <a:pt x="10407209" y="6430504"/>
                  <a:pt x="10606716" y="6774068"/>
                </a:cubicBezTo>
                <a:lnTo>
                  <a:pt x="10655455" y="6858000"/>
                </a:lnTo>
                <a:lnTo>
                  <a:pt x="8025501" y="6858000"/>
                </a:lnTo>
                <a:lnTo>
                  <a:pt x="8129453" y="6678214"/>
                </a:lnTo>
                <a:cubicBezTo>
                  <a:pt x="8174148" y="6600912"/>
                  <a:pt x="8221824" y="6518457"/>
                  <a:pt x="8272677" y="6430504"/>
                </a:cubicBezTo>
                <a:cubicBezTo>
                  <a:pt x="8325512" y="6339261"/>
                  <a:pt x="8420615" y="6283111"/>
                  <a:pt x="8526285" y="6283111"/>
                </a:cubicBezTo>
                <a:close/>
                <a:moveTo>
                  <a:pt x="8508611" y="4776272"/>
                </a:moveTo>
                <a:cubicBezTo>
                  <a:pt x="8508611" y="4776272"/>
                  <a:pt x="8508611" y="4776272"/>
                  <a:pt x="9153763" y="4776272"/>
                </a:cubicBezTo>
                <a:cubicBezTo>
                  <a:pt x="9194173" y="4776272"/>
                  <a:pt x="9233188" y="4798484"/>
                  <a:pt x="9252696" y="4834580"/>
                </a:cubicBezTo>
                <a:cubicBezTo>
                  <a:pt x="9252696" y="4834580"/>
                  <a:pt x="9252696" y="4834580"/>
                  <a:pt x="9575969" y="5391278"/>
                </a:cubicBezTo>
                <a:cubicBezTo>
                  <a:pt x="9596871" y="5425985"/>
                  <a:pt x="9596871" y="5470409"/>
                  <a:pt x="9575969" y="5505116"/>
                </a:cubicBezTo>
                <a:cubicBezTo>
                  <a:pt x="9575969" y="5505116"/>
                  <a:pt x="9575969" y="5505116"/>
                  <a:pt x="9252696" y="6061815"/>
                </a:cubicBezTo>
                <a:cubicBezTo>
                  <a:pt x="9233188" y="6097909"/>
                  <a:pt x="9194173" y="6120122"/>
                  <a:pt x="9153763" y="6120122"/>
                </a:cubicBezTo>
                <a:cubicBezTo>
                  <a:pt x="9153763" y="6120122"/>
                  <a:pt x="9153763" y="6120122"/>
                  <a:pt x="8508611" y="6120122"/>
                </a:cubicBezTo>
                <a:cubicBezTo>
                  <a:pt x="8466808" y="6120122"/>
                  <a:pt x="8429186" y="6097909"/>
                  <a:pt x="8408284" y="6061815"/>
                </a:cubicBezTo>
                <a:cubicBezTo>
                  <a:pt x="8408284" y="6061815"/>
                  <a:pt x="8408284" y="6061815"/>
                  <a:pt x="8086404" y="5505116"/>
                </a:cubicBezTo>
                <a:cubicBezTo>
                  <a:pt x="8065503" y="5470409"/>
                  <a:pt x="8065503" y="5425985"/>
                  <a:pt x="8086404" y="5391278"/>
                </a:cubicBezTo>
                <a:cubicBezTo>
                  <a:pt x="8086404" y="5391278"/>
                  <a:pt x="8086404" y="5391278"/>
                  <a:pt x="8408284" y="4834580"/>
                </a:cubicBezTo>
                <a:cubicBezTo>
                  <a:pt x="8429186" y="4798484"/>
                  <a:pt x="8466808" y="4776272"/>
                  <a:pt x="8508611" y="4776272"/>
                </a:cubicBezTo>
                <a:close/>
                <a:moveTo>
                  <a:pt x="8438383" y="4182594"/>
                </a:moveTo>
                <a:cubicBezTo>
                  <a:pt x="8438383" y="4182594"/>
                  <a:pt x="8438383" y="4182594"/>
                  <a:pt x="8671249" y="4182594"/>
                </a:cubicBezTo>
                <a:cubicBezTo>
                  <a:pt x="8685834" y="4182594"/>
                  <a:pt x="8699916" y="4190612"/>
                  <a:pt x="8706958" y="4203640"/>
                </a:cubicBezTo>
                <a:cubicBezTo>
                  <a:pt x="8706958" y="4203640"/>
                  <a:pt x="8706958" y="4203640"/>
                  <a:pt x="8823642" y="4404579"/>
                </a:cubicBezTo>
                <a:cubicBezTo>
                  <a:pt x="8831187" y="4417106"/>
                  <a:pt x="8831187" y="4433141"/>
                  <a:pt x="8823642" y="4445668"/>
                </a:cubicBezTo>
                <a:cubicBezTo>
                  <a:pt x="8823642" y="4445668"/>
                  <a:pt x="8823642" y="4445668"/>
                  <a:pt x="8706958" y="4646606"/>
                </a:cubicBezTo>
                <a:cubicBezTo>
                  <a:pt x="8699916" y="4659635"/>
                  <a:pt x="8685834" y="4667652"/>
                  <a:pt x="8671249" y="4667652"/>
                </a:cubicBezTo>
                <a:cubicBezTo>
                  <a:pt x="8671249" y="4667652"/>
                  <a:pt x="8671249" y="4667652"/>
                  <a:pt x="8438383" y="4667652"/>
                </a:cubicBezTo>
                <a:cubicBezTo>
                  <a:pt x="8423295" y="4667652"/>
                  <a:pt x="8409715" y="4659635"/>
                  <a:pt x="8402170" y="4646606"/>
                </a:cubicBezTo>
                <a:cubicBezTo>
                  <a:pt x="8402170" y="4646606"/>
                  <a:pt x="8402170" y="4646606"/>
                  <a:pt x="8285989" y="4445668"/>
                </a:cubicBezTo>
                <a:cubicBezTo>
                  <a:pt x="8278445" y="4433141"/>
                  <a:pt x="8278445" y="4417106"/>
                  <a:pt x="8285989" y="4404579"/>
                </a:cubicBezTo>
                <a:cubicBezTo>
                  <a:pt x="8285989" y="4404579"/>
                  <a:pt x="8285989" y="4404579"/>
                  <a:pt x="8402170" y="4203640"/>
                </a:cubicBezTo>
                <a:cubicBezTo>
                  <a:pt x="8409715" y="4190612"/>
                  <a:pt x="8423295" y="4182594"/>
                  <a:pt x="8438383" y="4182594"/>
                </a:cubicBezTo>
                <a:close/>
                <a:moveTo>
                  <a:pt x="7678681" y="3459104"/>
                </a:moveTo>
                <a:cubicBezTo>
                  <a:pt x="7678681" y="3459104"/>
                  <a:pt x="7678681" y="3459104"/>
                  <a:pt x="8119685" y="3459104"/>
                </a:cubicBezTo>
                <a:cubicBezTo>
                  <a:pt x="8147308" y="3459104"/>
                  <a:pt x="8173978" y="3474287"/>
                  <a:pt x="8187313" y="3498961"/>
                </a:cubicBezTo>
                <a:cubicBezTo>
                  <a:pt x="8187313" y="3498961"/>
                  <a:pt x="8187313" y="3498961"/>
                  <a:pt x="8408292" y="3879501"/>
                </a:cubicBezTo>
                <a:cubicBezTo>
                  <a:pt x="8422579" y="3903225"/>
                  <a:pt x="8422579" y="3933593"/>
                  <a:pt x="8408292" y="3957318"/>
                </a:cubicBezTo>
                <a:cubicBezTo>
                  <a:pt x="8408292" y="3957318"/>
                  <a:pt x="8408292" y="3957318"/>
                  <a:pt x="8187313" y="4337857"/>
                </a:cubicBezTo>
                <a:cubicBezTo>
                  <a:pt x="8173978" y="4362531"/>
                  <a:pt x="8147308" y="4377714"/>
                  <a:pt x="8119685" y="4377714"/>
                </a:cubicBezTo>
                <a:cubicBezTo>
                  <a:pt x="8119685" y="4377714"/>
                  <a:pt x="8119685" y="4377714"/>
                  <a:pt x="7678681" y="4377714"/>
                </a:cubicBezTo>
                <a:cubicBezTo>
                  <a:pt x="7650106" y="4377714"/>
                  <a:pt x="7624388" y="4362531"/>
                  <a:pt x="7610101" y="4337857"/>
                </a:cubicBezTo>
                <a:cubicBezTo>
                  <a:pt x="7610101" y="4337857"/>
                  <a:pt x="7610101" y="4337857"/>
                  <a:pt x="7390076" y="3957318"/>
                </a:cubicBezTo>
                <a:cubicBezTo>
                  <a:pt x="7375787" y="3933593"/>
                  <a:pt x="7375787" y="3903225"/>
                  <a:pt x="7390076" y="3879501"/>
                </a:cubicBezTo>
                <a:cubicBezTo>
                  <a:pt x="7390076" y="3879501"/>
                  <a:pt x="7390076" y="3879501"/>
                  <a:pt x="7610101" y="3498961"/>
                </a:cubicBezTo>
                <a:cubicBezTo>
                  <a:pt x="7624388" y="3474287"/>
                  <a:pt x="7650106" y="3459104"/>
                  <a:pt x="7678681" y="3459104"/>
                </a:cubicBezTo>
                <a:close/>
                <a:moveTo>
                  <a:pt x="9108816" y="2082751"/>
                </a:moveTo>
                <a:cubicBezTo>
                  <a:pt x="9108816" y="2082751"/>
                  <a:pt x="9108816" y="2082751"/>
                  <a:pt x="9876937" y="2082751"/>
                </a:cubicBezTo>
                <a:cubicBezTo>
                  <a:pt x="9925048" y="2082751"/>
                  <a:pt x="9971500" y="2109197"/>
                  <a:pt x="9994727" y="2152172"/>
                </a:cubicBezTo>
                <a:cubicBezTo>
                  <a:pt x="9994727" y="2152172"/>
                  <a:pt x="9994727" y="2152172"/>
                  <a:pt x="10379617" y="2814978"/>
                </a:cubicBezTo>
                <a:cubicBezTo>
                  <a:pt x="10404502" y="2856301"/>
                  <a:pt x="10404502" y="2909193"/>
                  <a:pt x="10379617" y="2950515"/>
                </a:cubicBezTo>
                <a:cubicBezTo>
                  <a:pt x="10379617" y="2950515"/>
                  <a:pt x="10379617" y="2950515"/>
                  <a:pt x="9994727" y="3613321"/>
                </a:cubicBezTo>
                <a:cubicBezTo>
                  <a:pt x="9971500" y="3656296"/>
                  <a:pt x="9925048" y="3682742"/>
                  <a:pt x="9876937" y="3682742"/>
                </a:cubicBezTo>
                <a:cubicBezTo>
                  <a:pt x="9876937" y="3682742"/>
                  <a:pt x="9876937" y="3682742"/>
                  <a:pt x="9108816" y="3682742"/>
                </a:cubicBezTo>
                <a:cubicBezTo>
                  <a:pt x="9059045" y="3682742"/>
                  <a:pt x="9014252" y="3656296"/>
                  <a:pt x="8989367" y="3613321"/>
                </a:cubicBezTo>
                <a:cubicBezTo>
                  <a:pt x="8989367" y="3613321"/>
                  <a:pt x="8989367" y="3613321"/>
                  <a:pt x="8606137" y="2950515"/>
                </a:cubicBezTo>
                <a:cubicBezTo>
                  <a:pt x="8581251" y="2909193"/>
                  <a:pt x="8581251" y="2856301"/>
                  <a:pt x="8606137" y="2814978"/>
                </a:cubicBezTo>
                <a:cubicBezTo>
                  <a:pt x="8606137" y="2814978"/>
                  <a:pt x="8606137" y="2814978"/>
                  <a:pt x="8989367" y="2152172"/>
                </a:cubicBezTo>
                <a:cubicBezTo>
                  <a:pt x="9014252" y="2109197"/>
                  <a:pt x="9059045" y="2082751"/>
                  <a:pt x="9108816" y="2082751"/>
                </a:cubicBezTo>
                <a:close/>
                <a:moveTo>
                  <a:pt x="1321854" y="2071857"/>
                </a:moveTo>
                <a:cubicBezTo>
                  <a:pt x="1321854" y="2071857"/>
                  <a:pt x="1321854" y="2071857"/>
                  <a:pt x="5365317" y="2071857"/>
                </a:cubicBezTo>
                <a:cubicBezTo>
                  <a:pt x="5618580" y="2071857"/>
                  <a:pt x="5863108" y="2211072"/>
                  <a:pt x="5985373" y="2437296"/>
                </a:cubicBezTo>
                <a:cubicBezTo>
                  <a:pt x="5985373" y="2437296"/>
                  <a:pt x="5985373" y="2437296"/>
                  <a:pt x="8011470" y="5926372"/>
                </a:cubicBezTo>
                <a:cubicBezTo>
                  <a:pt x="8142468" y="6143896"/>
                  <a:pt x="8142468" y="6422327"/>
                  <a:pt x="8011470" y="6639850"/>
                </a:cubicBezTo>
                <a:cubicBezTo>
                  <a:pt x="8011470" y="6639850"/>
                  <a:pt x="8011470" y="6639850"/>
                  <a:pt x="7904625" y="6823844"/>
                </a:cubicBezTo>
                <a:lnTo>
                  <a:pt x="7884791" y="6858000"/>
                </a:lnTo>
                <a:lnTo>
                  <a:pt x="0" y="6858000"/>
                </a:lnTo>
                <a:lnTo>
                  <a:pt x="0" y="3635967"/>
                </a:lnTo>
                <a:lnTo>
                  <a:pt x="27177" y="3588964"/>
                </a:lnTo>
                <a:cubicBezTo>
                  <a:pt x="220245" y="3255048"/>
                  <a:pt x="440895" y="2873431"/>
                  <a:pt x="693065" y="2437296"/>
                </a:cubicBezTo>
                <a:cubicBezTo>
                  <a:pt x="824063" y="2211072"/>
                  <a:pt x="1059859" y="2071857"/>
                  <a:pt x="1321854" y="2071857"/>
                </a:cubicBezTo>
                <a:close/>
                <a:moveTo>
                  <a:pt x="6786399" y="753840"/>
                </a:moveTo>
                <a:cubicBezTo>
                  <a:pt x="6786399" y="753840"/>
                  <a:pt x="6786399" y="753840"/>
                  <a:pt x="8025968" y="753840"/>
                </a:cubicBezTo>
                <a:cubicBezTo>
                  <a:pt x="8103608" y="753840"/>
                  <a:pt x="8178571" y="796518"/>
                  <a:pt x="8216053" y="865869"/>
                </a:cubicBezTo>
                <a:cubicBezTo>
                  <a:pt x="8216053" y="865869"/>
                  <a:pt x="8216053" y="865869"/>
                  <a:pt x="8837177" y="1935484"/>
                </a:cubicBezTo>
                <a:cubicBezTo>
                  <a:pt x="8877335" y="2002169"/>
                  <a:pt x="8877335" y="2087523"/>
                  <a:pt x="8837177" y="2154207"/>
                </a:cubicBezTo>
                <a:cubicBezTo>
                  <a:pt x="8837177" y="2154207"/>
                  <a:pt x="8837177" y="2154207"/>
                  <a:pt x="8216053" y="3223823"/>
                </a:cubicBezTo>
                <a:cubicBezTo>
                  <a:pt x="8178571" y="3293174"/>
                  <a:pt x="8103608" y="3335852"/>
                  <a:pt x="8025968" y="3335852"/>
                </a:cubicBezTo>
                <a:cubicBezTo>
                  <a:pt x="8025968" y="3335852"/>
                  <a:pt x="8025968" y="3335852"/>
                  <a:pt x="6786399" y="3335852"/>
                </a:cubicBezTo>
                <a:cubicBezTo>
                  <a:pt x="6706082" y="3335852"/>
                  <a:pt x="6633796" y="3293174"/>
                  <a:pt x="6593637" y="3223823"/>
                </a:cubicBezTo>
                <a:cubicBezTo>
                  <a:pt x="6593637" y="3223823"/>
                  <a:pt x="6593637" y="3223823"/>
                  <a:pt x="5975192" y="2154207"/>
                </a:cubicBezTo>
                <a:cubicBezTo>
                  <a:pt x="5935033" y="2087523"/>
                  <a:pt x="5935033" y="2002169"/>
                  <a:pt x="5975192" y="1935484"/>
                </a:cubicBezTo>
                <a:cubicBezTo>
                  <a:pt x="5975192" y="1935484"/>
                  <a:pt x="5975192" y="1935484"/>
                  <a:pt x="6593637" y="865869"/>
                </a:cubicBezTo>
                <a:cubicBezTo>
                  <a:pt x="6633796" y="796518"/>
                  <a:pt x="6706082" y="753840"/>
                  <a:pt x="6786399" y="753840"/>
                </a:cubicBezTo>
                <a:close/>
                <a:moveTo>
                  <a:pt x="0" y="0"/>
                </a:moveTo>
                <a:lnTo>
                  <a:pt x="6966294" y="0"/>
                </a:lnTo>
                <a:lnTo>
                  <a:pt x="6852387" y="196155"/>
                </a:lnTo>
                <a:cubicBezTo>
                  <a:pt x="6627011" y="584267"/>
                  <a:pt x="6359899" y="1044253"/>
                  <a:pt x="6043322" y="1589421"/>
                </a:cubicBezTo>
                <a:cubicBezTo>
                  <a:pt x="5921057" y="1815646"/>
                  <a:pt x="5676528" y="1954861"/>
                  <a:pt x="5423265" y="1954861"/>
                </a:cubicBezTo>
                <a:cubicBezTo>
                  <a:pt x="5423265" y="1954861"/>
                  <a:pt x="5423265" y="1954861"/>
                  <a:pt x="1379802" y="1954861"/>
                </a:cubicBezTo>
                <a:cubicBezTo>
                  <a:pt x="1117807" y="1954861"/>
                  <a:pt x="882012" y="1815646"/>
                  <a:pt x="751013" y="1589421"/>
                </a:cubicBezTo>
                <a:cubicBezTo>
                  <a:pt x="751013" y="1589421"/>
                  <a:pt x="751013" y="1589421"/>
                  <a:pt x="1951" y="293901"/>
                </a:cubicBezTo>
                <a:lnTo>
                  <a:pt x="0" y="290527"/>
                </a:ln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2A02A117-E8E8-4CB9-B267-FA8CE310AAF5}"/>
              </a:ext>
            </a:extLst>
          </p:cNvPr>
          <p:cNvSpPr txBox="1"/>
          <p:nvPr/>
        </p:nvSpPr>
        <p:spPr>
          <a:xfrm>
            <a:off x="4294208" y="211316"/>
            <a:ext cx="7662426" cy="89255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r"/>
            <a:r>
              <a:rPr lang="en-GB" sz="2600" b="1" spc="300" dirty="0">
                <a:solidFill>
                  <a:srgbClr val="002060"/>
                </a:solidFill>
                <a:latin typeface="Nirmala UI" panose="020B0502040204020203" pitchFamily="34" charset="0"/>
                <a:ea typeface="Nirmala UI" panose="020B0502040204020203" pitchFamily="34" charset="0"/>
                <a:cs typeface="Nirmala UI" panose="020B0502040204020203" pitchFamily="34" charset="0"/>
              </a:rPr>
              <a:t>THE DEVOLUTION OF POLICING:</a:t>
            </a:r>
          </a:p>
          <a:p>
            <a:pPr algn="r"/>
            <a:r>
              <a:rPr lang="en-GB" sz="2600" b="1" spc="300" dirty="0">
                <a:solidFill>
                  <a:srgbClr val="002060"/>
                </a:solidFill>
                <a:latin typeface="Nirmala UI" panose="020B0502040204020203" pitchFamily="34" charset="0"/>
                <a:ea typeface="Nirmala UI" panose="020B0502040204020203" pitchFamily="34" charset="0"/>
                <a:cs typeface="Nirmala UI" panose="020B0502040204020203" pitchFamily="34" charset="0"/>
              </a:rPr>
              <a:t>A CREEPING INSURGENCY</a:t>
            </a:r>
            <a:endParaRPr lang="en-GB" sz="2400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454A4378-68A0-4C7D-BA74-CFB3ADFD69D6}"/>
              </a:ext>
            </a:extLst>
          </p:cNvPr>
          <p:cNvSpPr txBox="1"/>
          <p:nvPr/>
        </p:nvSpPr>
        <p:spPr>
          <a:xfrm>
            <a:off x="6264360" y="1458410"/>
            <a:ext cx="5819610" cy="415498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Wingdings" panose="05000000000000000000" pitchFamily="2" charset="2"/>
              <a:buChar char="§"/>
            </a:pPr>
            <a:r>
              <a:rPr lang="en-GB" sz="2400" dirty="0">
                <a:solidFill>
                  <a:schemeClr val="bg1">
                    <a:lumMod val="50000"/>
                  </a:schemeClr>
                </a:solidFill>
                <a:latin typeface="Nirmala UI" panose="020B0502040204020203" pitchFamily="34" charset="0"/>
                <a:ea typeface="Nirmala UI" panose="020B0502040204020203" pitchFamily="34" charset="0"/>
                <a:cs typeface="Nirmala UI" panose="020B0502040204020203" pitchFamily="34" charset="0"/>
              </a:rPr>
              <a:t>Politically parried </a:t>
            </a:r>
          </a:p>
          <a:p>
            <a:pPr marL="285750" indent="-285750">
              <a:buFont typeface="Wingdings" panose="05000000000000000000" pitchFamily="2" charset="2"/>
              <a:buChar char="§"/>
            </a:pPr>
            <a:endParaRPr lang="en-GB" sz="2400" dirty="0">
              <a:solidFill>
                <a:schemeClr val="bg1">
                  <a:lumMod val="50000"/>
                </a:schemeClr>
              </a:solidFill>
              <a:latin typeface="Nirmala UI" panose="020B0502040204020203" pitchFamily="34" charset="0"/>
              <a:ea typeface="Nirmala UI" panose="020B0502040204020203" pitchFamily="34" charset="0"/>
              <a:cs typeface="Nirmala UI" panose="020B0502040204020203" pitchFamily="34" charset="0"/>
            </a:endParaRPr>
          </a:p>
          <a:p>
            <a:pPr marL="285750" indent="-285750">
              <a:buFont typeface="Wingdings" panose="05000000000000000000" pitchFamily="2" charset="2"/>
              <a:buChar char="§"/>
            </a:pPr>
            <a:r>
              <a:rPr lang="en-GB" sz="2400" dirty="0">
                <a:solidFill>
                  <a:schemeClr val="bg1">
                    <a:lumMod val="50000"/>
                  </a:schemeClr>
                </a:solidFill>
                <a:latin typeface="Nirmala UI" panose="020B0502040204020203" pitchFamily="34" charset="0"/>
                <a:ea typeface="Nirmala UI" panose="020B0502040204020203" pitchFamily="34" charset="0"/>
                <a:cs typeface="Nirmala UI" panose="020B0502040204020203" pitchFamily="34" charset="0"/>
              </a:rPr>
              <a:t>Creeping insurgency to prime third constitutional inquiry </a:t>
            </a:r>
          </a:p>
          <a:p>
            <a:pPr marL="285750" indent="-285750">
              <a:buFont typeface="Wingdings" panose="05000000000000000000" pitchFamily="2" charset="2"/>
              <a:buChar char="§"/>
            </a:pPr>
            <a:endParaRPr lang="en-GB" sz="2400" dirty="0">
              <a:solidFill>
                <a:schemeClr val="bg1">
                  <a:lumMod val="50000"/>
                </a:schemeClr>
              </a:solidFill>
              <a:latin typeface="Nirmala UI" panose="020B0502040204020203" pitchFamily="34" charset="0"/>
              <a:ea typeface="Nirmala UI" panose="020B0502040204020203" pitchFamily="34" charset="0"/>
              <a:cs typeface="Nirmala UI" panose="020B0502040204020203" pitchFamily="34" charset="0"/>
            </a:endParaRPr>
          </a:p>
          <a:p>
            <a:pPr marL="285750" indent="-285750">
              <a:buFont typeface="Wingdings" panose="05000000000000000000" pitchFamily="2" charset="2"/>
              <a:buChar char="§"/>
            </a:pPr>
            <a:r>
              <a:rPr lang="en-GB" sz="2400" dirty="0">
                <a:solidFill>
                  <a:schemeClr val="bg1">
                    <a:lumMod val="50000"/>
                  </a:schemeClr>
                </a:solidFill>
                <a:latin typeface="Nirmala UI" panose="020B0502040204020203" pitchFamily="34" charset="0"/>
                <a:ea typeface="Nirmala UI" panose="020B0502040204020203" pitchFamily="34" charset="0"/>
                <a:cs typeface="Nirmala UI" panose="020B0502040204020203" pitchFamily="34" charset="0"/>
              </a:rPr>
              <a:t>Commission for Justice in Wales </a:t>
            </a:r>
          </a:p>
          <a:p>
            <a:pPr marL="285750" indent="-285750">
              <a:buFont typeface="Wingdings" panose="05000000000000000000" pitchFamily="2" charset="2"/>
              <a:buChar char="§"/>
            </a:pPr>
            <a:endParaRPr lang="en-GB" sz="2400" dirty="0">
              <a:solidFill>
                <a:schemeClr val="bg1">
                  <a:lumMod val="50000"/>
                </a:schemeClr>
              </a:solidFill>
              <a:latin typeface="Nirmala UI" panose="020B0502040204020203" pitchFamily="34" charset="0"/>
              <a:ea typeface="Nirmala UI" panose="020B0502040204020203" pitchFamily="34" charset="0"/>
              <a:cs typeface="Nirmala UI" panose="020B0502040204020203" pitchFamily="34" charset="0"/>
            </a:endParaRPr>
          </a:p>
          <a:p>
            <a:pPr marL="285750" indent="-285750">
              <a:buFont typeface="Wingdings" panose="05000000000000000000" pitchFamily="2" charset="2"/>
              <a:buChar char="§"/>
            </a:pPr>
            <a:r>
              <a:rPr lang="en-GB" sz="2400" dirty="0">
                <a:solidFill>
                  <a:schemeClr val="bg1">
                    <a:lumMod val="50000"/>
                  </a:schemeClr>
                </a:solidFill>
                <a:latin typeface="Nirmala UI" panose="020B0502040204020203" pitchFamily="34" charset="0"/>
                <a:ea typeface="Nirmala UI" panose="020B0502040204020203" pitchFamily="34" charset="0"/>
                <a:cs typeface="Nirmala UI" panose="020B0502040204020203" pitchFamily="34" charset="0"/>
              </a:rPr>
              <a:t>Attack vectors to challenge relevancy of Home Office in Wales</a:t>
            </a:r>
          </a:p>
          <a:p>
            <a:pPr marL="285750" indent="-285750">
              <a:buFont typeface="Wingdings" panose="05000000000000000000" pitchFamily="2" charset="2"/>
              <a:buChar char="§"/>
            </a:pPr>
            <a:endParaRPr lang="en-GB" sz="2400" dirty="0">
              <a:solidFill>
                <a:schemeClr val="bg1">
                  <a:lumMod val="50000"/>
                </a:schemeClr>
              </a:solidFill>
              <a:latin typeface="Nirmala UI" panose="020B0502040204020203" pitchFamily="34" charset="0"/>
              <a:ea typeface="Nirmala UI" panose="020B0502040204020203" pitchFamily="34" charset="0"/>
              <a:cs typeface="Nirmala UI" panose="020B0502040204020203" pitchFamily="34" charset="0"/>
            </a:endParaRPr>
          </a:p>
          <a:p>
            <a:pPr marL="285750" indent="-285750">
              <a:buFont typeface="Wingdings" panose="05000000000000000000" pitchFamily="2" charset="2"/>
              <a:buChar char="§"/>
            </a:pPr>
            <a:r>
              <a:rPr lang="en-GB" sz="2400" dirty="0">
                <a:solidFill>
                  <a:schemeClr val="bg1">
                    <a:lumMod val="50000"/>
                  </a:schemeClr>
                </a:solidFill>
                <a:latin typeface="Nirmala UI" panose="020B0502040204020203" pitchFamily="34" charset="0"/>
                <a:ea typeface="Nirmala UI" panose="020B0502040204020203" pitchFamily="34" charset="0"/>
                <a:cs typeface="Nirmala UI" panose="020B0502040204020203" pitchFamily="34" charset="0"/>
              </a:rPr>
              <a:t>Build evidence base for change </a:t>
            </a:r>
          </a:p>
        </p:txBody>
      </p:sp>
      <p:pic>
        <p:nvPicPr>
          <p:cNvPr id="2" name="Audio 1">
            <a:hlinkClick r:id="" action="ppaction://media"/>
            <a:extLst>
              <a:ext uri="{FF2B5EF4-FFF2-40B4-BE49-F238E27FC236}">
                <a16:creationId xmlns:a16="http://schemas.microsoft.com/office/drawing/2014/main" id="{2E494CFB-C91F-4C01-B5E2-CF7347AB649C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1569700" y="6235700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0188745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29735"/>
    </mc:Choice>
    <mc:Fallback>
      <p:transition spd="slow" advTm="2973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102" name="Picture 6" descr="Special investigation: MCN joins North Wales Police for a day on their  patch | MCN">
            <a:extLst>
              <a:ext uri="{FF2B5EF4-FFF2-40B4-BE49-F238E27FC236}">
                <a16:creationId xmlns:a16="http://schemas.microsoft.com/office/drawing/2014/main" id="{0930770E-EC6D-40D2-BEC5-41C61705C6EF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579" r="1" b="1"/>
          <a:stretch/>
        </p:blipFill>
        <p:spPr bwMode="auto">
          <a:xfrm>
            <a:off x="-4559455" y="0"/>
            <a:ext cx="10655455" cy="6857990"/>
          </a:xfrm>
          <a:custGeom>
            <a:avLst/>
            <a:gdLst/>
            <a:ahLst/>
            <a:cxnLst/>
            <a:rect l="l" t="t" r="r" b="b"/>
            <a:pathLst>
              <a:path w="10655455" h="6858000">
                <a:moveTo>
                  <a:pt x="8526285" y="6283111"/>
                </a:moveTo>
                <a:cubicBezTo>
                  <a:pt x="8526285" y="6283111"/>
                  <a:pt x="8526285" y="6283111"/>
                  <a:pt x="10157124" y="6283111"/>
                </a:cubicBezTo>
                <a:cubicBezTo>
                  <a:pt x="10259271" y="6283111"/>
                  <a:pt x="10357896" y="6339261"/>
                  <a:pt x="10407209" y="6430504"/>
                </a:cubicBezTo>
                <a:cubicBezTo>
                  <a:pt x="10407209" y="6430504"/>
                  <a:pt x="10407209" y="6430504"/>
                  <a:pt x="10606716" y="6774068"/>
                </a:cubicBezTo>
                <a:lnTo>
                  <a:pt x="10655455" y="6858000"/>
                </a:lnTo>
                <a:lnTo>
                  <a:pt x="8025501" y="6858000"/>
                </a:lnTo>
                <a:lnTo>
                  <a:pt x="8129453" y="6678214"/>
                </a:lnTo>
                <a:cubicBezTo>
                  <a:pt x="8174148" y="6600912"/>
                  <a:pt x="8221824" y="6518457"/>
                  <a:pt x="8272677" y="6430504"/>
                </a:cubicBezTo>
                <a:cubicBezTo>
                  <a:pt x="8325512" y="6339261"/>
                  <a:pt x="8420615" y="6283111"/>
                  <a:pt x="8526285" y="6283111"/>
                </a:cubicBezTo>
                <a:close/>
                <a:moveTo>
                  <a:pt x="8508611" y="4776272"/>
                </a:moveTo>
                <a:cubicBezTo>
                  <a:pt x="8508611" y="4776272"/>
                  <a:pt x="8508611" y="4776272"/>
                  <a:pt x="9153763" y="4776272"/>
                </a:cubicBezTo>
                <a:cubicBezTo>
                  <a:pt x="9194173" y="4776272"/>
                  <a:pt x="9233188" y="4798484"/>
                  <a:pt x="9252696" y="4834580"/>
                </a:cubicBezTo>
                <a:cubicBezTo>
                  <a:pt x="9252696" y="4834580"/>
                  <a:pt x="9252696" y="4834580"/>
                  <a:pt x="9575969" y="5391278"/>
                </a:cubicBezTo>
                <a:cubicBezTo>
                  <a:pt x="9596871" y="5425985"/>
                  <a:pt x="9596871" y="5470409"/>
                  <a:pt x="9575969" y="5505116"/>
                </a:cubicBezTo>
                <a:cubicBezTo>
                  <a:pt x="9575969" y="5505116"/>
                  <a:pt x="9575969" y="5505116"/>
                  <a:pt x="9252696" y="6061815"/>
                </a:cubicBezTo>
                <a:cubicBezTo>
                  <a:pt x="9233188" y="6097909"/>
                  <a:pt x="9194173" y="6120122"/>
                  <a:pt x="9153763" y="6120122"/>
                </a:cubicBezTo>
                <a:cubicBezTo>
                  <a:pt x="9153763" y="6120122"/>
                  <a:pt x="9153763" y="6120122"/>
                  <a:pt x="8508611" y="6120122"/>
                </a:cubicBezTo>
                <a:cubicBezTo>
                  <a:pt x="8466808" y="6120122"/>
                  <a:pt x="8429186" y="6097909"/>
                  <a:pt x="8408284" y="6061815"/>
                </a:cubicBezTo>
                <a:cubicBezTo>
                  <a:pt x="8408284" y="6061815"/>
                  <a:pt x="8408284" y="6061815"/>
                  <a:pt x="8086404" y="5505116"/>
                </a:cubicBezTo>
                <a:cubicBezTo>
                  <a:pt x="8065503" y="5470409"/>
                  <a:pt x="8065503" y="5425985"/>
                  <a:pt x="8086404" y="5391278"/>
                </a:cubicBezTo>
                <a:cubicBezTo>
                  <a:pt x="8086404" y="5391278"/>
                  <a:pt x="8086404" y="5391278"/>
                  <a:pt x="8408284" y="4834580"/>
                </a:cubicBezTo>
                <a:cubicBezTo>
                  <a:pt x="8429186" y="4798484"/>
                  <a:pt x="8466808" y="4776272"/>
                  <a:pt x="8508611" y="4776272"/>
                </a:cubicBezTo>
                <a:close/>
                <a:moveTo>
                  <a:pt x="8438383" y="4182594"/>
                </a:moveTo>
                <a:cubicBezTo>
                  <a:pt x="8438383" y="4182594"/>
                  <a:pt x="8438383" y="4182594"/>
                  <a:pt x="8671249" y="4182594"/>
                </a:cubicBezTo>
                <a:cubicBezTo>
                  <a:pt x="8685834" y="4182594"/>
                  <a:pt x="8699916" y="4190612"/>
                  <a:pt x="8706958" y="4203640"/>
                </a:cubicBezTo>
                <a:cubicBezTo>
                  <a:pt x="8706958" y="4203640"/>
                  <a:pt x="8706958" y="4203640"/>
                  <a:pt x="8823642" y="4404579"/>
                </a:cubicBezTo>
                <a:cubicBezTo>
                  <a:pt x="8831187" y="4417106"/>
                  <a:pt x="8831187" y="4433141"/>
                  <a:pt x="8823642" y="4445668"/>
                </a:cubicBezTo>
                <a:cubicBezTo>
                  <a:pt x="8823642" y="4445668"/>
                  <a:pt x="8823642" y="4445668"/>
                  <a:pt x="8706958" y="4646606"/>
                </a:cubicBezTo>
                <a:cubicBezTo>
                  <a:pt x="8699916" y="4659635"/>
                  <a:pt x="8685834" y="4667652"/>
                  <a:pt x="8671249" y="4667652"/>
                </a:cubicBezTo>
                <a:cubicBezTo>
                  <a:pt x="8671249" y="4667652"/>
                  <a:pt x="8671249" y="4667652"/>
                  <a:pt x="8438383" y="4667652"/>
                </a:cubicBezTo>
                <a:cubicBezTo>
                  <a:pt x="8423295" y="4667652"/>
                  <a:pt x="8409715" y="4659635"/>
                  <a:pt x="8402170" y="4646606"/>
                </a:cubicBezTo>
                <a:cubicBezTo>
                  <a:pt x="8402170" y="4646606"/>
                  <a:pt x="8402170" y="4646606"/>
                  <a:pt x="8285989" y="4445668"/>
                </a:cubicBezTo>
                <a:cubicBezTo>
                  <a:pt x="8278445" y="4433141"/>
                  <a:pt x="8278445" y="4417106"/>
                  <a:pt x="8285989" y="4404579"/>
                </a:cubicBezTo>
                <a:cubicBezTo>
                  <a:pt x="8285989" y="4404579"/>
                  <a:pt x="8285989" y="4404579"/>
                  <a:pt x="8402170" y="4203640"/>
                </a:cubicBezTo>
                <a:cubicBezTo>
                  <a:pt x="8409715" y="4190612"/>
                  <a:pt x="8423295" y="4182594"/>
                  <a:pt x="8438383" y="4182594"/>
                </a:cubicBezTo>
                <a:close/>
                <a:moveTo>
                  <a:pt x="7678681" y="3459104"/>
                </a:moveTo>
                <a:cubicBezTo>
                  <a:pt x="7678681" y="3459104"/>
                  <a:pt x="7678681" y="3459104"/>
                  <a:pt x="8119685" y="3459104"/>
                </a:cubicBezTo>
                <a:cubicBezTo>
                  <a:pt x="8147308" y="3459104"/>
                  <a:pt x="8173978" y="3474287"/>
                  <a:pt x="8187313" y="3498961"/>
                </a:cubicBezTo>
                <a:cubicBezTo>
                  <a:pt x="8187313" y="3498961"/>
                  <a:pt x="8187313" y="3498961"/>
                  <a:pt x="8408292" y="3879501"/>
                </a:cubicBezTo>
                <a:cubicBezTo>
                  <a:pt x="8422579" y="3903225"/>
                  <a:pt x="8422579" y="3933593"/>
                  <a:pt x="8408292" y="3957318"/>
                </a:cubicBezTo>
                <a:cubicBezTo>
                  <a:pt x="8408292" y="3957318"/>
                  <a:pt x="8408292" y="3957318"/>
                  <a:pt x="8187313" y="4337857"/>
                </a:cubicBezTo>
                <a:cubicBezTo>
                  <a:pt x="8173978" y="4362531"/>
                  <a:pt x="8147308" y="4377714"/>
                  <a:pt x="8119685" y="4377714"/>
                </a:cubicBezTo>
                <a:cubicBezTo>
                  <a:pt x="8119685" y="4377714"/>
                  <a:pt x="8119685" y="4377714"/>
                  <a:pt x="7678681" y="4377714"/>
                </a:cubicBezTo>
                <a:cubicBezTo>
                  <a:pt x="7650106" y="4377714"/>
                  <a:pt x="7624388" y="4362531"/>
                  <a:pt x="7610101" y="4337857"/>
                </a:cubicBezTo>
                <a:cubicBezTo>
                  <a:pt x="7610101" y="4337857"/>
                  <a:pt x="7610101" y="4337857"/>
                  <a:pt x="7390076" y="3957318"/>
                </a:cubicBezTo>
                <a:cubicBezTo>
                  <a:pt x="7375787" y="3933593"/>
                  <a:pt x="7375787" y="3903225"/>
                  <a:pt x="7390076" y="3879501"/>
                </a:cubicBezTo>
                <a:cubicBezTo>
                  <a:pt x="7390076" y="3879501"/>
                  <a:pt x="7390076" y="3879501"/>
                  <a:pt x="7610101" y="3498961"/>
                </a:cubicBezTo>
                <a:cubicBezTo>
                  <a:pt x="7624388" y="3474287"/>
                  <a:pt x="7650106" y="3459104"/>
                  <a:pt x="7678681" y="3459104"/>
                </a:cubicBezTo>
                <a:close/>
                <a:moveTo>
                  <a:pt x="9108816" y="2082751"/>
                </a:moveTo>
                <a:cubicBezTo>
                  <a:pt x="9108816" y="2082751"/>
                  <a:pt x="9108816" y="2082751"/>
                  <a:pt x="9876937" y="2082751"/>
                </a:cubicBezTo>
                <a:cubicBezTo>
                  <a:pt x="9925048" y="2082751"/>
                  <a:pt x="9971500" y="2109197"/>
                  <a:pt x="9994727" y="2152172"/>
                </a:cubicBezTo>
                <a:cubicBezTo>
                  <a:pt x="9994727" y="2152172"/>
                  <a:pt x="9994727" y="2152172"/>
                  <a:pt x="10379617" y="2814978"/>
                </a:cubicBezTo>
                <a:cubicBezTo>
                  <a:pt x="10404502" y="2856301"/>
                  <a:pt x="10404502" y="2909193"/>
                  <a:pt x="10379617" y="2950515"/>
                </a:cubicBezTo>
                <a:cubicBezTo>
                  <a:pt x="10379617" y="2950515"/>
                  <a:pt x="10379617" y="2950515"/>
                  <a:pt x="9994727" y="3613321"/>
                </a:cubicBezTo>
                <a:cubicBezTo>
                  <a:pt x="9971500" y="3656296"/>
                  <a:pt x="9925048" y="3682742"/>
                  <a:pt x="9876937" y="3682742"/>
                </a:cubicBezTo>
                <a:cubicBezTo>
                  <a:pt x="9876937" y="3682742"/>
                  <a:pt x="9876937" y="3682742"/>
                  <a:pt x="9108816" y="3682742"/>
                </a:cubicBezTo>
                <a:cubicBezTo>
                  <a:pt x="9059045" y="3682742"/>
                  <a:pt x="9014252" y="3656296"/>
                  <a:pt x="8989367" y="3613321"/>
                </a:cubicBezTo>
                <a:cubicBezTo>
                  <a:pt x="8989367" y="3613321"/>
                  <a:pt x="8989367" y="3613321"/>
                  <a:pt x="8606137" y="2950515"/>
                </a:cubicBezTo>
                <a:cubicBezTo>
                  <a:pt x="8581251" y="2909193"/>
                  <a:pt x="8581251" y="2856301"/>
                  <a:pt x="8606137" y="2814978"/>
                </a:cubicBezTo>
                <a:cubicBezTo>
                  <a:pt x="8606137" y="2814978"/>
                  <a:pt x="8606137" y="2814978"/>
                  <a:pt x="8989367" y="2152172"/>
                </a:cubicBezTo>
                <a:cubicBezTo>
                  <a:pt x="9014252" y="2109197"/>
                  <a:pt x="9059045" y="2082751"/>
                  <a:pt x="9108816" y="2082751"/>
                </a:cubicBezTo>
                <a:close/>
                <a:moveTo>
                  <a:pt x="1321854" y="2071857"/>
                </a:moveTo>
                <a:cubicBezTo>
                  <a:pt x="1321854" y="2071857"/>
                  <a:pt x="1321854" y="2071857"/>
                  <a:pt x="5365317" y="2071857"/>
                </a:cubicBezTo>
                <a:cubicBezTo>
                  <a:pt x="5618580" y="2071857"/>
                  <a:pt x="5863108" y="2211072"/>
                  <a:pt x="5985373" y="2437296"/>
                </a:cubicBezTo>
                <a:cubicBezTo>
                  <a:pt x="5985373" y="2437296"/>
                  <a:pt x="5985373" y="2437296"/>
                  <a:pt x="8011470" y="5926372"/>
                </a:cubicBezTo>
                <a:cubicBezTo>
                  <a:pt x="8142468" y="6143896"/>
                  <a:pt x="8142468" y="6422327"/>
                  <a:pt x="8011470" y="6639850"/>
                </a:cubicBezTo>
                <a:cubicBezTo>
                  <a:pt x="8011470" y="6639850"/>
                  <a:pt x="8011470" y="6639850"/>
                  <a:pt x="7904625" y="6823844"/>
                </a:cubicBezTo>
                <a:lnTo>
                  <a:pt x="7884791" y="6858000"/>
                </a:lnTo>
                <a:lnTo>
                  <a:pt x="0" y="6858000"/>
                </a:lnTo>
                <a:lnTo>
                  <a:pt x="0" y="3635967"/>
                </a:lnTo>
                <a:lnTo>
                  <a:pt x="27177" y="3588964"/>
                </a:lnTo>
                <a:cubicBezTo>
                  <a:pt x="220245" y="3255048"/>
                  <a:pt x="440895" y="2873431"/>
                  <a:pt x="693065" y="2437296"/>
                </a:cubicBezTo>
                <a:cubicBezTo>
                  <a:pt x="824063" y="2211072"/>
                  <a:pt x="1059859" y="2071857"/>
                  <a:pt x="1321854" y="2071857"/>
                </a:cubicBezTo>
                <a:close/>
                <a:moveTo>
                  <a:pt x="6786399" y="753840"/>
                </a:moveTo>
                <a:cubicBezTo>
                  <a:pt x="6786399" y="753840"/>
                  <a:pt x="6786399" y="753840"/>
                  <a:pt x="8025968" y="753840"/>
                </a:cubicBezTo>
                <a:cubicBezTo>
                  <a:pt x="8103608" y="753840"/>
                  <a:pt x="8178571" y="796518"/>
                  <a:pt x="8216053" y="865869"/>
                </a:cubicBezTo>
                <a:cubicBezTo>
                  <a:pt x="8216053" y="865869"/>
                  <a:pt x="8216053" y="865869"/>
                  <a:pt x="8837177" y="1935484"/>
                </a:cubicBezTo>
                <a:cubicBezTo>
                  <a:pt x="8877335" y="2002169"/>
                  <a:pt x="8877335" y="2087523"/>
                  <a:pt x="8837177" y="2154207"/>
                </a:cubicBezTo>
                <a:cubicBezTo>
                  <a:pt x="8837177" y="2154207"/>
                  <a:pt x="8837177" y="2154207"/>
                  <a:pt x="8216053" y="3223823"/>
                </a:cubicBezTo>
                <a:cubicBezTo>
                  <a:pt x="8178571" y="3293174"/>
                  <a:pt x="8103608" y="3335852"/>
                  <a:pt x="8025968" y="3335852"/>
                </a:cubicBezTo>
                <a:cubicBezTo>
                  <a:pt x="8025968" y="3335852"/>
                  <a:pt x="8025968" y="3335852"/>
                  <a:pt x="6786399" y="3335852"/>
                </a:cubicBezTo>
                <a:cubicBezTo>
                  <a:pt x="6706082" y="3335852"/>
                  <a:pt x="6633796" y="3293174"/>
                  <a:pt x="6593637" y="3223823"/>
                </a:cubicBezTo>
                <a:cubicBezTo>
                  <a:pt x="6593637" y="3223823"/>
                  <a:pt x="6593637" y="3223823"/>
                  <a:pt x="5975192" y="2154207"/>
                </a:cubicBezTo>
                <a:cubicBezTo>
                  <a:pt x="5935033" y="2087523"/>
                  <a:pt x="5935033" y="2002169"/>
                  <a:pt x="5975192" y="1935484"/>
                </a:cubicBezTo>
                <a:cubicBezTo>
                  <a:pt x="5975192" y="1935484"/>
                  <a:pt x="5975192" y="1935484"/>
                  <a:pt x="6593637" y="865869"/>
                </a:cubicBezTo>
                <a:cubicBezTo>
                  <a:pt x="6633796" y="796518"/>
                  <a:pt x="6706082" y="753840"/>
                  <a:pt x="6786399" y="753840"/>
                </a:cubicBezTo>
                <a:close/>
                <a:moveTo>
                  <a:pt x="0" y="0"/>
                </a:moveTo>
                <a:lnTo>
                  <a:pt x="6966294" y="0"/>
                </a:lnTo>
                <a:lnTo>
                  <a:pt x="6852387" y="196155"/>
                </a:lnTo>
                <a:cubicBezTo>
                  <a:pt x="6627011" y="584267"/>
                  <a:pt x="6359899" y="1044253"/>
                  <a:pt x="6043322" y="1589421"/>
                </a:cubicBezTo>
                <a:cubicBezTo>
                  <a:pt x="5921057" y="1815646"/>
                  <a:pt x="5676528" y="1954861"/>
                  <a:pt x="5423265" y="1954861"/>
                </a:cubicBezTo>
                <a:cubicBezTo>
                  <a:pt x="5423265" y="1954861"/>
                  <a:pt x="5423265" y="1954861"/>
                  <a:pt x="1379802" y="1954861"/>
                </a:cubicBezTo>
                <a:cubicBezTo>
                  <a:pt x="1117807" y="1954861"/>
                  <a:pt x="882012" y="1815646"/>
                  <a:pt x="751013" y="1589421"/>
                </a:cubicBezTo>
                <a:cubicBezTo>
                  <a:pt x="751013" y="1589421"/>
                  <a:pt x="751013" y="1589421"/>
                  <a:pt x="1951" y="293901"/>
                </a:cubicBezTo>
                <a:lnTo>
                  <a:pt x="0" y="290527"/>
                </a:ln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865B941E-8A14-47A2-B803-ECC5FCF86991}"/>
              </a:ext>
            </a:extLst>
          </p:cNvPr>
          <p:cNvSpPr txBox="1"/>
          <p:nvPr/>
        </p:nvSpPr>
        <p:spPr>
          <a:xfrm>
            <a:off x="4294208" y="211316"/>
            <a:ext cx="7662426" cy="89255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r"/>
            <a:r>
              <a:rPr lang="en-GB" sz="2600" b="1" spc="300" dirty="0">
                <a:solidFill>
                  <a:srgbClr val="002060"/>
                </a:solidFill>
                <a:latin typeface="Nirmala UI" panose="020B0502040204020203" pitchFamily="34" charset="0"/>
                <a:ea typeface="Nirmala UI" panose="020B0502040204020203" pitchFamily="34" charset="0"/>
                <a:cs typeface="Nirmala UI" panose="020B0502040204020203" pitchFamily="34" charset="0"/>
              </a:rPr>
              <a:t>THE DEVOLUTION OF POLICING:</a:t>
            </a:r>
          </a:p>
          <a:p>
            <a:pPr algn="r"/>
            <a:r>
              <a:rPr lang="en-GB" sz="2600" b="1" spc="300" dirty="0">
                <a:solidFill>
                  <a:srgbClr val="002060"/>
                </a:solidFill>
                <a:latin typeface="Nirmala UI" panose="020B0502040204020203" pitchFamily="34" charset="0"/>
                <a:ea typeface="Nirmala UI" panose="020B0502040204020203" pitchFamily="34" charset="0"/>
                <a:cs typeface="Nirmala UI" panose="020B0502040204020203" pitchFamily="34" charset="0"/>
              </a:rPr>
              <a:t>ATTACK VECTORS</a:t>
            </a:r>
            <a:endParaRPr lang="en-GB" sz="2400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569E1678-814B-4616-AF0D-C61C4BE4A370}"/>
              </a:ext>
            </a:extLst>
          </p:cNvPr>
          <p:cNvSpPr txBox="1"/>
          <p:nvPr/>
        </p:nvSpPr>
        <p:spPr>
          <a:xfrm>
            <a:off x="6096000" y="1458410"/>
            <a:ext cx="5819610" cy="63709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Wingdings" panose="05000000000000000000" pitchFamily="2" charset="2"/>
              <a:buChar char="§"/>
            </a:pPr>
            <a:r>
              <a:rPr lang="en-GB" sz="2400" b="1" dirty="0">
                <a:solidFill>
                  <a:schemeClr val="bg1">
                    <a:lumMod val="50000"/>
                  </a:schemeClr>
                </a:solidFill>
                <a:latin typeface="Nirmala UI" panose="020B0502040204020203" pitchFamily="34" charset="0"/>
                <a:ea typeface="Nirmala UI" panose="020B0502040204020203" pitchFamily="34" charset="0"/>
                <a:cs typeface="Nirmala UI" panose="020B0502040204020203" pitchFamily="34" charset="0"/>
              </a:rPr>
              <a:t>ONE: </a:t>
            </a:r>
            <a:r>
              <a:rPr lang="en-GB" sz="2400" dirty="0">
                <a:solidFill>
                  <a:schemeClr val="bg1">
                    <a:lumMod val="50000"/>
                  </a:schemeClr>
                </a:solidFill>
                <a:latin typeface="Nirmala UI" panose="020B0502040204020203" pitchFamily="34" charset="0"/>
                <a:ea typeface="Nirmala UI" panose="020B0502040204020203" pitchFamily="34" charset="0"/>
                <a:cs typeface="Nirmala UI" panose="020B0502040204020203" pitchFamily="34" charset="0"/>
              </a:rPr>
              <a:t>Legislative activity in allied policy areas</a:t>
            </a:r>
          </a:p>
          <a:p>
            <a:pPr marL="285750" indent="-285750">
              <a:buFont typeface="Wingdings" panose="05000000000000000000" pitchFamily="2" charset="2"/>
              <a:buChar char="§"/>
            </a:pPr>
            <a:endParaRPr lang="en-GB" sz="2400" dirty="0">
              <a:solidFill>
                <a:schemeClr val="bg1">
                  <a:lumMod val="50000"/>
                </a:schemeClr>
              </a:solidFill>
              <a:latin typeface="Nirmala UI" panose="020B0502040204020203" pitchFamily="34" charset="0"/>
              <a:ea typeface="Nirmala UI" panose="020B0502040204020203" pitchFamily="34" charset="0"/>
              <a:cs typeface="Nirmala UI" panose="020B0502040204020203" pitchFamily="34" charset="0"/>
            </a:endParaRPr>
          </a:p>
          <a:p>
            <a:pPr marL="285750" indent="-285750">
              <a:buFont typeface="Wingdings" panose="05000000000000000000" pitchFamily="2" charset="2"/>
              <a:buChar char="§"/>
            </a:pPr>
            <a:endParaRPr lang="en-GB" sz="2400" dirty="0">
              <a:solidFill>
                <a:schemeClr val="bg1">
                  <a:lumMod val="50000"/>
                </a:schemeClr>
              </a:solidFill>
              <a:latin typeface="Nirmala UI" panose="020B0502040204020203" pitchFamily="34" charset="0"/>
              <a:ea typeface="Nirmala UI" panose="020B0502040204020203" pitchFamily="34" charset="0"/>
              <a:cs typeface="Nirmala UI" panose="020B0502040204020203" pitchFamily="34" charset="0"/>
            </a:endParaRPr>
          </a:p>
          <a:p>
            <a:pPr marL="285750" indent="-285750">
              <a:buFont typeface="Wingdings" panose="05000000000000000000" pitchFamily="2" charset="2"/>
              <a:buChar char="§"/>
            </a:pPr>
            <a:r>
              <a:rPr lang="en-GB" sz="2400" b="1" dirty="0">
                <a:solidFill>
                  <a:schemeClr val="bg1">
                    <a:lumMod val="50000"/>
                  </a:schemeClr>
                </a:solidFill>
                <a:latin typeface="Nirmala UI" panose="020B0502040204020203" pitchFamily="34" charset="0"/>
                <a:ea typeface="Nirmala UI" panose="020B0502040204020203" pitchFamily="34" charset="0"/>
                <a:cs typeface="Nirmala UI" panose="020B0502040204020203" pitchFamily="34" charset="0"/>
              </a:rPr>
              <a:t>TWO: </a:t>
            </a:r>
            <a:r>
              <a:rPr lang="en-GB" sz="2400" dirty="0">
                <a:solidFill>
                  <a:schemeClr val="bg1">
                    <a:lumMod val="50000"/>
                  </a:schemeClr>
                </a:solidFill>
                <a:latin typeface="Nirmala UI" panose="020B0502040204020203" pitchFamily="34" charset="0"/>
                <a:ea typeface="Nirmala UI" panose="020B0502040204020203" pitchFamily="34" charset="0"/>
                <a:cs typeface="Nirmala UI" panose="020B0502040204020203" pitchFamily="34" charset="0"/>
              </a:rPr>
              <a:t>Shadow governance arrangements</a:t>
            </a:r>
          </a:p>
          <a:p>
            <a:pPr marL="285750" indent="-285750">
              <a:buFont typeface="Wingdings" panose="05000000000000000000" pitchFamily="2" charset="2"/>
              <a:buChar char="§"/>
            </a:pPr>
            <a:endParaRPr lang="en-GB" sz="2400" dirty="0">
              <a:solidFill>
                <a:schemeClr val="bg1">
                  <a:lumMod val="50000"/>
                </a:schemeClr>
              </a:solidFill>
              <a:latin typeface="Nirmala UI" panose="020B0502040204020203" pitchFamily="34" charset="0"/>
              <a:ea typeface="Nirmala UI" panose="020B0502040204020203" pitchFamily="34" charset="0"/>
              <a:cs typeface="Nirmala UI" panose="020B0502040204020203" pitchFamily="34" charset="0"/>
            </a:endParaRPr>
          </a:p>
          <a:p>
            <a:pPr marL="285750" indent="-285750">
              <a:buFont typeface="Wingdings" panose="05000000000000000000" pitchFamily="2" charset="2"/>
              <a:buChar char="§"/>
            </a:pPr>
            <a:endParaRPr lang="en-GB" sz="2400" dirty="0">
              <a:solidFill>
                <a:schemeClr val="bg1">
                  <a:lumMod val="50000"/>
                </a:schemeClr>
              </a:solidFill>
              <a:latin typeface="Nirmala UI" panose="020B0502040204020203" pitchFamily="34" charset="0"/>
              <a:ea typeface="Nirmala UI" panose="020B0502040204020203" pitchFamily="34" charset="0"/>
              <a:cs typeface="Nirmala UI" panose="020B0502040204020203" pitchFamily="34" charset="0"/>
            </a:endParaRPr>
          </a:p>
          <a:p>
            <a:pPr marL="285750" indent="-285750">
              <a:buFont typeface="Wingdings" panose="05000000000000000000" pitchFamily="2" charset="2"/>
              <a:buChar char="§"/>
            </a:pPr>
            <a:r>
              <a:rPr lang="en-GB" sz="2400" b="1" dirty="0">
                <a:solidFill>
                  <a:schemeClr val="bg1">
                    <a:lumMod val="50000"/>
                  </a:schemeClr>
                </a:solidFill>
                <a:latin typeface="Nirmala UI" panose="020B0502040204020203" pitchFamily="34" charset="0"/>
                <a:ea typeface="Nirmala UI" panose="020B0502040204020203" pitchFamily="34" charset="0"/>
                <a:cs typeface="Nirmala UI" panose="020B0502040204020203" pitchFamily="34" charset="0"/>
              </a:rPr>
              <a:t>THREE: </a:t>
            </a:r>
            <a:r>
              <a:rPr lang="en-GB" sz="2400" dirty="0">
                <a:solidFill>
                  <a:schemeClr val="bg1">
                    <a:lumMod val="50000"/>
                  </a:schemeClr>
                </a:solidFill>
                <a:latin typeface="Nirmala UI" panose="020B0502040204020203" pitchFamily="34" charset="0"/>
                <a:ea typeface="Nirmala UI" panose="020B0502040204020203" pitchFamily="34" charset="0"/>
                <a:cs typeface="Nirmala UI" panose="020B0502040204020203" pitchFamily="34" charset="0"/>
              </a:rPr>
              <a:t>Financial levers</a:t>
            </a:r>
          </a:p>
          <a:p>
            <a:pPr marL="285750" indent="-285750">
              <a:buFont typeface="Wingdings" panose="05000000000000000000" pitchFamily="2" charset="2"/>
              <a:buChar char="§"/>
            </a:pPr>
            <a:endParaRPr lang="en-GB" sz="2400" dirty="0">
              <a:solidFill>
                <a:schemeClr val="bg1">
                  <a:lumMod val="50000"/>
                </a:schemeClr>
              </a:solidFill>
              <a:latin typeface="Nirmala UI" panose="020B0502040204020203" pitchFamily="34" charset="0"/>
              <a:ea typeface="Nirmala UI" panose="020B0502040204020203" pitchFamily="34" charset="0"/>
              <a:cs typeface="Nirmala UI" panose="020B0502040204020203" pitchFamily="34" charset="0"/>
            </a:endParaRPr>
          </a:p>
          <a:p>
            <a:pPr marL="285750" indent="-285750">
              <a:buFont typeface="Wingdings" panose="05000000000000000000" pitchFamily="2" charset="2"/>
              <a:buChar char="§"/>
            </a:pPr>
            <a:endParaRPr lang="en-GB" sz="2400" dirty="0">
              <a:solidFill>
                <a:schemeClr val="bg1">
                  <a:lumMod val="50000"/>
                </a:schemeClr>
              </a:solidFill>
              <a:latin typeface="Nirmala UI" panose="020B0502040204020203" pitchFamily="34" charset="0"/>
              <a:ea typeface="Nirmala UI" panose="020B0502040204020203" pitchFamily="34" charset="0"/>
              <a:cs typeface="Nirmala UI" panose="020B0502040204020203" pitchFamily="34" charset="0"/>
            </a:endParaRPr>
          </a:p>
          <a:p>
            <a:pPr marL="285750" indent="-285750">
              <a:buFont typeface="Wingdings" panose="05000000000000000000" pitchFamily="2" charset="2"/>
              <a:buChar char="§"/>
            </a:pPr>
            <a:r>
              <a:rPr lang="en-GB" sz="2400" b="1" dirty="0">
                <a:solidFill>
                  <a:schemeClr val="bg1">
                    <a:lumMod val="50000"/>
                  </a:schemeClr>
                </a:solidFill>
                <a:latin typeface="Nirmala UI" panose="020B0502040204020203" pitchFamily="34" charset="0"/>
                <a:ea typeface="Nirmala UI" panose="020B0502040204020203" pitchFamily="34" charset="0"/>
                <a:cs typeface="Nirmala UI" panose="020B0502040204020203" pitchFamily="34" charset="0"/>
              </a:rPr>
              <a:t>FOUR: </a:t>
            </a:r>
            <a:r>
              <a:rPr lang="en-GB" sz="2400" dirty="0">
                <a:solidFill>
                  <a:schemeClr val="bg1">
                    <a:lumMod val="50000"/>
                  </a:schemeClr>
                </a:solidFill>
                <a:latin typeface="Nirmala UI" panose="020B0502040204020203" pitchFamily="34" charset="0"/>
                <a:ea typeface="Nirmala UI" panose="020B0502040204020203" pitchFamily="34" charset="0"/>
                <a:cs typeface="Nirmala UI" panose="020B0502040204020203" pitchFamily="34" charset="0"/>
              </a:rPr>
              <a:t>COVID-19 political capital</a:t>
            </a:r>
          </a:p>
          <a:p>
            <a:endParaRPr lang="en-GB" sz="2400" dirty="0">
              <a:solidFill>
                <a:schemeClr val="bg1">
                  <a:lumMod val="50000"/>
                </a:schemeClr>
              </a:solidFill>
              <a:latin typeface="Nirmala UI" panose="020B0502040204020203" pitchFamily="34" charset="0"/>
              <a:ea typeface="Nirmala UI" panose="020B0502040204020203" pitchFamily="34" charset="0"/>
              <a:cs typeface="Nirmala UI" panose="020B0502040204020203" pitchFamily="34" charset="0"/>
            </a:endParaRPr>
          </a:p>
          <a:p>
            <a:pPr marL="285750" indent="-285750">
              <a:buFont typeface="Wingdings" panose="05000000000000000000" pitchFamily="2" charset="2"/>
              <a:buChar char="§"/>
            </a:pPr>
            <a:endParaRPr lang="en-GB" sz="2400" dirty="0">
              <a:solidFill>
                <a:schemeClr val="bg1">
                  <a:lumMod val="50000"/>
                </a:schemeClr>
              </a:solidFill>
              <a:latin typeface="Nirmala UI" panose="020B0502040204020203" pitchFamily="34" charset="0"/>
              <a:ea typeface="Nirmala UI" panose="020B0502040204020203" pitchFamily="34" charset="0"/>
              <a:cs typeface="Nirmala UI" panose="020B0502040204020203" pitchFamily="34" charset="0"/>
            </a:endParaRPr>
          </a:p>
          <a:p>
            <a:pPr marL="285750" indent="-285750">
              <a:buFont typeface="Wingdings" panose="05000000000000000000" pitchFamily="2" charset="2"/>
              <a:buChar char="§"/>
            </a:pPr>
            <a:endParaRPr lang="en-GB" sz="2400" dirty="0">
              <a:solidFill>
                <a:schemeClr val="bg1">
                  <a:lumMod val="50000"/>
                </a:schemeClr>
              </a:solidFill>
              <a:latin typeface="Nirmala UI" panose="020B0502040204020203" pitchFamily="34" charset="0"/>
              <a:ea typeface="Nirmala UI" panose="020B0502040204020203" pitchFamily="34" charset="0"/>
              <a:cs typeface="Nirmala UI" panose="020B0502040204020203" pitchFamily="34" charset="0"/>
            </a:endParaRPr>
          </a:p>
          <a:p>
            <a:pPr marL="285750" indent="-285750">
              <a:buFont typeface="Wingdings" panose="05000000000000000000" pitchFamily="2" charset="2"/>
              <a:buChar char="§"/>
            </a:pPr>
            <a:endParaRPr lang="en-GB" sz="2400" dirty="0">
              <a:solidFill>
                <a:schemeClr val="bg1">
                  <a:lumMod val="50000"/>
                </a:schemeClr>
              </a:solidFill>
              <a:latin typeface="Nirmala UI" panose="020B0502040204020203" pitchFamily="34" charset="0"/>
              <a:ea typeface="Nirmala UI" panose="020B0502040204020203" pitchFamily="34" charset="0"/>
              <a:cs typeface="Nirmala UI" panose="020B0502040204020203" pitchFamily="34" charset="0"/>
            </a:endParaRPr>
          </a:p>
          <a:p>
            <a:pPr marL="285750" indent="-285750">
              <a:buFont typeface="Wingdings" panose="05000000000000000000" pitchFamily="2" charset="2"/>
              <a:buChar char="§"/>
            </a:pPr>
            <a:endParaRPr lang="en-GB" sz="2400" dirty="0">
              <a:solidFill>
                <a:schemeClr val="bg1">
                  <a:lumMod val="50000"/>
                </a:schemeClr>
              </a:solidFill>
              <a:latin typeface="Nirmala UI" panose="020B0502040204020203" pitchFamily="34" charset="0"/>
              <a:ea typeface="Nirmala UI" panose="020B0502040204020203" pitchFamily="34" charset="0"/>
              <a:cs typeface="Nirmala UI" panose="020B0502040204020203" pitchFamily="34" charset="0"/>
            </a:endParaRPr>
          </a:p>
        </p:txBody>
      </p:sp>
      <p:pic>
        <p:nvPicPr>
          <p:cNvPr id="7" name="Audio 6">
            <a:hlinkClick r:id="" action="ppaction://media"/>
            <a:extLst>
              <a:ext uri="{FF2B5EF4-FFF2-40B4-BE49-F238E27FC236}">
                <a16:creationId xmlns:a16="http://schemas.microsoft.com/office/drawing/2014/main" id="{04C0FC48-187E-4C91-8A84-98E7D71541EF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1569700" y="6235700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5901403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4115"/>
    </mc:Choice>
    <mc:Fallback>
      <p:transition spd="slow" advTm="1411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4" name="Picture 6" descr="Committee will look at adding up to 30 more Senedd Members | The National  Wales">
            <a:extLst>
              <a:ext uri="{FF2B5EF4-FFF2-40B4-BE49-F238E27FC236}">
                <a16:creationId xmlns:a16="http://schemas.microsoft.com/office/drawing/2014/main" id="{F8362738-6807-45D2-9AA4-D0B3F99C89CC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1305" b="3580"/>
          <a:stretch/>
        </p:blipFill>
        <p:spPr bwMode="auto">
          <a:xfrm>
            <a:off x="-479503" y="0"/>
            <a:ext cx="7319789" cy="6857990"/>
          </a:xfrm>
          <a:custGeom>
            <a:avLst/>
            <a:gdLst/>
            <a:ahLst/>
            <a:cxnLst/>
            <a:rect l="l" t="t" r="r" b="b"/>
            <a:pathLst>
              <a:path w="10655455" h="6858000">
                <a:moveTo>
                  <a:pt x="8526285" y="6283111"/>
                </a:moveTo>
                <a:cubicBezTo>
                  <a:pt x="8526285" y="6283111"/>
                  <a:pt x="8526285" y="6283111"/>
                  <a:pt x="10157124" y="6283111"/>
                </a:cubicBezTo>
                <a:cubicBezTo>
                  <a:pt x="10259271" y="6283111"/>
                  <a:pt x="10357896" y="6339261"/>
                  <a:pt x="10407209" y="6430504"/>
                </a:cubicBezTo>
                <a:cubicBezTo>
                  <a:pt x="10407209" y="6430504"/>
                  <a:pt x="10407209" y="6430504"/>
                  <a:pt x="10606716" y="6774068"/>
                </a:cubicBezTo>
                <a:lnTo>
                  <a:pt x="10655455" y="6858000"/>
                </a:lnTo>
                <a:lnTo>
                  <a:pt x="8025501" y="6858000"/>
                </a:lnTo>
                <a:lnTo>
                  <a:pt x="8129453" y="6678214"/>
                </a:lnTo>
                <a:cubicBezTo>
                  <a:pt x="8174148" y="6600912"/>
                  <a:pt x="8221824" y="6518457"/>
                  <a:pt x="8272677" y="6430504"/>
                </a:cubicBezTo>
                <a:cubicBezTo>
                  <a:pt x="8325512" y="6339261"/>
                  <a:pt x="8420615" y="6283111"/>
                  <a:pt x="8526285" y="6283111"/>
                </a:cubicBezTo>
                <a:close/>
                <a:moveTo>
                  <a:pt x="8508611" y="4776272"/>
                </a:moveTo>
                <a:cubicBezTo>
                  <a:pt x="8508611" y="4776272"/>
                  <a:pt x="8508611" y="4776272"/>
                  <a:pt x="9153763" y="4776272"/>
                </a:cubicBezTo>
                <a:cubicBezTo>
                  <a:pt x="9194173" y="4776272"/>
                  <a:pt x="9233188" y="4798484"/>
                  <a:pt x="9252696" y="4834580"/>
                </a:cubicBezTo>
                <a:cubicBezTo>
                  <a:pt x="9252696" y="4834580"/>
                  <a:pt x="9252696" y="4834580"/>
                  <a:pt x="9575969" y="5391278"/>
                </a:cubicBezTo>
                <a:cubicBezTo>
                  <a:pt x="9596871" y="5425985"/>
                  <a:pt x="9596871" y="5470409"/>
                  <a:pt x="9575969" y="5505116"/>
                </a:cubicBezTo>
                <a:cubicBezTo>
                  <a:pt x="9575969" y="5505116"/>
                  <a:pt x="9575969" y="5505116"/>
                  <a:pt x="9252696" y="6061815"/>
                </a:cubicBezTo>
                <a:cubicBezTo>
                  <a:pt x="9233188" y="6097909"/>
                  <a:pt x="9194173" y="6120122"/>
                  <a:pt x="9153763" y="6120122"/>
                </a:cubicBezTo>
                <a:cubicBezTo>
                  <a:pt x="9153763" y="6120122"/>
                  <a:pt x="9153763" y="6120122"/>
                  <a:pt x="8508611" y="6120122"/>
                </a:cubicBezTo>
                <a:cubicBezTo>
                  <a:pt x="8466808" y="6120122"/>
                  <a:pt x="8429186" y="6097909"/>
                  <a:pt x="8408284" y="6061815"/>
                </a:cubicBezTo>
                <a:cubicBezTo>
                  <a:pt x="8408284" y="6061815"/>
                  <a:pt x="8408284" y="6061815"/>
                  <a:pt x="8086404" y="5505116"/>
                </a:cubicBezTo>
                <a:cubicBezTo>
                  <a:pt x="8065503" y="5470409"/>
                  <a:pt x="8065503" y="5425985"/>
                  <a:pt x="8086404" y="5391278"/>
                </a:cubicBezTo>
                <a:cubicBezTo>
                  <a:pt x="8086404" y="5391278"/>
                  <a:pt x="8086404" y="5391278"/>
                  <a:pt x="8408284" y="4834580"/>
                </a:cubicBezTo>
                <a:cubicBezTo>
                  <a:pt x="8429186" y="4798484"/>
                  <a:pt x="8466808" y="4776272"/>
                  <a:pt x="8508611" y="4776272"/>
                </a:cubicBezTo>
                <a:close/>
                <a:moveTo>
                  <a:pt x="8438383" y="4182594"/>
                </a:moveTo>
                <a:cubicBezTo>
                  <a:pt x="8438383" y="4182594"/>
                  <a:pt x="8438383" y="4182594"/>
                  <a:pt x="8671249" y="4182594"/>
                </a:cubicBezTo>
                <a:cubicBezTo>
                  <a:pt x="8685834" y="4182594"/>
                  <a:pt x="8699916" y="4190612"/>
                  <a:pt x="8706958" y="4203640"/>
                </a:cubicBezTo>
                <a:cubicBezTo>
                  <a:pt x="8706958" y="4203640"/>
                  <a:pt x="8706958" y="4203640"/>
                  <a:pt x="8823642" y="4404579"/>
                </a:cubicBezTo>
                <a:cubicBezTo>
                  <a:pt x="8831187" y="4417106"/>
                  <a:pt x="8831187" y="4433141"/>
                  <a:pt x="8823642" y="4445668"/>
                </a:cubicBezTo>
                <a:cubicBezTo>
                  <a:pt x="8823642" y="4445668"/>
                  <a:pt x="8823642" y="4445668"/>
                  <a:pt x="8706958" y="4646606"/>
                </a:cubicBezTo>
                <a:cubicBezTo>
                  <a:pt x="8699916" y="4659635"/>
                  <a:pt x="8685834" y="4667652"/>
                  <a:pt x="8671249" y="4667652"/>
                </a:cubicBezTo>
                <a:cubicBezTo>
                  <a:pt x="8671249" y="4667652"/>
                  <a:pt x="8671249" y="4667652"/>
                  <a:pt x="8438383" y="4667652"/>
                </a:cubicBezTo>
                <a:cubicBezTo>
                  <a:pt x="8423295" y="4667652"/>
                  <a:pt x="8409715" y="4659635"/>
                  <a:pt x="8402170" y="4646606"/>
                </a:cubicBezTo>
                <a:cubicBezTo>
                  <a:pt x="8402170" y="4646606"/>
                  <a:pt x="8402170" y="4646606"/>
                  <a:pt x="8285989" y="4445668"/>
                </a:cubicBezTo>
                <a:cubicBezTo>
                  <a:pt x="8278445" y="4433141"/>
                  <a:pt x="8278445" y="4417106"/>
                  <a:pt x="8285989" y="4404579"/>
                </a:cubicBezTo>
                <a:cubicBezTo>
                  <a:pt x="8285989" y="4404579"/>
                  <a:pt x="8285989" y="4404579"/>
                  <a:pt x="8402170" y="4203640"/>
                </a:cubicBezTo>
                <a:cubicBezTo>
                  <a:pt x="8409715" y="4190612"/>
                  <a:pt x="8423295" y="4182594"/>
                  <a:pt x="8438383" y="4182594"/>
                </a:cubicBezTo>
                <a:close/>
                <a:moveTo>
                  <a:pt x="7678681" y="3459104"/>
                </a:moveTo>
                <a:cubicBezTo>
                  <a:pt x="7678681" y="3459104"/>
                  <a:pt x="7678681" y="3459104"/>
                  <a:pt x="8119685" y="3459104"/>
                </a:cubicBezTo>
                <a:cubicBezTo>
                  <a:pt x="8147308" y="3459104"/>
                  <a:pt x="8173978" y="3474287"/>
                  <a:pt x="8187313" y="3498961"/>
                </a:cubicBezTo>
                <a:cubicBezTo>
                  <a:pt x="8187313" y="3498961"/>
                  <a:pt x="8187313" y="3498961"/>
                  <a:pt x="8408292" y="3879501"/>
                </a:cubicBezTo>
                <a:cubicBezTo>
                  <a:pt x="8422579" y="3903225"/>
                  <a:pt x="8422579" y="3933593"/>
                  <a:pt x="8408292" y="3957318"/>
                </a:cubicBezTo>
                <a:cubicBezTo>
                  <a:pt x="8408292" y="3957318"/>
                  <a:pt x="8408292" y="3957318"/>
                  <a:pt x="8187313" y="4337857"/>
                </a:cubicBezTo>
                <a:cubicBezTo>
                  <a:pt x="8173978" y="4362531"/>
                  <a:pt x="8147308" y="4377714"/>
                  <a:pt x="8119685" y="4377714"/>
                </a:cubicBezTo>
                <a:cubicBezTo>
                  <a:pt x="8119685" y="4377714"/>
                  <a:pt x="8119685" y="4377714"/>
                  <a:pt x="7678681" y="4377714"/>
                </a:cubicBezTo>
                <a:cubicBezTo>
                  <a:pt x="7650106" y="4377714"/>
                  <a:pt x="7624388" y="4362531"/>
                  <a:pt x="7610101" y="4337857"/>
                </a:cubicBezTo>
                <a:cubicBezTo>
                  <a:pt x="7610101" y="4337857"/>
                  <a:pt x="7610101" y="4337857"/>
                  <a:pt x="7390076" y="3957318"/>
                </a:cubicBezTo>
                <a:cubicBezTo>
                  <a:pt x="7375787" y="3933593"/>
                  <a:pt x="7375787" y="3903225"/>
                  <a:pt x="7390076" y="3879501"/>
                </a:cubicBezTo>
                <a:cubicBezTo>
                  <a:pt x="7390076" y="3879501"/>
                  <a:pt x="7390076" y="3879501"/>
                  <a:pt x="7610101" y="3498961"/>
                </a:cubicBezTo>
                <a:cubicBezTo>
                  <a:pt x="7624388" y="3474287"/>
                  <a:pt x="7650106" y="3459104"/>
                  <a:pt x="7678681" y="3459104"/>
                </a:cubicBezTo>
                <a:close/>
                <a:moveTo>
                  <a:pt x="9108816" y="2082751"/>
                </a:moveTo>
                <a:cubicBezTo>
                  <a:pt x="9108816" y="2082751"/>
                  <a:pt x="9108816" y="2082751"/>
                  <a:pt x="9876937" y="2082751"/>
                </a:cubicBezTo>
                <a:cubicBezTo>
                  <a:pt x="9925048" y="2082751"/>
                  <a:pt x="9971500" y="2109197"/>
                  <a:pt x="9994727" y="2152172"/>
                </a:cubicBezTo>
                <a:cubicBezTo>
                  <a:pt x="9994727" y="2152172"/>
                  <a:pt x="9994727" y="2152172"/>
                  <a:pt x="10379617" y="2814978"/>
                </a:cubicBezTo>
                <a:cubicBezTo>
                  <a:pt x="10404502" y="2856301"/>
                  <a:pt x="10404502" y="2909193"/>
                  <a:pt x="10379617" y="2950515"/>
                </a:cubicBezTo>
                <a:cubicBezTo>
                  <a:pt x="10379617" y="2950515"/>
                  <a:pt x="10379617" y="2950515"/>
                  <a:pt x="9994727" y="3613321"/>
                </a:cubicBezTo>
                <a:cubicBezTo>
                  <a:pt x="9971500" y="3656296"/>
                  <a:pt x="9925048" y="3682742"/>
                  <a:pt x="9876937" y="3682742"/>
                </a:cubicBezTo>
                <a:cubicBezTo>
                  <a:pt x="9876937" y="3682742"/>
                  <a:pt x="9876937" y="3682742"/>
                  <a:pt x="9108816" y="3682742"/>
                </a:cubicBezTo>
                <a:cubicBezTo>
                  <a:pt x="9059045" y="3682742"/>
                  <a:pt x="9014252" y="3656296"/>
                  <a:pt x="8989367" y="3613321"/>
                </a:cubicBezTo>
                <a:cubicBezTo>
                  <a:pt x="8989367" y="3613321"/>
                  <a:pt x="8989367" y="3613321"/>
                  <a:pt x="8606137" y="2950515"/>
                </a:cubicBezTo>
                <a:cubicBezTo>
                  <a:pt x="8581251" y="2909193"/>
                  <a:pt x="8581251" y="2856301"/>
                  <a:pt x="8606137" y="2814978"/>
                </a:cubicBezTo>
                <a:cubicBezTo>
                  <a:pt x="8606137" y="2814978"/>
                  <a:pt x="8606137" y="2814978"/>
                  <a:pt x="8989367" y="2152172"/>
                </a:cubicBezTo>
                <a:cubicBezTo>
                  <a:pt x="9014252" y="2109197"/>
                  <a:pt x="9059045" y="2082751"/>
                  <a:pt x="9108816" y="2082751"/>
                </a:cubicBezTo>
                <a:close/>
                <a:moveTo>
                  <a:pt x="1321854" y="2071857"/>
                </a:moveTo>
                <a:cubicBezTo>
                  <a:pt x="1321854" y="2071857"/>
                  <a:pt x="1321854" y="2071857"/>
                  <a:pt x="5365317" y="2071857"/>
                </a:cubicBezTo>
                <a:cubicBezTo>
                  <a:pt x="5618580" y="2071857"/>
                  <a:pt x="5863108" y="2211072"/>
                  <a:pt x="5985373" y="2437296"/>
                </a:cubicBezTo>
                <a:cubicBezTo>
                  <a:pt x="5985373" y="2437296"/>
                  <a:pt x="5985373" y="2437296"/>
                  <a:pt x="8011470" y="5926372"/>
                </a:cubicBezTo>
                <a:cubicBezTo>
                  <a:pt x="8142468" y="6143896"/>
                  <a:pt x="8142468" y="6422327"/>
                  <a:pt x="8011470" y="6639850"/>
                </a:cubicBezTo>
                <a:cubicBezTo>
                  <a:pt x="8011470" y="6639850"/>
                  <a:pt x="8011470" y="6639850"/>
                  <a:pt x="7904625" y="6823844"/>
                </a:cubicBezTo>
                <a:lnTo>
                  <a:pt x="7884791" y="6858000"/>
                </a:lnTo>
                <a:lnTo>
                  <a:pt x="0" y="6858000"/>
                </a:lnTo>
                <a:lnTo>
                  <a:pt x="0" y="3635967"/>
                </a:lnTo>
                <a:lnTo>
                  <a:pt x="27177" y="3588964"/>
                </a:lnTo>
                <a:cubicBezTo>
                  <a:pt x="220245" y="3255048"/>
                  <a:pt x="440895" y="2873431"/>
                  <a:pt x="693065" y="2437296"/>
                </a:cubicBezTo>
                <a:cubicBezTo>
                  <a:pt x="824063" y="2211072"/>
                  <a:pt x="1059859" y="2071857"/>
                  <a:pt x="1321854" y="2071857"/>
                </a:cubicBezTo>
                <a:close/>
                <a:moveTo>
                  <a:pt x="6786399" y="753840"/>
                </a:moveTo>
                <a:cubicBezTo>
                  <a:pt x="6786399" y="753840"/>
                  <a:pt x="6786399" y="753840"/>
                  <a:pt x="8025968" y="753840"/>
                </a:cubicBezTo>
                <a:cubicBezTo>
                  <a:pt x="8103608" y="753840"/>
                  <a:pt x="8178571" y="796518"/>
                  <a:pt x="8216053" y="865869"/>
                </a:cubicBezTo>
                <a:cubicBezTo>
                  <a:pt x="8216053" y="865869"/>
                  <a:pt x="8216053" y="865869"/>
                  <a:pt x="8837177" y="1935484"/>
                </a:cubicBezTo>
                <a:cubicBezTo>
                  <a:pt x="8877335" y="2002169"/>
                  <a:pt x="8877335" y="2087523"/>
                  <a:pt x="8837177" y="2154207"/>
                </a:cubicBezTo>
                <a:cubicBezTo>
                  <a:pt x="8837177" y="2154207"/>
                  <a:pt x="8837177" y="2154207"/>
                  <a:pt x="8216053" y="3223823"/>
                </a:cubicBezTo>
                <a:cubicBezTo>
                  <a:pt x="8178571" y="3293174"/>
                  <a:pt x="8103608" y="3335852"/>
                  <a:pt x="8025968" y="3335852"/>
                </a:cubicBezTo>
                <a:cubicBezTo>
                  <a:pt x="8025968" y="3335852"/>
                  <a:pt x="8025968" y="3335852"/>
                  <a:pt x="6786399" y="3335852"/>
                </a:cubicBezTo>
                <a:cubicBezTo>
                  <a:pt x="6706082" y="3335852"/>
                  <a:pt x="6633796" y="3293174"/>
                  <a:pt x="6593637" y="3223823"/>
                </a:cubicBezTo>
                <a:cubicBezTo>
                  <a:pt x="6593637" y="3223823"/>
                  <a:pt x="6593637" y="3223823"/>
                  <a:pt x="5975192" y="2154207"/>
                </a:cubicBezTo>
                <a:cubicBezTo>
                  <a:pt x="5935033" y="2087523"/>
                  <a:pt x="5935033" y="2002169"/>
                  <a:pt x="5975192" y="1935484"/>
                </a:cubicBezTo>
                <a:cubicBezTo>
                  <a:pt x="5975192" y="1935484"/>
                  <a:pt x="5975192" y="1935484"/>
                  <a:pt x="6593637" y="865869"/>
                </a:cubicBezTo>
                <a:cubicBezTo>
                  <a:pt x="6633796" y="796518"/>
                  <a:pt x="6706082" y="753840"/>
                  <a:pt x="6786399" y="753840"/>
                </a:cubicBezTo>
                <a:close/>
                <a:moveTo>
                  <a:pt x="0" y="0"/>
                </a:moveTo>
                <a:lnTo>
                  <a:pt x="6966294" y="0"/>
                </a:lnTo>
                <a:lnTo>
                  <a:pt x="6852387" y="196155"/>
                </a:lnTo>
                <a:cubicBezTo>
                  <a:pt x="6627011" y="584267"/>
                  <a:pt x="6359899" y="1044253"/>
                  <a:pt x="6043322" y="1589421"/>
                </a:cubicBezTo>
                <a:cubicBezTo>
                  <a:pt x="5921057" y="1815646"/>
                  <a:pt x="5676528" y="1954861"/>
                  <a:pt x="5423265" y="1954861"/>
                </a:cubicBezTo>
                <a:cubicBezTo>
                  <a:pt x="5423265" y="1954861"/>
                  <a:pt x="5423265" y="1954861"/>
                  <a:pt x="1379802" y="1954861"/>
                </a:cubicBezTo>
                <a:cubicBezTo>
                  <a:pt x="1117807" y="1954861"/>
                  <a:pt x="882012" y="1815646"/>
                  <a:pt x="751013" y="1589421"/>
                </a:cubicBezTo>
                <a:cubicBezTo>
                  <a:pt x="751013" y="1589421"/>
                  <a:pt x="751013" y="1589421"/>
                  <a:pt x="1951" y="293901"/>
                </a:cubicBezTo>
                <a:lnTo>
                  <a:pt x="0" y="290527"/>
                </a:ln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6024171F-9870-42EE-990B-8B0ECBCBE672}"/>
              </a:ext>
            </a:extLst>
          </p:cNvPr>
          <p:cNvSpPr txBox="1"/>
          <p:nvPr/>
        </p:nvSpPr>
        <p:spPr>
          <a:xfrm>
            <a:off x="4294208" y="211316"/>
            <a:ext cx="7662426" cy="89255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r"/>
            <a:r>
              <a:rPr lang="en-GB" sz="2600" b="1" spc="300" dirty="0">
                <a:solidFill>
                  <a:srgbClr val="002060"/>
                </a:solidFill>
                <a:latin typeface="Nirmala UI" panose="020B0502040204020203" pitchFamily="34" charset="0"/>
                <a:ea typeface="Nirmala UI" panose="020B0502040204020203" pitchFamily="34" charset="0"/>
                <a:cs typeface="Nirmala UI" panose="020B0502040204020203" pitchFamily="34" charset="0"/>
              </a:rPr>
              <a:t>THE DEVOLUTION OF POLICING:</a:t>
            </a:r>
          </a:p>
          <a:p>
            <a:pPr algn="r"/>
            <a:r>
              <a:rPr lang="en-GB" sz="2600" b="1" spc="300" dirty="0">
                <a:solidFill>
                  <a:srgbClr val="002060"/>
                </a:solidFill>
                <a:latin typeface="Nirmala UI" panose="020B0502040204020203" pitchFamily="34" charset="0"/>
                <a:ea typeface="Nirmala UI" panose="020B0502040204020203" pitchFamily="34" charset="0"/>
                <a:cs typeface="Nirmala UI" panose="020B0502040204020203" pitchFamily="34" charset="0"/>
              </a:rPr>
              <a:t>FIRST ATTACK VECTOR</a:t>
            </a:r>
            <a:endParaRPr lang="en-GB" sz="2400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F608713C-3239-4BE6-B311-27736D83E3AB}"/>
              </a:ext>
            </a:extLst>
          </p:cNvPr>
          <p:cNvSpPr txBox="1"/>
          <p:nvPr/>
        </p:nvSpPr>
        <p:spPr>
          <a:xfrm>
            <a:off x="6605743" y="1436107"/>
            <a:ext cx="5259155" cy="526297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Wingdings" panose="05000000000000000000" pitchFamily="2" charset="2"/>
              <a:buChar char="§"/>
            </a:pPr>
            <a:r>
              <a:rPr lang="en-GB" sz="2400" dirty="0">
                <a:solidFill>
                  <a:schemeClr val="bg1">
                    <a:lumMod val="50000"/>
                  </a:schemeClr>
                </a:solidFill>
                <a:latin typeface="Nirmala UI" panose="020B0502040204020203" pitchFamily="34" charset="0"/>
                <a:ea typeface="Nirmala UI" panose="020B0502040204020203" pitchFamily="34" charset="0"/>
                <a:cs typeface="Nirmala UI" panose="020B0502040204020203" pitchFamily="34" charset="0"/>
              </a:rPr>
              <a:t>Socialisation of criminal justice policy (Rodger, 2008) (Edwards and Hughes 2008)</a:t>
            </a:r>
          </a:p>
          <a:p>
            <a:pPr marL="285750" indent="-285750">
              <a:buFont typeface="Wingdings" panose="05000000000000000000" pitchFamily="2" charset="2"/>
              <a:buChar char="§"/>
            </a:pPr>
            <a:endParaRPr lang="en-GB" sz="2400" dirty="0">
              <a:solidFill>
                <a:schemeClr val="bg1">
                  <a:lumMod val="50000"/>
                </a:schemeClr>
              </a:solidFill>
              <a:latin typeface="Nirmala UI" panose="020B0502040204020203" pitchFamily="34" charset="0"/>
              <a:ea typeface="Nirmala UI" panose="020B0502040204020203" pitchFamily="34" charset="0"/>
              <a:cs typeface="Nirmala UI" panose="020B0502040204020203" pitchFamily="34" charset="0"/>
            </a:endParaRPr>
          </a:p>
          <a:p>
            <a:pPr marL="285750" indent="-285750">
              <a:buFont typeface="Wingdings" panose="05000000000000000000" pitchFamily="2" charset="2"/>
              <a:buChar char="§"/>
            </a:pPr>
            <a:r>
              <a:rPr lang="en-GB" sz="2400" dirty="0">
                <a:solidFill>
                  <a:schemeClr val="bg1">
                    <a:lumMod val="50000"/>
                  </a:schemeClr>
                </a:solidFill>
                <a:latin typeface="Nirmala UI" panose="020B0502040204020203" pitchFamily="34" charset="0"/>
                <a:ea typeface="Nirmala UI" panose="020B0502040204020203" pitchFamily="34" charset="0"/>
                <a:cs typeface="Nirmala UI" panose="020B0502040204020203" pitchFamily="34" charset="0"/>
              </a:rPr>
              <a:t>Community safety, domestic abuse and offender health and education </a:t>
            </a:r>
          </a:p>
          <a:p>
            <a:pPr marL="285750" indent="-285750">
              <a:buFont typeface="Wingdings" panose="05000000000000000000" pitchFamily="2" charset="2"/>
              <a:buChar char="§"/>
            </a:pPr>
            <a:endParaRPr lang="en-GB" sz="2400" dirty="0">
              <a:solidFill>
                <a:schemeClr val="bg1">
                  <a:lumMod val="50000"/>
                </a:schemeClr>
              </a:solidFill>
              <a:latin typeface="Nirmala UI" panose="020B0502040204020203" pitchFamily="34" charset="0"/>
              <a:ea typeface="Nirmala UI" panose="020B0502040204020203" pitchFamily="34" charset="0"/>
              <a:cs typeface="Nirmala UI" panose="020B0502040204020203" pitchFamily="34" charset="0"/>
            </a:endParaRPr>
          </a:p>
          <a:p>
            <a:pPr marL="285750" indent="-285750">
              <a:buFont typeface="Wingdings" panose="05000000000000000000" pitchFamily="2" charset="2"/>
              <a:buChar char="§"/>
            </a:pPr>
            <a:r>
              <a:rPr lang="en-GB" sz="2400" dirty="0">
                <a:solidFill>
                  <a:schemeClr val="bg1">
                    <a:lumMod val="50000"/>
                  </a:schemeClr>
                </a:solidFill>
                <a:latin typeface="Nirmala UI" panose="020B0502040204020203" pitchFamily="34" charset="0"/>
                <a:ea typeface="Nirmala UI" panose="020B0502040204020203" pitchFamily="34" charset="0"/>
                <a:cs typeface="Nirmala UI" panose="020B0502040204020203" pitchFamily="34" charset="0"/>
              </a:rPr>
              <a:t>Welsh Ministers ‘cut their teeth’ in criminal justice and policing </a:t>
            </a:r>
          </a:p>
          <a:p>
            <a:pPr marL="285750" indent="-285750">
              <a:buFont typeface="Wingdings" panose="05000000000000000000" pitchFamily="2" charset="2"/>
              <a:buChar char="§"/>
            </a:pPr>
            <a:endParaRPr lang="en-GB" sz="2400" dirty="0">
              <a:solidFill>
                <a:schemeClr val="bg1">
                  <a:lumMod val="50000"/>
                </a:schemeClr>
              </a:solidFill>
              <a:latin typeface="Nirmala UI" panose="020B0502040204020203" pitchFamily="34" charset="0"/>
              <a:ea typeface="Nirmala UI" panose="020B0502040204020203" pitchFamily="34" charset="0"/>
              <a:cs typeface="Nirmala UI" panose="020B0502040204020203" pitchFamily="34" charset="0"/>
            </a:endParaRPr>
          </a:p>
          <a:p>
            <a:pPr marL="285750" indent="-285750">
              <a:buFont typeface="Wingdings" panose="05000000000000000000" pitchFamily="2" charset="2"/>
              <a:buChar char="§"/>
            </a:pPr>
            <a:r>
              <a:rPr lang="en-GB" sz="2400" dirty="0">
                <a:solidFill>
                  <a:schemeClr val="bg1">
                    <a:lumMod val="50000"/>
                  </a:schemeClr>
                </a:solidFill>
                <a:latin typeface="Nirmala UI" panose="020B0502040204020203" pitchFamily="34" charset="0"/>
                <a:ea typeface="Nirmala UI" panose="020B0502040204020203" pitchFamily="34" charset="0"/>
                <a:cs typeface="Nirmala UI" panose="020B0502040204020203" pitchFamily="34" charset="0"/>
              </a:rPr>
              <a:t>Legislative flip empowered the Senedd</a:t>
            </a:r>
          </a:p>
          <a:p>
            <a:pPr marL="285750" indent="-285750">
              <a:buFont typeface="Wingdings" panose="05000000000000000000" pitchFamily="2" charset="2"/>
              <a:buChar char="§"/>
            </a:pPr>
            <a:endParaRPr lang="en-GB" sz="2400" dirty="0">
              <a:solidFill>
                <a:schemeClr val="bg1">
                  <a:lumMod val="50000"/>
                </a:schemeClr>
              </a:solidFill>
              <a:latin typeface="Nirmala UI" panose="020B0502040204020203" pitchFamily="34" charset="0"/>
              <a:ea typeface="Nirmala UI" panose="020B0502040204020203" pitchFamily="34" charset="0"/>
              <a:cs typeface="Nirmala UI" panose="020B0502040204020203" pitchFamily="34" charset="0"/>
            </a:endParaRPr>
          </a:p>
          <a:p>
            <a:pPr marL="285750" indent="-285750">
              <a:buFont typeface="Wingdings" panose="05000000000000000000" pitchFamily="2" charset="2"/>
              <a:buChar char="§"/>
            </a:pPr>
            <a:endParaRPr lang="en-GB" sz="2400" dirty="0">
              <a:solidFill>
                <a:schemeClr val="bg1">
                  <a:lumMod val="50000"/>
                </a:schemeClr>
              </a:solidFill>
              <a:latin typeface="Nirmala UI" panose="020B0502040204020203" pitchFamily="34" charset="0"/>
              <a:ea typeface="Nirmala UI" panose="020B0502040204020203" pitchFamily="34" charset="0"/>
              <a:cs typeface="Nirmala UI" panose="020B0502040204020203" pitchFamily="34" charset="0"/>
            </a:endParaRPr>
          </a:p>
        </p:txBody>
      </p:sp>
      <p:pic>
        <p:nvPicPr>
          <p:cNvPr id="9" name="Audio 8">
            <a:hlinkClick r:id="" action="ppaction://media"/>
            <a:extLst>
              <a:ext uri="{FF2B5EF4-FFF2-40B4-BE49-F238E27FC236}">
                <a16:creationId xmlns:a16="http://schemas.microsoft.com/office/drawing/2014/main" id="{841D03B8-AA23-485C-B4E8-822A9331C898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569700" y="6235700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3273871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71364"/>
    </mc:Choice>
    <mc:Fallback>
      <p:transition spd="slow" advTm="7136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9"/>
                </p:tgtEl>
              </p:cMediaNode>
            </p:audio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4" name="Picture 6" descr="Committee will look at adding up to 30 more Senedd Members | The National  Wales">
            <a:extLst>
              <a:ext uri="{FF2B5EF4-FFF2-40B4-BE49-F238E27FC236}">
                <a16:creationId xmlns:a16="http://schemas.microsoft.com/office/drawing/2014/main" id="{F8362738-6807-45D2-9AA4-D0B3F99C89CC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1305" b="3580"/>
          <a:stretch/>
        </p:blipFill>
        <p:spPr bwMode="auto">
          <a:xfrm>
            <a:off x="-468352" y="10"/>
            <a:ext cx="7319789" cy="6857990"/>
          </a:xfrm>
          <a:custGeom>
            <a:avLst/>
            <a:gdLst/>
            <a:ahLst/>
            <a:cxnLst/>
            <a:rect l="l" t="t" r="r" b="b"/>
            <a:pathLst>
              <a:path w="10655455" h="6858000">
                <a:moveTo>
                  <a:pt x="8526285" y="6283111"/>
                </a:moveTo>
                <a:cubicBezTo>
                  <a:pt x="8526285" y="6283111"/>
                  <a:pt x="8526285" y="6283111"/>
                  <a:pt x="10157124" y="6283111"/>
                </a:cubicBezTo>
                <a:cubicBezTo>
                  <a:pt x="10259271" y="6283111"/>
                  <a:pt x="10357896" y="6339261"/>
                  <a:pt x="10407209" y="6430504"/>
                </a:cubicBezTo>
                <a:cubicBezTo>
                  <a:pt x="10407209" y="6430504"/>
                  <a:pt x="10407209" y="6430504"/>
                  <a:pt x="10606716" y="6774068"/>
                </a:cubicBezTo>
                <a:lnTo>
                  <a:pt x="10655455" y="6858000"/>
                </a:lnTo>
                <a:lnTo>
                  <a:pt x="8025501" y="6858000"/>
                </a:lnTo>
                <a:lnTo>
                  <a:pt x="8129453" y="6678214"/>
                </a:lnTo>
                <a:cubicBezTo>
                  <a:pt x="8174148" y="6600912"/>
                  <a:pt x="8221824" y="6518457"/>
                  <a:pt x="8272677" y="6430504"/>
                </a:cubicBezTo>
                <a:cubicBezTo>
                  <a:pt x="8325512" y="6339261"/>
                  <a:pt x="8420615" y="6283111"/>
                  <a:pt x="8526285" y="6283111"/>
                </a:cubicBezTo>
                <a:close/>
                <a:moveTo>
                  <a:pt x="8508611" y="4776272"/>
                </a:moveTo>
                <a:cubicBezTo>
                  <a:pt x="8508611" y="4776272"/>
                  <a:pt x="8508611" y="4776272"/>
                  <a:pt x="9153763" y="4776272"/>
                </a:cubicBezTo>
                <a:cubicBezTo>
                  <a:pt x="9194173" y="4776272"/>
                  <a:pt x="9233188" y="4798484"/>
                  <a:pt x="9252696" y="4834580"/>
                </a:cubicBezTo>
                <a:cubicBezTo>
                  <a:pt x="9252696" y="4834580"/>
                  <a:pt x="9252696" y="4834580"/>
                  <a:pt x="9575969" y="5391278"/>
                </a:cubicBezTo>
                <a:cubicBezTo>
                  <a:pt x="9596871" y="5425985"/>
                  <a:pt x="9596871" y="5470409"/>
                  <a:pt x="9575969" y="5505116"/>
                </a:cubicBezTo>
                <a:cubicBezTo>
                  <a:pt x="9575969" y="5505116"/>
                  <a:pt x="9575969" y="5505116"/>
                  <a:pt x="9252696" y="6061815"/>
                </a:cubicBezTo>
                <a:cubicBezTo>
                  <a:pt x="9233188" y="6097909"/>
                  <a:pt x="9194173" y="6120122"/>
                  <a:pt x="9153763" y="6120122"/>
                </a:cubicBezTo>
                <a:cubicBezTo>
                  <a:pt x="9153763" y="6120122"/>
                  <a:pt x="9153763" y="6120122"/>
                  <a:pt x="8508611" y="6120122"/>
                </a:cubicBezTo>
                <a:cubicBezTo>
                  <a:pt x="8466808" y="6120122"/>
                  <a:pt x="8429186" y="6097909"/>
                  <a:pt x="8408284" y="6061815"/>
                </a:cubicBezTo>
                <a:cubicBezTo>
                  <a:pt x="8408284" y="6061815"/>
                  <a:pt x="8408284" y="6061815"/>
                  <a:pt x="8086404" y="5505116"/>
                </a:cubicBezTo>
                <a:cubicBezTo>
                  <a:pt x="8065503" y="5470409"/>
                  <a:pt x="8065503" y="5425985"/>
                  <a:pt x="8086404" y="5391278"/>
                </a:cubicBezTo>
                <a:cubicBezTo>
                  <a:pt x="8086404" y="5391278"/>
                  <a:pt x="8086404" y="5391278"/>
                  <a:pt x="8408284" y="4834580"/>
                </a:cubicBezTo>
                <a:cubicBezTo>
                  <a:pt x="8429186" y="4798484"/>
                  <a:pt x="8466808" y="4776272"/>
                  <a:pt x="8508611" y="4776272"/>
                </a:cubicBezTo>
                <a:close/>
                <a:moveTo>
                  <a:pt x="8438383" y="4182594"/>
                </a:moveTo>
                <a:cubicBezTo>
                  <a:pt x="8438383" y="4182594"/>
                  <a:pt x="8438383" y="4182594"/>
                  <a:pt x="8671249" y="4182594"/>
                </a:cubicBezTo>
                <a:cubicBezTo>
                  <a:pt x="8685834" y="4182594"/>
                  <a:pt x="8699916" y="4190612"/>
                  <a:pt x="8706958" y="4203640"/>
                </a:cubicBezTo>
                <a:cubicBezTo>
                  <a:pt x="8706958" y="4203640"/>
                  <a:pt x="8706958" y="4203640"/>
                  <a:pt x="8823642" y="4404579"/>
                </a:cubicBezTo>
                <a:cubicBezTo>
                  <a:pt x="8831187" y="4417106"/>
                  <a:pt x="8831187" y="4433141"/>
                  <a:pt x="8823642" y="4445668"/>
                </a:cubicBezTo>
                <a:cubicBezTo>
                  <a:pt x="8823642" y="4445668"/>
                  <a:pt x="8823642" y="4445668"/>
                  <a:pt x="8706958" y="4646606"/>
                </a:cubicBezTo>
                <a:cubicBezTo>
                  <a:pt x="8699916" y="4659635"/>
                  <a:pt x="8685834" y="4667652"/>
                  <a:pt x="8671249" y="4667652"/>
                </a:cubicBezTo>
                <a:cubicBezTo>
                  <a:pt x="8671249" y="4667652"/>
                  <a:pt x="8671249" y="4667652"/>
                  <a:pt x="8438383" y="4667652"/>
                </a:cubicBezTo>
                <a:cubicBezTo>
                  <a:pt x="8423295" y="4667652"/>
                  <a:pt x="8409715" y="4659635"/>
                  <a:pt x="8402170" y="4646606"/>
                </a:cubicBezTo>
                <a:cubicBezTo>
                  <a:pt x="8402170" y="4646606"/>
                  <a:pt x="8402170" y="4646606"/>
                  <a:pt x="8285989" y="4445668"/>
                </a:cubicBezTo>
                <a:cubicBezTo>
                  <a:pt x="8278445" y="4433141"/>
                  <a:pt x="8278445" y="4417106"/>
                  <a:pt x="8285989" y="4404579"/>
                </a:cubicBezTo>
                <a:cubicBezTo>
                  <a:pt x="8285989" y="4404579"/>
                  <a:pt x="8285989" y="4404579"/>
                  <a:pt x="8402170" y="4203640"/>
                </a:cubicBezTo>
                <a:cubicBezTo>
                  <a:pt x="8409715" y="4190612"/>
                  <a:pt x="8423295" y="4182594"/>
                  <a:pt x="8438383" y="4182594"/>
                </a:cubicBezTo>
                <a:close/>
                <a:moveTo>
                  <a:pt x="7678681" y="3459104"/>
                </a:moveTo>
                <a:cubicBezTo>
                  <a:pt x="7678681" y="3459104"/>
                  <a:pt x="7678681" y="3459104"/>
                  <a:pt x="8119685" y="3459104"/>
                </a:cubicBezTo>
                <a:cubicBezTo>
                  <a:pt x="8147308" y="3459104"/>
                  <a:pt x="8173978" y="3474287"/>
                  <a:pt x="8187313" y="3498961"/>
                </a:cubicBezTo>
                <a:cubicBezTo>
                  <a:pt x="8187313" y="3498961"/>
                  <a:pt x="8187313" y="3498961"/>
                  <a:pt x="8408292" y="3879501"/>
                </a:cubicBezTo>
                <a:cubicBezTo>
                  <a:pt x="8422579" y="3903225"/>
                  <a:pt x="8422579" y="3933593"/>
                  <a:pt x="8408292" y="3957318"/>
                </a:cubicBezTo>
                <a:cubicBezTo>
                  <a:pt x="8408292" y="3957318"/>
                  <a:pt x="8408292" y="3957318"/>
                  <a:pt x="8187313" y="4337857"/>
                </a:cubicBezTo>
                <a:cubicBezTo>
                  <a:pt x="8173978" y="4362531"/>
                  <a:pt x="8147308" y="4377714"/>
                  <a:pt x="8119685" y="4377714"/>
                </a:cubicBezTo>
                <a:cubicBezTo>
                  <a:pt x="8119685" y="4377714"/>
                  <a:pt x="8119685" y="4377714"/>
                  <a:pt x="7678681" y="4377714"/>
                </a:cubicBezTo>
                <a:cubicBezTo>
                  <a:pt x="7650106" y="4377714"/>
                  <a:pt x="7624388" y="4362531"/>
                  <a:pt x="7610101" y="4337857"/>
                </a:cubicBezTo>
                <a:cubicBezTo>
                  <a:pt x="7610101" y="4337857"/>
                  <a:pt x="7610101" y="4337857"/>
                  <a:pt x="7390076" y="3957318"/>
                </a:cubicBezTo>
                <a:cubicBezTo>
                  <a:pt x="7375787" y="3933593"/>
                  <a:pt x="7375787" y="3903225"/>
                  <a:pt x="7390076" y="3879501"/>
                </a:cubicBezTo>
                <a:cubicBezTo>
                  <a:pt x="7390076" y="3879501"/>
                  <a:pt x="7390076" y="3879501"/>
                  <a:pt x="7610101" y="3498961"/>
                </a:cubicBezTo>
                <a:cubicBezTo>
                  <a:pt x="7624388" y="3474287"/>
                  <a:pt x="7650106" y="3459104"/>
                  <a:pt x="7678681" y="3459104"/>
                </a:cubicBezTo>
                <a:close/>
                <a:moveTo>
                  <a:pt x="9108816" y="2082751"/>
                </a:moveTo>
                <a:cubicBezTo>
                  <a:pt x="9108816" y="2082751"/>
                  <a:pt x="9108816" y="2082751"/>
                  <a:pt x="9876937" y="2082751"/>
                </a:cubicBezTo>
                <a:cubicBezTo>
                  <a:pt x="9925048" y="2082751"/>
                  <a:pt x="9971500" y="2109197"/>
                  <a:pt x="9994727" y="2152172"/>
                </a:cubicBezTo>
                <a:cubicBezTo>
                  <a:pt x="9994727" y="2152172"/>
                  <a:pt x="9994727" y="2152172"/>
                  <a:pt x="10379617" y="2814978"/>
                </a:cubicBezTo>
                <a:cubicBezTo>
                  <a:pt x="10404502" y="2856301"/>
                  <a:pt x="10404502" y="2909193"/>
                  <a:pt x="10379617" y="2950515"/>
                </a:cubicBezTo>
                <a:cubicBezTo>
                  <a:pt x="10379617" y="2950515"/>
                  <a:pt x="10379617" y="2950515"/>
                  <a:pt x="9994727" y="3613321"/>
                </a:cubicBezTo>
                <a:cubicBezTo>
                  <a:pt x="9971500" y="3656296"/>
                  <a:pt x="9925048" y="3682742"/>
                  <a:pt x="9876937" y="3682742"/>
                </a:cubicBezTo>
                <a:cubicBezTo>
                  <a:pt x="9876937" y="3682742"/>
                  <a:pt x="9876937" y="3682742"/>
                  <a:pt x="9108816" y="3682742"/>
                </a:cubicBezTo>
                <a:cubicBezTo>
                  <a:pt x="9059045" y="3682742"/>
                  <a:pt x="9014252" y="3656296"/>
                  <a:pt x="8989367" y="3613321"/>
                </a:cubicBezTo>
                <a:cubicBezTo>
                  <a:pt x="8989367" y="3613321"/>
                  <a:pt x="8989367" y="3613321"/>
                  <a:pt x="8606137" y="2950515"/>
                </a:cubicBezTo>
                <a:cubicBezTo>
                  <a:pt x="8581251" y="2909193"/>
                  <a:pt x="8581251" y="2856301"/>
                  <a:pt x="8606137" y="2814978"/>
                </a:cubicBezTo>
                <a:cubicBezTo>
                  <a:pt x="8606137" y="2814978"/>
                  <a:pt x="8606137" y="2814978"/>
                  <a:pt x="8989367" y="2152172"/>
                </a:cubicBezTo>
                <a:cubicBezTo>
                  <a:pt x="9014252" y="2109197"/>
                  <a:pt x="9059045" y="2082751"/>
                  <a:pt x="9108816" y="2082751"/>
                </a:cubicBezTo>
                <a:close/>
                <a:moveTo>
                  <a:pt x="1321854" y="2071857"/>
                </a:moveTo>
                <a:cubicBezTo>
                  <a:pt x="1321854" y="2071857"/>
                  <a:pt x="1321854" y="2071857"/>
                  <a:pt x="5365317" y="2071857"/>
                </a:cubicBezTo>
                <a:cubicBezTo>
                  <a:pt x="5618580" y="2071857"/>
                  <a:pt x="5863108" y="2211072"/>
                  <a:pt x="5985373" y="2437296"/>
                </a:cubicBezTo>
                <a:cubicBezTo>
                  <a:pt x="5985373" y="2437296"/>
                  <a:pt x="5985373" y="2437296"/>
                  <a:pt x="8011470" y="5926372"/>
                </a:cubicBezTo>
                <a:cubicBezTo>
                  <a:pt x="8142468" y="6143896"/>
                  <a:pt x="8142468" y="6422327"/>
                  <a:pt x="8011470" y="6639850"/>
                </a:cubicBezTo>
                <a:cubicBezTo>
                  <a:pt x="8011470" y="6639850"/>
                  <a:pt x="8011470" y="6639850"/>
                  <a:pt x="7904625" y="6823844"/>
                </a:cubicBezTo>
                <a:lnTo>
                  <a:pt x="7884791" y="6858000"/>
                </a:lnTo>
                <a:lnTo>
                  <a:pt x="0" y="6858000"/>
                </a:lnTo>
                <a:lnTo>
                  <a:pt x="0" y="3635967"/>
                </a:lnTo>
                <a:lnTo>
                  <a:pt x="27177" y="3588964"/>
                </a:lnTo>
                <a:cubicBezTo>
                  <a:pt x="220245" y="3255048"/>
                  <a:pt x="440895" y="2873431"/>
                  <a:pt x="693065" y="2437296"/>
                </a:cubicBezTo>
                <a:cubicBezTo>
                  <a:pt x="824063" y="2211072"/>
                  <a:pt x="1059859" y="2071857"/>
                  <a:pt x="1321854" y="2071857"/>
                </a:cubicBezTo>
                <a:close/>
                <a:moveTo>
                  <a:pt x="6786399" y="753840"/>
                </a:moveTo>
                <a:cubicBezTo>
                  <a:pt x="6786399" y="753840"/>
                  <a:pt x="6786399" y="753840"/>
                  <a:pt x="8025968" y="753840"/>
                </a:cubicBezTo>
                <a:cubicBezTo>
                  <a:pt x="8103608" y="753840"/>
                  <a:pt x="8178571" y="796518"/>
                  <a:pt x="8216053" y="865869"/>
                </a:cubicBezTo>
                <a:cubicBezTo>
                  <a:pt x="8216053" y="865869"/>
                  <a:pt x="8216053" y="865869"/>
                  <a:pt x="8837177" y="1935484"/>
                </a:cubicBezTo>
                <a:cubicBezTo>
                  <a:pt x="8877335" y="2002169"/>
                  <a:pt x="8877335" y="2087523"/>
                  <a:pt x="8837177" y="2154207"/>
                </a:cubicBezTo>
                <a:cubicBezTo>
                  <a:pt x="8837177" y="2154207"/>
                  <a:pt x="8837177" y="2154207"/>
                  <a:pt x="8216053" y="3223823"/>
                </a:cubicBezTo>
                <a:cubicBezTo>
                  <a:pt x="8178571" y="3293174"/>
                  <a:pt x="8103608" y="3335852"/>
                  <a:pt x="8025968" y="3335852"/>
                </a:cubicBezTo>
                <a:cubicBezTo>
                  <a:pt x="8025968" y="3335852"/>
                  <a:pt x="8025968" y="3335852"/>
                  <a:pt x="6786399" y="3335852"/>
                </a:cubicBezTo>
                <a:cubicBezTo>
                  <a:pt x="6706082" y="3335852"/>
                  <a:pt x="6633796" y="3293174"/>
                  <a:pt x="6593637" y="3223823"/>
                </a:cubicBezTo>
                <a:cubicBezTo>
                  <a:pt x="6593637" y="3223823"/>
                  <a:pt x="6593637" y="3223823"/>
                  <a:pt x="5975192" y="2154207"/>
                </a:cubicBezTo>
                <a:cubicBezTo>
                  <a:pt x="5935033" y="2087523"/>
                  <a:pt x="5935033" y="2002169"/>
                  <a:pt x="5975192" y="1935484"/>
                </a:cubicBezTo>
                <a:cubicBezTo>
                  <a:pt x="5975192" y="1935484"/>
                  <a:pt x="5975192" y="1935484"/>
                  <a:pt x="6593637" y="865869"/>
                </a:cubicBezTo>
                <a:cubicBezTo>
                  <a:pt x="6633796" y="796518"/>
                  <a:pt x="6706082" y="753840"/>
                  <a:pt x="6786399" y="753840"/>
                </a:cubicBezTo>
                <a:close/>
                <a:moveTo>
                  <a:pt x="0" y="0"/>
                </a:moveTo>
                <a:lnTo>
                  <a:pt x="6966294" y="0"/>
                </a:lnTo>
                <a:lnTo>
                  <a:pt x="6852387" y="196155"/>
                </a:lnTo>
                <a:cubicBezTo>
                  <a:pt x="6627011" y="584267"/>
                  <a:pt x="6359899" y="1044253"/>
                  <a:pt x="6043322" y="1589421"/>
                </a:cubicBezTo>
                <a:cubicBezTo>
                  <a:pt x="5921057" y="1815646"/>
                  <a:pt x="5676528" y="1954861"/>
                  <a:pt x="5423265" y="1954861"/>
                </a:cubicBezTo>
                <a:cubicBezTo>
                  <a:pt x="5423265" y="1954861"/>
                  <a:pt x="5423265" y="1954861"/>
                  <a:pt x="1379802" y="1954861"/>
                </a:cubicBezTo>
                <a:cubicBezTo>
                  <a:pt x="1117807" y="1954861"/>
                  <a:pt x="882012" y="1815646"/>
                  <a:pt x="751013" y="1589421"/>
                </a:cubicBezTo>
                <a:cubicBezTo>
                  <a:pt x="751013" y="1589421"/>
                  <a:pt x="751013" y="1589421"/>
                  <a:pt x="1951" y="293901"/>
                </a:cubicBezTo>
                <a:lnTo>
                  <a:pt x="0" y="290527"/>
                </a:ln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6024171F-9870-42EE-990B-8B0ECBCBE672}"/>
              </a:ext>
            </a:extLst>
          </p:cNvPr>
          <p:cNvSpPr txBox="1"/>
          <p:nvPr/>
        </p:nvSpPr>
        <p:spPr>
          <a:xfrm>
            <a:off x="4294208" y="211316"/>
            <a:ext cx="7662426" cy="89255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r"/>
            <a:r>
              <a:rPr lang="en-GB" sz="2600" b="1" spc="300" dirty="0">
                <a:solidFill>
                  <a:srgbClr val="002060"/>
                </a:solidFill>
                <a:latin typeface="Nirmala UI" panose="020B0502040204020203" pitchFamily="34" charset="0"/>
                <a:ea typeface="Nirmala UI" panose="020B0502040204020203" pitchFamily="34" charset="0"/>
                <a:cs typeface="Nirmala UI" panose="020B0502040204020203" pitchFamily="34" charset="0"/>
              </a:rPr>
              <a:t>THE DEVOLUTION OF POLICING:</a:t>
            </a:r>
          </a:p>
          <a:p>
            <a:pPr algn="r"/>
            <a:r>
              <a:rPr lang="en-GB" sz="2600" b="1" spc="300" dirty="0">
                <a:solidFill>
                  <a:srgbClr val="002060"/>
                </a:solidFill>
                <a:latin typeface="Nirmala UI" panose="020B0502040204020203" pitchFamily="34" charset="0"/>
                <a:ea typeface="Nirmala UI" panose="020B0502040204020203" pitchFamily="34" charset="0"/>
                <a:cs typeface="Nirmala UI" panose="020B0502040204020203" pitchFamily="34" charset="0"/>
              </a:rPr>
              <a:t>FIRST ATTACK VECTOR</a:t>
            </a:r>
            <a:endParaRPr lang="en-GB" sz="2400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F608713C-3239-4BE6-B311-27736D83E3AB}"/>
              </a:ext>
            </a:extLst>
          </p:cNvPr>
          <p:cNvSpPr txBox="1"/>
          <p:nvPr/>
        </p:nvSpPr>
        <p:spPr>
          <a:xfrm>
            <a:off x="6605743" y="1436107"/>
            <a:ext cx="5259155" cy="553997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Wingdings" panose="05000000000000000000" pitchFamily="2" charset="2"/>
              <a:buChar char="§"/>
            </a:pPr>
            <a:r>
              <a:rPr lang="en-GB" sz="2400" dirty="0">
                <a:solidFill>
                  <a:schemeClr val="bg1">
                    <a:lumMod val="50000"/>
                  </a:schemeClr>
                </a:solidFill>
                <a:latin typeface="Nirmala UI" panose="020B0502040204020203" pitchFamily="34" charset="0"/>
                <a:ea typeface="Nirmala UI" panose="020B0502040204020203" pitchFamily="34" charset="0"/>
                <a:cs typeface="Nirmala UI" panose="020B0502040204020203" pitchFamily="34" charset="0"/>
              </a:rPr>
              <a:t>Welsh legislation directly affecting Welsh policing </a:t>
            </a:r>
          </a:p>
          <a:p>
            <a:pPr marL="285750" indent="-285750">
              <a:buFont typeface="Wingdings" panose="05000000000000000000" pitchFamily="2" charset="2"/>
              <a:buChar char="§"/>
            </a:pPr>
            <a:endParaRPr lang="en-GB" sz="2400" dirty="0">
              <a:solidFill>
                <a:schemeClr val="bg1">
                  <a:lumMod val="50000"/>
                </a:schemeClr>
              </a:solidFill>
              <a:latin typeface="Nirmala UI" panose="020B0502040204020203" pitchFamily="34" charset="0"/>
              <a:ea typeface="Nirmala UI" panose="020B0502040204020203" pitchFamily="34" charset="0"/>
              <a:cs typeface="Nirmala UI" panose="020B0502040204020203" pitchFamily="34" charset="0"/>
            </a:endParaRPr>
          </a:p>
          <a:p>
            <a:pPr marL="285750" indent="-285750">
              <a:buFont typeface="Wingdings" panose="05000000000000000000" pitchFamily="2" charset="2"/>
              <a:buChar char="§"/>
            </a:pPr>
            <a:r>
              <a:rPr lang="en-GB" sz="2400" dirty="0">
                <a:solidFill>
                  <a:schemeClr val="bg1">
                    <a:lumMod val="50000"/>
                  </a:schemeClr>
                </a:solidFill>
                <a:effectLst/>
                <a:latin typeface="Nirmala UI" panose="020B0502040204020203" pitchFamily="34" charset="0"/>
                <a:ea typeface="Nirmala UI" panose="020B0502040204020203" pitchFamily="34" charset="0"/>
                <a:cs typeface="Nirmala UI" panose="020B0502040204020203" pitchFamily="34" charset="0"/>
              </a:rPr>
              <a:t>Children (Abolition of Defence of Reasonable Punishment) (Wales) Act 2020 </a:t>
            </a:r>
          </a:p>
          <a:p>
            <a:pPr marL="285750" indent="-285750">
              <a:buFont typeface="Wingdings" panose="05000000000000000000" pitchFamily="2" charset="2"/>
              <a:buChar char="§"/>
            </a:pPr>
            <a:endParaRPr lang="en-GB" sz="2400" dirty="0">
              <a:solidFill>
                <a:schemeClr val="bg1">
                  <a:lumMod val="50000"/>
                </a:schemeClr>
              </a:solidFill>
              <a:latin typeface="Nirmala UI" panose="020B0502040204020203" pitchFamily="34" charset="0"/>
              <a:ea typeface="Nirmala UI" panose="020B0502040204020203" pitchFamily="34" charset="0"/>
              <a:cs typeface="Nirmala UI" panose="020B0502040204020203" pitchFamily="34" charset="0"/>
            </a:endParaRPr>
          </a:p>
          <a:p>
            <a:pPr marL="285750" indent="-285750">
              <a:buFont typeface="Wingdings" panose="05000000000000000000" pitchFamily="2" charset="2"/>
              <a:buChar char="§"/>
            </a:pPr>
            <a:r>
              <a:rPr lang="en-GB" sz="2400" dirty="0">
                <a:solidFill>
                  <a:schemeClr val="bg1">
                    <a:lumMod val="50000"/>
                  </a:schemeClr>
                </a:solidFill>
                <a:effectLst/>
                <a:latin typeface="Nirmala UI" panose="020B0502040204020203" pitchFamily="34" charset="0"/>
                <a:ea typeface="Nirmala UI" panose="020B0502040204020203" pitchFamily="34" charset="0"/>
                <a:cs typeface="Nirmala UI" panose="020B0502040204020203" pitchFamily="34" charset="0"/>
              </a:rPr>
              <a:t>20 mph speed limits </a:t>
            </a:r>
          </a:p>
          <a:p>
            <a:pPr marL="285750" indent="-285750">
              <a:buFont typeface="Wingdings" panose="05000000000000000000" pitchFamily="2" charset="2"/>
              <a:buChar char="§"/>
            </a:pPr>
            <a:endParaRPr lang="en-GB" sz="2400" dirty="0">
              <a:solidFill>
                <a:schemeClr val="bg1">
                  <a:lumMod val="50000"/>
                </a:schemeClr>
              </a:solidFill>
              <a:effectLst/>
              <a:latin typeface="Nirmala UI" panose="020B0502040204020203" pitchFamily="34" charset="0"/>
              <a:ea typeface="Nirmala UI" panose="020B0502040204020203" pitchFamily="34" charset="0"/>
              <a:cs typeface="Nirmala UI" panose="020B0502040204020203" pitchFamily="34" charset="0"/>
            </a:endParaRPr>
          </a:p>
          <a:p>
            <a:pPr marL="285750" indent="-285750">
              <a:buFont typeface="Wingdings" panose="05000000000000000000" pitchFamily="2" charset="2"/>
              <a:buChar char="§"/>
            </a:pPr>
            <a:r>
              <a:rPr lang="en-GB" sz="2400" dirty="0">
                <a:solidFill>
                  <a:schemeClr val="bg1">
                    <a:lumMod val="50000"/>
                  </a:schemeClr>
                </a:solidFill>
                <a:effectLst/>
                <a:latin typeface="Nirmala UI" panose="020B0502040204020203" pitchFamily="34" charset="0"/>
                <a:ea typeface="Nirmala UI" panose="020B0502040204020203" pitchFamily="34" charset="0"/>
                <a:cs typeface="Nirmala UI" panose="020B0502040204020203" pitchFamily="34" charset="0"/>
              </a:rPr>
              <a:t>Political and operational accountability ove</a:t>
            </a:r>
            <a:r>
              <a:rPr lang="en-GB" sz="2400" dirty="0">
                <a:solidFill>
                  <a:schemeClr val="bg1">
                    <a:lumMod val="50000"/>
                  </a:schemeClr>
                </a:solidFill>
                <a:latin typeface="Nirmala UI" panose="020B0502040204020203" pitchFamily="34" charset="0"/>
                <a:ea typeface="Nirmala UI" panose="020B0502040204020203" pitchFamily="34" charset="0"/>
                <a:cs typeface="Nirmala UI" panose="020B0502040204020203" pitchFamily="34" charset="0"/>
              </a:rPr>
              <a:t>r Welsh policing </a:t>
            </a:r>
            <a:endParaRPr lang="en-GB" sz="2400" dirty="0">
              <a:solidFill>
                <a:schemeClr val="bg1">
                  <a:lumMod val="50000"/>
                </a:schemeClr>
              </a:solidFill>
              <a:effectLst/>
              <a:latin typeface="Nirmala UI" panose="020B0502040204020203" pitchFamily="34" charset="0"/>
              <a:ea typeface="Nirmala UI" panose="020B0502040204020203" pitchFamily="34" charset="0"/>
              <a:cs typeface="Nirmala UI" panose="020B0502040204020203" pitchFamily="34" charset="0"/>
            </a:endParaRPr>
          </a:p>
          <a:p>
            <a:pPr marL="285750" indent="-285750">
              <a:buFont typeface="Wingdings" panose="05000000000000000000" pitchFamily="2" charset="2"/>
              <a:buChar char="§"/>
            </a:pPr>
            <a:endParaRPr lang="en-GB" dirty="0">
              <a:solidFill>
                <a:srgbClr val="000000"/>
              </a:solidFill>
              <a:latin typeface="Arial" panose="020B0604020202020204" pitchFamily="34" charset="0"/>
              <a:ea typeface="MS Mincho" panose="02020609040205080304" pitchFamily="49" charset="-128"/>
              <a:cs typeface="Nirmala UI" panose="020B0502040204020203" pitchFamily="34" charset="0"/>
            </a:endParaRPr>
          </a:p>
          <a:p>
            <a:pPr marL="285750" indent="-285750">
              <a:buFont typeface="Wingdings" panose="05000000000000000000" pitchFamily="2" charset="2"/>
              <a:buChar char="§"/>
            </a:pPr>
            <a:endParaRPr lang="en-GB" sz="2400" dirty="0">
              <a:solidFill>
                <a:schemeClr val="bg1">
                  <a:lumMod val="50000"/>
                </a:schemeClr>
              </a:solidFill>
              <a:latin typeface="Nirmala UI" panose="020B0502040204020203" pitchFamily="34" charset="0"/>
              <a:ea typeface="Nirmala UI" panose="020B0502040204020203" pitchFamily="34" charset="0"/>
              <a:cs typeface="Nirmala UI" panose="020B0502040204020203" pitchFamily="34" charset="0"/>
            </a:endParaRPr>
          </a:p>
          <a:p>
            <a:pPr marL="285750" indent="-285750">
              <a:buFont typeface="Wingdings" panose="05000000000000000000" pitchFamily="2" charset="2"/>
              <a:buChar char="§"/>
            </a:pPr>
            <a:endParaRPr lang="en-GB" sz="2400" dirty="0">
              <a:solidFill>
                <a:schemeClr val="bg1">
                  <a:lumMod val="50000"/>
                </a:schemeClr>
              </a:solidFill>
              <a:latin typeface="Nirmala UI" panose="020B0502040204020203" pitchFamily="34" charset="0"/>
              <a:ea typeface="Nirmala UI" panose="020B0502040204020203" pitchFamily="34" charset="0"/>
              <a:cs typeface="Nirmala UI" panose="020B0502040204020203" pitchFamily="34" charset="0"/>
            </a:endParaRPr>
          </a:p>
          <a:p>
            <a:pPr marL="285750" indent="-285750">
              <a:buFont typeface="Wingdings" panose="05000000000000000000" pitchFamily="2" charset="2"/>
              <a:buChar char="§"/>
            </a:pPr>
            <a:endParaRPr lang="en-GB" sz="2400" dirty="0">
              <a:solidFill>
                <a:schemeClr val="bg1">
                  <a:lumMod val="50000"/>
                </a:schemeClr>
              </a:solidFill>
              <a:latin typeface="Nirmala UI" panose="020B0502040204020203" pitchFamily="34" charset="0"/>
              <a:ea typeface="Nirmala UI" panose="020B0502040204020203" pitchFamily="34" charset="0"/>
              <a:cs typeface="Nirmala UI" panose="020B0502040204020203" pitchFamily="34" charset="0"/>
            </a:endParaRPr>
          </a:p>
        </p:txBody>
      </p:sp>
      <p:pic>
        <p:nvPicPr>
          <p:cNvPr id="14" name="Audio 13">
            <a:hlinkClick r:id="" action="ppaction://media"/>
            <a:extLst>
              <a:ext uri="{FF2B5EF4-FFF2-40B4-BE49-F238E27FC236}">
                <a16:creationId xmlns:a16="http://schemas.microsoft.com/office/drawing/2014/main" id="{4DA77A7E-05CD-49B0-85A2-85E7C77CDA56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569700" y="6235700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3799098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68205"/>
    </mc:Choice>
    <mc:Fallback>
      <p:transition spd="slow" advTm="6820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4"/>
                </p:tgtEl>
              </p:cMediaNode>
            </p:audio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Welsh police officer met woman for sex in a park while on duty - North Wales  Live">
            <a:extLst>
              <a:ext uri="{FF2B5EF4-FFF2-40B4-BE49-F238E27FC236}">
                <a16:creationId xmlns:a16="http://schemas.microsoft.com/office/drawing/2014/main" id="{D6ED0AF4-1051-456F-8196-A813B738D572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1" b="3217"/>
          <a:stretch/>
        </p:blipFill>
        <p:spPr bwMode="auto">
          <a:xfrm>
            <a:off x="-4921951" y="10"/>
            <a:ext cx="10655455" cy="6857990"/>
          </a:xfrm>
          <a:custGeom>
            <a:avLst/>
            <a:gdLst/>
            <a:ahLst/>
            <a:cxnLst/>
            <a:rect l="l" t="t" r="r" b="b"/>
            <a:pathLst>
              <a:path w="10655455" h="6858000">
                <a:moveTo>
                  <a:pt x="8526285" y="6283111"/>
                </a:moveTo>
                <a:cubicBezTo>
                  <a:pt x="8526285" y="6283111"/>
                  <a:pt x="8526285" y="6283111"/>
                  <a:pt x="10157124" y="6283111"/>
                </a:cubicBezTo>
                <a:cubicBezTo>
                  <a:pt x="10259271" y="6283111"/>
                  <a:pt x="10357896" y="6339261"/>
                  <a:pt x="10407209" y="6430504"/>
                </a:cubicBezTo>
                <a:cubicBezTo>
                  <a:pt x="10407209" y="6430504"/>
                  <a:pt x="10407209" y="6430504"/>
                  <a:pt x="10606716" y="6774068"/>
                </a:cubicBezTo>
                <a:lnTo>
                  <a:pt x="10655455" y="6858000"/>
                </a:lnTo>
                <a:lnTo>
                  <a:pt x="8025501" y="6858000"/>
                </a:lnTo>
                <a:lnTo>
                  <a:pt x="8129453" y="6678214"/>
                </a:lnTo>
                <a:cubicBezTo>
                  <a:pt x="8174148" y="6600912"/>
                  <a:pt x="8221824" y="6518457"/>
                  <a:pt x="8272677" y="6430504"/>
                </a:cubicBezTo>
                <a:cubicBezTo>
                  <a:pt x="8325512" y="6339261"/>
                  <a:pt x="8420615" y="6283111"/>
                  <a:pt x="8526285" y="6283111"/>
                </a:cubicBezTo>
                <a:close/>
                <a:moveTo>
                  <a:pt x="8508611" y="4776272"/>
                </a:moveTo>
                <a:cubicBezTo>
                  <a:pt x="8508611" y="4776272"/>
                  <a:pt x="8508611" y="4776272"/>
                  <a:pt x="9153763" y="4776272"/>
                </a:cubicBezTo>
                <a:cubicBezTo>
                  <a:pt x="9194173" y="4776272"/>
                  <a:pt x="9233188" y="4798484"/>
                  <a:pt x="9252696" y="4834580"/>
                </a:cubicBezTo>
                <a:cubicBezTo>
                  <a:pt x="9252696" y="4834580"/>
                  <a:pt x="9252696" y="4834580"/>
                  <a:pt x="9575969" y="5391278"/>
                </a:cubicBezTo>
                <a:cubicBezTo>
                  <a:pt x="9596871" y="5425985"/>
                  <a:pt x="9596871" y="5470409"/>
                  <a:pt x="9575969" y="5505116"/>
                </a:cubicBezTo>
                <a:cubicBezTo>
                  <a:pt x="9575969" y="5505116"/>
                  <a:pt x="9575969" y="5505116"/>
                  <a:pt x="9252696" y="6061815"/>
                </a:cubicBezTo>
                <a:cubicBezTo>
                  <a:pt x="9233188" y="6097909"/>
                  <a:pt x="9194173" y="6120122"/>
                  <a:pt x="9153763" y="6120122"/>
                </a:cubicBezTo>
                <a:cubicBezTo>
                  <a:pt x="9153763" y="6120122"/>
                  <a:pt x="9153763" y="6120122"/>
                  <a:pt x="8508611" y="6120122"/>
                </a:cubicBezTo>
                <a:cubicBezTo>
                  <a:pt x="8466808" y="6120122"/>
                  <a:pt x="8429186" y="6097909"/>
                  <a:pt x="8408284" y="6061815"/>
                </a:cubicBezTo>
                <a:cubicBezTo>
                  <a:pt x="8408284" y="6061815"/>
                  <a:pt x="8408284" y="6061815"/>
                  <a:pt x="8086404" y="5505116"/>
                </a:cubicBezTo>
                <a:cubicBezTo>
                  <a:pt x="8065503" y="5470409"/>
                  <a:pt x="8065503" y="5425985"/>
                  <a:pt x="8086404" y="5391278"/>
                </a:cubicBezTo>
                <a:cubicBezTo>
                  <a:pt x="8086404" y="5391278"/>
                  <a:pt x="8086404" y="5391278"/>
                  <a:pt x="8408284" y="4834580"/>
                </a:cubicBezTo>
                <a:cubicBezTo>
                  <a:pt x="8429186" y="4798484"/>
                  <a:pt x="8466808" y="4776272"/>
                  <a:pt x="8508611" y="4776272"/>
                </a:cubicBezTo>
                <a:close/>
                <a:moveTo>
                  <a:pt x="8438383" y="4182594"/>
                </a:moveTo>
                <a:cubicBezTo>
                  <a:pt x="8438383" y="4182594"/>
                  <a:pt x="8438383" y="4182594"/>
                  <a:pt x="8671249" y="4182594"/>
                </a:cubicBezTo>
                <a:cubicBezTo>
                  <a:pt x="8685834" y="4182594"/>
                  <a:pt x="8699916" y="4190612"/>
                  <a:pt x="8706958" y="4203640"/>
                </a:cubicBezTo>
                <a:cubicBezTo>
                  <a:pt x="8706958" y="4203640"/>
                  <a:pt x="8706958" y="4203640"/>
                  <a:pt x="8823642" y="4404579"/>
                </a:cubicBezTo>
                <a:cubicBezTo>
                  <a:pt x="8831187" y="4417106"/>
                  <a:pt x="8831187" y="4433141"/>
                  <a:pt x="8823642" y="4445668"/>
                </a:cubicBezTo>
                <a:cubicBezTo>
                  <a:pt x="8823642" y="4445668"/>
                  <a:pt x="8823642" y="4445668"/>
                  <a:pt x="8706958" y="4646606"/>
                </a:cubicBezTo>
                <a:cubicBezTo>
                  <a:pt x="8699916" y="4659635"/>
                  <a:pt x="8685834" y="4667652"/>
                  <a:pt x="8671249" y="4667652"/>
                </a:cubicBezTo>
                <a:cubicBezTo>
                  <a:pt x="8671249" y="4667652"/>
                  <a:pt x="8671249" y="4667652"/>
                  <a:pt x="8438383" y="4667652"/>
                </a:cubicBezTo>
                <a:cubicBezTo>
                  <a:pt x="8423295" y="4667652"/>
                  <a:pt x="8409715" y="4659635"/>
                  <a:pt x="8402170" y="4646606"/>
                </a:cubicBezTo>
                <a:cubicBezTo>
                  <a:pt x="8402170" y="4646606"/>
                  <a:pt x="8402170" y="4646606"/>
                  <a:pt x="8285989" y="4445668"/>
                </a:cubicBezTo>
                <a:cubicBezTo>
                  <a:pt x="8278445" y="4433141"/>
                  <a:pt x="8278445" y="4417106"/>
                  <a:pt x="8285989" y="4404579"/>
                </a:cubicBezTo>
                <a:cubicBezTo>
                  <a:pt x="8285989" y="4404579"/>
                  <a:pt x="8285989" y="4404579"/>
                  <a:pt x="8402170" y="4203640"/>
                </a:cubicBezTo>
                <a:cubicBezTo>
                  <a:pt x="8409715" y="4190612"/>
                  <a:pt x="8423295" y="4182594"/>
                  <a:pt x="8438383" y="4182594"/>
                </a:cubicBezTo>
                <a:close/>
                <a:moveTo>
                  <a:pt x="7678681" y="3459104"/>
                </a:moveTo>
                <a:cubicBezTo>
                  <a:pt x="7678681" y="3459104"/>
                  <a:pt x="7678681" y="3459104"/>
                  <a:pt x="8119685" y="3459104"/>
                </a:cubicBezTo>
                <a:cubicBezTo>
                  <a:pt x="8147308" y="3459104"/>
                  <a:pt x="8173978" y="3474287"/>
                  <a:pt x="8187313" y="3498961"/>
                </a:cubicBezTo>
                <a:cubicBezTo>
                  <a:pt x="8187313" y="3498961"/>
                  <a:pt x="8187313" y="3498961"/>
                  <a:pt x="8408292" y="3879501"/>
                </a:cubicBezTo>
                <a:cubicBezTo>
                  <a:pt x="8422579" y="3903225"/>
                  <a:pt x="8422579" y="3933593"/>
                  <a:pt x="8408292" y="3957318"/>
                </a:cubicBezTo>
                <a:cubicBezTo>
                  <a:pt x="8408292" y="3957318"/>
                  <a:pt x="8408292" y="3957318"/>
                  <a:pt x="8187313" y="4337857"/>
                </a:cubicBezTo>
                <a:cubicBezTo>
                  <a:pt x="8173978" y="4362531"/>
                  <a:pt x="8147308" y="4377714"/>
                  <a:pt x="8119685" y="4377714"/>
                </a:cubicBezTo>
                <a:cubicBezTo>
                  <a:pt x="8119685" y="4377714"/>
                  <a:pt x="8119685" y="4377714"/>
                  <a:pt x="7678681" y="4377714"/>
                </a:cubicBezTo>
                <a:cubicBezTo>
                  <a:pt x="7650106" y="4377714"/>
                  <a:pt x="7624388" y="4362531"/>
                  <a:pt x="7610101" y="4337857"/>
                </a:cubicBezTo>
                <a:cubicBezTo>
                  <a:pt x="7610101" y="4337857"/>
                  <a:pt x="7610101" y="4337857"/>
                  <a:pt x="7390076" y="3957318"/>
                </a:cubicBezTo>
                <a:cubicBezTo>
                  <a:pt x="7375787" y="3933593"/>
                  <a:pt x="7375787" y="3903225"/>
                  <a:pt x="7390076" y="3879501"/>
                </a:cubicBezTo>
                <a:cubicBezTo>
                  <a:pt x="7390076" y="3879501"/>
                  <a:pt x="7390076" y="3879501"/>
                  <a:pt x="7610101" y="3498961"/>
                </a:cubicBezTo>
                <a:cubicBezTo>
                  <a:pt x="7624388" y="3474287"/>
                  <a:pt x="7650106" y="3459104"/>
                  <a:pt x="7678681" y="3459104"/>
                </a:cubicBezTo>
                <a:close/>
                <a:moveTo>
                  <a:pt x="9108816" y="2082751"/>
                </a:moveTo>
                <a:cubicBezTo>
                  <a:pt x="9108816" y="2082751"/>
                  <a:pt x="9108816" y="2082751"/>
                  <a:pt x="9876937" y="2082751"/>
                </a:cubicBezTo>
                <a:cubicBezTo>
                  <a:pt x="9925048" y="2082751"/>
                  <a:pt x="9971500" y="2109197"/>
                  <a:pt x="9994727" y="2152172"/>
                </a:cubicBezTo>
                <a:cubicBezTo>
                  <a:pt x="9994727" y="2152172"/>
                  <a:pt x="9994727" y="2152172"/>
                  <a:pt x="10379617" y="2814978"/>
                </a:cubicBezTo>
                <a:cubicBezTo>
                  <a:pt x="10404502" y="2856301"/>
                  <a:pt x="10404502" y="2909193"/>
                  <a:pt x="10379617" y="2950515"/>
                </a:cubicBezTo>
                <a:cubicBezTo>
                  <a:pt x="10379617" y="2950515"/>
                  <a:pt x="10379617" y="2950515"/>
                  <a:pt x="9994727" y="3613321"/>
                </a:cubicBezTo>
                <a:cubicBezTo>
                  <a:pt x="9971500" y="3656296"/>
                  <a:pt x="9925048" y="3682742"/>
                  <a:pt x="9876937" y="3682742"/>
                </a:cubicBezTo>
                <a:cubicBezTo>
                  <a:pt x="9876937" y="3682742"/>
                  <a:pt x="9876937" y="3682742"/>
                  <a:pt x="9108816" y="3682742"/>
                </a:cubicBezTo>
                <a:cubicBezTo>
                  <a:pt x="9059045" y="3682742"/>
                  <a:pt x="9014252" y="3656296"/>
                  <a:pt x="8989367" y="3613321"/>
                </a:cubicBezTo>
                <a:cubicBezTo>
                  <a:pt x="8989367" y="3613321"/>
                  <a:pt x="8989367" y="3613321"/>
                  <a:pt x="8606137" y="2950515"/>
                </a:cubicBezTo>
                <a:cubicBezTo>
                  <a:pt x="8581251" y="2909193"/>
                  <a:pt x="8581251" y="2856301"/>
                  <a:pt x="8606137" y="2814978"/>
                </a:cubicBezTo>
                <a:cubicBezTo>
                  <a:pt x="8606137" y="2814978"/>
                  <a:pt x="8606137" y="2814978"/>
                  <a:pt x="8989367" y="2152172"/>
                </a:cubicBezTo>
                <a:cubicBezTo>
                  <a:pt x="9014252" y="2109197"/>
                  <a:pt x="9059045" y="2082751"/>
                  <a:pt x="9108816" y="2082751"/>
                </a:cubicBezTo>
                <a:close/>
                <a:moveTo>
                  <a:pt x="1321854" y="2071857"/>
                </a:moveTo>
                <a:cubicBezTo>
                  <a:pt x="1321854" y="2071857"/>
                  <a:pt x="1321854" y="2071857"/>
                  <a:pt x="5365317" y="2071857"/>
                </a:cubicBezTo>
                <a:cubicBezTo>
                  <a:pt x="5618580" y="2071857"/>
                  <a:pt x="5863108" y="2211072"/>
                  <a:pt x="5985373" y="2437296"/>
                </a:cubicBezTo>
                <a:cubicBezTo>
                  <a:pt x="5985373" y="2437296"/>
                  <a:pt x="5985373" y="2437296"/>
                  <a:pt x="8011470" y="5926372"/>
                </a:cubicBezTo>
                <a:cubicBezTo>
                  <a:pt x="8142468" y="6143896"/>
                  <a:pt x="8142468" y="6422327"/>
                  <a:pt x="8011470" y="6639850"/>
                </a:cubicBezTo>
                <a:cubicBezTo>
                  <a:pt x="8011470" y="6639850"/>
                  <a:pt x="8011470" y="6639850"/>
                  <a:pt x="7904625" y="6823844"/>
                </a:cubicBezTo>
                <a:lnTo>
                  <a:pt x="7884791" y="6858000"/>
                </a:lnTo>
                <a:lnTo>
                  <a:pt x="0" y="6858000"/>
                </a:lnTo>
                <a:lnTo>
                  <a:pt x="0" y="3635967"/>
                </a:lnTo>
                <a:lnTo>
                  <a:pt x="27177" y="3588964"/>
                </a:lnTo>
                <a:cubicBezTo>
                  <a:pt x="220245" y="3255048"/>
                  <a:pt x="440895" y="2873431"/>
                  <a:pt x="693065" y="2437296"/>
                </a:cubicBezTo>
                <a:cubicBezTo>
                  <a:pt x="824063" y="2211072"/>
                  <a:pt x="1059859" y="2071857"/>
                  <a:pt x="1321854" y="2071857"/>
                </a:cubicBezTo>
                <a:close/>
                <a:moveTo>
                  <a:pt x="6786399" y="753840"/>
                </a:moveTo>
                <a:cubicBezTo>
                  <a:pt x="6786399" y="753840"/>
                  <a:pt x="6786399" y="753840"/>
                  <a:pt x="8025968" y="753840"/>
                </a:cubicBezTo>
                <a:cubicBezTo>
                  <a:pt x="8103608" y="753840"/>
                  <a:pt x="8178571" y="796518"/>
                  <a:pt x="8216053" y="865869"/>
                </a:cubicBezTo>
                <a:cubicBezTo>
                  <a:pt x="8216053" y="865869"/>
                  <a:pt x="8216053" y="865869"/>
                  <a:pt x="8837177" y="1935484"/>
                </a:cubicBezTo>
                <a:cubicBezTo>
                  <a:pt x="8877335" y="2002169"/>
                  <a:pt x="8877335" y="2087523"/>
                  <a:pt x="8837177" y="2154207"/>
                </a:cubicBezTo>
                <a:cubicBezTo>
                  <a:pt x="8837177" y="2154207"/>
                  <a:pt x="8837177" y="2154207"/>
                  <a:pt x="8216053" y="3223823"/>
                </a:cubicBezTo>
                <a:cubicBezTo>
                  <a:pt x="8178571" y="3293174"/>
                  <a:pt x="8103608" y="3335852"/>
                  <a:pt x="8025968" y="3335852"/>
                </a:cubicBezTo>
                <a:cubicBezTo>
                  <a:pt x="8025968" y="3335852"/>
                  <a:pt x="8025968" y="3335852"/>
                  <a:pt x="6786399" y="3335852"/>
                </a:cubicBezTo>
                <a:cubicBezTo>
                  <a:pt x="6706082" y="3335852"/>
                  <a:pt x="6633796" y="3293174"/>
                  <a:pt x="6593637" y="3223823"/>
                </a:cubicBezTo>
                <a:cubicBezTo>
                  <a:pt x="6593637" y="3223823"/>
                  <a:pt x="6593637" y="3223823"/>
                  <a:pt x="5975192" y="2154207"/>
                </a:cubicBezTo>
                <a:cubicBezTo>
                  <a:pt x="5935033" y="2087523"/>
                  <a:pt x="5935033" y="2002169"/>
                  <a:pt x="5975192" y="1935484"/>
                </a:cubicBezTo>
                <a:cubicBezTo>
                  <a:pt x="5975192" y="1935484"/>
                  <a:pt x="5975192" y="1935484"/>
                  <a:pt x="6593637" y="865869"/>
                </a:cubicBezTo>
                <a:cubicBezTo>
                  <a:pt x="6633796" y="796518"/>
                  <a:pt x="6706082" y="753840"/>
                  <a:pt x="6786399" y="753840"/>
                </a:cubicBezTo>
                <a:close/>
                <a:moveTo>
                  <a:pt x="0" y="0"/>
                </a:moveTo>
                <a:lnTo>
                  <a:pt x="6966294" y="0"/>
                </a:lnTo>
                <a:lnTo>
                  <a:pt x="6852387" y="196155"/>
                </a:lnTo>
                <a:cubicBezTo>
                  <a:pt x="6627011" y="584267"/>
                  <a:pt x="6359899" y="1044253"/>
                  <a:pt x="6043322" y="1589421"/>
                </a:cubicBezTo>
                <a:cubicBezTo>
                  <a:pt x="5921057" y="1815646"/>
                  <a:pt x="5676528" y="1954861"/>
                  <a:pt x="5423265" y="1954861"/>
                </a:cubicBezTo>
                <a:cubicBezTo>
                  <a:pt x="5423265" y="1954861"/>
                  <a:pt x="5423265" y="1954861"/>
                  <a:pt x="1379802" y="1954861"/>
                </a:cubicBezTo>
                <a:cubicBezTo>
                  <a:pt x="1117807" y="1954861"/>
                  <a:pt x="882012" y="1815646"/>
                  <a:pt x="751013" y="1589421"/>
                </a:cubicBezTo>
                <a:cubicBezTo>
                  <a:pt x="751013" y="1589421"/>
                  <a:pt x="751013" y="1589421"/>
                  <a:pt x="1951" y="293901"/>
                </a:cubicBezTo>
                <a:lnTo>
                  <a:pt x="0" y="290527"/>
                </a:ln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908F9708-C0F9-461A-8F89-02446475AAB2}"/>
              </a:ext>
            </a:extLst>
          </p:cNvPr>
          <p:cNvSpPr txBox="1"/>
          <p:nvPr/>
        </p:nvSpPr>
        <p:spPr>
          <a:xfrm>
            <a:off x="7363916" y="246040"/>
            <a:ext cx="4345969" cy="830997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endParaRPr lang="en-GB" sz="4800" b="1" dirty="0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53ECE9CC-6A4D-444A-B677-BAE26A2534F1}"/>
              </a:ext>
            </a:extLst>
          </p:cNvPr>
          <p:cNvSpPr txBox="1"/>
          <p:nvPr/>
        </p:nvSpPr>
        <p:spPr>
          <a:xfrm>
            <a:off x="6206193" y="146304"/>
            <a:ext cx="5811917" cy="120032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r"/>
            <a:br>
              <a:rPr lang="en-GB" sz="2400" b="1" spc="600" dirty="0">
                <a:solidFill>
                  <a:srgbClr val="002060"/>
                </a:solidFill>
                <a:latin typeface="Nirmala UI" panose="020B0502040204020203" pitchFamily="34" charset="0"/>
                <a:ea typeface="Nirmala UI" panose="020B0502040204020203" pitchFamily="34" charset="0"/>
                <a:cs typeface="Nirmala UI" panose="020B0502040204020203" pitchFamily="34" charset="0"/>
              </a:rPr>
            </a:br>
            <a:br>
              <a:rPr lang="en-GB" sz="2400" b="1" spc="600" dirty="0">
                <a:solidFill>
                  <a:srgbClr val="002060"/>
                </a:solidFill>
                <a:latin typeface="Nirmala UI" panose="020B0502040204020203" pitchFamily="34" charset="0"/>
                <a:ea typeface="Nirmala UI" panose="020B0502040204020203" pitchFamily="34" charset="0"/>
                <a:cs typeface="Nirmala UI" panose="020B0502040204020203" pitchFamily="34" charset="0"/>
              </a:rPr>
            </a:br>
            <a:endParaRPr lang="en-GB" sz="2400" dirty="0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92E8E413-4238-409C-AE5F-411EF81AEA19}"/>
              </a:ext>
            </a:extLst>
          </p:cNvPr>
          <p:cNvSpPr txBox="1"/>
          <p:nvPr/>
        </p:nvSpPr>
        <p:spPr>
          <a:xfrm>
            <a:off x="5733504" y="2344080"/>
            <a:ext cx="5811917" cy="203132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r"/>
            <a:br>
              <a:rPr lang="en-GB" sz="3600" b="1" spc="300" dirty="0">
                <a:solidFill>
                  <a:srgbClr val="002060"/>
                </a:solidFill>
                <a:latin typeface="Nirmala UI" panose="020B0502040204020203" pitchFamily="34" charset="0"/>
                <a:ea typeface="Nirmala UI" panose="020B0502040204020203" pitchFamily="34" charset="0"/>
                <a:cs typeface="Nirmala UI" panose="020B0502040204020203" pitchFamily="34" charset="0"/>
              </a:rPr>
            </a:br>
            <a:br>
              <a:rPr lang="en-GB" sz="3600" b="1" spc="300" dirty="0">
                <a:solidFill>
                  <a:srgbClr val="002060"/>
                </a:solidFill>
                <a:latin typeface="Nirmala UI" panose="020B0502040204020203" pitchFamily="34" charset="0"/>
                <a:ea typeface="Nirmala UI" panose="020B0502040204020203" pitchFamily="34" charset="0"/>
                <a:cs typeface="Nirmala UI" panose="020B0502040204020203" pitchFamily="34" charset="0"/>
              </a:rPr>
            </a:br>
            <a:br>
              <a:rPr lang="en-GB" sz="1800" b="1" spc="600" dirty="0">
                <a:solidFill>
                  <a:srgbClr val="002060"/>
                </a:solidFill>
                <a:latin typeface="Nirmala UI" panose="020B0502040204020203" pitchFamily="34" charset="0"/>
                <a:ea typeface="Nirmala UI" panose="020B0502040204020203" pitchFamily="34" charset="0"/>
                <a:cs typeface="Nirmala UI" panose="020B0502040204020203" pitchFamily="34" charset="0"/>
              </a:rPr>
            </a:br>
            <a:br>
              <a:rPr lang="en-GB" sz="1800" b="1" spc="600" dirty="0">
                <a:solidFill>
                  <a:srgbClr val="002060"/>
                </a:solidFill>
                <a:latin typeface="Nirmala UI" panose="020B0502040204020203" pitchFamily="34" charset="0"/>
                <a:ea typeface="Nirmala UI" panose="020B0502040204020203" pitchFamily="34" charset="0"/>
                <a:cs typeface="Nirmala UI" panose="020B0502040204020203" pitchFamily="34" charset="0"/>
              </a:rPr>
            </a:br>
            <a:endParaRPr lang="en-GB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A4E19DDD-4FEC-4C54-8248-C94DA6894BAA}"/>
              </a:ext>
            </a:extLst>
          </p:cNvPr>
          <p:cNvSpPr txBox="1"/>
          <p:nvPr/>
        </p:nvSpPr>
        <p:spPr>
          <a:xfrm>
            <a:off x="4294208" y="211316"/>
            <a:ext cx="7662426" cy="89255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r"/>
            <a:r>
              <a:rPr lang="en-GB" sz="2600" b="1" spc="300" dirty="0">
                <a:solidFill>
                  <a:srgbClr val="002060"/>
                </a:solidFill>
                <a:latin typeface="Nirmala UI" panose="020B0502040204020203" pitchFamily="34" charset="0"/>
                <a:ea typeface="Nirmala UI" panose="020B0502040204020203" pitchFamily="34" charset="0"/>
                <a:cs typeface="Nirmala UI" panose="020B0502040204020203" pitchFamily="34" charset="0"/>
              </a:rPr>
              <a:t>THE DEVOLUTION OF POLICING:</a:t>
            </a:r>
          </a:p>
          <a:p>
            <a:pPr algn="r"/>
            <a:r>
              <a:rPr lang="en-GB" sz="2600" b="1" spc="300" dirty="0">
                <a:solidFill>
                  <a:srgbClr val="002060"/>
                </a:solidFill>
                <a:latin typeface="Nirmala UI" panose="020B0502040204020203" pitchFamily="34" charset="0"/>
                <a:ea typeface="Nirmala UI" panose="020B0502040204020203" pitchFamily="34" charset="0"/>
                <a:cs typeface="Nirmala UI" panose="020B0502040204020203" pitchFamily="34" charset="0"/>
              </a:rPr>
              <a:t>SECOND ATTACK VECTOR</a:t>
            </a:r>
            <a:endParaRPr lang="en-GB" sz="2400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D17A0466-D507-4DEE-95A1-4B712263378A}"/>
              </a:ext>
            </a:extLst>
          </p:cNvPr>
          <p:cNvSpPr txBox="1"/>
          <p:nvPr/>
        </p:nvSpPr>
        <p:spPr>
          <a:xfrm>
            <a:off x="6264360" y="1458410"/>
            <a:ext cx="5819610" cy="489364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Wingdings" panose="05000000000000000000" pitchFamily="2" charset="2"/>
              <a:buChar char="§"/>
            </a:pPr>
            <a:r>
              <a:rPr lang="en-GB" sz="2400" dirty="0">
                <a:solidFill>
                  <a:schemeClr val="bg1">
                    <a:lumMod val="50000"/>
                  </a:schemeClr>
                </a:solidFill>
                <a:latin typeface="Nirmala UI" panose="020B0502040204020203" pitchFamily="34" charset="0"/>
                <a:ea typeface="Nirmala UI" panose="020B0502040204020203" pitchFamily="34" charset="0"/>
                <a:cs typeface="Nirmala UI" panose="020B0502040204020203" pitchFamily="34" charset="0"/>
              </a:rPr>
              <a:t>Recourse to shadow or parallel governance arrangements</a:t>
            </a:r>
          </a:p>
          <a:p>
            <a:pPr marL="285750" indent="-285750">
              <a:buFont typeface="Wingdings" panose="05000000000000000000" pitchFamily="2" charset="2"/>
              <a:buChar char="§"/>
            </a:pPr>
            <a:endParaRPr lang="en-GB" sz="2400" dirty="0">
              <a:solidFill>
                <a:schemeClr val="bg1">
                  <a:lumMod val="50000"/>
                </a:schemeClr>
              </a:solidFill>
              <a:latin typeface="Nirmala UI" panose="020B0502040204020203" pitchFamily="34" charset="0"/>
              <a:ea typeface="Nirmala UI" panose="020B0502040204020203" pitchFamily="34" charset="0"/>
              <a:cs typeface="Nirmala UI" panose="020B0502040204020203" pitchFamily="34" charset="0"/>
            </a:endParaRPr>
          </a:p>
          <a:p>
            <a:pPr marL="285750" indent="-285750">
              <a:buFont typeface="Wingdings" panose="05000000000000000000" pitchFamily="2" charset="2"/>
              <a:buChar char="§"/>
            </a:pPr>
            <a:r>
              <a:rPr lang="en-GB" sz="2400" dirty="0">
                <a:solidFill>
                  <a:schemeClr val="bg1">
                    <a:lumMod val="50000"/>
                  </a:schemeClr>
                </a:solidFill>
                <a:latin typeface="Nirmala UI" panose="020B0502040204020203" pitchFamily="34" charset="0"/>
                <a:ea typeface="Nirmala UI" panose="020B0502040204020203" pitchFamily="34" charset="0"/>
                <a:cs typeface="Nirmala UI" panose="020B0502040204020203" pitchFamily="34" charset="0"/>
              </a:rPr>
              <a:t>Policing Partnership Board for Wales and All Wales Criminal Justice Board</a:t>
            </a:r>
          </a:p>
          <a:p>
            <a:pPr marL="285750" indent="-285750">
              <a:buFont typeface="Wingdings" panose="05000000000000000000" pitchFamily="2" charset="2"/>
              <a:buChar char="§"/>
            </a:pPr>
            <a:endParaRPr lang="en-GB" sz="2400" dirty="0">
              <a:solidFill>
                <a:schemeClr val="bg1">
                  <a:lumMod val="50000"/>
                </a:schemeClr>
              </a:solidFill>
              <a:latin typeface="Nirmala UI" panose="020B0502040204020203" pitchFamily="34" charset="0"/>
              <a:ea typeface="Nirmala UI" panose="020B0502040204020203" pitchFamily="34" charset="0"/>
              <a:cs typeface="Nirmala UI" panose="020B0502040204020203" pitchFamily="34" charset="0"/>
            </a:endParaRPr>
          </a:p>
          <a:p>
            <a:pPr marL="285750" indent="-285750">
              <a:buFont typeface="Wingdings" panose="05000000000000000000" pitchFamily="2" charset="2"/>
              <a:buChar char="§"/>
            </a:pPr>
            <a:r>
              <a:rPr lang="en-GB" sz="2400" dirty="0">
                <a:solidFill>
                  <a:schemeClr val="bg1">
                    <a:lumMod val="50000"/>
                  </a:schemeClr>
                </a:solidFill>
                <a:latin typeface="Nirmala UI" panose="020B0502040204020203" pitchFamily="34" charset="0"/>
                <a:ea typeface="Nirmala UI" panose="020B0502040204020203" pitchFamily="34" charset="0"/>
                <a:cs typeface="Nirmala UI" panose="020B0502040204020203" pitchFamily="34" charset="0"/>
              </a:rPr>
              <a:t>Increased  proximity and influence over criminal justice partners</a:t>
            </a:r>
          </a:p>
          <a:p>
            <a:pPr marL="285750" indent="-285750">
              <a:buFont typeface="Wingdings" panose="05000000000000000000" pitchFamily="2" charset="2"/>
              <a:buChar char="§"/>
            </a:pPr>
            <a:endParaRPr lang="en-GB" sz="2400" dirty="0">
              <a:solidFill>
                <a:schemeClr val="bg1">
                  <a:lumMod val="50000"/>
                </a:schemeClr>
              </a:solidFill>
              <a:latin typeface="Nirmala UI" panose="020B0502040204020203" pitchFamily="34" charset="0"/>
              <a:ea typeface="Nirmala UI" panose="020B0502040204020203" pitchFamily="34" charset="0"/>
              <a:cs typeface="Nirmala UI" panose="020B0502040204020203" pitchFamily="34" charset="0"/>
            </a:endParaRPr>
          </a:p>
          <a:p>
            <a:pPr marL="285750" indent="-285750">
              <a:buFont typeface="Wingdings" panose="05000000000000000000" pitchFamily="2" charset="2"/>
              <a:buChar char="§"/>
            </a:pPr>
            <a:r>
              <a:rPr lang="en-GB" sz="2400" dirty="0">
                <a:solidFill>
                  <a:schemeClr val="bg1">
                    <a:lumMod val="50000"/>
                  </a:schemeClr>
                </a:solidFill>
                <a:latin typeface="Nirmala UI" panose="020B0502040204020203" pitchFamily="34" charset="0"/>
                <a:ea typeface="Nirmala UI" panose="020B0502040204020203" pitchFamily="34" charset="0"/>
                <a:cs typeface="Nirmala UI" panose="020B0502040204020203" pitchFamily="34" charset="0"/>
              </a:rPr>
              <a:t>Distinctive policy context (Brewster and Jones, 2019)</a:t>
            </a:r>
          </a:p>
          <a:p>
            <a:pPr marL="285750" indent="-285750">
              <a:buFont typeface="Wingdings" panose="05000000000000000000" pitchFamily="2" charset="2"/>
              <a:buChar char="§"/>
            </a:pPr>
            <a:endParaRPr lang="en-GB" sz="2400" dirty="0">
              <a:solidFill>
                <a:schemeClr val="bg1">
                  <a:lumMod val="50000"/>
                </a:schemeClr>
              </a:solidFill>
              <a:latin typeface="Nirmala UI" panose="020B0502040204020203" pitchFamily="34" charset="0"/>
              <a:ea typeface="Nirmala UI" panose="020B0502040204020203" pitchFamily="34" charset="0"/>
              <a:cs typeface="Nirmala UI" panose="020B0502040204020203" pitchFamily="34" charset="0"/>
            </a:endParaRPr>
          </a:p>
          <a:p>
            <a:pPr marL="285750" indent="-285750">
              <a:buFont typeface="Wingdings" panose="05000000000000000000" pitchFamily="2" charset="2"/>
              <a:buChar char="§"/>
            </a:pPr>
            <a:r>
              <a:rPr lang="en-GB" sz="2400" dirty="0">
                <a:solidFill>
                  <a:schemeClr val="bg1">
                    <a:lumMod val="50000"/>
                  </a:schemeClr>
                </a:solidFill>
                <a:latin typeface="Nirmala UI" panose="020B0502040204020203" pitchFamily="34" charset="0"/>
                <a:ea typeface="Nirmala UI" panose="020B0502040204020203" pitchFamily="34" charset="0"/>
                <a:cs typeface="Nirmala UI" panose="020B0502040204020203" pitchFamily="34" charset="0"/>
              </a:rPr>
              <a:t>500 Welsh Government funded PCSOs </a:t>
            </a:r>
          </a:p>
        </p:txBody>
      </p:sp>
      <p:pic>
        <p:nvPicPr>
          <p:cNvPr id="13" name="Audio 12">
            <a:hlinkClick r:id="" action="ppaction://media"/>
            <a:extLst>
              <a:ext uri="{FF2B5EF4-FFF2-40B4-BE49-F238E27FC236}">
                <a16:creationId xmlns:a16="http://schemas.microsoft.com/office/drawing/2014/main" id="{EB170EC9-2452-48D5-8CDE-2A2534CD43D8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1569700" y="6235700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4492035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51596"/>
    </mc:Choice>
    <mc:Fallback>
      <p:transition spd="slow" advTm="51596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3"/>
                </p:tgtEl>
              </p:cMediaNode>
            </p:audio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Welsh police officer met woman for sex in a park while on duty - North Wales  Live">
            <a:extLst>
              <a:ext uri="{FF2B5EF4-FFF2-40B4-BE49-F238E27FC236}">
                <a16:creationId xmlns:a16="http://schemas.microsoft.com/office/drawing/2014/main" id="{D6ED0AF4-1051-456F-8196-A813B738D572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1" b="3217"/>
          <a:stretch/>
        </p:blipFill>
        <p:spPr bwMode="auto">
          <a:xfrm>
            <a:off x="-4921951" y="10"/>
            <a:ext cx="10655455" cy="6857990"/>
          </a:xfrm>
          <a:custGeom>
            <a:avLst/>
            <a:gdLst/>
            <a:ahLst/>
            <a:cxnLst/>
            <a:rect l="l" t="t" r="r" b="b"/>
            <a:pathLst>
              <a:path w="10655455" h="6858000">
                <a:moveTo>
                  <a:pt x="8526285" y="6283111"/>
                </a:moveTo>
                <a:cubicBezTo>
                  <a:pt x="8526285" y="6283111"/>
                  <a:pt x="8526285" y="6283111"/>
                  <a:pt x="10157124" y="6283111"/>
                </a:cubicBezTo>
                <a:cubicBezTo>
                  <a:pt x="10259271" y="6283111"/>
                  <a:pt x="10357896" y="6339261"/>
                  <a:pt x="10407209" y="6430504"/>
                </a:cubicBezTo>
                <a:cubicBezTo>
                  <a:pt x="10407209" y="6430504"/>
                  <a:pt x="10407209" y="6430504"/>
                  <a:pt x="10606716" y="6774068"/>
                </a:cubicBezTo>
                <a:lnTo>
                  <a:pt x="10655455" y="6858000"/>
                </a:lnTo>
                <a:lnTo>
                  <a:pt x="8025501" y="6858000"/>
                </a:lnTo>
                <a:lnTo>
                  <a:pt x="8129453" y="6678214"/>
                </a:lnTo>
                <a:cubicBezTo>
                  <a:pt x="8174148" y="6600912"/>
                  <a:pt x="8221824" y="6518457"/>
                  <a:pt x="8272677" y="6430504"/>
                </a:cubicBezTo>
                <a:cubicBezTo>
                  <a:pt x="8325512" y="6339261"/>
                  <a:pt x="8420615" y="6283111"/>
                  <a:pt x="8526285" y="6283111"/>
                </a:cubicBezTo>
                <a:close/>
                <a:moveTo>
                  <a:pt x="8508611" y="4776272"/>
                </a:moveTo>
                <a:cubicBezTo>
                  <a:pt x="8508611" y="4776272"/>
                  <a:pt x="8508611" y="4776272"/>
                  <a:pt x="9153763" y="4776272"/>
                </a:cubicBezTo>
                <a:cubicBezTo>
                  <a:pt x="9194173" y="4776272"/>
                  <a:pt x="9233188" y="4798484"/>
                  <a:pt x="9252696" y="4834580"/>
                </a:cubicBezTo>
                <a:cubicBezTo>
                  <a:pt x="9252696" y="4834580"/>
                  <a:pt x="9252696" y="4834580"/>
                  <a:pt x="9575969" y="5391278"/>
                </a:cubicBezTo>
                <a:cubicBezTo>
                  <a:pt x="9596871" y="5425985"/>
                  <a:pt x="9596871" y="5470409"/>
                  <a:pt x="9575969" y="5505116"/>
                </a:cubicBezTo>
                <a:cubicBezTo>
                  <a:pt x="9575969" y="5505116"/>
                  <a:pt x="9575969" y="5505116"/>
                  <a:pt x="9252696" y="6061815"/>
                </a:cubicBezTo>
                <a:cubicBezTo>
                  <a:pt x="9233188" y="6097909"/>
                  <a:pt x="9194173" y="6120122"/>
                  <a:pt x="9153763" y="6120122"/>
                </a:cubicBezTo>
                <a:cubicBezTo>
                  <a:pt x="9153763" y="6120122"/>
                  <a:pt x="9153763" y="6120122"/>
                  <a:pt x="8508611" y="6120122"/>
                </a:cubicBezTo>
                <a:cubicBezTo>
                  <a:pt x="8466808" y="6120122"/>
                  <a:pt x="8429186" y="6097909"/>
                  <a:pt x="8408284" y="6061815"/>
                </a:cubicBezTo>
                <a:cubicBezTo>
                  <a:pt x="8408284" y="6061815"/>
                  <a:pt x="8408284" y="6061815"/>
                  <a:pt x="8086404" y="5505116"/>
                </a:cubicBezTo>
                <a:cubicBezTo>
                  <a:pt x="8065503" y="5470409"/>
                  <a:pt x="8065503" y="5425985"/>
                  <a:pt x="8086404" y="5391278"/>
                </a:cubicBezTo>
                <a:cubicBezTo>
                  <a:pt x="8086404" y="5391278"/>
                  <a:pt x="8086404" y="5391278"/>
                  <a:pt x="8408284" y="4834580"/>
                </a:cubicBezTo>
                <a:cubicBezTo>
                  <a:pt x="8429186" y="4798484"/>
                  <a:pt x="8466808" y="4776272"/>
                  <a:pt x="8508611" y="4776272"/>
                </a:cubicBezTo>
                <a:close/>
                <a:moveTo>
                  <a:pt x="8438383" y="4182594"/>
                </a:moveTo>
                <a:cubicBezTo>
                  <a:pt x="8438383" y="4182594"/>
                  <a:pt x="8438383" y="4182594"/>
                  <a:pt x="8671249" y="4182594"/>
                </a:cubicBezTo>
                <a:cubicBezTo>
                  <a:pt x="8685834" y="4182594"/>
                  <a:pt x="8699916" y="4190612"/>
                  <a:pt x="8706958" y="4203640"/>
                </a:cubicBezTo>
                <a:cubicBezTo>
                  <a:pt x="8706958" y="4203640"/>
                  <a:pt x="8706958" y="4203640"/>
                  <a:pt x="8823642" y="4404579"/>
                </a:cubicBezTo>
                <a:cubicBezTo>
                  <a:pt x="8831187" y="4417106"/>
                  <a:pt x="8831187" y="4433141"/>
                  <a:pt x="8823642" y="4445668"/>
                </a:cubicBezTo>
                <a:cubicBezTo>
                  <a:pt x="8823642" y="4445668"/>
                  <a:pt x="8823642" y="4445668"/>
                  <a:pt x="8706958" y="4646606"/>
                </a:cubicBezTo>
                <a:cubicBezTo>
                  <a:pt x="8699916" y="4659635"/>
                  <a:pt x="8685834" y="4667652"/>
                  <a:pt x="8671249" y="4667652"/>
                </a:cubicBezTo>
                <a:cubicBezTo>
                  <a:pt x="8671249" y="4667652"/>
                  <a:pt x="8671249" y="4667652"/>
                  <a:pt x="8438383" y="4667652"/>
                </a:cubicBezTo>
                <a:cubicBezTo>
                  <a:pt x="8423295" y="4667652"/>
                  <a:pt x="8409715" y="4659635"/>
                  <a:pt x="8402170" y="4646606"/>
                </a:cubicBezTo>
                <a:cubicBezTo>
                  <a:pt x="8402170" y="4646606"/>
                  <a:pt x="8402170" y="4646606"/>
                  <a:pt x="8285989" y="4445668"/>
                </a:cubicBezTo>
                <a:cubicBezTo>
                  <a:pt x="8278445" y="4433141"/>
                  <a:pt x="8278445" y="4417106"/>
                  <a:pt x="8285989" y="4404579"/>
                </a:cubicBezTo>
                <a:cubicBezTo>
                  <a:pt x="8285989" y="4404579"/>
                  <a:pt x="8285989" y="4404579"/>
                  <a:pt x="8402170" y="4203640"/>
                </a:cubicBezTo>
                <a:cubicBezTo>
                  <a:pt x="8409715" y="4190612"/>
                  <a:pt x="8423295" y="4182594"/>
                  <a:pt x="8438383" y="4182594"/>
                </a:cubicBezTo>
                <a:close/>
                <a:moveTo>
                  <a:pt x="7678681" y="3459104"/>
                </a:moveTo>
                <a:cubicBezTo>
                  <a:pt x="7678681" y="3459104"/>
                  <a:pt x="7678681" y="3459104"/>
                  <a:pt x="8119685" y="3459104"/>
                </a:cubicBezTo>
                <a:cubicBezTo>
                  <a:pt x="8147308" y="3459104"/>
                  <a:pt x="8173978" y="3474287"/>
                  <a:pt x="8187313" y="3498961"/>
                </a:cubicBezTo>
                <a:cubicBezTo>
                  <a:pt x="8187313" y="3498961"/>
                  <a:pt x="8187313" y="3498961"/>
                  <a:pt x="8408292" y="3879501"/>
                </a:cubicBezTo>
                <a:cubicBezTo>
                  <a:pt x="8422579" y="3903225"/>
                  <a:pt x="8422579" y="3933593"/>
                  <a:pt x="8408292" y="3957318"/>
                </a:cubicBezTo>
                <a:cubicBezTo>
                  <a:pt x="8408292" y="3957318"/>
                  <a:pt x="8408292" y="3957318"/>
                  <a:pt x="8187313" y="4337857"/>
                </a:cubicBezTo>
                <a:cubicBezTo>
                  <a:pt x="8173978" y="4362531"/>
                  <a:pt x="8147308" y="4377714"/>
                  <a:pt x="8119685" y="4377714"/>
                </a:cubicBezTo>
                <a:cubicBezTo>
                  <a:pt x="8119685" y="4377714"/>
                  <a:pt x="8119685" y="4377714"/>
                  <a:pt x="7678681" y="4377714"/>
                </a:cubicBezTo>
                <a:cubicBezTo>
                  <a:pt x="7650106" y="4377714"/>
                  <a:pt x="7624388" y="4362531"/>
                  <a:pt x="7610101" y="4337857"/>
                </a:cubicBezTo>
                <a:cubicBezTo>
                  <a:pt x="7610101" y="4337857"/>
                  <a:pt x="7610101" y="4337857"/>
                  <a:pt x="7390076" y="3957318"/>
                </a:cubicBezTo>
                <a:cubicBezTo>
                  <a:pt x="7375787" y="3933593"/>
                  <a:pt x="7375787" y="3903225"/>
                  <a:pt x="7390076" y="3879501"/>
                </a:cubicBezTo>
                <a:cubicBezTo>
                  <a:pt x="7390076" y="3879501"/>
                  <a:pt x="7390076" y="3879501"/>
                  <a:pt x="7610101" y="3498961"/>
                </a:cubicBezTo>
                <a:cubicBezTo>
                  <a:pt x="7624388" y="3474287"/>
                  <a:pt x="7650106" y="3459104"/>
                  <a:pt x="7678681" y="3459104"/>
                </a:cubicBezTo>
                <a:close/>
                <a:moveTo>
                  <a:pt x="9108816" y="2082751"/>
                </a:moveTo>
                <a:cubicBezTo>
                  <a:pt x="9108816" y="2082751"/>
                  <a:pt x="9108816" y="2082751"/>
                  <a:pt x="9876937" y="2082751"/>
                </a:cubicBezTo>
                <a:cubicBezTo>
                  <a:pt x="9925048" y="2082751"/>
                  <a:pt x="9971500" y="2109197"/>
                  <a:pt x="9994727" y="2152172"/>
                </a:cubicBezTo>
                <a:cubicBezTo>
                  <a:pt x="9994727" y="2152172"/>
                  <a:pt x="9994727" y="2152172"/>
                  <a:pt x="10379617" y="2814978"/>
                </a:cubicBezTo>
                <a:cubicBezTo>
                  <a:pt x="10404502" y="2856301"/>
                  <a:pt x="10404502" y="2909193"/>
                  <a:pt x="10379617" y="2950515"/>
                </a:cubicBezTo>
                <a:cubicBezTo>
                  <a:pt x="10379617" y="2950515"/>
                  <a:pt x="10379617" y="2950515"/>
                  <a:pt x="9994727" y="3613321"/>
                </a:cubicBezTo>
                <a:cubicBezTo>
                  <a:pt x="9971500" y="3656296"/>
                  <a:pt x="9925048" y="3682742"/>
                  <a:pt x="9876937" y="3682742"/>
                </a:cubicBezTo>
                <a:cubicBezTo>
                  <a:pt x="9876937" y="3682742"/>
                  <a:pt x="9876937" y="3682742"/>
                  <a:pt x="9108816" y="3682742"/>
                </a:cubicBezTo>
                <a:cubicBezTo>
                  <a:pt x="9059045" y="3682742"/>
                  <a:pt x="9014252" y="3656296"/>
                  <a:pt x="8989367" y="3613321"/>
                </a:cubicBezTo>
                <a:cubicBezTo>
                  <a:pt x="8989367" y="3613321"/>
                  <a:pt x="8989367" y="3613321"/>
                  <a:pt x="8606137" y="2950515"/>
                </a:cubicBezTo>
                <a:cubicBezTo>
                  <a:pt x="8581251" y="2909193"/>
                  <a:pt x="8581251" y="2856301"/>
                  <a:pt x="8606137" y="2814978"/>
                </a:cubicBezTo>
                <a:cubicBezTo>
                  <a:pt x="8606137" y="2814978"/>
                  <a:pt x="8606137" y="2814978"/>
                  <a:pt x="8989367" y="2152172"/>
                </a:cubicBezTo>
                <a:cubicBezTo>
                  <a:pt x="9014252" y="2109197"/>
                  <a:pt x="9059045" y="2082751"/>
                  <a:pt x="9108816" y="2082751"/>
                </a:cubicBezTo>
                <a:close/>
                <a:moveTo>
                  <a:pt x="1321854" y="2071857"/>
                </a:moveTo>
                <a:cubicBezTo>
                  <a:pt x="1321854" y="2071857"/>
                  <a:pt x="1321854" y="2071857"/>
                  <a:pt x="5365317" y="2071857"/>
                </a:cubicBezTo>
                <a:cubicBezTo>
                  <a:pt x="5618580" y="2071857"/>
                  <a:pt x="5863108" y="2211072"/>
                  <a:pt x="5985373" y="2437296"/>
                </a:cubicBezTo>
                <a:cubicBezTo>
                  <a:pt x="5985373" y="2437296"/>
                  <a:pt x="5985373" y="2437296"/>
                  <a:pt x="8011470" y="5926372"/>
                </a:cubicBezTo>
                <a:cubicBezTo>
                  <a:pt x="8142468" y="6143896"/>
                  <a:pt x="8142468" y="6422327"/>
                  <a:pt x="8011470" y="6639850"/>
                </a:cubicBezTo>
                <a:cubicBezTo>
                  <a:pt x="8011470" y="6639850"/>
                  <a:pt x="8011470" y="6639850"/>
                  <a:pt x="7904625" y="6823844"/>
                </a:cubicBezTo>
                <a:lnTo>
                  <a:pt x="7884791" y="6858000"/>
                </a:lnTo>
                <a:lnTo>
                  <a:pt x="0" y="6858000"/>
                </a:lnTo>
                <a:lnTo>
                  <a:pt x="0" y="3635967"/>
                </a:lnTo>
                <a:lnTo>
                  <a:pt x="27177" y="3588964"/>
                </a:lnTo>
                <a:cubicBezTo>
                  <a:pt x="220245" y="3255048"/>
                  <a:pt x="440895" y="2873431"/>
                  <a:pt x="693065" y="2437296"/>
                </a:cubicBezTo>
                <a:cubicBezTo>
                  <a:pt x="824063" y="2211072"/>
                  <a:pt x="1059859" y="2071857"/>
                  <a:pt x="1321854" y="2071857"/>
                </a:cubicBezTo>
                <a:close/>
                <a:moveTo>
                  <a:pt x="6786399" y="753840"/>
                </a:moveTo>
                <a:cubicBezTo>
                  <a:pt x="6786399" y="753840"/>
                  <a:pt x="6786399" y="753840"/>
                  <a:pt x="8025968" y="753840"/>
                </a:cubicBezTo>
                <a:cubicBezTo>
                  <a:pt x="8103608" y="753840"/>
                  <a:pt x="8178571" y="796518"/>
                  <a:pt x="8216053" y="865869"/>
                </a:cubicBezTo>
                <a:cubicBezTo>
                  <a:pt x="8216053" y="865869"/>
                  <a:pt x="8216053" y="865869"/>
                  <a:pt x="8837177" y="1935484"/>
                </a:cubicBezTo>
                <a:cubicBezTo>
                  <a:pt x="8877335" y="2002169"/>
                  <a:pt x="8877335" y="2087523"/>
                  <a:pt x="8837177" y="2154207"/>
                </a:cubicBezTo>
                <a:cubicBezTo>
                  <a:pt x="8837177" y="2154207"/>
                  <a:pt x="8837177" y="2154207"/>
                  <a:pt x="8216053" y="3223823"/>
                </a:cubicBezTo>
                <a:cubicBezTo>
                  <a:pt x="8178571" y="3293174"/>
                  <a:pt x="8103608" y="3335852"/>
                  <a:pt x="8025968" y="3335852"/>
                </a:cubicBezTo>
                <a:cubicBezTo>
                  <a:pt x="8025968" y="3335852"/>
                  <a:pt x="8025968" y="3335852"/>
                  <a:pt x="6786399" y="3335852"/>
                </a:cubicBezTo>
                <a:cubicBezTo>
                  <a:pt x="6706082" y="3335852"/>
                  <a:pt x="6633796" y="3293174"/>
                  <a:pt x="6593637" y="3223823"/>
                </a:cubicBezTo>
                <a:cubicBezTo>
                  <a:pt x="6593637" y="3223823"/>
                  <a:pt x="6593637" y="3223823"/>
                  <a:pt x="5975192" y="2154207"/>
                </a:cubicBezTo>
                <a:cubicBezTo>
                  <a:pt x="5935033" y="2087523"/>
                  <a:pt x="5935033" y="2002169"/>
                  <a:pt x="5975192" y="1935484"/>
                </a:cubicBezTo>
                <a:cubicBezTo>
                  <a:pt x="5975192" y="1935484"/>
                  <a:pt x="5975192" y="1935484"/>
                  <a:pt x="6593637" y="865869"/>
                </a:cubicBezTo>
                <a:cubicBezTo>
                  <a:pt x="6633796" y="796518"/>
                  <a:pt x="6706082" y="753840"/>
                  <a:pt x="6786399" y="753840"/>
                </a:cubicBezTo>
                <a:close/>
                <a:moveTo>
                  <a:pt x="0" y="0"/>
                </a:moveTo>
                <a:lnTo>
                  <a:pt x="6966294" y="0"/>
                </a:lnTo>
                <a:lnTo>
                  <a:pt x="6852387" y="196155"/>
                </a:lnTo>
                <a:cubicBezTo>
                  <a:pt x="6627011" y="584267"/>
                  <a:pt x="6359899" y="1044253"/>
                  <a:pt x="6043322" y="1589421"/>
                </a:cubicBezTo>
                <a:cubicBezTo>
                  <a:pt x="5921057" y="1815646"/>
                  <a:pt x="5676528" y="1954861"/>
                  <a:pt x="5423265" y="1954861"/>
                </a:cubicBezTo>
                <a:cubicBezTo>
                  <a:pt x="5423265" y="1954861"/>
                  <a:pt x="5423265" y="1954861"/>
                  <a:pt x="1379802" y="1954861"/>
                </a:cubicBezTo>
                <a:cubicBezTo>
                  <a:pt x="1117807" y="1954861"/>
                  <a:pt x="882012" y="1815646"/>
                  <a:pt x="751013" y="1589421"/>
                </a:cubicBezTo>
                <a:cubicBezTo>
                  <a:pt x="751013" y="1589421"/>
                  <a:pt x="751013" y="1589421"/>
                  <a:pt x="1951" y="293901"/>
                </a:cubicBezTo>
                <a:lnTo>
                  <a:pt x="0" y="290527"/>
                </a:ln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908F9708-C0F9-461A-8F89-02446475AAB2}"/>
              </a:ext>
            </a:extLst>
          </p:cNvPr>
          <p:cNvSpPr txBox="1"/>
          <p:nvPr/>
        </p:nvSpPr>
        <p:spPr>
          <a:xfrm>
            <a:off x="7363916" y="246040"/>
            <a:ext cx="4345969" cy="830997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endParaRPr lang="en-GB" sz="4800" b="1" dirty="0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53ECE9CC-6A4D-444A-B677-BAE26A2534F1}"/>
              </a:ext>
            </a:extLst>
          </p:cNvPr>
          <p:cNvSpPr txBox="1"/>
          <p:nvPr/>
        </p:nvSpPr>
        <p:spPr>
          <a:xfrm>
            <a:off x="6206193" y="146304"/>
            <a:ext cx="5811917" cy="120032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r"/>
            <a:br>
              <a:rPr lang="en-GB" sz="2400" b="1" spc="600" dirty="0">
                <a:solidFill>
                  <a:srgbClr val="002060"/>
                </a:solidFill>
                <a:latin typeface="Nirmala UI" panose="020B0502040204020203" pitchFamily="34" charset="0"/>
                <a:ea typeface="Nirmala UI" panose="020B0502040204020203" pitchFamily="34" charset="0"/>
                <a:cs typeface="Nirmala UI" panose="020B0502040204020203" pitchFamily="34" charset="0"/>
              </a:rPr>
            </a:br>
            <a:br>
              <a:rPr lang="en-GB" sz="2400" b="1" spc="600" dirty="0">
                <a:solidFill>
                  <a:srgbClr val="002060"/>
                </a:solidFill>
                <a:latin typeface="Nirmala UI" panose="020B0502040204020203" pitchFamily="34" charset="0"/>
                <a:ea typeface="Nirmala UI" panose="020B0502040204020203" pitchFamily="34" charset="0"/>
                <a:cs typeface="Nirmala UI" panose="020B0502040204020203" pitchFamily="34" charset="0"/>
              </a:rPr>
            </a:br>
            <a:endParaRPr lang="en-GB" sz="2400" dirty="0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92E8E413-4238-409C-AE5F-411EF81AEA19}"/>
              </a:ext>
            </a:extLst>
          </p:cNvPr>
          <p:cNvSpPr txBox="1"/>
          <p:nvPr/>
        </p:nvSpPr>
        <p:spPr>
          <a:xfrm>
            <a:off x="5733504" y="2344080"/>
            <a:ext cx="5811917" cy="203132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r"/>
            <a:br>
              <a:rPr lang="en-GB" sz="3600" b="1" spc="300" dirty="0">
                <a:solidFill>
                  <a:srgbClr val="002060"/>
                </a:solidFill>
                <a:latin typeface="Nirmala UI" panose="020B0502040204020203" pitchFamily="34" charset="0"/>
                <a:ea typeface="Nirmala UI" panose="020B0502040204020203" pitchFamily="34" charset="0"/>
                <a:cs typeface="Nirmala UI" panose="020B0502040204020203" pitchFamily="34" charset="0"/>
              </a:rPr>
            </a:br>
            <a:br>
              <a:rPr lang="en-GB" sz="3600" b="1" spc="300" dirty="0">
                <a:solidFill>
                  <a:srgbClr val="002060"/>
                </a:solidFill>
                <a:latin typeface="Nirmala UI" panose="020B0502040204020203" pitchFamily="34" charset="0"/>
                <a:ea typeface="Nirmala UI" panose="020B0502040204020203" pitchFamily="34" charset="0"/>
                <a:cs typeface="Nirmala UI" panose="020B0502040204020203" pitchFamily="34" charset="0"/>
              </a:rPr>
            </a:br>
            <a:br>
              <a:rPr lang="en-GB" sz="1800" b="1" spc="600" dirty="0">
                <a:solidFill>
                  <a:srgbClr val="002060"/>
                </a:solidFill>
                <a:latin typeface="Nirmala UI" panose="020B0502040204020203" pitchFamily="34" charset="0"/>
                <a:ea typeface="Nirmala UI" panose="020B0502040204020203" pitchFamily="34" charset="0"/>
                <a:cs typeface="Nirmala UI" panose="020B0502040204020203" pitchFamily="34" charset="0"/>
              </a:rPr>
            </a:br>
            <a:br>
              <a:rPr lang="en-GB" sz="1800" b="1" spc="600" dirty="0">
                <a:solidFill>
                  <a:srgbClr val="002060"/>
                </a:solidFill>
                <a:latin typeface="Nirmala UI" panose="020B0502040204020203" pitchFamily="34" charset="0"/>
                <a:ea typeface="Nirmala UI" panose="020B0502040204020203" pitchFamily="34" charset="0"/>
                <a:cs typeface="Nirmala UI" panose="020B0502040204020203" pitchFamily="34" charset="0"/>
              </a:rPr>
            </a:br>
            <a:endParaRPr lang="en-GB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A4E19DDD-4FEC-4C54-8248-C94DA6894BAA}"/>
              </a:ext>
            </a:extLst>
          </p:cNvPr>
          <p:cNvSpPr txBox="1"/>
          <p:nvPr/>
        </p:nvSpPr>
        <p:spPr>
          <a:xfrm>
            <a:off x="4294208" y="211316"/>
            <a:ext cx="7662426" cy="89255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r"/>
            <a:r>
              <a:rPr lang="en-GB" sz="2600" b="1" spc="300" dirty="0">
                <a:solidFill>
                  <a:srgbClr val="002060"/>
                </a:solidFill>
                <a:latin typeface="Nirmala UI" panose="020B0502040204020203" pitchFamily="34" charset="0"/>
                <a:ea typeface="Nirmala UI" panose="020B0502040204020203" pitchFamily="34" charset="0"/>
                <a:cs typeface="Nirmala UI" panose="020B0502040204020203" pitchFamily="34" charset="0"/>
              </a:rPr>
              <a:t>THE DEVOLUTION OF POLICING:</a:t>
            </a:r>
          </a:p>
          <a:p>
            <a:pPr algn="r"/>
            <a:r>
              <a:rPr lang="en-GB" sz="2600" b="1" spc="300" dirty="0">
                <a:solidFill>
                  <a:srgbClr val="002060"/>
                </a:solidFill>
                <a:latin typeface="Nirmala UI" panose="020B0502040204020203" pitchFamily="34" charset="0"/>
                <a:ea typeface="Nirmala UI" panose="020B0502040204020203" pitchFamily="34" charset="0"/>
                <a:cs typeface="Nirmala UI" panose="020B0502040204020203" pitchFamily="34" charset="0"/>
              </a:rPr>
              <a:t>SECOND ATTACK VECTOR</a:t>
            </a:r>
            <a:endParaRPr lang="en-GB" sz="2400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D17A0466-D507-4DEE-95A1-4B712263378A}"/>
              </a:ext>
            </a:extLst>
          </p:cNvPr>
          <p:cNvSpPr txBox="1"/>
          <p:nvPr/>
        </p:nvSpPr>
        <p:spPr>
          <a:xfrm>
            <a:off x="6264360" y="1458410"/>
            <a:ext cx="5819610" cy="415498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Wingdings" panose="05000000000000000000" pitchFamily="2" charset="2"/>
              <a:buChar char="§"/>
            </a:pPr>
            <a:r>
              <a:rPr lang="en-GB" sz="2400" dirty="0">
                <a:solidFill>
                  <a:schemeClr val="bg1">
                    <a:lumMod val="50000"/>
                  </a:schemeClr>
                </a:solidFill>
                <a:latin typeface="Nirmala UI" panose="020B0502040204020203" pitchFamily="34" charset="0"/>
                <a:ea typeface="Nirmala UI" panose="020B0502040204020203" pitchFamily="34" charset="0"/>
                <a:cs typeface="Nirmala UI" panose="020B0502040204020203" pitchFamily="34" charset="0"/>
              </a:rPr>
              <a:t>Ministerial alignment – Deputy Minister for Social Justice</a:t>
            </a:r>
          </a:p>
          <a:p>
            <a:pPr marL="285750" indent="-285750">
              <a:buFont typeface="Wingdings" panose="05000000000000000000" pitchFamily="2" charset="2"/>
              <a:buChar char="§"/>
            </a:pPr>
            <a:endParaRPr lang="en-GB" sz="2400" dirty="0">
              <a:solidFill>
                <a:schemeClr val="bg1">
                  <a:lumMod val="50000"/>
                </a:schemeClr>
              </a:solidFill>
              <a:latin typeface="Nirmala UI" panose="020B0502040204020203" pitchFamily="34" charset="0"/>
              <a:ea typeface="Nirmala UI" panose="020B0502040204020203" pitchFamily="34" charset="0"/>
              <a:cs typeface="Nirmala UI" panose="020B0502040204020203" pitchFamily="34" charset="0"/>
            </a:endParaRPr>
          </a:p>
          <a:p>
            <a:pPr marL="285750" indent="-285750">
              <a:buFont typeface="Wingdings" panose="05000000000000000000" pitchFamily="2" charset="2"/>
              <a:buChar char="§"/>
            </a:pPr>
            <a:r>
              <a:rPr lang="en-GB" sz="2400" dirty="0">
                <a:solidFill>
                  <a:schemeClr val="bg1">
                    <a:lumMod val="50000"/>
                  </a:schemeClr>
                </a:solidFill>
                <a:latin typeface="Nirmala UI" panose="020B0502040204020203" pitchFamily="34" charset="0"/>
                <a:ea typeface="Nirmala UI" panose="020B0502040204020203" pitchFamily="34" charset="0"/>
                <a:cs typeface="Nirmala UI" panose="020B0502040204020203" pitchFamily="34" charset="0"/>
              </a:rPr>
              <a:t>Hold service to account</a:t>
            </a:r>
          </a:p>
          <a:p>
            <a:pPr marL="285750" indent="-285750">
              <a:buFont typeface="Wingdings" panose="05000000000000000000" pitchFamily="2" charset="2"/>
              <a:buChar char="§"/>
            </a:pPr>
            <a:endParaRPr lang="en-GB" sz="2400" dirty="0">
              <a:solidFill>
                <a:schemeClr val="bg1">
                  <a:lumMod val="50000"/>
                </a:schemeClr>
              </a:solidFill>
              <a:latin typeface="Nirmala UI" panose="020B0502040204020203" pitchFamily="34" charset="0"/>
              <a:ea typeface="Nirmala UI" panose="020B0502040204020203" pitchFamily="34" charset="0"/>
              <a:cs typeface="Nirmala UI" panose="020B0502040204020203" pitchFamily="34" charset="0"/>
            </a:endParaRPr>
          </a:p>
          <a:p>
            <a:pPr marL="285750" indent="-285750">
              <a:buFont typeface="Wingdings" panose="05000000000000000000" pitchFamily="2" charset="2"/>
              <a:buChar char="§"/>
            </a:pPr>
            <a:r>
              <a:rPr lang="en-GB" sz="2400" dirty="0">
                <a:solidFill>
                  <a:schemeClr val="bg1">
                    <a:lumMod val="50000"/>
                  </a:schemeClr>
                </a:solidFill>
                <a:latin typeface="Nirmala UI" panose="020B0502040204020203" pitchFamily="34" charset="0"/>
                <a:ea typeface="Nirmala UI" panose="020B0502040204020203" pitchFamily="34" charset="0"/>
                <a:cs typeface="Nirmala UI" panose="020B0502040204020203" pitchFamily="34" charset="0"/>
              </a:rPr>
              <a:t>Influence policing policy by proxy</a:t>
            </a:r>
          </a:p>
          <a:p>
            <a:pPr marL="285750" indent="-285750">
              <a:buFont typeface="Wingdings" panose="05000000000000000000" pitchFamily="2" charset="2"/>
              <a:buChar char="§"/>
            </a:pPr>
            <a:endParaRPr lang="en-GB" sz="2400" dirty="0">
              <a:solidFill>
                <a:schemeClr val="bg1">
                  <a:lumMod val="50000"/>
                </a:schemeClr>
              </a:solidFill>
              <a:latin typeface="Nirmala UI" panose="020B0502040204020203" pitchFamily="34" charset="0"/>
              <a:ea typeface="Nirmala UI" panose="020B0502040204020203" pitchFamily="34" charset="0"/>
              <a:cs typeface="Nirmala UI" panose="020B0502040204020203" pitchFamily="34" charset="0"/>
            </a:endParaRPr>
          </a:p>
          <a:p>
            <a:pPr marL="285750" indent="-285750">
              <a:buFont typeface="Wingdings" panose="05000000000000000000" pitchFamily="2" charset="2"/>
              <a:buChar char="§"/>
            </a:pPr>
            <a:r>
              <a:rPr lang="en-GB" sz="2400" dirty="0">
                <a:solidFill>
                  <a:schemeClr val="bg1">
                    <a:lumMod val="50000"/>
                  </a:schemeClr>
                </a:solidFill>
                <a:latin typeface="Nirmala UI" panose="020B0502040204020203" pitchFamily="34" charset="0"/>
                <a:ea typeface="Nirmala UI" panose="020B0502040204020203" pitchFamily="34" charset="0"/>
                <a:cs typeface="Nirmala UI" panose="020B0502040204020203" pitchFamily="34" charset="0"/>
              </a:rPr>
              <a:t>Legislative Consent Measures and Police, Crime, Sentencing and Courts Bill </a:t>
            </a:r>
          </a:p>
          <a:p>
            <a:pPr marL="285750" indent="-285750">
              <a:buFont typeface="Wingdings" panose="05000000000000000000" pitchFamily="2" charset="2"/>
              <a:buChar char="§"/>
            </a:pPr>
            <a:endParaRPr lang="en-GB" sz="2400" dirty="0">
              <a:solidFill>
                <a:schemeClr val="bg1">
                  <a:lumMod val="50000"/>
                </a:schemeClr>
              </a:solidFill>
              <a:latin typeface="Nirmala UI" panose="020B0502040204020203" pitchFamily="34" charset="0"/>
              <a:ea typeface="Nirmala UI" panose="020B0502040204020203" pitchFamily="34" charset="0"/>
              <a:cs typeface="Nirmala UI" panose="020B0502040204020203" pitchFamily="34" charset="0"/>
            </a:endParaRPr>
          </a:p>
        </p:txBody>
      </p:sp>
      <p:pic>
        <p:nvPicPr>
          <p:cNvPr id="4" name="Audio 3">
            <a:hlinkClick r:id="" action="ppaction://media"/>
            <a:extLst>
              <a:ext uri="{FF2B5EF4-FFF2-40B4-BE49-F238E27FC236}">
                <a16:creationId xmlns:a16="http://schemas.microsoft.com/office/drawing/2014/main" id="{58D7CCFA-D1FC-4E0D-894F-056B5048DE40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1569700" y="6235700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0083886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78294"/>
    </mc:Choice>
    <mc:Fallback>
      <p:transition spd="slow" advTm="7829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 descr="First Minister Mark Drakeford speaks during a Welsh Government press conference in Cardiff setting out coronavirus restrictions for Wales (Ben Birchall/PA)">
            <a:extLst>
              <a:ext uri="{FF2B5EF4-FFF2-40B4-BE49-F238E27FC236}">
                <a16:creationId xmlns:a16="http://schemas.microsoft.com/office/drawing/2014/main" id="{E6F6AA5C-9683-43D6-A98C-DBFB02200270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9515" r="1" b="3580"/>
          <a:stretch/>
        </p:blipFill>
        <p:spPr bwMode="auto">
          <a:xfrm>
            <a:off x="-1246116" y="0"/>
            <a:ext cx="7510476" cy="6857990"/>
          </a:xfrm>
          <a:custGeom>
            <a:avLst/>
            <a:gdLst/>
            <a:ahLst/>
            <a:cxnLst/>
            <a:rect l="l" t="t" r="r" b="b"/>
            <a:pathLst>
              <a:path w="10655455" h="6858000">
                <a:moveTo>
                  <a:pt x="8526285" y="6283111"/>
                </a:moveTo>
                <a:cubicBezTo>
                  <a:pt x="8526285" y="6283111"/>
                  <a:pt x="8526285" y="6283111"/>
                  <a:pt x="10157124" y="6283111"/>
                </a:cubicBezTo>
                <a:cubicBezTo>
                  <a:pt x="10259271" y="6283111"/>
                  <a:pt x="10357896" y="6339261"/>
                  <a:pt x="10407209" y="6430504"/>
                </a:cubicBezTo>
                <a:cubicBezTo>
                  <a:pt x="10407209" y="6430504"/>
                  <a:pt x="10407209" y="6430504"/>
                  <a:pt x="10606716" y="6774068"/>
                </a:cubicBezTo>
                <a:lnTo>
                  <a:pt x="10655455" y="6858000"/>
                </a:lnTo>
                <a:lnTo>
                  <a:pt x="8025501" y="6858000"/>
                </a:lnTo>
                <a:lnTo>
                  <a:pt x="8129453" y="6678214"/>
                </a:lnTo>
                <a:cubicBezTo>
                  <a:pt x="8174148" y="6600912"/>
                  <a:pt x="8221824" y="6518457"/>
                  <a:pt x="8272677" y="6430504"/>
                </a:cubicBezTo>
                <a:cubicBezTo>
                  <a:pt x="8325512" y="6339261"/>
                  <a:pt x="8420615" y="6283111"/>
                  <a:pt x="8526285" y="6283111"/>
                </a:cubicBezTo>
                <a:close/>
                <a:moveTo>
                  <a:pt x="8508611" y="4776272"/>
                </a:moveTo>
                <a:cubicBezTo>
                  <a:pt x="8508611" y="4776272"/>
                  <a:pt x="8508611" y="4776272"/>
                  <a:pt x="9153763" y="4776272"/>
                </a:cubicBezTo>
                <a:cubicBezTo>
                  <a:pt x="9194173" y="4776272"/>
                  <a:pt x="9233188" y="4798484"/>
                  <a:pt x="9252696" y="4834580"/>
                </a:cubicBezTo>
                <a:cubicBezTo>
                  <a:pt x="9252696" y="4834580"/>
                  <a:pt x="9252696" y="4834580"/>
                  <a:pt x="9575969" y="5391278"/>
                </a:cubicBezTo>
                <a:cubicBezTo>
                  <a:pt x="9596871" y="5425985"/>
                  <a:pt x="9596871" y="5470409"/>
                  <a:pt x="9575969" y="5505116"/>
                </a:cubicBezTo>
                <a:cubicBezTo>
                  <a:pt x="9575969" y="5505116"/>
                  <a:pt x="9575969" y="5505116"/>
                  <a:pt x="9252696" y="6061815"/>
                </a:cubicBezTo>
                <a:cubicBezTo>
                  <a:pt x="9233188" y="6097909"/>
                  <a:pt x="9194173" y="6120122"/>
                  <a:pt x="9153763" y="6120122"/>
                </a:cubicBezTo>
                <a:cubicBezTo>
                  <a:pt x="9153763" y="6120122"/>
                  <a:pt x="9153763" y="6120122"/>
                  <a:pt x="8508611" y="6120122"/>
                </a:cubicBezTo>
                <a:cubicBezTo>
                  <a:pt x="8466808" y="6120122"/>
                  <a:pt x="8429186" y="6097909"/>
                  <a:pt x="8408284" y="6061815"/>
                </a:cubicBezTo>
                <a:cubicBezTo>
                  <a:pt x="8408284" y="6061815"/>
                  <a:pt x="8408284" y="6061815"/>
                  <a:pt x="8086404" y="5505116"/>
                </a:cubicBezTo>
                <a:cubicBezTo>
                  <a:pt x="8065503" y="5470409"/>
                  <a:pt x="8065503" y="5425985"/>
                  <a:pt x="8086404" y="5391278"/>
                </a:cubicBezTo>
                <a:cubicBezTo>
                  <a:pt x="8086404" y="5391278"/>
                  <a:pt x="8086404" y="5391278"/>
                  <a:pt x="8408284" y="4834580"/>
                </a:cubicBezTo>
                <a:cubicBezTo>
                  <a:pt x="8429186" y="4798484"/>
                  <a:pt x="8466808" y="4776272"/>
                  <a:pt x="8508611" y="4776272"/>
                </a:cubicBezTo>
                <a:close/>
                <a:moveTo>
                  <a:pt x="8438383" y="4182594"/>
                </a:moveTo>
                <a:cubicBezTo>
                  <a:pt x="8438383" y="4182594"/>
                  <a:pt x="8438383" y="4182594"/>
                  <a:pt x="8671249" y="4182594"/>
                </a:cubicBezTo>
                <a:cubicBezTo>
                  <a:pt x="8685834" y="4182594"/>
                  <a:pt x="8699916" y="4190612"/>
                  <a:pt x="8706958" y="4203640"/>
                </a:cubicBezTo>
                <a:cubicBezTo>
                  <a:pt x="8706958" y="4203640"/>
                  <a:pt x="8706958" y="4203640"/>
                  <a:pt x="8823642" y="4404579"/>
                </a:cubicBezTo>
                <a:cubicBezTo>
                  <a:pt x="8831187" y="4417106"/>
                  <a:pt x="8831187" y="4433141"/>
                  <a:pt x="8823642" y="4445668"/>
                </a:cubicBezTo>
                <a:cubicBezTo>
                  <a:pt x="8823642" y="4445668"/>
                  <a:pt x="8823642" y="4445668"/>
                  <a:pt x="8706958" y="4646606"/>
                </a:cubicBezTo>
                <a:cubicBezTo>
                  <a:pt x="8699916" y="4659635"/>
                  <a:pt x="8685834" y="4667652"/>
                  <a:pt x="8671249" y="4667652"/>
                </a:cubicBezTo>
                <a:cubicBezTo>
                  <a:pt x="8671249" y="4667652"/>
                  <a:pt x="8671249" y="4667652"/>
                  <a:pt x="8438383" y="4667652"/>
                </a:cubicBezTo>
                <a:cubicBezTo>
                  <a:pt x="8423295" y="4667652"/>
                  <a:pt x="8409715" y="4659635"/>
                  <a:pt x="8402170" y="4646606"/>
                </a:cubicBezTo>
                <a:cubicBezTo>
                  <a:pt x="8402170" y="4646606"/>
                  <a:pt x="8402170" y="4646606"/>
                  <a:pt x="8285989" y="4445668"/>
                </a:cubicBezTo>
                <a:cubicBezTo>
                  <a:pt x="8278445" y="4433141"/>
                  <a:pt x="8278445" y="4417106"/>
                  <a:pt x="8285989" y="4404579"/>
                </a:cubicBezTo>
                <a:cubicBezTo>
                  <a:pt x="8285989" y="4404579"/>
                  <a:pt x="8285989" y="4404579"/>
                  <a:pt x="8402170" y="4203640"/>
                </a:cubicBezTo>
                <a:cubicBezTo>
                  <a:pt x="8409715" y="4190612"/>
                  <a:pt x="8423295" y="4182594"/>
                  <a:pt x="8438383" y="4182594"/>
                </a:cubicBezTo>
                <a:close/>
                <a:moveTo>
                  <a:pt x="7678681" y="3459104"/>
                </a:moveTo>
                <a:cubicBezTo>
                  <a:pt x="7678681" y="3459104"/>
                  <a:pt x="7678681" y="3459104"/>
                  <a:pt x="8119685" y="3459104"/>
                </a:cubicBezTo>
                <a:cubicBezTo>
                  <a:pt x="8147308" y="3459104"/>
                  <a:pt x="8173978" y="3474287"/>
                  <a:pt x="8187313" y="3498961"/>
                </a:cubicBezTo>
                <a:cubicBezTo>
                  <a:pt x="8187313" y="3498961"/>
                  <a:pt x="8187313" y="3498961"/>
                  <a:pt x="8408292" y="3879501"/>
                </a:cubicBezTo>
                <a:cubicBezTo>
                  <a:pt x="8422579" y="3903225"/>
                  <a:pt x="8422579" y="3933593"/>
                  <a:pt x="8408292" y="3957318"/>
                </a:cubicBezTo>
                <a:cubicBezTo>
                  <a:pt x="8408292" y="3957318"/>
                  <a:pt x="8408292" y="3957318"/>
                  <a:pt x="8187313" y="4337857"/>
                </a:cubicBezTo>
                <a:cubicBezTo>
                  <a:pt x="8173978" y="4362531"/>
                  <a:pt x="8147308" y="4377714"/>
                  <a:pt x="8119685" y="4377714"/>
                </a:cubicBezTo>
                <a:cubicBezTo>
                  <a:pt x="8119685" y="4377714"/>
                  <a:pt x="8119685" y="4377714"/>
                  <a:pt x="7678681" y="4377714"/>
                </a:cubicBezTo>
                <a:cubicBezTo>
                  <a:pt x="7650106" y="4377714"/>
                  <a:pt x="7624388" y="4362531"/>
                  <a:pt x="7610101" y="4337857"/>
                </a:cubicBezTo>
                <a:cubicBezTo>
                  <a:pt x="7610101" y="4337857"/>
                  <a:pt x="7610101" y="4337857"/>
                  <a:pt x="7390076" y="3957318"/>
                </a:cubicBezTo>
                <a:cubicBezTo>
                  <a:pt x="7375787" y="3933593"/>
                  <a:pt x="7375787" y="3903225"/>
                  <a:pt x="7390076" y="3879501"/>
                </a:cubicBezTo>
                <a:cubicBezTo>
                  <a:pt x="7390076" y="3879501"/>
                  <a:pt x="7390076" y="3879501"/>
                  <a:pt x="7610101" y="3498961"/>
                </a:cubicBezTo>
                <a:cubicBezTo>
                  <a:pt x="7624388" y="3474287"/>
                  <a:pt x="7650106" y="3459104"/>
                  <a:pt x="7678681" y="3459104"/>
                </a:cubicBezTo>
                <a:close/>
                <a:moveTo>
                  <a:pt x="9108816" y="2082751"/>
                </a:moveTo>
                <a:cubicBezTo>
                  <a:pt x="9108816" y="2082751"/>
                  <a:pt x="9108816" y="2082751"/>
                  <a:pt x="9876937" y="2082751"/>
                </a:cubicBezTo>
                <a:cubicBezTo>
                  <a:pt x="9925048" y="2082751"/>
                  <a:pt x="9971500" y="2109197"/>
                  <a:pt x="9994727" y="2152172"/>
                </a:cubicBezTo>
                <a:cubicBezTo>
                  <a:pt x="9994727" y="2152172"/>
                  <a:pt x="9994727" y="2152172"/>
                  <a:pt x="10379617" y="2814978"/>
                </a:cubicBezTo>
                <a:cubicBezTo>
                  <a:pt x="10404502" y="2856301"/>
                  <a:pt x="10404502" y="2909193"/>
                  <a:pt x="10379617" y="2950515"/>
                </a:cubicBezTo>
                <a:cubicBezTo>
                  <a:pt x="10379617" y="2950515"/>
                  <a:pt x="10379617" y="2950515"/>
                  <a:pt x="9994727" y="3613321"/>
                </a:cubicBezTo>
                <a:cubicBezTo>
                  <a:pt x="9971500" y="3656296"/>
                  <a:pt x="9925048" y="3682742"/>
                  <a:pt x="9876937" y="3682742"/>
                </a:cubicBezTo>
                <a:cubicBezTo>
                  <a:pt x="9876937" y="3682742"/>
                  <a:pt x="9876937" y="3682742"/>
                  <a:pt x="9108816" y="3682742"/>
                </a:cubicBezTo>
                <a:cubicBezTo>
                  <a:pt x="9059045" y="3682742"/>
                  <a:pt x="9014252" y="3656296"/>
                  <a:pt x="8989367" y="3613321"/>
                </a:cubicBezTo>
                <a:cubicBezTo>
                  <a:pt x="8989367" y="3613321"/>
                  <a:pt x="8989367" y="3613321"/>
                  <a:pt x="8606137" y="2950515"/>
                </a:cubicBezTo>
                <a:cubicBezTo>
                  <a:pt x="8581251" y="2909193"/>
                  <a:pt x="8581251" y="2856301"/>
                  <a:pt x="8606137" y="2814978"/>
                </a:cubicBezTo>
                <a:cubicBezTo>
                  <a:pt x="8606137" y="2814978"/>
                  <a:pt x="8606137" y="2814978"/>
                  <a:pt x="8989367" y="2152172"/>
                </a:cubicBezTo>
                <a:cubicBezTo>
                  <a:pt x="9014252" y="2109197"/>
                  <a:pt x="9059045" y="2082751"/>
                  <a:pt x="9108816" y="2082751"/>
                </a:cubicBezTo>
                <a:close/>
                <a:moveTo>
                  <a:pt x="1321854" y="2071857"/>
                </a:moveTo>
                <a:cubicBezTo>
                  <a:pt x="1321854" y="2071857"/>
                  <a:pt x="1321854" y="2071857"/>
                  <a:pt x="5365317" y="2071857"/>
                </a:cubicBezTo>
                <a:cubicBezTo>
                  <a:pt x="5618580" y="2071857"/>
                  <a:pt x="5863108" y="2211072"/>
                  <a:pt x="5985373" y="2437296"/>
                </a:cubicBezTo>
                <a:cubicBezTo>
                  <a:pt x="5985373" y="2437296"/>
                  <a:pt x="5985373" y="2437296"/>
                  <a:pt x="8011470" y="5926372"/>
                </a:cubicBezTo>
                <a:cubicBezTo>
                  <a:pt x="8142468" y="6143896"/>
                  <a:pt x="8142468" y="6422327"/>
                  <a:pt x="8011470" y="6639850"/>
                </a:cubicBezTo>
                <a:cubicBezTo>
                  <a:pt x="8011470" y="6639850"/>
                  <a:pt x="8011470" y="6639850"/>
                  <a:pt x="7904625" y="6823844"/>
                </a:cubicBezTo>
                <a:lnTo>
                  <a:pt x="7884791" y="6858000"/>
                </a:lnTo>
                <a:lnTo>
                  <a:pt x="0" y="6858000"/>
                </a:lnTo>
                <a:lnTo>
                  <a:pt x="0" y="3635967"/>
                </a:lnTo>
                <a:lnTo>
                  <a:pt x="27177" y="3588964"/>
                </a:lnTo>
                <a:cubicBezTo>
                  <a:pt x="220245" y="3255048"/>
                  <a:pt x="440895" y="2873431"/>
                  <a:pt x="693065" y="2437296"/>
                </a:cubicBezTo>
                <a:cubicBezTo>
                  <a:pt x="824063" y="2211072"/>
                  <a:pt x="1059859" y="2071857"/>
                  <a:pt x="1321854" y="2071857"/>
                </a:cubicBezTo>
                <a:close/>
                <a:moveTo>
                  <a:pt x="6786399" y="753840"/>
                </a:moveTo>
                <a:cubicBezTo>
                  <a:pt x="6786399" y="753840"/>
                  <a:pt x="6786399" y="753840"/>
                  <a:pt x="8025968" y="753840"/>
                </a:cubicBezTo>
                <a:cubicBezTo>
                  <a:pt x="8103608" y="753840"/>
                  <a:pt x="8178571" y="796518"/>
                  <a:pt x="8216053" y="865869"/>
                </a:cubicBezTo>
                <a:cubicBezTo>
                  <a:pt x="8216053" y="865869"/>
                  <a:pt x="8216053" y="865869"/>
                  <a:pt x="8837177" y="1935484"/>
                </a:cubicBezTo>
                <a:cubicBezTo>
                  <a:pt x="8877335" y="2002169"/>
                  <a:pt x="8877335" y="2087523"/>
                  <a:pt x="8837177" y="2154207"/>
                </a:cubicBezTo>
                <a:cubicBezTo>
                  <a:pt x="8837177" y="2154207"/>
                  <a:pt x="8837177" y="2154207"/>
                  <a:pt x="8216053" y="3223823"/>
                </a:cubicBezTo>
                <a:cubicBezTo>
                  <a:pt x="8178571" y="3293174"/>
                  <a:pt x="8103608" y="3335852"/>
                  <a:pt x="8025968" y="3335852"/>
                </a:cubicBezTo>
                <a:cubicBezTo>
                  <a:pt x="8025968" y="3335852"/>
                  <a:pt x="8025968" y="3335852"/>
                  <a:pt x="6786399" y="3335852"/>
                </a:cubicBezTo>
                <a:cubicBezTo>
                  <a:pt x="6706082" y="3335852"/>
                  <a:pt x="6633796" y="3293174"/>
                  <a:pt x="6593637" y="3223823"/>
                </a:cubicBezTo>
                <a:cubicBezTo>
                  <a:pt x="6593637" y="3223823"/>
                  <a:pt x="6593637" y="3223823"/>
                  <a:pt x="5975192" y="2154207"/>
                </a:cubicBezTo>
                <a:cubicBezTo>
                  <a:pt x="5935033" y="2087523"/>
                  <a:pt x="5935033" y="2002169"/>
                  <a:pt x="5975192" y="1935484"/>
                </a:cubicBezTo>
                <a:cubicBezTo>
                  <a:pt x="5975192" y="1935484"/>
                  <a:pt x="5975192" y="1935484"/>
                  <a:pt x="6593637" y="865869"/>
                </a:cubicBezTo>
                <a:cubicBezTo>
                  <a:pt x="6633796" y="796518"/>
                  <a:pt x="6706082" y="753840"/>
                  <a:pt x="6786399" y="753840"/>
                </a:cubicBezTo>
                <a:close/>
                <a:moveTo>
                  <a:pt x="0" y="0"/>
                </a:moveTo>
                <a:lnTo>
                  <a:pt x="6966294" y="0"/>
                </a:lnTo>
                <a:lnTo>
                  <a:pt x="6852387" y="196155"/>
                </a:lnTo>
                <a:cubicBezTo>
                  <a:pt x="6627011" y="584267"/>
                  <a:pt x="6359899" y="1044253"/>
                  <a:pt x="6043322" y="1589421"/>
                </a:cubicBezTo>
                <a:cubicBezTo>
                  <a:pt x="5921057" y="1815646"/>
                  <a:pt x="5676528" y="1954861"/>
                  <a:pt x="5423265" y="1954861"/>
                </a:cubicBezTo>
                <a:cubicBezTo>
                  <a:pt x="5423265" y="1954861"/>
                  <a:pt x="5423265" y="1954861"/>
                  <a:pt x="1379802" y="1954861"/>
                </a:cubicBezTo>
                <a:cubicBezTo>
                  <a:pt x="1117807" y="1954861"/>
                  <a:pt x="882012" y="1815646"/>
                  <a:pt x="751013" y="1589421"/>
                </a:cubicBezTo>
                <a:cubicBezTo>
                  <a:pt x="751013" y="1589421"/>
                  <a:pt x="751013" y="1589421"/>
                  <a:pt x="1951" y="293901"/>
                </a:cubicBezTo>
                <a:lnTo>
                  <a:pt x="0" y="290527"/>
                </a:ln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2A02A117-E8E8-4CB9-B267-FA8CE310AAF5}"/>
              </a:ext>
            </a:extLst>
          </p:cNvPr>
          <p:cNvSpPr txBox="1"/>
          <p:nvPr/>
        </p:nvSpPr>
        <p:spPr>
          <a:xfrm>
            <a:off x="4294208" y="211316"/>
            <a:ext cx="7662426" cy="89255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r"/>
            <a:r>
              <a:rPr lang="en-GB" sz="2600" b="1" spc="300" dirty="0">
                <a:solidFill>
                  <a:srgbClr val="002060"/>
                </a:solidFill>
                <a:latin typeface="Nirmala UI" panose="020B0502040204020203" pitchFamily="34" charset="0"/>
                <a:ea typeface="Nirmala UI" panose="020B0502040204020203" pitchFamily="34" charset="0"/>
                <a:cs typeface="Nirmala UI" panose="020B0502040204020203" pitchFamily="34" charset="0"/>
              </a:rPr>
              <a:t>THE DEVOLUTION OF POLICING:</a:t>
            </a:r>
          </a:p>
          <a:p>
            <a:pPr algn="r"/>
            <a:r>
              <a:rPr lang="en-GB" sz="2600" b="1" spc="300" dirty="0">
                <a:solidFill>
                  <a:srgbClr val="002060"/>
                </a:solidFill>
                <a:latin typeface="Nirmala UI" panose="020B0502040204020203" pitchFamily="34" charset="0"/>
                <a:ea typeface="Nirmala UI" panose="020B0502040204020203" pitchFamily="34" charset="0"/>
                <a:cs typeface="Nirmala UI" panose="020B0502040204020203" pitchFamily="34" charset="0"/>
              </a:rPr>
              <a:t>THIRD ATTACK VECTOR</a:t>
            </a:r>
            <a:endParaRPr lang="en-GB" sz="2400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454A4378-68A0-4C7D-BA74-CFB3ADFD69D6}"/>
              </a:ext>
            </a:extLst>
          </p:cNvPr>
          <p:cNvSpPr txBox="1"/>
          <p:nvPr/>
        </p:nvSpPr>
        <p:spPr>
          <a:xfrm>
            <a:off x="6264360" y="1458410"/>
            <a:ext cx="5819610" cy="45243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Wingdings" panose="05000000000000000000" pitchFamily="2" charset="2"/>
              <a:buChar char="§"/>
            </a:pPr>
            <a:r>
              <a:rPr lang="en-GB" sz="2400" dirty="0">
                <a:solidFill>
                  <a:schemeClr val="bg1">
                    <a:lumMod val="50000"/>
                  </a:schemeClr>
                </a:solidFill>
                <a:latin typeface="Nirmala UI" panose="020B0502040204020203" pitchFamily="34" charset="0"/>
                <a:ea typeface="Nirmala UI" panose="020B0502040204020203" pitchFamily="34" charset="0"/>
                <a:cs typeface="Nirmala UI" panose="020B0502040204020203" pitchFamily="34" charset="0"/>
              </a:rPr>
              <a:t>Financial levers</a:t>
            </a:r>
          </a:p>
          <a:p>
            <a:pPr marL="285750" indent="-285750">
              <a:buFont typeface="Wingdings" panose="05000000000000000000" pitchFamily="2" charset="2"/>
              <a:buChar char="§"/>
            </a:pPr>
            <a:endParaRPr lang="en-GB" sz="2400" dirty="0">
              <a:solidFill>
                <a:schemeClr val="bg1">
                  <a:lumMod val="50000"/>
                </a:schemeClr>
              </a:solidFill>
              <a:latin typeface="Nirmala UI" panose="020B0502040204020203" pitchFamily="34" charset="0"/>
              <a:ea typeface="Nirmala UI" panose="020B0502040204020203" pitchFamily="34" charset="0"/>
              <a:cs typeface="Nirmala UI" panose="020B0502040204020203" pitchFamily="34" charset="0"/>
            </a:endParaRPr>
          </a:p>
          <a:p>
            <a:pPr marL="285750" indent="-285750">
              <a:buFont typeface="Wingdings" panose="05000000000000000000" pitchFamily="2" charset="2"/>
              <a:buChar char="§"/>
            </a:pPr>
            <a:r>
              <a:rPr lang="en-GB" sz="2400" dirty="0">
                <a:solidFill>
                  <a:schemeClr val="bg1">
                    <a:lumMod val="50000"/>
                  </a:schemeClr>
                </a:solidFill>
                <a:latin typeface="Nirmala UI" panose="020B0502040204020203" pitchFamily="34" charset="0"/>
                <a:ea typeface="Nirmala UI" panose="020B0502040204020203" pitchFamily="34" charset="0"/>
                <a:cs typeface="Nirmala UI" panose="020B0502040204020203" pitchFamily="34" charset="0"/>
              </a:rPr>
              <a:t>500 Welsh Government funded PCSOs</a:t>
            </a:r>
          </a:p>
          <a:p>
            <a:pPr marL="285750" indent="-285750">
              <a:buFont typeface="Wingdings" panose="05000000000000000000" pitchFamily="2" charset="2"/>
              <a:buChar char="§"/>
            </a:pPr>
            <a:endParaRPr lang="en-GB" sz="2400" dirty="0">
              <a:solidFill>
                <a:schemeClr val="bg1">
                  <a:lumMod val="50000"/>
                </a:schemeClr>
              </a:solidFill>
              <a:latin typeface="Nirmala UI" panose="020B0502040204020203" pitchFamily="34" charset="0"/>
              <a:ea typeface="Nirmala UI" panose="020B0502040204020203" pitchFamily="34" charset="0"/>
              <a:cs typeface="Nirmala UI" panose="020B0502040204020203" pitchFamily="34" charset="0"/>
            </a:endParaRPr>
          </a:p>
          <a:p>
            <a:pPr marL="285750" indent="-285750">
              <a:buFont typeface="Wingdings" panose="05000000000000000000" pitchFamily="2" charset="2"/>
              <a:buChar char="§"/>
            </a:pPr>
            <a:r>
              <a:rPr lang="en-GB" sz="2400" dirty="0">
                <a:solidFill>
                  <a:schemeClr val="bg1">
                    <a:lumMod val="50000"/>
                  </a:schemeClr>
                </a:solidFill>
                <a:latin typeface="Nirmala UI" panose="020B0502040204020203" pitchFamily="34" charset="0"/>
                <a:ea typeface="Nirmala UI" panose="020B0502040204020203" pitchFamily="34" charset="0"/>
                <a:cs typeface="Nirmala UI" panose="020B0502040204020203" pitchFamily="34" charset="0"/>
              </a:rPr>
              <a:t>Political capital and influence</a:t>
            </a:r>
          </a:p>
          <a:p>
            <a:pPr marL="285750" indent="-285750">
              <a:buFont typeface="Wingdings" panose="05000000000000000000" pitchFamily="2" charset="2"/>
              <a:buChar char="§"/>
            </a:pPr>
            <a:endParaRPr lang="en-GB" sz="2400" dirty="0">
              <a:solidFill>
                <a:schemeClr val="bg1">
                  <a:lumMod val="50000"/>
                </a:schemeClr>
              </a:solidFill>
              <a:latin typeface="Nirmala UI" panose="020B0502040204020203" pitchFamily="34" charset="0"/>
              <a:ea typeface="Nirmala UI" panose="020B0502040204020203" pitchFamily="34" charset="0"/>
              <a:cs typeface="Nirmala UI" panose="020B0502040204020203" pitchFamily="34" charset="0"/>
            </a:endParaRPr>
          </a:p>
          <a:p>
            <a:pPr marL="285750" indent="-285750">
              <a:buFont typeface="Wingdings" panose="05000000000000000000" pitchFamily="2" charset="2"/>
              <a:buChar char="§"/>
            </a:pPr>
            <a:r>
              <a:rPr lang="en-GB" sz="2400" dirty="0">
                <a:solidFill>
                  <a:schemeClr val="bg1">
                    <a:lumMod val="50000"/>
                  </a:schemeClr>
                </a:solidFill>
                <a:latin typeface="Nirmala UI" panose="020B0502040204020203" pitchFamily="34" charset="0"/>
                <a:ea typeface="Nirmala UI" panose="020B0502040204020203" pitchFamily="34" charset="0"/>
                <a:cs typeface="Nirmala UI" panose="020B0502040204020203" pitchFamily="34" charset="0"/>
              </a:rPr>
              <a:t>Tactical use of conditional grant funding to shape service design</a:t>
            </a:r>
          </a:p>
          <a:p>
            <a:pPr marL="285750" indent="-285750">
              <a:buFont typeface="Wingdings" panose="05000000000000000000" pitchFamily="2" charset="2"/>
              <a:buChar char="§"/>
            </a:pPr>
            <a:endParaRPr lang="en-GB" sz="2400" dirty="0">
              <a:solidFill>
                <a:schemeClr val="bg1">
                  <a:lumMod val="50000"/>
                </a:schemeClr>
              </a:solidFill>
              <a:latin typeface="Nirmala UI" panose="020B0502040204020203" pitchFamily="34" charset="0"/>
              <a:ea typeface="Nirmala UI" panose="020B0502040204020203" pitchFamily="34" charset="0"/>
              <a:cs typeface="Nirmala UI" panose="020B0502040204020203" pitchFamily="34" charset="0"/>
            </a:endParaRPr>
          </a:p>
          <a:p>
            <a:pPr marL="285750" indent="-285750">
              <a:buFont typeface="Wingdings" panose="05000000000000000000" pitchFamily="2" charset="2"/>
              <a:buChar char="§"/>
            </a:pPr>
            <a:r>
              <a:rPr lang="en-GB" sz="2400" dirty="0">
                <a:solidFill>
                  <a:schemeClr val="bg1">
                    <a:lumMod val="50000"/>
                  </a:schemeClr>
                </a:solidFill>
                <a:latin typeface="Nirmala UI" panose="020B0502040204020203" pitchFamily="34" charset="0"/>
                <a:ea typeface="Nirmala UI" panose="020B0502040204020203" pitchFamily="34" charset="0"/>
                <a:cs typeface="Nirmala UI" panose="020B0502040204020203" pitchFamily="34" charset="0"/>
              </a:rPr>
              <a:t>Weaponization of the Barnett formula</a:t>
            </a:r>
          </a:p>
          <a:p>
            <a:pPr marL="285750" indent="-285750">
              <a:buFont typeface="Wingdings" panose="05000000000000000000" pitchFamily="2" charset="2"/>
              <a:buChar char="§"/>
            </a:pPr>
            <a:endParaRPr lang="en-GB" sz="2400" dirty="0">
              <a:solidFill>
                <a:schemeClr val="bg1">
                  <a:lumMod val="50000"/>
                </a:schemeClr>
              </a:solidFill>
              <a:latin typeface="Nirmala UI" panose="020B0502040204020203" pitchFamily="34" charset="0"/>
              <a:ea typeface="Nirmala UI" panose="020B0502040204020203" pitchFamily="34" charset="0"/>
              <a:cs typeface="Nirmala UI" panose="020B0502040204020203" pitchFamily="34" charset="0"/>
            </a:endParaRPr>
          </a:p>
          <a:p>
            <a:pPr marL="285750" indent="-285750">
              <a:buFont typeface="Wingdings" panose="05000000000000000000" pitchFamily="2" charset="2"/>
              <a:buChar char="§"/>
            </a:pPr>
            <a:r>
              <a:rPr lang="en-GB" sz="2400" dirty="0">
                <a:solidFill>
                  <a:schemeClr val="bg1">
                    <a:lumMod val="50000"/>
                  </a:schemeClr>
                </a:solidFill>
                <a:latin typeface="Nirmala UI" panose="020B0502040204020203" pitchFamily="34" charset="0"/>
                <a:ea typeface="Nirmala UI" panose="020B0502040204020203" pitchFamily="34" charset="0"/>
                <a:cs typeface="Nirmala UI" panose="020B0502040204020203" pitchFamily="34" charset="0"/>
              </a:rPr>
              <a:t>Police apprenticeships funding </a:t>
            </a:r>
          </a:p>
        </p:txBody>
      </p:sp>
      <p:pic>
        <p:nvPicPr>
          <p:cNvPr id="11" name="Audio 10">
            <a:hlinkClick r:id="" action="ppaction://media"/>
            <a:extLst>
              <a:ext uri="{FF2B5EF4-FFF2-40B4-BE49-F238E27FC236}">
                <a16:creationId xmlns:a16="http://schemas.microsoft.com/office/drawing/2014/main" id="{3DEDA476-D647-40D6-AEB1-16D38EE440D2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1569700" y="6235700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8625679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11251"/>
    </mc:Choice>
    <mc:Fallback>
      <p:transition spd="slow" advTm="11125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1"/>
                </p:tgtEl>
              </p:cMediaNode>
            </p:audio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102" name="Picture 6" descr="Special investigation: MCN joins North Wales Police for a day on their  patch | MCN">
            <a:extLst>
              <a:ext uri="{FF2B5EF4-FFF2-40B4-BE49-F238E27FC236}">
                <a16:creationId xmlns:a16="http://schemas.microsoft.com/office/drawing/2014/main" id="{0930770E-EC6D-40D2-BEC5-41C61705C6EF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579" r="1" b="1"/>
          <a:stretch/>
        </p:blipFill>
        <p:spPr bwMode="auto">
          <a:xfrm>
            <a:off x="-4559455" y="0"/>
            <a:ext cx="10655455" cy="6857990"/>
          </a:xfrm>
          <a:custGeom>
            <a:avLst/>
            <a:gdLst/>
            <a:ahLst/>
            <a:cxnLst/>
            <a:rect l="l" t="t" r="r" b="b"/>
            <a:pathLst>
              <a:path w="10655455" h="6858000">
                <a:moveTo>
                  <a:pt x="8526285" y="6283111"/>
                </a:moveTo>
                <a:cubicBezTo>
                  <a:pt x="8526285" y="6283111"/>
                  <a:pt x="8526285" y="6283111"/>
                  <a:pt x="10157124" y="6283111"/>
                </a:cubicBezTo>
                <a:cubicBezTo>
                  <a:pt x="10259271" y="6283111"/>
                  <a:pt x="10357896" y="6339261"/>
                  <a:pt x="10407209" y="6430504"/>
                </a:cubicBezTo>
                <a:cubicBezTo>
                  <a:pt x="10407209" y="6430504"/>
                  <a:pt x="10407209" y="6430504"/>
                  <a:pt x="10606716" y="6774068"/>
                </a:cubicBezTo>
                <a:lnTo>
                  <a:pt x="10655455" y="6858000"/>
                </a:lnTo>
                <a:lnTo>
                  <a:pt x="8025501" y="6858000"/>
                </a:lnTo>
                <a:lnTo>
                  <a:pt x="8129453" y="6678214"/>
                </a:lnTo>
                <a:cubicBezTo>
                  <a:pt x="8174148" y="6600912"/>
                  <a:pt x="8221824" y="6518457"/>
                  <a:pt x="8272677" y="6430504"/>
                </a:cubicBezTo>
                <a:cubicBezTo>
                  <a:pt x="8325512" y="6339261"/>
                  <a:pt x="8420615" y="6283111"/>
                  <a:pt x="8526285" y="6283111"/>
                </a:cubicBezTo>
                <a:close/>
                <a:moveTo>
                  <a:pt x="8508611" y="4776272"/>
                </a:moveTo>
                <a:cubicBezTo>
                  <a:pt x="8508611" y="4776272"/>
                  <a:pt x="8508611" y="4776272"/>
                  <a:pt x="9153763" y="4776272"/>
                </a:cubicBezTo>
                <a:cubicBezTo>
                  <a:pt x="9194173" y="4776272"/>
                  <a:pt x="9233188" y="4798484"/>
                  <a:pt x="9252696" y="4834580"/>
                </a:cubicBezTo>
                <a:cubicBezTo>
                  <a:pt x="9252696" y="4834580"/>
                  <a:pt x="9252696" y="4834580"/>
                  <a:pt x="9575969" y="5391278"/>
                </a:cubicBezTo>
                <a:cubicBezTo>
                  <a:pt x="9596871" y="5425985"/>
                  <a:pt x="9596871" y="5470409"/>
                  <a:pt x="9575969" y="5505116"/>
                </a:cubicBezTo>
                <a:cubicBezTo>
                  <a:pt x="9575969" y="5505116"/>
                  <a:pt x="9575969" y="5505116"/>
                  <a:pt x="9252696" y="6061815"/>
                </a:cubicBezTo>
                <a:cubicBezTo>
                  <a:pt x="9233188" y="6097909"/>
                  <a:pt x="9194173" y="6120122"/>
                  <a:pt x="9153763" y="6120122"/>
                </a:cubicBezTo>
                <a:cubicBezTo>
                  <a:pt x="9153763" y="6120122"/>
                  <a:pt x="9153763" y="6120122"/>
                  <a:pt x="8508611" y="6120122"/>
                </a:cubicBezTo>
                <a:cubicBezTo>
                  <a:pt x="8466808" y="6120122"/>
                  <a:pt x="8429186" y="6097909"/>
                  <a:pt x="8408284" y="6061815"/>
                </a:cubicBezTo>
                <a:cubicBezTo>
                  <a:pt x="8408284" y="6061815"/>
                  <a:pt x="8408284" y="6061815"/>
                  <a:pt x="8086404" y="5505116"/>
                </a:cubicBezTo>
                <a:cubicBezTo>
                  <a:pt x="8065503" y="5470409"/>
                  <a:pt x="8065503" y="5425985"/>
                  <a:pt x="8086404" y="5391278"/>
                </a:cubicBezTo>
                <a:cubicBezTo>
                  <a:pt x="8086404" y="5391278"/>
                  <a:pt x="8086404" y="5391278"/>
                  <a:pt x="8408284" y="4834580"/>
                </a:cubicBezTo>
                <a:cubicBezTo>
                  <a:pt x="8429186" y="4798484"/>
                  <a:pt x="8466808" y="4776272"/>
                  <a:pt x="8508611" y="4776272"/>
                </a:cubicBezTo>
                <a:close/>
                <a:moveTo>
                  <a:pt x="8438383" y="4182594"/>
                </a:moveTo>
                <a:cubicBezTo>
                  <a:pt x="8438383" y="4182594"/>
                  <a:pt x="8438383" y="4182594"/>
                  <a:pt x="8671249" y="4182594"/>
                </a:cubicBezTo>
                <a:cubicBezTo>
                  <a:pt x="8685834" y="4182594"/>
                  <a:pt x="8699916" y="4190612"/>
                  <a:pt x="8706958" y="4203640"/>
                </a:cubicBezTo>
                <a:cubicBezTo>
                  <a:pt x="8706958" y="4203640"/>
                  <a:pt x="8706958" y="4203640"/>
                  <a:pt x="8823642" y="4404579"/>
                </a:cubicBezTo>
                <a:cubicBezTo>
                  <a:pt x="8831187" y="4417106"/>
                  <a:pt x="8831187" y="4433141"/>
                  <a:pt x="8823642" y="4445668"/>
                </a:cubicBezTo>
                <a:cubicBezTo>
                  <a:pt x="8823642" y="4445668"/>
                  <a:pt x="8823642" y="4445668"/>
                  <a:pt x="8706958" y="4646606"/>
                </a:cubicBezTo>
                <a:cubicBezTo>
                  <a:pt x="8699916" y="4659635"/>
                  <a:pt x="8685834" y="4667652"/>
                  <a:pt x="8671249" y="4667652"/>
                </a:cubicBezTo>
                <a:cubicBezTo>
                  <a:pt x="8671249" y="4667652"/>
                  <a:pt x="8671249" y="4667652"/>
                  <a:pt x="8438383" y="4667652"/>
                </a:cubicBezTo>
                <a:cubicBezTo>
                  <a:pt x="8423295" y="4667652"/>
                  <a:pt x="8409715" y="4659635"/>
                  <a:pt x="8402170" y="4646606"/>
                </a:cubicBezTo>
                <a:cubicBezTo>
                  <a:pt x="8402170" y="4646606"/>
                  <a:pt x="8402170" y="4646606"/>
                  <a:pt x="8285989" y="4445668"/>
                </a:cubicBezTo>
                <a:cubicBezTo>
                  <a:pt x="8278445" y="4433141"/>
                  <a:pt x="8278445" y="4417106"/>
                  <a:pt x="8285989" y="4404579"/>
                </a:cubicBezTo>
                <a:cubicBezTo>
                  <a:pt x="8285989" y="4404579"/>
                  <a:pt x="8285989" y="4404579"/>
                  <a:pt x="8402170" y="4203640"/>
                </a:cubicBezTo>
                <a:cubicBezTo>
                  <a:pt x="8409715" y="4190612"/>
                  <a:pt x="8423295" y="4182594"/>
                  <a:pt x="8438383" y="4182594"/>
                </a:cubicBezTo>
                <a:close/>
                <a:moveTo>
                  <a:pt x="7678681" y="3459104"/>
                </a:moveTo>
                <a:cubicBezTo>
                  <a:pt x="7678681" y="3459104"/>
                  <a:pt x="7678681" y="3459104"/>
                  <a:pt x="8119685" y="3459104"/>
                </a:cubicBezTo>
                <a:cubicBezTo>
                  <a:pt x="8147308" y="3459104"/>
                  <a:pt x="8173978" y="3474287"/>
                  <a:pt x="8187313" y="3498961"/>
                </a:cubicBezTo>
                <a:cubicBezTo>
                  <a:pt x="8187313" y="3498961"/>
                  <a:pt x="8187313" y="3498961"/>
                  <a:pt x="8408292" y="3879501"/>
                </a:cubicBezTo>
                <a:cubicBezTo>
                  <a:pt x="8422579" y="3903225"/>
                  <a:pt x="8422579" y="3933593"/>
                  <a:pt x="8408292" y="3957318"/>
                </a:cubicBezTo>
                <a:cubicBezTo>
                  <a:pt x="8408292" y="3957318"/>
                  <a:pt x="8408292" y="3957318"/>
                  <a:pt x="8187313" y="4337857"/>
                </a:cubicBezTo>
                <a:cubicBezTo>
                  <a:pt x="8173978" y="4362531"/>
                  <a:pt x="8147308" y="4377714"/>
                  <a:pt x="8119685" y="4377714"/>
                </a:cubicBezTo>
                <a:cubicBezTo>
                  <a:pt x="8119685" y="4377714"/>
                  <a:pt x="8119685" y="4377714"/>
                  <a:pt x="7678681" y="4377714"/>
                </a:cubicBezTo>
                <a:cubicBezTo>
                  <a:pt x="7650106" y="4377714"/>
                  <a:pt x="7624388" y="4362531"/>
                  <a:pt x="7610101" y="4337857"/>
                </a:cubicBezTo>
                <a:cubicBezTo>
                  <a:pt x="7610101" y="4337857"/>
                  <a:pt x="7610101" y="4337857"/>
                  <a:pt x="7390076" y="3957318"/>
                </a:cubicBezTo>
                <a:cubicBezTo>
                  <a:pt x="7375787" y="3933593"/>
                  <a:pt x="7375787" y="3903225"/>
                  <a:pt x="7390076" y="3879501"/>
                </a:cubicBezTo>
                <a:cubicBezTo>
                  <a:pt x="7390076" y="3879501"/>
                  <a:pt x="7390076" y="3879501"/>
                  <a:pt x="7610101" y="3498961"/>
                </a:cubicBezTo>
                <a:cubicBezTo>
                  <a:pt x="7624388" y="3474287"/>
                  <a:pt x="7650106" y="3459104"/>
                  <a:pt x="7678681" y="3459104"/>
                </a:cubicBezTo>
                <a:close/>
                <a:moveTo>
                  <a:pt x="9108816" y="2082751"/>
                </a:moveTo>
                <a:cubicBezTo>
                  <a:pt x="9108816" y="2082751"/>
                  <a:pt x="9108816" y="2082751"/>
                  <a:pt x="9876937" y="2082751"/>
                </a:cubicBezTo>
                <a:cubicBezTo>
                  <a:pt x="9925048" y="2082751"/>
                  <a:pt x="9971500" y="2109197"/>
                  <a:pt x="9994727" y="2152172"/>
                </a:cubicBezTo>
                <a:cubicBezTo>
                  <a:pt x="9994727" y="2152172"/>
                  <a:pt x="9994727" y="2152172"/>
                  <a:pt x="10379617" y="2814978"/>
                </a:cubicBezTo>
                <a:cubicBezTo>
                  <a:pt x="10404502" y="2856301"/>
                  <a:pt x="10404502" y="2909193"/>
                  <a:pt x="10379617" y="2950515"/>
                </a:cubicBezTo>
                <a:cubicBezTo>
                  <a:pt x="10379617" y="2950515"/>
                  <a:pt x="10379617" y="2950515"/>
                  <a:pt x="9994727" y="3613321"/>
                </a:cubicBezTo>
                <a:cubicBezTo>
                  <a:pt x="9971500" y="3656296"/>
                  <a:pt x="9925048" y="3682742"/>
                  <a:pt x="9876937" y="3682742"/>
                </a:cubicBezTo>
                <a:cubicBezTo>
                  <a:pt x="9876937" y="3682742"/>
                  <a:pt x="9876937" y="3682742"/>
                  <a:pt x="9108816" y="3682742"/>
                </a:cubicBezTo>
                <a:cubicBezTo>
                  <a:pt x="9059045" y="3682742"/>
                  <a:pt x="9014252" y="3656296"/>
                  <a:pt x="8989367" y="3613321"/>
                </a:cubicBezTo>
                <a:cubicBezTo>
                  <a:pt x="8989367" y="3613321"/>
                  <a:pt x="8989367" y="3613321"/>
                  <a:pt x="8606137" y="2950515"/>
                </a:cubicBezTo>
                <a:cubicBezTo>
                  <a:pt x="8581251" y="2909193"/>
                  <a:pt x="8581251" y="2856301"/>
                  <a:pt x="8606137" y="2814978"/>
                </a:cubicBezTo>
                <a:cubicBezTo>
                  <a:pt x="8606137" y="2814978"/>
                  <a:pt x="8606137" y="2814978"/>
                  <a:pt x="8989367" y="2152172"/>
                </a:cubicBezTo>
                <a:cubicBezTo>
                  <a:pt x="9014252" y="2109197"/>
                  <a:pt x="9059045" y="2082751"/>
                  <a:pt x="9108816" y="2082751"/>
                </a:cubicBezTo>
                <a:close/>
                <a:moveTo>
                  <a:pt x="1321854" y="2071857"/>
                </a:moveTo>
                <a:cubicBezTo>
                  <a:pt x="1321854" y="2071857"/>
                  <a:pt x="1321854" y="2071857"/>
                  <a:pt x="5365317" y="2071857"/>
                </a:cubicBezTo>
                <a:cubicBezTo>
                  <a:pt x="5618580" y="2071857"/>
                  <a:pt x="5863108" y="2211072"/>
                  <a:pt x="5985373" y="2437296"/>
                </a:cubicBezTo>
                <a:cubicBezTo>
                  <a:pt x="5985373" y="2437296"/>
                  <a:pt x="5985373" y="2437296"/>
                  <a:pt x="8011470" y="5926372"/>
                </a:cubicBezTo>
                <a:cubicBezTo>
                  <a:pt x="8142468" y="6143896"/>
                  <a:pt x="8142468" y="6422327"/>
                  <a:pt x="8011470" y="6639850"/>
                </a:cubicBezTo>
                <a:cubicBezTo>
                  <a:pt x="8011470" y="6639850"/>
                  <a:pt x="8011470" y="6639850"/>
                  <a:pt x="7904625" y="6823844"/>
                </a:cubicBezTo>
                <a:lnTo>
                  <a:pt x="7884791" y="6858000"/>
                </a:lnTo>
                <a:lnTo>
                  <a:pt x="0" y="6858000"/>
                </a:lnTo>
                <a:lnTo>
                  <a:pt x="0" y="3635967"/>
                </a:lnTo>
                <a:lnTo>
                  <a:pt x="27177" y="3588964"/>
                </a:lnTo>
                <a:cubicBezTo>
                  <a:pt x="220245" y="3255048"/>
                  <a:pt x="440895" y="2873431"/>
                  <a:pt x="693065" y="2437296"/>
                </a:cubicBezTo>
                <a:cubicBezTo>
                  <a:pt x="824063" y="2211072"/>
                  <a:pt x="1059859" y="2071857"/>
                  <a:pt x="1321854" y="2071857"/>
                </a:cubicBezTo>
                <a:close/>
                <a:moveTo>
                  <a:pt x="6786399" y="753840"/>
                </a:moveTo>
                <a:cubicBezTo>
                  <a:pt x="6786399" y="753840"/>
                  <a:pt x="6786399" y="753840"/>
                  <a:pt x="8025968" y="753840"/>
                </a:cubicBezTo>
                <a:cubicBezTo>
                  <a:pt x="8103608" y="753840"/>
                  <a:pt x="8178571" y="796518"/>
                  <a:pt x="8216053" y="865869"/>
                </a:cubicBezTo>
                <a:cubicBezTo>
                  <a:pt x="8216053" y="865869"/>
                  <a:pt x="8216053" y="865869"/>
                  <a:pt x="8837177" y="1935484"/>
                </a:cubicBezTo>
                <a:cubicBezTo>
                  <a:pt x="8877335" y="2002169"/>
                  <a:pt x="8877335" y="2087523"/>
                  <a:pt x="8837177" y="2154207"/>
                </a:cubicBezTo>
                <a:cubicBezTo>
                  <a:pt x="8837177" y="2154207"/>
                  <a:pt x="8837177" y="2154207"/>
                  <a:pt x="8216053" y="3223823"/>
                </a:cubicBezTo>
                <a:cubicBezTo>
                  <a:pt x="8178571" y="3293174"/>
                  <a:pt x="8103608" y="3335852"/>
                  <a:pt x="8025968" y="3335852"/>
                </a:cubicBezTo>
                <a:cubicBezTo>
                  <a:pt x="8025968" y="3335852"/>
                  <a:pt x="8025968" y="3335852"/>
                  <a:pt x="6786399" y="3335852"/>
                </a:cubicBezTo>
                <a:cubicBezTo>
                  <a:pt x="6706082" y="3335852"/>
                  <a:pt x="6633796" y="3293174"/>
                  <a:pt x="6593637" y="3223823"/>
                </a:cubicBezTo>
                <a:cubicBezTo>
                  <a:pt x="6593637" y="3223823"/>
                  <a:pt x="6593637" y="3223823"/>
                  <a:pt x="5975192" y="2154207"/>
                </a:cubicBezTo>
                <a:cubicBezTo>
                  <a:pt x="5935033" y="2087523"/>
                  <a:pt x="5935033" y="2002169"/>
                  <a:pt x="5975192" y="1935484"/>
                </a:cubicBezTo>
                <a:cubicBezTo>
                  <a:pt x="5975192" y="1935484"/>
                  <a:pt x="5975192" y="1935484"/>
                  <a:pt x="6593637" y="865869"/>
                </a:cubicBezTo>
                <a:cubicBezTo>
                  <a:pt x="6633796" y="796518"/>
                  <a:pt x="6706082" y="753840"/>
                  <a:pt x="6786399" y="753840"/>
                </a:cubicBezTo>
                <a:close/>
                <a:moveTo>
                  <a:pt x="0" y="0"/>
                </a:moveTo>
                <a:lnTo>
                  <a:pt x="6966294" y="0"/>
                </a:lnTo>
                <a:lnTo>
                  <a:pt x="6852387" y="196155"/>
                </a:lnTo>
                <a:cubicBezTo>
                  <a:pt x="6627011" y="584267"/>
                  <a:pt x="6359899" y="1044253"/>
                  <a:pt x="6043322" y="1589421"/>
                </a:cubicBezTo>
                <a:cubicBezTo>
                  <a:pt x="5921057" y="1815646"/>
                  <a:pt x="5676528" y="1954861"/>
                  <a:pt x="5423265" y="1954861"/>
                </a:cubicBezTo>
                <a:cubicBezTo>
                  <a:pt x="5423265" y="1954861"/>
                  <a:pt x="5423265" y="1954861"/>
                  <a:pt x="1379802" y="1954861"/>
                </a:cubicBezTo>
                <a:cubicBezTo>
                  <a:pt x="1117807" y="1954861"/>
                  <a:pt x="882012" y="1815646"/>
                  <a:pt x="751013" y="1589421"/>
                </a:cubicBezTo>
                <a:cubicBezTo>
                  <a:pt x="751013" y="1589421"/>
                  <a:pt x="751013" y="1589421"/>
                  <a:pt x="1951" y="293901"/>
                </a:cubicBezTo>
                <a:lnTo>
                  <a:pt x="0" y="290527"/>
                </a:ln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865B941E-8A14-47A2-B803-ECC5FCF86991}"/>
              </a:ext>
            </a:extLst>
          </p:cNvPr>
          <p:cNvSpPr txBox="1"/>
          <p:nvPr/>
        </p:nvSpPr>
        <p:spPr>
          <a:xfrm>
            <a:off x="4294208" y="211316"/>
            <a:ext cx="7662426" cy="89255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r"/>
            <a:r>
              <a:rPr lang="en-GB" sz="2600" b="1" spc="300" dirty="0">
                <a:solidFill>
                  <a:srgbClr val="002060"/>
                </a:solidFill>
                <a:latin typeface="Nirmala UI" panose="020B0502040204020203" pitchFamily="34" charset="0"/>
                <a:ea typeface="Nirmala UI" panose="020B0502040204020203" pitchFamily="34" charset="0"/>
                <a:cs typeface="Nirmala UI" panose="020B0502040204020203" pitchFamily="34" charset="0"/>
              </a:rPr>
              <a:t>THE DEVOLUTION OF POLICING:</a:t>
            </a:r>
          </a:p>
          <a:p>
            <a:pPr algn="r"/>
            <a:r>
              <a:rPr lang="en-GB" sz="2600" b="1" spc="300" dirty="0">
                <a:solidFill>
                  <a:srgbClr val="002060"/>
                </a:solidFill>
                <a:latin typeface="Nirmala UI" panose="020B0502040204020203" pitchFamily="34" charset="0"/>
                <a:ea typeface="Nirmala UI" panose="020B0502040204020203" pitchFamily="34" charset="0"/>
                <a:cs typeface="Nirmala UI" panose="020B0502040204020203" pitchFamily="34" charset="0"/>
              </a:rPr>
              <a:t>FOURTH ATTACK VECTOR</a:t>
            </a:r>
            <a:endParaRPr lang="en-GB" sz="2400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569E1678-814B-4616-AF0D-C61C4BE4A370}"/>
              </a:ext>
            </a:extLst>
          </p:cNvPr>
          <p:cNvSpPr txBox="1"/>
          <p:nvPr/>
        </p:nvSpPr>
        <p:spPr>
          <a:xfrm>
            <a:off x="6096000" y="1458410"/>
            <a:ext cx="5819610" cy="723274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Wingdings" panose="05000000000000000000" pitchFamily="2" charset="2"/>
              <a:buChar char="§"/>
            </a:pPr>
            <a:r>
              <a:rPr lang="en-GB" sz="2400" dirty="0">
                <a:solidFill>
                  <a:schemeClr val="bg1">
                    <a:lumMod val="50000"/>
                  </a:schemeClr>
                </a:solidFill>
                <a:latin typeface="Nirmala UI" panose="020B0502040204020203" pitchFamily="34" charset="0"/>
                <a:ea typeface="Nirmala UI" panose="020B0502040204020203" pitchFamily="34" charset="0"/>
                <a:cs typeface="Nirmala UI" panose="020B0502040204020203" pitchFamily="34" charset="0"/>
              </a:rPr>
              <a:t>Political capital gained from leadership of COVID-19 pandemic</a:t>
            </a:r>
          </a:p>
          <a:p>
            <a:pPr marL="342900" indent="-342900">
              <a:buFont typeface="Wingdings" panose="05000000000000000000" pitchFamily="2" charset="2"/>
              <a:buChar char="§"/>
            </a:pPr>
            <a:endParaRPr lang="en-GB" sz="3200" dirty="0">
              <a:solidFill>
                <a:schemeClr val="bg1">
                  <a:lumMod val="50000"/>
                </a:schemeClr>
              </a:solidFill>
              <a:latin typeface="Nirmala UI" panose="020B0502040204020203" pitchFamily="34" charset="0"/>
              <a:ea typeface="Nirmala UI" panose="020B0502040204020203" pitchFamily="34" charset="0"/>
              <a:cs typeface="Nirmala UI" panose="020B0502040204020203" pitchFamily="34" charset="0"/>
            </a:endParaRPr>
          </a:p>
          <a:p>
            <a:pPr marL="342900" indent="-342900">
              <a:buFont typeface="Wingdings" panose="05000000000000000000" pitchFamily="2" charset="2"/>
              <a:buChar char="§"/>
            </a:pPr>
            <a:r>
              <a:rPr lang="en-GB" sz="2400" dirty="0">
                <a:solidFill>
                  <a:schemeClr val="bg1">
                    <a:lumMod val="50000"/>
                  </a:schemeClr>
                </a:solidFill>
                <a:effectLst/>
                <a:latin typeface="Nirmala UI" panose="020B0502040204020203" pitchFamily="34" charset="0"/>
                <a:ea typeface="Nirmala UI" panose="020B0502040204020203" pitchFamily="34" charset="0"/>
                <a:cs typeface="Nirmala UI" panose="020B0502040204020203" pitchFamily="34" charset="0"/>
              </a:rPr>
              <a:t>Health Protection (Coronavirus) (Wales) Regulations 2020</a:t>
            </a:r>
          </a:p>
          <a:p>
            <a:pPr marL="342900" indent="-342900">
              <a:buFont typeface="Wingdings" panose="05000000000000000000" pitchFamily="2" charset="2"/>
              <a:buChar char="§"/>
            </a:pPr>
            <a:endParaRPr lang="en-GB" sz="2400" dirty="0">
              <a:solidFill>
                <a:schemeClr val="bg1">
                  <a:lumMod val="50000"/>
                </a:schemeClr>
              </a:solidFill>
              <a:latin typeface="Nirmala UI" panose="020B0502040204020203" pitchFamily="34" charset="0"/>
              <a:ea typeface="Nirmala UI" panose="020B0502040204020203" pitchFamily="34" charset="0"/>
              <a:cs typeface="Nirmala UI" panose="020B0502040204020203" pitchFamily="34" charset="0"/>
            </a:endParaRPr>
          </a:p>
          <a:p>
            <a:pPr marL="342900" indent="-342900">
              <a:buFont typeface="Wingdings" panose="05000000000000000000" pitchFamily="2" charset="2"/>
              <a:buChar char="§"/>
            </a:pPr>
            <a:r>
              <a:rPr lang="en-GB" sz="2400" dirty="0">
                <a:solidFill>
                  <a:schemeClr val="bg1">
                    <a:lumMod val="50000"/>
                  </a:schemeClr>
                </a:solidFill>
                <a:latin typeface="Nirmala UI" panose="020B0502040204020203" pitchFamily="34" charset="0"/>
                <a:ea typeface="Nirmala UI" panose="020B0502040204020203" pitchFamily="34" charset="0"/>
                <a:cs typeface="Nirmala UI" panose="020B0502040204020203" pitchFamily="34" charset="0"/>
              </a:rPr>
              <a:t>Distinctive suite of civil restrictions and police powers</a:t>
            </a:r>
          </a:p>
          <a:p>
            <a:pPr marL="342900" indent="-342900">
              <a:buFont typeface="Wingdings" panose="05000000000000000000" pitchFamily="2" charset="2"/>
              <a:buChar char="§"/>
            </a:pPr>
            <a:endParaRPr lang="en-GB" sz="2400" dirty="0">
              <a:solidFill>
                <a:schemeClr val="bg1">
                  <a:lumMod val="50000"/>
                </a:schemeClr>
              </a:solidFill>
              <a:latin typeface="Nirmala UI" panose="020B0502040204020203" pitchFamily="34" charset="0"/>
              <a:ea typeface="Nirmala UI" panose="020B0502040204020203" pitchFamily="34" charset="0"/>
              <a:cs typeface="Nirmala UI" panose="020B0502040204020203" pitchFamily="34" charset="0"/>
            </a:endParaRPr>
          </a:p>
          <a:p>
            <a:pPr marL="342900" indent="-342900">
              <a:buFont typeface="Wingdings" panose="05000000000000000000" pitchFamily="2" charset="2"/>
              <a:buChar char="§"/>
            </a:pPr>
            <a:r>
              <a:rPr lang="en-GB" sz="2400" dirty="0">
                <a:solidFill>
                  <a:schemeClr val="bg1">
                    <a:lumMod val="50000"/>
                  </a:schemeClr>
                </a:solidFill>
                <a:latin typeface="Nirmala UI" panose="020B0502040204020203" pitchFamily="34" charset="0"/>
                <a:ea typeface="Nirmala UI" panose="020B0502040204020203" pitchFamily="34" charset="0"/>
                <a:cs typeface="Nirmala UI" panose="020B0502040204020203" pitchFamily="34" charset="0"/>
              </a:rPr>
              <a:t>Political opportunism – Sarah Everard vigil </a:t>
            </a:r>
          </a:p>
          <a:p>
            <a:pPr marL="342900" indent="-342900">
              <a:buFont typeface="Wingdings" panose="05000000000000000000" pitchFamily="2" charset="2"/>
              <a:buChar char="§"/>
            </a:pPr>
            <a:endParaRPr lang="en-GB" sz="2400" dirty="0">
              <a:solidFill>
                <a:schemeClr val="bg1">
                  <a:lumMod val="50000"/>
                </a:schemeClr>
              </a:solidFill>
              <a:latin typeface="Nirmala UI" panose="020B0502040204020203" pitchFamily="34" charset="0"/>
              <a:ea typeface="Nirmala UI" panose="020B0502040204020203" pitchFamily="34" charset="0"/>
              <a:cs typeface="Nirmala UI" panose="020B0502040204020203" pitchFamily="34" charset="0"/>
            </a:endParaRPr>
          </a:p>
          <a:p>
            <a:pPr marL="342900" indent="-342900">
              <a:buFont typeface="Wingdings" panose="05000000000000000000" pitchFamily="2" charset="2"/>
              <a:buChar char="§"/>
            </a:pPr>
            <a:r>
              <a:rPr lang="en-GB" sz="2400" dirty="0">
                <a:solidFill>
                  <a:schemeClr val="bg1">
                    <a:lumMod val="50000"/>
                  </a:schemeClr>
                </a:solidFill>
                <a:latin typeface="Nirmala UI" panose="020B0502040204020203" pitchFamily="34" charset="0"/>
                <a:ea typeface="Nirmala UI" panose="020B0502040204020203" pitchFamily="34" charset="0"/>
                <a:cs typeface="Nirmala UI" panose="020B0502040204020203" pitchFamily="34" charset="0"/>
              </a:rPr>
              <a:t>Demonstration of credibility and experience</a:t>
            </a:r>
            <a:endParaRPr lang="en-GB" sz="3200" dirty="0">
              <a:solidFill>
                <a:schemeClr val="bg1">
                  <a:lumMod val="50000"/>
                </a:schemeClr>
              </a:solidFill>
              <a:latin typeface="Nirmala UI" panose="020B0502040204020203" pitchFamily="34" charset="0"/>
              <a:ea typeface="Nirmala UI" panose="020B0502040204020203" pitchFamily="34" charset="0"/>
              <a:cs typeface="Nirmala UI" panose="020B0502040204020203" pitchFamily="34" charset="0"/>
            </a:endParaRPr>
          </a:p>
          <a:p>
            <a:endParaRPr lang="en-GB" sz="2400" dirty="0">
              <a:solidFill>
                <a:schemeClr val="bg1">
                  <a:lumMod val="50000"/>
                </a:schemeClr>
              </a:solidFill>
              <a:latin typeface="Nirmala UI" panose="020B0502040204020203" pitchFamily="34" charset="0"/>
              <a:ea typeface="Nirmala UI" panose="020B0502040204020203" pitchFamily="34" charset="0"/>
              <a:cs typeface="Nirmala UI" panose="020B0502040204020203" pitchFamily="34" charset="0"/>
            </a:endParaRPr>
          </a:p>
          <a:p>
            <a:pPr marL="285750" indent="-285750">
              <a:buFont typeface="Wingdings" panose="05000000000000000000" pitchFamily="2" charset="2"/>
              <a:buChar char="§"/>
            </a:pPr>
            <a:endParaRPr lang="en-GB" sz="2400" dirty="0">
              <a:solidFill>
                <a:schemeClr val="bg1">
                  <a:lumMod val="50000"/>
                </a:schemeClr>
              </a:solidFill>
              <a:latin typeface="Nirmala UI" panose="020B0502040204020203" pitchFamily="34" charset="0"/>
              <a:ea typeface="Nirmala UI" panose="020B0502040204020203" pitchFamily="34" charset="0"/>
              <a:cs typeface="Nirmala UI" panose="020B0502040204020203" pitchFamily="34" charset="0"/>
            </a:endParaRPr>
          </a:p>
          <a:p>
            <a:pPr marL="285750" indent="-285750">
              <a:buFont typeface="Wingdings" panose="05000000000000000000" pitchFamily="2" charset="2"/>
              <a:buChar char="§"/>
            </a:pPr>
            <a:endParaRPr lang="en-GB" sz="2400" dirty="0">
              <a:solidFill>
                <a:schemeClr val="bg1">
                  <a:lumMod val="50000"/>
                </a:schemeClr>
              </a:solidFill>
              <a:latin typeface="Nirmala UI" panose="020B0502040204020203" pitchFamily="34" charset="0"/>
              <a:ea typeface="Nirmala UI" panose="020B0502040204020203" pitchFamily="34" charset="0"/>
              <a:cs typeface="Nirmala UI" panose="020B0502040204020203" pitchFamily="34" charset="0"/>
            </a:endParaRPr>
          </a:p>
          <a:p>
            <a:pPr marL="285750" indent="-285750">
              <a:buFont typeface="Wingdings" panose="05000000000000000000" pitchFamily="2" charset="2"/>
              <a:buChar char="§"/>
            </a:pPr>
            <a:endParaRPr lang="en-GB" sz="2400" dirty="0">
              <a:solidFill>
                <a:schemeClr val="bg1">
                  <a:lumMod val="50000"/>
                </a:schemeClr>
              </a:solidFill>
              <a:latin typeface="Nirmala UI" panose="020B0502040204020203" pitchFamily="34" charset="0"/>
              <a:ea typeface="Nirmala UI" panose="020B0502040204020203" pitchFamily="34" charset="0"/>
              <a:cs typeface="Nirmala UI" panose="020B0502040204020203" pitchFamily="34" charset="0"/>
            </a:endParaRPr>
          </a:p>
          <a:p>
            <a:pPr marL="285750" indent="-285750">
              <a:buFont typeface="Wingdings" panose="05000000000000000000" pitchFamily="2" charset="2"/>
              <a:buChar char="§"/>
            </a:pPr>
            <a:endParaRPr lang="en-GB" sz="2400" dirty="0">
              <a:solidFill>
                <a:schemeClr val="bg1">
                  <a:lumMod val="50000"/>
                </a:schemeClr>
              </a:solidFill>
              <a:latin typeface="Nirmala UI" panose="020B0502040204020203" pitchFamily="34" charset="0"/>
              <a:ea typeface="Nirmala UI" panose="020B0502040204020203" pitchFamily="34" charset="0"/>
              <a:cs typeface="Nirmala UI" panose="020B0502040204020203" pitchFamily="34" charset="0"/>
            </a:endParaRPr>
          </a:p>
        </p:txBody>
      </p:sp>
      <p:pic>
        <p:nvPicPr>
          <p:cNvPr id="15" name="Audio 14">
            <a:hlinkClick r:id="" action="ppaction://media"/>
            <a:extLst>
              <a:ext uri="{FF2B5EF4-FFF2-40B4-BE49-F238E27FC236}">
                <a16:creationId xmlns:a16="http://schemas.microsoft.com/office/drawing/2014/main" id="{387BE823-3A98-4148-90E1-EE2952998703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1569700" y="6235700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3502917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10826"/>
    </mc:Choice>
    <mc:Fallback>
      <p:transition spd="slow" advTm="110826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5"/>
                </p:tgtEl>
              </p:cMediaNode>
            </p:audio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4" name="Picture 6" descr="Committee will look at adding up to 30 more Senedd Members | The National  Wales">
            <a:extLst>
              <a:ext uri="{FF2B5EF4-FFF2-40B4-BE49-F238E27FC236}">
                <a16:creationId xmlns:a16="http://schemas.microsoft.com/office/drawing/2014/main" id="{F8362738-6807-45D2-9AA4-D0B3F99C89CC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1305" b="3580"/>
          <a:stretch/>
        </p:blipFill>
        <p:spPr bwMode="auto">
          <a:xfrm>
            <a:off x="-468352" y="10"/>
            <a:ext cx="7319789" cy="6857990"/>
          </a:xfrm>
          <a:custGeom>
            <a:avLst/>
            <a:gdLst/>
            <a:ahLst/>
            <a:cxnLst/>
            <a:rect l="l" t="t" r="r" b="b"/>
            <a:pathLst>
              <a:path w="10655455" h="6858000">
                <a:moveTo>
                  <a:pt x="8526285" y="6283111"/>
                </a:moveTo>
                <a:cubicBezTo>
                  <a:pt x="8526285" y="6283111"/>
                  <a:pt x="8526285" y="6283111"/>
                  <a:pt x="10157124" y="6283111"/>
                </a:cubicBezTo>
                <a:cubicBezTo>
                  <a:pt x="10259271" y="6283111"/>
                  <a:pt x="10357896" y="6339261"/>
                  <a:pt x="10407209" y="6430504"/>
                </a:cubicBezTo>
                <a:cubicBezTo>
                  <a:pt x="10407209" y="6430504"/>
                  <a:pt x="10407209" y="6430504"/>
                  <a:pt x="10606716" y="6774068"/>
                </a:cubicBezTo>
                <a:lnTo>
                  <a:pt x="10655455" y="6858000"/>
                </a:lnTo>
                <a:lnTo>
                  <a:pt x="8025501" y="6858000"/>
                </a:lnTo>
                <a:lnTo>
                  <a:pt x="8129453" y="6678214"/>
                </a:lnTo>
                <a:cubicBezTo>
                  <a:pt x="8174148" y="6600912"/>
                  <a:pt x="8221824" y="6518457"/>
                  <a:pt x="8272677" y="6430504"/>
                </a:cubicBezTo>
                <a:cubicBezTo>
                  <a:pt x="8325512" y="6339261"/>
                  <a:pt x="8420615" y="6283111"/>
                  <a:pt x="8526285" y="6283111"/>
                </a:cubicBezTo>
                <a:close/>
                <a:moveTo>
                  <a:pt x="8508611" y="4776272"/>
                </a:moveTo>
                <a:cubicBezTo>
                  <a:pt x="8508611" y="4776272"/>
                  <a:pt x="8508611" y="4776272"/>
                  <a:pt x="9153763" y="4776272"/>
                </a:cubicBezTo>
                <a:cubicBezTo>
                  <a:pt x="9194173" y="4776272"/>
                  <a:pt x="9233188" y="4798484"/>
                  <a:pt x="9252696" y="4834580"/>
                </a:cubicBezTo>
                <a:cubicBezTo>
                  <a:pt x="9252696" y="4834580"/>
                  <a:pt x="9252696" y="4834580"/>
                  <a:pt x="9575969" y="5391278"/>
                </a:cubicBezTo>
                <a:cubicBezTo>
                  <a:pt x="9596871" y="5425985"/>
                  <a:pt x="9596871" y="5470409"/>
                  <a:pt x="9575969" y="5505116"/>
                </a:cubicBezTo>
                <a:cubicBezTo>
                  <a:pt x="9575969" y="5505116"/>
                  <a:pt x="9575969" y="5505116"/>
                  <a:pt x="9252696" y="6061815"/>
                </a:cubicBezTo>
                <a:cubicBezTo>
                  <a:pt x="9233188" y="6097909"/>
                  <a:pt x="9194173" y="6120122"/>
                  <a:pt x="9153763" y="6120122"/>
                </a:cubicBezTo>
                <a:cubicBezTo>
                  <a:pt x="9153763" y="6120122"/>
                  <a:pt x="9153763" y="6120122"/>
                  <a:pt x="8508611" y="6120122"/>
                </a:cubicBezTo>
                <a:cubicBezTo>
                  <a:pt x="8466808" y="6120122"/>
                  <a:pt x="8429186" y="6097909"/>
                  <a:pt x="8408284" y="6061815"/>
                </a:cubicBezTo>
                <a:cubicBezTo>
                  <a:pt x="8408284" y="6061815"/>
                  <a:pt x="8408284" y="6061815"/>
                  <a:pt x="8086404" y="5505116"/>
                </a:cubicBezTo>
                <a:cubicBezTo>
                  <a:pt x="8065503" y="5470409"/>
                  <a:pt x="8065503" y="5425985"/>
                  <a:pt x="8086404" y="5391278"/>
                </a:cubicBezTo>
                <a:cubicBezTo>
                  <a:pt x="8086404" y="5391278"/>
                  <a:pt x="8086404" y="5391278"/>
                  <a:pt x="8408284" y="4834580"/>
                </a:cubicBezTo>
                <a:cubicBezTo>
                  <a:pt x="8429186" y="4798484"/>
                  <a:pt x="8466808" y="4776272"/>
                  <a:pt x="8508611" y="4776272"/>
                </a:cubicBezTo>
                <a:close/>
                <a:moveTo>
                  <a:pt x="8438383" y="4182594"/>
                </a:moveTo>
                <a:cubicBezTo>
                  <a:pt x="8438383" y="4182594"/>
                  <a:pt x="8438383" y="4182594"/>
                  <a:pt x="8671249" y="4182594"/>
                </a:cubicBezTo>
                <a:cubicBezTo>
                  <a:pt x="8685834" y="4182594"/>
                  <a:pt x="8699916" y="4190612"/>
                  <a:pt x="8706958" y="4203640"/>
                </a:cubicBezTo>
                <a:cubicBezTo>
                  <a:pt x="8706958" y="4203640"/>
                  <a:pt x="8706958" y="4203640"/>
                  <a:pt x="8823642" y="4404579"/>
                </a:cubicBezTo>
                <a:cubicBezTo>
                  <a:pt x="8831187" y="4417106"/>
                  <a:pt x="8831187" y="4433141"/>
                  <a:pt x="8823642" y="4445668"/>
                </a:cubicBezTo>
                <a:cubicBezTo>
                  <a:pt x="8823642" y="4445668"/>
                  <a:pt x="8823642" y="4445668"/>
                  <a:pt x="8706958" y="4646606"/>
                </a:cubicBezTo>
                <a:cubicBezTo>
                  <a:pt x="8699916" y="4659635"/>
                  <a:pt x="8685834" y="4667652"/>
                  <a:pt x="8671249" y="4667652"/>
                </a:cubicBezTo>
                <a:cubicBezTo>
                  <a:pt x="8671249" y="4667652"/>
                  <a:pt x="8671249" y="4667652"/>
                  <a:pt x="8438383" y="4667652"/>
                </a:cubicBezTo>
                <a:cubicBezTo>
                  <a:pt x="8423295" y="4667652"/>
                  <a:pt x="8409715" y="4659635"/>
                  <a:pt x="8402170" y="4646606"/>
                </a:cubicBezTo>
                <a:cubicBezTo>
                  <a:pt x="8402170" y="4646606"/>
                  <a:pt x="8402170" y="4646606"/>
                  <a:pt x="8285989" y="4445668"/>
                </a:cubicBezTo>
                <a:cubicBezTo>
                  <a:pt x="8278445" y="4433141"/>
                  <a:pt x="8278445" y="4417106"/>
                  <a:pt x="8285989" y="4404579"/>
                </a:cubicBezTo>
                <a:cubicBezTo>
                  <a:pt x="8285989" y="4404579"/>
                  <a:pt x="8285989" y="4404579"/>
                  <a:pt x="8402170" y="4203640"/>
                </a:cubicBezTo>
                <a:cubicBezTo>
                  <a:pt x="8409715" y="4190612"/>
                  <a:pt x="8423295" y="4182594"/>
                  <a:pt x="8438383" y="4182594"/>
                </a:cubicBezTo>
                <a:close/>
                <a:moveTo>
                  <a:pt x="7678681" y="3459104"/>
                </a:moveTo>
                <a:cubicBezTo>
                  <a:pt x="7678681" y="3459104"/>
                  <a:pt x="7678681" y="3459104"/>
                  <a:pt x="8119685" y="3459104"/>
                </a:cubicBezTo>
                <a:cubicBezTo>
                  <a:pt x="8147308" y="3459104"/>
                  <a:pt x="8173978" y="3474287"/>
                  <a:pt x="8187313" y="3498961"/>
                </a:cubicBezTo>
                <a:cubicBezTo>
                  <a:pt x="8187313" y="3498961"/>
                  <a:pt x="8187313" y="3498961"/>
                  <a:pt x="8408292" y="3879501"/>
                </a:cubicBezTo>
                <a:cubicBezTo>
                  <a:pt x="8422579" y="3903225"/>
                  <a:pt x="8422579" y="3933593"/>
                  <a:pt x="8408292" y="3957318"/>
                </a:cubicBezTo>
                <a:cubicBezTo>
                  <a:pt x="8408292" y="3957318"/>
                  <a:pt x="8408292" y="3957318"/>
                  <a:pt x="8187313" y="4337857"/>
                </a:cubicBezTo>
                <a:cubicBezTo>
                  <a:pt x="8173978" y="4362531"/>
                  <a:pt x="8147308" y="4377714"/>
                  <a:pt x="8119685" y="4377714"/>
                </a:cubicBezTo>
                <a:cubicBezTo>
                  <a:pt x="8119685" y="4377714"/>
                  <a:pt x="8119685" y="4377714"/>
                  <a:pt x="7678681" y="4377714"/>
                </a:cubicBezTo>
                <a:cubicBezTo>
                  <a:pt x="7650106" y="4377714"/>
                  <a:pt x="7624388" y="4362531"/>
                  <a:pt x="7610101" y="4337857"/>
                </a:cubicBezTo>
                <a:cubicBezTo>
                  <a:pt x="7610101" y="4337857"/>
                  <a:pt x="7610101" y="4337857"/>
                  <a:pt x="7390076" y="3957318"/>
                </a:cubicBezTo>
                <a:cubicBezTo>
                  <a:pt x="7375787" y="3933593"/>
                  <a:pt x="7375787" y="3903225"/>
                  <a:pt x="7390076" y="3879501"/>
                </a:cubicBezTo>
                <a:cubicBezTo>
                  <a:pt x="7390076" y="3879501"/>
                  <a:pt x="7390076" y="3879501"/>
                  <a:pt x="7610101" y="3498961"/>
                </a:cubicBezTo>
                <a:cubicBezTo>
                  <a:pt x="7624388" y="3474287"/>
                  <a:pt x="7650106" y="3459104"/>
                  <a:pt x="7678681" y="3459104"/>
                </a:cubicBezTo>
                <a:close/>
                <a:moveTo>
                  <a:pt x="9108816" y="2082751"/>
                </a:moveTo>
                <a:cubicBezTo>
                  <a:pt x="9108816" y="2082751"/>
                  <a:pt x="9108816" y="2082751"/>
                  <a:pt x="9876937" y="2082751"/>
                </a:cubicBezTo>
                <a:cubicBezTo>
                  <a:pt x="9925048" y="2082751"/>
                  <a:pt x="9971500" y="2109197"/>
                  <a:pt x="9994727" y="2152172"/>
                </a:cubicBezTo>
                <a:cubicBezTo>
                  <a:pt x="9994727" y="2152172"/>
                  <a:pt x="9994727" y="2152172"/>
                  <a:pt x="10379617" y="2814978"/>
                </a:cubicBezTo>
                <a:cubicBezTo>
                  <a:pt x="10404502" y="2856301"/>
                  <a:pt x="10404502" y="2909193"/>
                  <a:pt x="10379617" y="2950515"/>
                </a:cubicBezTo>
                <a:cubicBezTo>
                  <a:pt x="10379617" y="2950515"/>
                  <a:pt x="10379617" y="2950515"/>
                  <a:pt x="9994727" y="3613321"/>
                </a:cubicBezTo>
                <a:cubicBezTo>
                  <a:pt x="9971500" y="3656296"/>
                  <a:pt x="9925048" y="3682742"/>
                  <a:pt x="9876937" y="3682742"/>
                </a:cubicBezTo>
                <a:cubicBezTo>
                  <a:pt x="9876937" y="3682742"/>
                  <a:pt x="9876937" y="3682742"/>
                  <a:pt x="9108816" y="3682742"/>
                </a:cubicBezTo>
                <a:cubicBezTo>
                  <a:pt x="9059045" y="3682742"/>
                  <a:pt x="9014252" y="3656296"/>
                  <a:pt x="8989367" y="3613321"/>
                </a:cubicBezTo>
                <a:cubicBezTo>
                  <a:pt x="8989367" y="3613321"/>
                  <a:pt x="8989367" y="3613321"/>
                  <a:pt x="8606137" y="2950515"/>
                </a:cubicBezTo>
                <a:cubicBezTo>
                  <a:pt x="8581251" y="2909193"/>
                  <a:pt x="8581251" y="2856301"/>
                  <a:pt x="8606137" y="2814978"/>
                </a:cubicBezTo>
                <a:cubicBezTo>
                  <a:pt x="8606137" y="2814978"/>
                  <a:pt x="8606137" y="2814978"/>
                  <a:pt x="8989367" y="2152172"/>
                </a:cubicBezTo>
                <a:cubicBezTo>
                  <a:pt x="9014252" y="2109197"/>
                  <a:pt x="9059045" y="2082751"/>
                  <a:pt x="9108816" y="2082751"/>
                </a:cubicBezTo>
                <a:close/>
                <a:moveTo>
                  <a:pt x="1321854" y="2071857"/>
                </a:moveTo>
                <a:cubicBezTo>
                  <a:pt x="1321854" y="2071857"/>
                  <a:pt x="1321854" y="2071857"/>
                  <a:pt x="5365317" y="2071857"/>
                </a:cubicBezTo>
                <a:cubicBezTo>
                  <a:pt x="5618580" y="2071857"/>
                  <a:pt x="5863108" y="2211072"/>
                  <a:pt x="5985373" y="2437296"/>
                </a:cubicBezTo>
                <a:cubicBezTo>
                  <a:pt x="5985373" y="2437296"/>
                  <a:pt x="5985373" y="2437296"/>
                  <a:pt x="8011470" y="5926372"/>
                </a:cubicBezTo>
                <a:cubicBezTo>
                  <a:pt x="8142468" y="6143896"/>
                  <a:pt x="8142468" y="6422327"/>
                  <a:pt x="8011470" y="6639850"/>
                </a:cubicBezTo>
                <a:cubicBezTo>
                  <a:pt x="8011470" y="6639850"/>
                  <a:pt x="8011470" y="6639850"/>
                  <a:pt x="7904625" y="6823844"/>
                </a:cubicBezTo>
                <a:lnTo>
                  <a:pt x="7884791" y="6858000"/>
                </a:lnTo>
                <a:lnTo>
                  <a:pt x="0" y="6858000"/>
                </a:lnTo>
                <a:lnTo>
                  <a:pt x="0" y="3635967"/>
                </a:lnTo>
                <a:lnTo>
                  <a:pt x="27177" y="3588964"/>
                </a:lnTo>
                <a:cubicBezTo>
                  <a:pt x="220245" y="3255048"/>
                  <a:pt x="440895" y="2873431"/>
                  <a:pt x="693065" y="2437296"/>
                </a:cubicBezTo>
                <a:cubicBezTo>
                  <a:pt x="824063" y="2211072"/>
                  <a:pt x="1059859" y="2071857"/>
                  <a:pt x="1321854" y="2071857"/>
                </a:cubicBezTo>
                <a:close/>
                <a:moveTo>
                  <a:pt x="6786399" y="753840"/>
                </a:moveTo>
                <a:cubicBezTo>
                  <a:pt x="6786399" y="753840"/>
                  <a:pt x="6786399" y="753840"/>
                  <a:pt x="8025968" y="753840"/>
                </a:cubicBezTo>
                <a:cubicBezTo>
                  <a:pt x="8103608" y="753840"/>
                  <a:pt x="8178571" y="796518"/>
                  <a:pt x="8216053" y="865869"/>
                </a:cubicBezTo>
                <a:cubicBezTo>
                  <a:pt x="8216053" y="865869"/>
                  <a:pt x="8216053" y="865869"/>
                  <a:pt x="8837177" y="1935484"/>
                </a:cubicBezTo>
                <a:cubicBezTo>
                  <a:pt x="8877335" y="2002169"/>
                  <a:pt x="8877335" y="2087523"/>
                  <a:pt x="8837177" y="2154207"/>
                </a:cubicBezTo>
                <a:cubicBezTo>
                  <a:pt x="8837177" y="2154207"/>
                  <a:pt x="8837177" y="2154207"/>
                  <a:pt x="8216053" y="3223823"/>
                </a:cubicBezTo>
                <a:cubicBezTo>
                  <a:pt x="8178571" y="3293174"/>
                  <a:pt x="8103608" y="3335852"/>
                  <a:pt x="8025968" y="3335852"/>
                </a:cubicBezTo>
                <a:cubicBezTo>
                  <a:pt x="8025968" y="3335852"/>
                  <a:pt x="8025968" y="3335852"/>
                  <a:pt x="6786399" y="3335852"/>
                </a:cubicBezTo>
                <a:cubicBezTo>
                  <a:pt x="6706082" y="3335852"/>
                  <a:pt x="6633796" y="3293174"/>
                  <a:pt x="6593637" y="3223823"/>
                </a:cubicBezTo>
                <a:cubicBezTo>
                  <a:pt x="6593637" y="3223823"/>
                  <a:pt x="6593637" y="3223823"/>
                  <a:pt x="5975192" y="2154207"/>
                </a:cubicBezTo>
                <a:cubicBezTo>
                  <a:pt x="5935033" y="2087523"/>
                  <a:pt x="5935033" y="2002169"/>
                  <a:pt x="5975192" y="1935484"/>
                </a:cubicBezTo>
                <a:cubicBezTo>
                  <a:pt x="5975192" y="1935484"/>
                  <a:pt x="5975192" y="1935484"/>
                  <a:pt x="6593637" y="865869"/>
                </a:cubicBezTo>
                <a:cubicBezTo>
                  <a:pt x="6633796" y="796518"/>
                  <a:pt x="6706082" y="753840"/>
                  <a:pt x="6786399" y="753840"/>
                </a:cubicBezTo>
                <a:close/>
                <a:moveTo>
                  <a:pt x="0" y="0"/>
                </a:moveTo>
                <a:lnTo>
                  <a:pt x="6966294" y="0"/>
                </a:lnTo>
                <a:lnTo>
                  <a:pt x="6852387" y="196155"/>
                </a:lnTo>
                <a:cubicBezTo>
                  <a:pt x="6627011" y="584267"/>
                  <a:pt x="6359899" y="1044253"/>
                  <a:pt x="6043322" y="1589421"/>
                </a:cubicBezTo>
                <a:cubicBezTo>
                  <a:pt x="5921057" y="1815646"/>
                  <a:pt x="5676528" y="1954861"/>
                  <a:pt x="5423265" y="1954861"/>
                </a:cubicBezTo>
                <a:cubicBezTo>
                  <a:pt x="5423265" y="1954861"/>
                  <a:pt x="5423265" y="1954861"/>
                  <a:pt x="1379802" y="1954861"/>
                </a:cubicBezTo>
                <a:cubicBezTo>
                  <a:pt x="1117807" y="1954861"/>
                  <a:pt x="882012" y="1815646"/>
                  <a:pt x="751013" y="1589421"/>
                </a:cubicBezTo>
                <a:cubicBezTo>
                  <a:pt x="751013" y="1589421"/>
                  <a:pt x="751013" y="1589421"/>
                  <a:pt x="1951" y="293901"/>
                </a:cubicBezTo>
                <a:lnTo>
                  <a:pt x="0" y="290527"/>
                </a:ln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6024171F-9870-42EE-990B-8B0ECBCBE672}"/>
              </a:ext>
            </a:extLst>
          </p:cNvPr>
          <p:cNvSpPr txBox="1"/>
          <p:nvPr/>
        </p:nvSpPr>
        <p:spPr>
          <a:xfrm>
            <a:off x="4294208" y="211316"/>
            <a:ext cx="7662426" cy="89255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r"/>
            <a:r>
              <a:rPr lang="en-GB" sz="2600" b="1" spc="300" dirty="0">
                <a:solidFill>
                  <a:srgbClr val="002060"/>
                </a:solidFill>
                <a:latin typeface="Nirmala UI" panose="020B0502040204020203" pitchFamily="34" charset="0"/>
                <a:ea typeface="Nirmala UI" panose="020B0502040204020203" pitchFamily="34" charset="0"/>
                <a:cs typeface="Nirmala UI" panose="020B0502040204020203" pitchFamily="34" charset="0"/>
              </a:rPr>
              <a:t>THE DEVOLUTION OF POLICING:</a:t>
            </a:r>
          </a:p>
          <a:p>
            <a:pPr algn="r"/>
            <a:r>
              <a:rPr lang="en-GB" sz="2600" b="1" spc="300" dirty="0">
                <a:solidFill>
                  <a:srgbClr val="002060"/>
                </a:solidFill>
                <a:latin typeface="Nirmala UI" panose="020B0502040204020203" pitchFamily="34" charset="0"/>
                <a:ea typeface="Nirmala UI" panose="020B0502040204020203" pitchFamily="34" charset="0"/>
                <a:cs typeface="Nirmala UI" panose="020B0502040204020203" pitchFamily="34" charset="0"/>
              </a:rPr>
              <a:t>CONCLUSION</a:t>
            </a:r>
            <a:endParaRPr lang="en-GB" sz="2400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F608713C-3239-4BE6-B311-27736D83E3AB}"/>
              </a:ext>
            </a:extLst>
          </p:cNvPr>
          <p:cNvSpPr txBox="1"/>
          <p:nvPr/>
        </p:nvSpPr>
        <p:spPr>
          <a:xfrm>
            <a:off x="6572289" y="1436107"/>
            <a:ext cx="5259155" cy="627864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Wingdings" panose="05000000000000000000" pitchFamily="2" charset="2"/>
              <a:buChar char="§"/>
            </a:pPr>
            <a:r>
              <a:rPr lang="en-GB" sz="2400" dirty="0">
                <a:solidFill>
                  <a:schemeClr val="bg1">
                    <a:lumMod val="50000"/>
                  </a:schemeClr>
                </a:solidFill>
                <a:latin typeface="Nirmala UI" panose="020B0502040204020203" pitchFamily="34" charset="0"/>
                <a:ea typeface="Nirmala UI" panose="020B0502040204020203" pitchFamily="34" charset="0"/>
                <a:cs typeface="Nirmala UI" panose="020B0502040204020203" pitchFamily="34" charset="0"/>
              </a:rPr>
              <a:t>Welsh Ministers extended influence and reach over Welsh policing </a:t>
            </a:r>
          </a:p>
          <a:p>
            <a:pPr marL="285750" indent="-285750">
              <a:buFont typeface="Wingdings" panose="05000000000000000000" pitchFamily="2" charset="2"/>
              <a:buChar char="§"/>
            </a:pPr>
            <a:endParaRPr lang="en-GB" sz="2400" dirty="0">
              <a:solidFill>
                <a:schemeClr val="bg1">
                  <a:lumMod val="50000"/>
                </a:schemeClr>
              </a:solidFill>
              <a:effectLst/>
              <a:latin typeface="Nirmala UI" panose="020B0502040204020203" pitchFamily="34" charset="0"/>
              <a:ea typeface="Nirmala UI" panose="020B0502040204020203" pitchFamily="34" charset="0"/>
              <a:cs typeface="Nirmala UI" panose="020B0502040204020203" pitchFamily="34" charset="0"/>
            </a:endParaRPr>
          </a:p>
          <a:p>
            <a:pPr marL="285750" indent="-285750">
              <a:buFont typeface="Wingdings" panose="05000000000000000000" pitchFamily="2" charset="2"/>
              <a:buChar char="§"/>
            </a:pPr>
            <a:r>
              <a:rPr lang="en-GB" sz="2400" dirty="0">
                <a:solidFill>
                  <a:schemeClr val="bg1">
                    <a:lumMod val="50000"/>
                  </a:schemeClr>
                </a:solidFill>
                <a:latin typeface="Nirmala UI" panose="020B0502040204020203" pitchFamily="34" charset="0"/>
                <a:ea typeface="Nirmala UI" panose="020B0502040204020203" pitchFamily="34" charset="0"/>
                <a:cs typeface="Nirmala UI" panose="020B0502040204020203" pitchFamily="34" charset="0"/>
              </a:rPr>
              <a:t>Creeping insurgency to build insight, develop relationships and instil political leverage </a:t>
            </a:r>
          </a:p>
          <a:p>
            <a:pPr marL="285750" indent="-285750">
              <a:buFont typeface="Wingdings" panose="05000000000000000000" pitchFamily="2" charset="2"/>
              <a:buChar char="§"/>
            </a:pPr>
            <a:endParaRPr lang="en-GB" sz="2400" dirty="0">
              <a:solidFill>
                <a:schemeClr val="bg1">
                  <a:lumMod val="50000"/>
                </a:schemeClr>
              </a:solidFill>
              <a:effectLst/>
              <a:latin typeface="Nirmala UI" panose="020B0502040204020203" pitchFamily="34" charset="0"/>
              <a:ea typeface="Nirmala UI" panose="020B0502040204020203" pitchFamily="34" charset="0"/>
              <a:cs typeface="Nirmala UI" panose="020B0502040204020203" pitchFamily="34" charset="0"/>
            </a:endParaRPr>
          </a:p>
          <a:p>
            <a:pPr marL="285750" indent="-285750">
              <a:buFont typeface="Wingdings" panose="05000000000000000000" pitchFamily="2" charset="2"/>
              <a:buChar char="§"/>
            </a:pPr>
            <a:r>
              <a:rPr lang="en-GB" sz="2400" dirty="0">
                <a:solidFill>
                  <a:schemeClr val="bg1">
                    <a:lumMod val="50000"/>
                  </a:schemeClr>
                </a:solidFill>
                <a:effectLst/>
                <a:latin typeface="Nirmala UI" panose="020B0502040204020203" pitchFamily="34" charset="0"/>
                <a:ea typeface="Nirmala UI" panose="020B0502040204020203" pitchFamily="34" charset="0"/>
                <a:cs typeface="Nirmala UI" panose="020B0502040204020203" pitchFamily="34" charset="0"/>
              </a:rPr>
              <a:t>Strengthen the narrative of the Thomas Commission and Delivering Justice </a:t>
            </a:r>
            <a:r>
              <a:rPr lang="en-GB" sz="2400" dirty="0">
                <a:solidFill>
                  <a:schemeClr val="bg1">
                    <a:lumMod val="50000"/>
                  </a:schemeClr>
                </a:solidFill>
                <a:latin typeface="Nirmala UI" panose="020B0502040204020203" pitchFamily="34" charset="0"/>
                <a:ea typeface="Nirmala UI" panose="020B0502040204020203" pitchFamily="34" charset="0"/>
                <a:cs typeface="Nirmala UI" panose="020B0502040204020203" pitchFamily="34" charset="0"/>
              </a:rPr>
              <a:t>for Wales</a:t>
            </a:r>
          </a:p>
          <a:p>
            <a:pPr marL="285750" indent="-285750">
              <a:buFont typeface="Wingdings" panose="05000000000000000000" pitchFamily="2" charset="2"/>
              <a:buChar char="§"/>
            </a:pPr>
            <a:endParaRPr lang="en-GB" sz="2400" dirty="0">
              <a:solidFill>
                <a:schemeClr val="bg1">
                  <a:lumMod val="50000"/>
                </a:schemeClr>
              </a:solidFill>
              <a:effectLst/>
              <a:latin typeface="Nirmala UI" panose="020B0502040204020203" pitchFamily="34" charset="0"/>
              <a:ea typeface="Nirmala UI" panose="020B0502040204020203" pitchFamily="34" charset="0"/>
              <a:cs typeface="Nirmala UI" panose="020B0502040204020203" pitchFamily="34" charset="0"/>
            </a:endParaRPr>
          </a:p>
          <a:p>
            <a:pPr marL="285750" indent="-285750">
              <a:buFont typeface="Wingdings" panose="05000000000000000000" pitchFamily="2" charset="2"/>
              <a:buChar char="§"/>
            </a:pPr>
            <a:r>
              <a:rPr lang="en-GB" sz="2400" dirty="0">
                <a:solidFill>
                  <a:schemeClr val="bg1">
                    <a:lumMod val="50000"/>
                  </a:schemeClr>
                </a:solidFill>
                <a:latin typeface="Nirmala UI" panose="020B0502040204020203" pitchFamily="34" charset="0"/>
                <a:ea typeface="Nirmala UI" panose="020B0502040204020203" pitchFamily="34" charset="0"/>
                <a:cs typeface="Nirmala UI" panose="020B0502040204020203" pitchFamily="34" charset="0"/>
              </a:rPr>
              <a:t>Challenged Home Office and Ministry of Justice</a:t>
            </a:r>
            <a:endParaRPr lang="en-GB" sz="2400" dirty="0">
              <a:solidFill>
                <a:schemeClr val="bg1">
                  <a:lumMod val="50000"/>
                </a:schemeClr>
              </a:solidFill>
              <a:effectLst/>
              <a:latin typeface="Nirmala UI" panose="020B0502040204020203" pitchFamily="34" charset="0"/>
              <a:ea typeface="Nirmala UI" panose="020B0502040204020203" pitchFamily="34" charset="0"/>
              <a:cs typeface="Nirmala UI" panose="020B0502040204020203" pitchFamily="34" charset="0"/>
            </a:endParaRPr>
          </a:p>
          <a:p>
            <a:pPr marL="285750" indent="-285750">
              <a:buFont typeface="Wingdings" panose="05000000000000000000" pitchFamily="2" charset="2"/>
              <a:buChar char="§"/>
            </a:pPr>
            <a:endParaRPr lang="en-GB" dirty="0">
              <a:solidFill>
                <a:srgbClr val="000000"/>
              </a:solidFill>
              <a:latin typeface="Arial" panose="020B0604020202020204" pitchFamily="34" charset="0"/>
              <a:ea typeface="MS Mincho" panose="02020609040205080304" pitchFamily="49" charset="-128"/>
              <a:cs typeface="Nirmala UI" panose="020B0502040204020203" pitchFamily="34" charset="0"/>
            </a:endParaRPr>
          </a:p>
          <a:p>
            <a:pPr marL="285750" indent="-285750">
              <a:buFont typeface="Wingdings" panose="05000000000000000000" pitchFamily="2" charset="2"/>
              <a:buChar char="§"/>
            </a:pPr>
            <a:endParaRPr lang="en-GB" sz="2400" dirty="0">
              <a:solidFill>
                <a:schemeClr val="bg1">
                  <a:lumMod val="50000"/>
                </a:schemeClr>
              </a:solidFill>
              <a:latin typeface="Nirmala UI" panose="020B0502040204020203" pitchFamily="34" charset="0"/>
              <a:ea typeface="Nirmala UI" panose="020B0502040204020203" pitchFamily="34" charset="0"/>
              <a:cs typeface="Nirmala UI" panose="020B0502040204020203" pitchFamily="34" charset="0"/>
            </a:endParaRPr>
          </a:p>
          <a:p>
            <a:pPr marL="285750" indent="-285750">
              <a:buFont typeface="Wingdings" panose="05000000000000000000" pitchFamily="2" charset="2"/>
              <a:buChar char="§"/>
            </a:pPr>
            <a:endParaRPr lang="en-GB" sz="2400" dirty="0">
              <a:solidFill>
                <a:schemeClr val="bg1">
                  <a:lumMod val="50000"/>
                </a:schemeClr>
              </a:solidFill>
              <a:latin typeface="Nirmala UI" panose="020B0502040204020203" pitchFamily="34" charset="0"/>
              <a:ea typeface="Nirmala UI" panose="020B0502040204020203" pitchFamily="34" charset="0"/>
              <a:cs typeface="Nirmala UI" panose="020B0502040204020203" pitchFamily="34" charset="0"/>
            </a:endParaRPr>
          </a:p>
          <a:p>
            <a:pPr marL="285750" indent="-285750">
              <a:buFont typeface="Wingdings" panose="05000000000000000000" pitchFamily="2" charset="2"/>
              <a:buChar char="§"/>
            </a:pPr>
            <a:endParaRPr lang="en-GB" sz="2400" dirty="0">
              <a:solidFill>
                <a:schemeClr val="bg1">
                  <a:lumMod val="50000"/>
                </a:schemeClr>
              </a:solidFill>
              <a:latin typeface="Nirmala UI" panose="020B0502040204020203" pitchFamily="34" charset="0"/>
              <a:ea typeface="Nirmala UI" panose="020B0502040204020203" pitchFamily="34" charset="0"/>
              <a:cs typeface="Nirmala UI" panose="020B0502040204020203" pitchFamily="34" charset="0"/>
            </a:endParaRPr>
          </a:p>
        </p:txBody>
      </p:sp>
      <p:pic>
        <p:nvPicPr>
          <p:cNvPr id="13" name="Audio 12">
            <a:hlinkClick r:id="" action="ppaction://media"/>
            <a:extLst>
              <a:ext uri="{FF2B5EF4-FFF2-40B4-BE49-F238E27FC236}">
                <a16:creationId xmlns:a16="http://schemas.microsoft.com/office/drawing/2014/main" id="{47E87F33-5D79-45C1-A4B0-9004B821C9BD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569700" y="6235700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9552325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36511"/>
    </mc:Choice>
    <mc:Fallback>
      <p:transition spd="slow" advTm="3651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3"/>
                </p:tgtEl>
              </p:cMediaNode>
            </p:audio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E2D1F083-7D34-4AB2-ADEF-0C833B47E1D5}"/>
              </a:ext>
            </a:extLst>
          </p:cNvPr>
          <p:cNvSpPr txBox="1"/>
          <p:nvPr/>
        </p:nvSpPr>
        <p:spPr>
          <a:xfrm>
            <a:off x="4294208" y="211316"/>
            <a:ext cx="7662426" cy="89255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r"/>
            <a:r>
              <a:rPr lang="en-GB" sz="2600" b="1" spc="300" dirty="0">
                <a:solidFill>
                  <a:srgbClr val="002060"/>
                </a:solidFill>
                <a:latin typeface="Nirmala UI" panose="020B0502040204020203" pitchFamily="34" charset="0"/>
                <a:ea typeface="Nirmala UI" panose="020B0502040204020203" pitchFamily="34" charset="0"/>
                <a:cs typeface="Nirmala UI" panose="020B0502040204020203" pitchFamily="34" charset="0"/>
              </a:rPr>
              <a:t>THE DEVOLUTION OF POLICING:</a:t>
            </a:r>
          </a:p>
          <a:p>
            <a:pPr algn="r"/>
            <a:r>
              <a:rPr lang="en-GB" sz="2600" b="1" spc="300" dirty="0">
                <a:solidFill>
                  <a:srgbClr val="002060"/>
                </a:solidFill>
                <a:latin typeface="Nirmala UI" panose="020B0502040204020203" pitchFamily="34" charset="0"/>
                <a:ea typeface="Nirmala UI" panose="020B0502040204020203" pitchFamily="34" charset="0"/>
                <a:cs typeface="Nirmala UI" panose="020B0502040204020203" pitchFamily="34" charset="0"/>
              </a:rPr>
              <a:t>BIBLIOGRAPHY</a:t>
            </a:r>
            <a:endParaRPr lang="en-GB" sz="2400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47CB4BD2-3347-466E-88E9-28D76E55958B}"/>
              </a:ext>
            </a:extLst>
          </p:cNvPr>
          <p:cNvSpPr txBox="1"/>
          <p:nvPr/>
        </p:nvSpPr>
        <p:spPr>
          <a:xfrm>
            <a:off x="1057042" y="1274758"/>
            <a:ext cx="10498148" cy="486280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 algn="just">
              <a:lnSpc>
                <a:spcPct val="150000"/>
              </a:lnSpc>
              <a:spcBef>
                <a:spcPts val="700"/>
              </a:spcBef>
              <a:spcAft>
                <a:spcPts val="600"/>
              </a:spcAft>
              <a:buFont typeface="Wingdings" panose="05000000000000000000" pitchFamily="2" charset="2"/>
              <a:buChar char="§"/>
            </a:pPr>
            <a:r>
              <a:rPr lang="en-GB" sz="1800" dirty="0">
                <a:solidFill>
                  <a:schemeClr val="bg1">
                    <a:lumMod val="50000"/>
                  </a:schemeClr>
                </a:solidFill>
                <a:effectLst/>
                <a:latin typeface="Nirmala UI" panose="020B0502040204020203" pitchFamily="34" charset="0"/>
                <a:ea typeface="MS Mincho" panose="02020609040205080304" pitchFamily="49" charset="-128"/>
                <a:cs typeface="Times New Roman" panose="02020603050405020304" pitchFamily="18" charset="0"/>
              </a:rPr>
              <a:t>Andrews, L., 2021. The Forward March of Devolution Halted—and the Limits of Progressive Unionism. </a:t>
            </a:r>
            <a:r>
              <a:rPr lang="en-GB" sz="1800" i="1" dirty="0">
                <a:solidFill>
                  <a:schemeClr val="bg1">
                    <a:lumMod val="50000"/>
                  </a:schemeClr>
                </a:solidFill>
                <a:effectLst/>
                <a:latin typeface="Nirmala UI" panose="020B0502040204020203" pitchFamily="34" charset="0"/>
                <a:ea typeface="MS Mincho" panose="02020609040205080304" pitchFamily="49" charset="-128"/>
                <a:cs typeface="Times New Roman" panose="02020603050405020304" pitchFamily="18" charset="0"/>
              </a:rPr>
              <a:t>The Political Quarterly</a:t>
            </a:r>
            <a:r>
              <a:rPr lang="en-GB" sz="1800" dirty="0">
                <a:solidFill>
                  <a:schemeClr val="bg1">
                    <a:lumMod val="50000"/>
                  </a:schemeClr>
                </a:solidFill>
                <a:effectLst/>
                <a:latin typeface="Nirmala UI" panose="020B0502040204020203" pitchFamily="34" charset="0"/>
                <a:ea typeface="MS Mincho" panose="02020609040205080304" pitchFamily="49" charset="-128"/>
                <a:cs typeface="Times New Roman" panose="02020603050405020304" pitchFamily="18" charset="0"/>
              </a:rPr>
              <a:t>, 92(3), pp.512-521.</a:t>
            </a:r>
            <a:endParaRPr lang="en-GB" sz="1800" dirty="0">
              <a:solidFill>
                <a:schemeClr val="bg1">
                  <a:lumMod val="50000"/>
                </a:schemeClr>
              </a:solidFill>
              <a:effectLst/>
              <a:latin typeface="Arial" panose="020B0604020202020204" pitchFamily="34" charset="0"/>
              <a:ea typeface="MS Mincho" panose="02020609040205080304" pitchFamily="49" charset="-128"/>
              <a:cs typeface="Times New Roman" panose="02020603050405020304" pitchFamily="18" charset="0"/>
            </a:endParaRPr>
          </a:p>
          <a:p>
            <a:pPr marL="285750" indent="-285750" algn="just">
              <a:lnSpc>
                <a:spcPct val="150000"/>
              </a:lnSpc>
              <a:spcBef>
                <a:spcPts val="700"/>
              </a:spcBef>
              <a:spcAft>
                <a:spcPts val="600"/>
              </a:spcAft>
              <a:buFont typeface="Wingdings" panose="05000000000000000000" pitchFamily="2" charset="2"/>
              <a:buChar char="§"/>
            </a:pPr>
            <a:r>
              <a:rPr lang="en-GB" sz="1800" dirty="0">
                <a:solidFill>
                  <a:schemeClr val="bg1">
                    <a:lumMod val="50000"/>
                  </a:schemeClr>
                </a:solidFill>
                <a:effectLst/>
                <a:latin typeface="Nirmala UI" panose="020B0502040204020203" pitchFamily="34" charset="0"/>
                <a:ea typeface="MS Mincho" panose="02020609040205080304" pitchFamily="49" charset="-128"/>
                <a:cs typeface="Times New Roman" panose="02020603050405020304" pitchFamily="18" charset="0"/>
              </a:rPr>
              <a:t>Bradbury, J., 2021. Welsh Devolution and the Union: Reform Debates after Brexit. </a:t>
            </a:r>
            <a:r>
              <a:rPr lang="en-GB" sz="1800" i="1" dirty="0">
                <a:solidFill>
                  <a:schemeClr val="bg1">
                    <a:lumMod val="50000"/>
                  </a:schemeClr>
                </a:solidFill>
                <a:effectLst/>
                <a:latin typeface="Nirmala UI" panose="020B0502040204020203" pitchFamily="34" charset="0"/>
                <a:ea typeface="MS Mincho" panose="02020609040205080304" pitchFamily="49" charset="-128"/>
                <a:cs typeface="Times New Roman" panose="02020603050405020304" pitchFamily="18" charset="0"/>
              </a:rPr>
              <a:t>The Political Quarterly</a:t>
            </a:r>
            <a:r>
              <a:rPr lang="en-GB" sz="1800" dirty="0">
                <a:solidFill>
                  <a:schemeClr val="bg1">
                    <a:lumMod val="50000"/>
                  </a:schemeClr>
                </a:solidFill>
                <a:effectLst/>
                <a:latin typeface="Nirmala UI" panose="020B0502040204020203" pitchFamily="34" charset="0"/>
                <a:ea typeface="MS Mincho" panose="02020609040205080304" pitchFamily="49" charset="-128"/>
                <a:cs typeface="Times New Roman" panose="02020603050405020304" pitchFamily="18" charset="0"/>
              </a:rPr>
              <a:t>, 92(1), pp.125-131.</a:t>
            </a:r>
            <a:endParaRPr lang="en-GB" sz="1800" dirty="0">
              <a:solidFill>
                <a:schemeClr val="bg1">
                  <a:lumMod val="50000"/>
                </a:schemeClr>
              </a:solidFill>
              <a:effectLst/>
              <a:latin typeface="Arial" panose="020B0604020202020204" pitchFamily="34" charset="0"/>
              <a:ea typeface="MS Mincho" panose="02020609040205080304" pitchFamily="49" charset="-128"/>
              <a:cs typeface="Times New Roman" panose="02020603050405020304" pitchFamily="18" charset="0"/>
            </a:endParaRPr>
          </a:p>
          <a:p>
            <a:pPr marL="285750" indent="-285750" algn="just">
              <a:lnSpc>
                <a:spcPct val="150000"/>
              </a:lnSpc>
              <a:spcBef>
                <a:spcPts val="700"/>
              </a:spcBef>
              <a:spcAft>
                <a:spcPts val="600"/>
              </a:spcAft>
              <a:buFont typeface="Wingdings" panose="05000000000000000000" pitchFamily="2" charset="2"/>
              <a:buChar char="§"/>
            </a:pPr>
            <a:r>
              <a:rPr lang="en-GB" sz="1800" dirty="0">
                <a:solidFill>
                  <a:schemeClr val="bg1">
                    <a:lumMod val="50000"/>
                  </a:schemeClr>
                </a:solidFill>
                <a:effectLst/>
                <a:latin typeface="Nirmala UI" panose="020B0502040204020203" pitchFamily="34" charset="0"/>
                <a:ea typeface="MS Mincho" panose="02020609040205080304" pitchFamily="49" charset="-128"/>
                <a:cs typeface="Times New Roman" panose="02020603050405020304" pitchFamily="18" charset="0"/>
              </a:rPr>
              <a:t>Brewster, D. and Jones, R., 2019. Distinctly divergent or hanging onto English coat-tails? Drug policy in post-devolution Wales. </a:t>
            </a:r>
            <a:r>
              <a:rPr lang="en-GB" sz="1800" i="1" dirty="0">
                <a:solidFill>
                  <a:schemeClr val="bg1">
                    <a:lumMod val="50000"/>
                  </a:schemeClr>
                </a:solidFill>
                <a:effectLst/>
                <a:latin typeface="Arial" panose="020B0604020202020204" pitchFamily="34" charset="0"/>
                <a:ea typeface="MS Mincho" panose="02020609040205080304" pitchFamily="49" charset="-128"/>
                <a:cs typeface="Times New Roman" panose="02020603050405020304" pitchFamily="18" charset="0"/>
              </a:rPr>
              <a:t>Criminology &amp; Criminal Justice</a:t>
            </a:r>
            <a:r>
              <a:rPr lang="en-GB" sz="1800" dirty="0">
                <a:solidFill>
                  <a:schemeClr val="bg1">
                    <a:lumMod val="50000"/>
                  </a:schemeClr>
                </a:solidFill>
                <a:effectLst/>
                <a:latin typeface="Arial" panose="020B0604020202020204" pitchFamily="34" charset="0"/>
                <a:ea typeface="MS Mincho" panose="02020609040205080304" pitchFamily="49" charset="-128"/>
                <a:cs typeface="Times New Roman" panose="02020603050405020304" pitchFamily="18" charset="0"/>
              </a:rPr>
              <a:t>, </a:t>
            </a:r>
            <a:r>
              <a:rPr lang="en-GB" sz="1800" i="1" dirty="0">
                <a:solidFill>
                  <a:schemeClr val="bg1">
                    <a:lumMod val="50000"/>
                  </a:schemeClr>
                </a:solidFill>
                <a:effectLst/>
                <a:latin typeface="Arial" panose="020B0604020202020204" pitchFamily="34" charset="0"/>
                <a:ea typeface="MS Mincho" panose="02020609040205080304" pitchFamily="49" charset="-128"/>
                <a:cs typeface="Times New Roman" panose="02020603050405020304" pitchFamily="18" charset="0"/>
              </a:rPr>
              <a:t>19</a:t>
            </a:r>
            <a:r>
              <a:rPr lang="en-GB" sz="1800" dirty="0">
                <a:solidFill>
                  <a:schemeClr val="bg1">
                    <a:lumMod val="50000"/>
                  </a:schemeClr>
                </a:solidFill>
                <a:effectLst/>
                <a:latin typeface="Arial" panose="020B0604020202020204" pitchFamily="34" charset="0"/>
                <a:ea typeface="MS Mincho" panose="02020609040205080304" pitchFamily="49" charset="-128"/>
                <a:cs typeface="Times New Roman" panose="02020603050405020304" pitchFamily="18" charset="0"/>
              </a:rPr>
              <a:t>(3), pp.364-381.</a:t>
            </a:r>
          </a:p>
          <a:p>
            <a:pPr marL="285750" indent="-285750" algn="just">
              <a:lnSpc>
                <a:spcPct val="150000"/>
              </a:lnSpc>
              <a:spcBef>
                <a:spcPts val="700"/>
              </a:spcBef>
              <a:spcAft>
                <a:spcPts val="600"/>
              </a:spcAft>
              <a:buFont typeface="Wingdings" panose="05000000000000000000" pitchFamily="2" charset="2"/>
              <a:buChar char="§"/>
            </a:pPr>
            <a:r>
              <a:rPr lang="en-GB" sz="1800" dirty="0">
                <a:solidFill>
                  <a:schemeClr val="bg1">
                    <a:lumMod val="50000"/>
                  </a:schemeClr>
                </a:solidFill>
                <a:effectLst/>
                <a:latin typeface="Nirmala UI" panose="020B0502040204020203" pitchFamily="34" charset="0"/>
                <a:ea typeface="MS Mincho" panose="02020609040205080304" pitchFamily="49" charset="-128"/>
                <a:cs typeface="Times New Roman" panose="02020603050405020304" pitchFamily="18" charset="0"/>
              </a:rPr>
              <a:t>BBC News. 2022. </a:t>
            </a:r>
            <a:r>
              <a:rPr lang="en-GB" sz="1800" i="1" dirty="0">
                <a:solidFill>
                  <a:schemeClr val="bg1">
                    <a:lumMod val="50000"/>
                  </a:schemeClr>
                </a:solidFill>
                <a:effectLst/>
                <a:latin typeface="Arial" panose="020B0604020202020204" pitchFamily="34" charset="0"/>
                <a:ea typeface="MS Mincho" panose="02020609040205080304" pitchFamily="49" charset="-128"/>
                <a:cs typeface="Times New Roman" panose="02020603050405020304" pitchFamily="18" charset="0"/>
              </a:rPr>
              <a:t>Sarah Everard: Hundreds at Cardiff protest after death</a:t>
            </a:r>
            <a:r>
              <a:rPr lang="en-GB" sz="1800" dirty="0">
                <a:solidFill>
                  <a:schemeClr val="bg1">
                    <a:lumMod val="50000"/>
                  </a:schemeClr>
                </a:solidFill>
                <a:effectLst/>
                <a:latin typeface="Arial" panose="020B0604020202020204" pitchFamily="34" charset="0"/>
                <a:ea typeface="MS Mincho" panose="02020609040205080304" pitchFamily="49" charset="-128"/>
                <a:cs typeface="Times New Roman" panose="02020603050405020304" pitchFamily="18" charset="0"/>
              </a:rPr>
              <a:t>. [online] Available at: &lt;https://www.bbc.com/news/uk-wales-politics-56401123&gt; [Accessed 24 July 2022].</a:t>
            </a:r>
          </a:p>
          <a:p>
            <a:pPr marL="285750" indent="-285750" algn="just">
              <a:lnSpc>
                <a:spcPct val="150000"/>
              </a:lnSpc>
              <a:spcBef>
                <a:spcPts val="700"/>
              </a:spcBef>
              <a:spcAft>
                <a:spcPts val="600"/>
              </a:spcAft>
              <a:buFont typeface="Wingdings" panose="05000000000000000000" pitchFamily="2" charset="2"/>
              <a:buChar char="§"/>
            </a:pPr>
            <a:r>
              <a:rPr lang="en-GB" sz="1800" dirty="0">
                <a:solidFill>
                  <a:schemeClr val="bg1">
                    <a:lumMod val="50000"/>
                  </a:schemeClr>
                </a:solidFill>
                <a:effectLst/>
                <a:latin typeface="Nirmala UI" panose="020B0502040204020203" pitchFamily="34" charset="0"/>
                <a:ea typeface="MS Mincho" panose="02020609040205080304" pitchFamily="49" charset="-128"/>
                <a:cs typeface="Times New Roman" panose="02020603050405020304" pitchFamily="18" charset="0"/>
              </a:rPr>
              <a:t>Edwards, A. and Hughes, G., 2008. Resilient Fabians? Anti-social behaviour and community safety work in Wales. In </a:t>
            </a:r>
            <a:r>
              <a:rPr lang="en-GB" sz="1800" i="1" dirty="0">
                <a:solidFill>
                  <a:schemeClr val="bg1">
                    <a:lumMod val="50000"/>
                  </a:schemeClr>
                </a:solidFill>
                <a:effectLst/>
                <a:latin typeface="Arial" panose="020B0604020202020204" pitchFamily="34" charset="0"/>
                <a:ea typeface="MS Mincho" panose="02020609040205080304" pitchFamily="49" charset="-128"/>
                <a:cs typeface="Times New Roman" panose="02020603050405020304" pitchFamily="18" charset="0"/>
              </a:rPr>
              <a:t>ASBO nation</a:t>
            </a:r>
            <a:r>
              <a:rPr lang="en-GB" sz="1800" dirty="0">
                <a:solidFill>
                  <a:schemeClr val="bg1">
                    <a:lumMod val="50000"/>
                  </a:schemeClr>
                </a:solidFill>
                <a:effectLst/>
                <a:latin typeface="Arial" panose="020B0604020202020204" pitchFamily="34" charset="0"/>
                <a:ea typeface="MS Mincho" panose="02020609040205080304" pitchFamily="49" charset="-128"/>
                <a:cs typeface="Times New Roman" panose="02020603050405020304" pitchFamily="18" charset="0"/>
              </a:rPr>
              <a:t> (pp. 65-80). Policy Press.</a:t>
            </a:r>
          </a:p>
        </p:txBody>
      </p:sp>
      <p:pic>
        <p:nvPicPr>
          <p:cNvPr id="5" name="Audio 4">
            <a:hlinkClick r:id="" action="ppaction://media"/>
            <a:extLst>
              <a:ext uri="{FF2B5EF4-FFF2-40B4-BE49-F238E27FC236}">
                <a16:creationId xmlns:a16="http://schemas.microsoft.com/office/drawing/2014/main" id="{C04CF4F8-AA08-49B4-BD9B-F588747B073B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1569700" y="6235700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6878491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7672"/>
    </mc:Choice>
    <mc:Fallback>
      <p:transition spd="slow" advTm="767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E2D1F083-7D34-4AB2-ADEF-0C833B47E1D5}"/>
              </a:ext>
            </a:extLst>
          </p:cNvPr>
          <p:cNvSpPr txBox="1"/>
          <p:nvPr/>
        </p:nvSpPr>
        <p:spPr>
          <a:xfrm>
            <a:off x="4294208" y="211316"/>
            <a:ext cx="7662426" cy="89255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r"/>
            <a:r>
              <a:rPr lang="en-GB" sz="2600" b="1" spc="300" dirty="0">
                <a:solidFill>
                  <a:srgbClr val="002060"/>
                </a:solidFill>
                <a:latin typeface="Nirmala UI" panose="020B0502040204020203" pitchFamily="34" charset="0"/>
                <a:ea typeface="Nirmala UI" panose="020B0502040204020203" pitchFamily="34" charset="0"/>
                <a:cs typeface="Nirmala UI" panose="020B0502040204020203" pitchFamily="34" charset="0"/>
              </a:rPr>
              <a:t>THE DEVOLUTION OF POLICING:</a:t>
            </a:r>
          </a:p>
          <a:p>
            <a:pPr algn="r"/>
            <a:r>
              <a:rPr lang="en-GB" sz="2600" b="1" spc="300" dirty="0">
                <a:solidFill>
                  <a:srgbClr val="002060"/>
                </a:solidFill>
                <a:latin typeface="Nirmala UI" panose="020B0502040204020203" pitchFamily="34" charset="0"/>
                <a:ea typeface="Nirmala UI" panose="020B0502040204020203" pitchFamily="34" charset="0"/>
                <a:cs typeface="Nirmala UI" panose="020B0502040204020203" pitchFamily="34" charset="0"/>
              </a:rPr>
              <a:t>BIBLIOGRAPHY</a:t>
            </a:r>
            <a:endParaRPr lang="en-GB" sz="2400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47CB4BD2-3347-466E-88E9-28D76E55958B}"/>
              </a:ext>
            </a:extLst>
          </p:cNvPr>
          <p:cNvSpPr txBox="1"/>
          <p:nvPr/>
        </p:nvSpPr>
        <p:spPr>
          <a:xfrm>
            <a:off x="1057042" y="1274758"/>
            <a:ext cx="10498148" cy="544508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 algn="just">
              <a:lnSpc>
                <a:spcPct val="150000"/>
              </a:lnSpc>
              <a:spcBef>
                <a:spcPts val="7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1800" dirty="0">
                <a:solidFill>
                  <a:schemeClr val="bg1">
                    <a:lumMod val="50000"/>
                  </a:schemeClr>
                </a:solidFill>
                <a:effectLst/>
                <a:latin typeface="Nirmala UI" panose="020B0502040204020203" pitchFamily="34" charset="0"/>
                <a:ea typeface="Nirmala UI" panose="020B0502040204020203" pitchFamily="34" charset="0"/>
                <a:cs typeface="Nirmala UI" panose="020B0502040204020203" pitchFamily="34" charset="0"/>
              </a:rPr>
              <a:t>GOV.WALES. 2022. </a:t>
            </a:r>
            <a:r>
              <a:rPr lang="en-GB" sz="1800" i="1" dirty="0">
                <a:solidFill>
                  <a:schemeClr val="bg1">
                    <a:lumMod val="50000"/>
                  </a:schemeClr>
                </a:solidFill>
                <a:effectLst/>
                <a:latin typeface="Nirmala UI" panose="020B0502040204020203" pitchFamily="34" charset="0"/>
                <a:ea typeface="Nirmala UI" panose="020B0502040204020203" pitchFamily="34" charset="0"/>
                <a:cs typeface="Nirmala UI" panose="020B0502040204020203" pitchFamily="34" charset="0"/>
              </a:rPr>
              <a:t>Policing Partnership Board for Wales | GOV.WALES</a:t>
            </a:r>
            <a:r>
              <a:rPr lang="en-GB" sz="1800" dirty="0">
                <a:solidFill>
                  <a:schemeClr val="bg1">
                    <a:lumMod val="50000"/>
                  </a:schemeClr>
                </a:solidFill>
                <a:effectLst/>
                <a:latin typeface="Nirmala UI" panose="020B0502040204020203" pitchFamily="34" charset="0"/>
                <a:ea typeface="Nirmala UI" panose="020B0502040204020203" pitchFamily="34" charset="0"/>
                <a:cs typeface="Nirmala UI" panose="020B0502040204020203" pitchFamily="34" charset="0"/>
              </a:rPr>
              <a:t>. [online] Available at: &lt;https://gov.wales/policing-partnership-board-wales&gt; [Accessed 24 July 2022].</a:t>
            </a:r>
          </a:p>
          <a:p>
            <a:pPr marL="285750" indent="-285750" algn="just">
              <a:lnSpc>
                <a:spcPct val="150000"/>
              </a:lnSpc>
              <a:spcBef>
                <a:spcPts val="7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1800" dirty="0">
                <a:solidFill>
                  <a:schemeClr val="bg1">
                    <a:lumMod val="50000"/>
                  </a:schemeClr>
                </a:solidFill>
                <a:effectLst/>
                <a:latin typeface="Nirmala UI" panose="020B0502040204020203" pitchFamily="34" charset="0"/>
                <a:ea typeface="Nirmala UI" panose="020B0502040204020203" pitchFamily="34" charset="0"/>
                <a:cs typeface="Nirmala UI" panose="020B0502040204020203" pitchFamily="34" charset="0"/>
              </a:rPr>
              <a:t>Hansard, 2016. </a:t>
            </a:r>
            <a:r>
              <a:rPr lang="en-GB" sz="1800" i="1" dirty="0">
                <a:solidFill>
                  <a:schemeClr val="bg1">
                    <a:lumMod val="50000"/>
                  </a:schemeClr>
                </a:solidFill>
                <a:effectLst/>
                <a:latin typeface="Nirmala UI" panose="020B0502040204020203" pitchFamily="34" charset="0"/>
                <a:ea typeface="Nirmala UI" panose="020B0502040204020203" pitchFamily="34" charset="0"/>
                <a:cs typeface="Nirmala UI" panose="020B0502040204020203" pitchFamily="34" charset="0"/>
              </a:rPr>
              <a:t>Wales Bill Volume 613: debated on Monday 11 July 2016</a:t>
            </a:r>
            <a:r>
              <a:rPr lang="en-GB" sz="1800" dirty="0">
                <a:solidFill>
                  <a:schemeClr val="bg1">
                    <a:lumMod val="50000"/>
                  </a:schemeClr>
                </a:solidFill>
                <a:effectLst/>
                <a:latin typeface="Nirmala UI" panose="020B0502040204020203" pitchFamily="34" charset="0"/>
                <a:ea typeface="Nirmala UI" panose="020B0502040204020203" pitchFamily="34" charset="0"/>
                <a:cs typeface="Nirmala UI" panose="020B0502040204020203" pitchFamily="34" charset="0"/>
              </a:rPr>
              <a:t>. London: Hansard, </a:t>
            </a:r>
            <a:r>
              <a:rPr lang="en-GB" sz="1800" dirty="0" err="1">
                <a:solidFill>
                  <a:schemeClr val="bg1">
                    <a:lumMod val="50000"/>
                  </a:schemeClr>
                </a:solidFill>
                <a:effectLst/>
                <a:latin typeface="Nirmala UI" panose="020B0502040204020203" pitchFamily="34" charset="0"/>
                <a:ea typeface="Nirmala UI" panose="020B0502040204020203" pitchFamily="34" charset="0"/>
                <a:cs typeface="Nirmala UI" panose="020B0502040204020203" pitchFamily="34" charset="0"/>
              </a:rPr>
              <a:t>p.Volume</a:t>
            </a:r>
            <a:r>
              <a:rPr lang="en-GB" sz="1800" dirty="0">
                <a:solidFill>
                  <a:schemeClr val="bg1">
                    <a:lumMod val="50000"/>
                  </a:schemeClr>
                </a:solidFill>
                <a:effectLst/>
                <a:latin typeface="Nirmala UI" panose="020B0502040204020203" pitchFamily="34" charset="0"/>
                <a:ea typeface="Nirmala UI" panose="020B0502040204020203" pitchFamily="34" charset="0"/>
                <a:cs typeface="Nirmala UI" panose="020B0502040204020203" pitchFamily="34" charset="0"/>
              </a:rPr>
              <a:t> 613.</a:t>
            </a:r>
          </a:p>
          <a:p>
            <a:pPr marL="285750" indent="-285750" algn="just">
              <a:lnSpc>
                <a:spcPct val="150000"/>
              </a:lnSpc>
              <a:spcBef>
                <a:spcPts val="7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1800" dirty="0">
                <a:solidFill>
                  <a:schemeClr val="bg1">
                    <a:lumMod val="50000"/>
                  </a:schemeClr>
                </a:solidFill>
                <a:effectLst/>
                <a:latin typeface="Nirmala UI" panose="020B0502040204020203" pitchFamily="34" charset="0"/>
                <a:ea typeface="Nirmala UI" panose="020B0502040204020203" pitchFamily="34" charset="0"/>
                <a:cs typeface="Nirmala UI" panose="020B0502040204020203" pitchFamily="34" charset="0"/>
              </a:rPr>
              <a:t>Hodgetts, C &amp; </a:t>
            </a:r>
            <a:r>
              <a:rPr lang="en-GB" sz="1800" dirty="0" err="1">
                <a:solidFill>
                  <a:schemeClr val="bg1">
                    <a:lumMod val="50000"/>
                  </a:schemeClr>
                </a:solidFill>
                <a:effectLst/>
                <a:latin typeface="Nirmala UI" panose="020B0502040204020203" pitchFamily="34" charset="0"/>
                <a:ea typeface="Nirmala UI" panose="020B0502040204020203" pitchFamily="34" charset="0"/>
                <a:cs typeface="Nirmala UI" panose="020B0502040204020203" pitchFamily="34" charset="0"/>
              </a:rPr>
              <a:t>MacPartholán</a:t>
            </a:r>
            <a:r>
              <a:rPr lang="en-GB" sz="1800" dirty="0">
                <a:solidFill>
                  <a:schemeClr val="bg1">
                    <a:lumMod val="50000"/>
                  </a:schemeClr>
                </a:solidFill>
                <a:effectLst/>
                <a:latin typeface="Nirmala UI" panose="020B0502040204020203" pitchFamily="34" charset="0"/>
                <a:ea typeface="Nirmala UI" panose="020B0502040204020203" pitchFamily="34" charset="0"/>
                <a:cs typeface="Nirmala UI" panose="020B0502040204020203" pitchFamily="34" charset="0"/>
              </a:rPr>
              <a:t>, C 2021, '</a:t>
            </a:r>
            <a:r>
              <a:rPr lang="en-GB" sz="1800" u="sng" dirty="0">
                <a:solidFill>
                  <a:schemeClr val="bg1">
                    <a:lumMod val="50000"/>
                  </a:schemeClr>
                </a:solidFill>
                <a:effectLst/>
                <a:latin typeface="Nirmala UI" panose="020B0502040204020203" pitchFamily="34" charset="0"/>
                <a:ea typeface="Nirmala UI" panose="020B0502040204020203" pitchFamily="34" charset="0"/>
                <a:cs typeface="Nirmala UI" panose="020B0502040204020203" pitchFamily="34" charset="0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An Evolution in Devolution? The Commission on Justice in Wales &amp; Welsh Criminal Justice</a:t>
            </a:r>
            <a:r>
              <a:rPr lang="en-GB" sz="1800" dirty="0">
                <a:solidFill>
                  <a:schemeClr val="bg1">
                    <a:lumMod val="50000"/>
                  </a:schemeClr>
                </a:solidFill>
                <a:effectLst/>
                <a:latin typeface="Nirmala UI" panose="020B0502040204020203" pitchFamily="34" charset="0"/>
                <a:ea typeface="Nirmala UI" panose="020B0502040204020203" pitchFamily="34" charset="0"/>
                <a:cs typeface="Nirmala UI" panose="020B0502040204020203" pitchFamily="34" charset="0"/>
              </a:rPr>
              <a:t>', </a:t>
            </a:r>
            <a:r>
              <a:rPr lang="en-GB" sz="1800" i="1" dirty="0">
                <a:solidFill>
                  <a:schemeClr val="bg1">
                    <a:lumMod val="50000"/>
                  </a:schemeClr>
                </a:solidFill>
                <a:effectLst/>
                <a:latin typeface="Nirmala UI" panose="020B0502040204020203" pitchFamily="34" charset="0"/>
                <a:ea typeface="Nirmala UI" panose="020B0502040204020203" pitchFamily="34" charset="0"/>
                <a:cs typeface="Nirmala UI" panose="020B0502040204020203" pitchFamily="34" charset="0"/>
              </a:rPr>
              <a:t>Criminal Law Review</a:t>
            </a:r>
            <a:r>
              <a:rPr lang="en-GB" sz="1800" dirty="0">
                <a:solidFill>
                  <a:schemeClr val="bg1">
                    <a:lumMod val="50000"/>
                  </a:schemeClr>
                </a:solidFill>
                <a:effectLst/>
                <a:latin typeface="Nirmala UI" panose="020B0502040204020203" pitchFamily="34" charset="0"/>
                <a:ea typeface="Nirmala UI" panose="020B0502040204020203" pitchFamily="34" charset="0"/>
                <a:cs typeface="Nirmala UI" panose="020B0502040204020203" pitchFamily="34" charset="0"/>
              </a:rPr>
              <a:t>, vol. 2021, no. 1, pp. 34-55.</a:t>
            </a:r>
          </a:p>
          <a:p>
            <a:pPr marL="285750" indent="-285750" algn="just">
              <a:lnSpc>
                <a:spcPct val="150000"/>
              </a:lnSpc>
              <a:spcBef>
                <a:spcPts val="7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1800" dirty="0" err="1">
                <a:solidFill>
                  <a:schemeClr val="bg1">
                    <a:lumMod val="50000"/>
                  </a:schemeClr>
                </a:solidFill>
                <a:effectLst/>
                <a:latin typeface="Nirmala UI" panose="020B0502040204020203" pitchFamily="34" charset="0"/>
                <a:ea typeface="Nirmala UI" panose="020B0502040204020203" pitchFamily="34" charset="0"/>
                <a:cs typeface="Nirmala UI" panose="020B0502040204020203" pitchFamily="34" charset="0"/>
              </a:rPr>
              <a:t>Ifan</a:t>
            </a:r>
            <a:r>
              <a:rPr lang="en-GB" sz="1800" dirty="0">
                <a:solidFill>
                  <a:schemeClr val="bg1">
                    <a:lumMod val="50000"/>
                  </a:schemeClr>
                </a:solidFill>
                <a:effectLst/>
                <a:latin typeface="Nirmala UI" panose="020B0502040204020203" pitchFamily="34" charset="0"/>
                <a:ea typeface="Nirmala UI" panose="020B0502040204020203" pitchFamily="34" charset="0"/>
                <a:cs typeface="Nirmala UI" panose="020B0502040204020203" pitchFamily="34" charset="0"/>
              </a:rPr>
              <a:t>, G., Sion, C. and </a:t>
            </a:r>
            <a:r>
              <a:rPr lang="en-GB" sz="1800" dirty="0" err="1">
                <a:solidFill>
                  <a:schemeClr val="bg1">
                    <a:lumMod val="50000"/>
                  </a:schemeClr>
                </a:solidFill>
                <a:effectLst/>
                <a:latin typeface="Nirmala UI" panose="020B0502040204020203" pitchFamily="34" charset="0"/>
                <a:ea typeface="Nirmala UI" panose="020B0502040204020203" pitchFamily="34" charset="0"/>
                <a:cs typeface="Nirmala UI" panose="020B0502040204020203" pitchFamily="34" charset="0"/>
              </a:rPr>
              <a:t>Wincott</a:t>
            </a:r>
            <a:r>
              <a:rPr lang="en-GB" sz="1800" dirty="0">
                <a:solidFill>
                  <a:schemeClr val="bg1">
                    <a:lumMod val="50000"/>
                  </a:schemeClr>
                </a:solidFill>
                <a:effectLst/>
                <a:latin typeface="Nirmala UI" panose="020B0502040204020203" pitchFamily="34" charset="0"/>
                <a:ea typeface="Nirmala UI" panose="020B0502040204020203" pitchFamily="34" charset="0"/>
                <a:cs typeface="Nirmala UI" panose="020B0502040204020203" pitchFamily="34" charset="0"/>
              </a:rPr>
              <a:t>, D., 2022. Devolution, independence and Wales’ fiscal deficit. </a:t>
            </a:r>
            <a:r>
              <a:rPr lang="en-GB" sz="1800" i="1" dirty="0">
                <a:solidFill>
                  <a:schemeClr val="bg1">
                    <a:lumMod val="50000"/>
                  </a:schemeClr>
                </a:solidFill>
                <a:effectLst/>
                <a:latin typeface="Nirmala UI" panose="020B0502040204020203" pitchFamily="34" charset="0"/>
                <a:ea typeface="Nirmala UI" panose="020B0502040204020203" pitchFamily="34" charset="0"/>
                <a:cs typeface="Nirmala UI" panose="020B0502040204020203" pitchFamily="34" charset="0"/>
              </a:rPr>
              <a:t>National Institute Economic Review</a:t>
            </a:r>
            <a:r>
              <a:rPr lang="en-GB" sz="1800" dirty="0">
                <a:solidFill>
                  <a:schemeClr val="bg1">
                    <a:lumMod val="50000"/>
                  </a:schemeClr>
                </a:solidFill>
                <a:effectLst/>
                <a:latin typeface="Nirmala UI" panose="020B0502040204020203" pitchFamily="34" charset="0"/>
                <a:ea typeface="Nirmala UI" panose="020B0502040204020203" pitchFamily="34" charset="0"/>
                <a:cs typeface="Nirmala UI" panose="020B0502040204020203" pitchFamily="34" charset="0"/>
              </a:rPr>
              <a:t>.</a:t>
            </a:r>
          </a:p>
          <a:p>
            <a:pPr marL="285750" indent="-285750" algn="just">
              <a:lnSpc>
                <a:spcPct val="150000"/>
              </a:lnSpc>
              <a:spcBef>
                <a:spcPts val="7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1800" dirty="0">
                <a:solidFill>
                  <a:schemeClr val="bg1">
                    <a:lumMod val="50000"/>
                  </a:schemeClr>
                </a:solidFill>
                <a:effectLst/>
                <a:latin typeface="Nirmala UI" panose="020B0502040204020203" pitchFamily="34" charset="0"/>
                <a:ea typeface="Nirmala UI" panose="020B0502040204020203" pitchFamily="34" charset="0"/>
                <a:cs typeface="Nirmala UI" panose="020B0502040204020203" pitchFamily="34" charset="0"/>
              </a:rPr>
              <a:t>National Assembly for Wales, 2018. </a:t>
            </a:r>
            <a:r>
              <a:rPr lang="en-GB" sz="1800" i="1" dirty="0">
                <a:solidFill>
                  <a:schemeClr val="bg1">
                    <a:lumMod val="50000"/>
                  </a:schemeClr>
                </a:solidFill>
                <a:effectLst/>
                <a:latin typeface="Nirmala UI" panose="020B0502040204020203" pitchFamily="34" charset="0"/>
                <a:ea typeface="Nirmala UI" panose="020B0502040204020203" pitchFamily="34" charset="0"/>
                <a:cs typeface="Nirmala UI" panose="020B0502040204020203" pitchFamily="34" charset="0"/>
              </a:rPr>
              <a:t>Apprenticeship Levy: one year on: Report of the Economy, Infrastructure and Skills Committee</a:t>
            </a:r>
            <a:r>
              <a:rPr lang="en-GB" sz="1800" dirty="0">
                <a:solidFill>
                  <a:schemeClr val="bg1">
                    <a:lumMod val="50000"/>
                  </a:schemeClr>
                </a:solidFill>
                <a:effectLst/>
                <a:latin typeface="Nirmala UI" panose="020B0502040204020203" pitchFamily="34" charset="0"/>
                <a:ea typeface="Nirmala UI" panose="020B0502040204020203" pitchFamily="34" charset="0"/>
                <a:cs typeface="Nirmala UI" panose="020B0502040204020203" pitchFamily="34" charset="0"/>
              </a:rPr>
              <a:t>. Cardiff: National Assembly for Wales.</a:t>
            </a:r>
          </a:p>
          <a:p>
            <a:pPr marL="285750" indent="-285750" algn="just">
              <a:lnSpc>
                <a:spcPct val="150000"/>
              </a:lnSpc>
              <a:spcBef>
                <a:spcPts val="700"/>
              </a:spcBef>
              <a:spcAft>
                <a:spcPts val="600"/>
              </a:spcAft>
              <a:buFont typeface="Wingdings" panose="05000000000000000000" pitchFamily="2" charset="2"/>
              <a:buChar char="§"/>
            </a:pPr>
            <a:endParaRPr lang="en-GB" sz="1800" dirty="0">
              <a:solidFill>
                <a:schemeClr val="bg1">
                  <a:lumMod val="50000"/>
                </a:schemeClr>
              </a:solidFill>
              <a:effectLst/>
              <a:latin typeface="Arial" panose="020B0604020202020204" pitchFamily="34" charset="0"/>
              <a:ea typeface="MS Mincho" panose="02020609040205080304" pitchFamily="49" charset="-128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766020938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E2D1F083-7D34-4AB2-ADEF-0C833B47E1D5}"/>
              </a:ext>
            </a:extLst>
          </p:cNvPr>
          <p:cNvSpPr txBox="1"/>
          <p:nvPr/>
        </p:nvSpPr>
        <p:spPr>
          <a:xfrm>
            <a:off x="4294208" y="211316"/>
            <a:ext cx="7662426" cy="89255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r"/>
            <a:r>
              <a:rPr lang="en-GB" sz="2600" b="1" spc="300" dirty="0">
                <a:solidFill>
                  <a:srgbClr val="002060"/>
                </a:solidFill>
                <a:latin typeface="Nirmala UI" panose="020B0502040204020203" pitchFamily="34" charset="0"/>
                <a:ea typeface="Nirmala UI" panose="020B0502040204020203" pitchFamily="34" charset="0"/>
                <a:cs typeface="Nirmala UI" panose="020B0502040204020203" pitchFamily="34" charset="0"/>
              </a:rPr>
              <a:t>THE DEVOLUTION OF POLICING:</a:t>
            </a:r>
          </a:p>
          <a:p>
            <a:pPr algn="r"/>
            <a:r>
              <a:rPr lang="en-GB" sz="2600" b="1" spc="300" dirty="0">
                <a:solidFill>
                  <a:srgbClr val="002060"/>
                </a:solidFill>
                <a:latin typeface="Nirmala UI" panose="020B0502040204020203" pitchFamily="34" charset="0"/>
                <a:ea typeface="Nirmala UI" panose="020B0502040204020203" pitchFamily="34" charset="0"/>
                <a:cs typeface="Nirmala UI" panose="020B0502040204020203" pitchFamily="34" charset="0"/>
              </a:rPr>
              <a:t>BIBLIOGRAPHY</a:t>
            </a:r>
            <a:endParaRPr lang="en-GB" sz="2400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47CB4BD2-3347-466E-88E9-28D76E55958B}"/>
              </a:ext>
            </a:extLst>
          </p:cNvPr>
          <p:cNvSpPr txBox="1"/>
          <p:nvPr/>
        </p:nvSpPr>
        <p:spPr>
          <a:xfrm>
            <a:off x="1057042" y="1274758"/>
            <a:ext cx="10498148" cy="586057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 algn="just">
              <a:lnSpc>
                <a:spcPct val="150000"/>
              </a:lnSpc>
              <a:spcBef>
                <a:spcPts val="700"/>
              </a:spcBef>
              <a:spcAft>
                <a:spcPts val="600"/>
              </a:spcAft>
              <a:buFont typeface="Wingdings" panose="05000000000000000000" pitchFamily="2" charset="2"/>
              <a:buChar char="§"/>
            </a:pPr>
            <a:r>
              <a:rPr lang="en-GB" sz="1800" dirty="0">
                <a:solidFill>
                  <a:schemeClr val="bg1">
                    <a:lumMod val="50000"/>
                  </a:schemeClr>
                </a:solidFill>
                <a:effectLst/>
                <a:latin typeface="Nirmala UI" panose="020B0502040204020203" pitchFamily="34" charset="0"/>
                <a:ea typeface="Nirmala UI" panose="020B0502040204020203" pitchFamily="34" charset="0"/>
                <a:cs typeface="Nirmala UI" panose="020B0502040204020203" pitchFamily="34" charset="0"/>
              </a:rPr>
              <a:t>Morgan, R., 2009. Criminalising Social Policy: Anti-Social Behaviour and Welfare in a De-Civilised Society. by J. J. Rodger (Cullompton: Willan, 2008, 235pp. pb  19.50, </a:t>
            </a:r>
            <a:r>
              <a:rPr lang="en-GB" sz="1800" dirty="0" err="1">
                <a:solidFill>
                  <a:schemeClr val="bg1">
                    <a:lumMod val="50000"/>
                  </a:schemeClr>
                </a:solidFill>
                <a:effectLst/>
                <a:latin typeface="Nirmala UI" panose="020B0502040204020203" pitchFamily="34" charset="0"/>
                <a:ea typeface="Nirmala UI" panose="020B0502040204020203" pitchFamily="34" charset="0"/>
                <a:cs typeface="Nirmala UI" panose="020B0502040204020203" pitchFamily="34" charset="0"/>
              </a:rPr>
              <a:t>hb</a:t>
            </a:r>
            <a:r>
              <a:rPr lang="en-GB" sz="1800" dirty="0">
                <a:solidFill>
                  <a:schemeClr val="bg1">
                    <a:lumMod val="50000"/>
                  </a:schemeClr>
                </a:solidFill>
                <a:effectLst/>
                <a:latin typeface="Nirmala UI" panose="020B0502040204020203" pitchFamily="34" charset="0"/>
                <a:ea typeface="Nirmala UI" panose="020B0502040204020203" pitchFamily="34" charset="0"/>
                <a:cs typeface="Nirmala UI" panose="020B0502040204020203" pitchFamily="34" charset="0"/>
              </a:rPr>
              <a:t>  55.00). British Journal of Criminology, 50(1), pp.145-147.</a:t>
            </a:r>
          </a:p>
          <a:p>
            <a:pPr marL="285750" indent="-285750" algn="just">
              <a:lnSpc>
                <a:spcPct val="150000"/>
              </a:lnSpc>
              <a:spcBef>
                <a:spcPts val="700"/>
              </a:spcBef>
              <a:spcAft>
                <a:spcPts val="600"/>
              </a:spcAft>
              <a:buFont typeface="Wingdings" panose="05000000000000000000" pitchFamily="2" charset="2"/>
              <a:buChar char="§"/>
            </a:pPr>
            <a:r>
              <a:rPr lang="en-GB" sz="1800" dirty="0">
                <a:solidFill>
                  <a:schemeClr val="bg1">
                    <a:lumMod val="50000"/>
                  </a:schemeClr>
                </a:solidFill>
                <a:effectLst/>
                <a:latin typeface="Nirmala UI" panose="020B0502040204020203" pitchFamily="34" charset="0"/>
                <a:ea typeface="Nirmala UI" panose="020B0502040204020203" pitchFamily="34" charset="0"/>
                <a:cs typeface="Nirmala UI" panose="020B0502040204020203" pitchFamily="34" charset="0"/>
              </a:rPr>
              <a:t>Rawlings, R. (2003). Delineating Wales: constitutional, legal and administrative aspects of national devolution. Cardiff, University of Wales Press</a:t>
            </a:r>
          </a:p>
          <a:p>
            <a:pPr marL="285750" indent="-285750" algn="just">
              <a:lnSpc>
                <a:spcPct val="150000"/>
              </a:lnSpc>
              <a:spcBef>
                <a:spcPts val="700"/>
              </a:spcBef>
              <a:spcAft>
                <a:spcPts val="600"/>
              </a:spcAft>
              <a:buFont typeface="Wingdings" panose="05000000000000000000" pitchFamily="2" charset="2"/>
              <a:buChar char="§"/>
            </a:pPr>
            <a:r>
              <a:rPr lang="en-GB" sz="1800" dirty="0">
                <a:solidFill>
                  <a:schemeClr val="bg1">
                    <a:lumMod val="50000"/>
                  </a:schemeClr>
                </a:solidFill>
                <a:effectLst/>
                <a:latin typeface="Nirmala UI" panose="020B0502040204020203" pitchFamily="34" charset="0"/>
                <a:ea typeface="Nirmala UI" panose="020B0502040204020203" pitchFamily="34" charset="0"/>
                <a:cs typeface="Nirmala UI" panose="020B0502040204020203" pitchFamily="34" charset="0"/>
              </a:rPr>
              <a:t>South Wales Argus. 2018. 'Where's our money?': PCC calls for 'missing'; £3m training cash to be found urgently. [online] Available at: https://www.southwalesargus.co.uk/news/16300104.wheres-money--pcc-calls-missing-3m-training-cash-found-urgently/  [Accessed 24 July 2022].</a:t>
            </a:r>
          </a:p>
          <a:p>
            <a:pPr marL="285750" indent="-285750" algn="just">
              <a:lnSpc>
                <a:spcPct val="150000"/>
              </a:lnSpc>
              <a:spcBef>
                <a:spcPts val="700"/>
              </a:spcBef>
              <a:spcAft>
                <a:spcPts val="600"/>
              </a:spcAft>
              <a:buFont typeface="Wingdings" panose="05000000000000000000" pitchFamily="2" charset="2"/>
              <a:buChar char="§"/>
            </a:pPr>
            <a:r>
              <a:rPr lang="en-GB" sz="1800" dirty="0">
                <a:solidFill>
                  <a:schemeClr val="bg1">
                    <a:lumMod val="50000"/>
                  </a:schemeClr>
                </a:solidFill>
                <a:effectLst/>
                <a:latin typeface="Nirmala UI" panose="020B0502040204020203" pitchFamily="34" charset="0"/>
                <a:ea typeface="Nirmala UI" panose="020B0502040204020203" pitchFamily="34" charset="0"/>
                <a:cs typeface="Nirmala UI" panose="020B0502040204020203" pitchFamily="34" charset="0"/>
              </a:rPr>
              <a:t>Shortridge, J., 2010. New development: The evolution of Welsh devolution. Public Money &amp;amp; Management, 30(2), pp.87-90.</a:t>
            </a:r>
          </a:p>
          <a:p>
            <a:pPr marL="285750" indent="-285750" algn="just">
              <a:lnSpc>
                <a:spcPct val="150000"/>
              </a:lnSpc>
              <a:spcBef>
                <a:spcPts val="7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1800" dirty="0">
                <a:solidFill>
                  <a:schemeClr val="bg1">
                    <a:lumMod val="50000"/>
                  </a:schemeClr>
                </a:solidFill>
                <a:effectLst/>
                <a:latin typeface="Nirmala UI" panose="020B0502040204020203" pitchFamily="34" charset="0"/>
                <a:ea typeface="Nirmala UI" panose="020B0502040204020203" pitchFamily="34" charset="0"/>
                <a:cs typeface="Nirmala UI" panose="020B0502040204020203" pitchFamily="34" charset="0"/>
              </a:rPr>
              <a:t>.</a:t>
            </a:r>
          </a:p>
          <a:p>
            <a:pPr marL="285750" indent="-285750" algn="just">
              <a:lnSpc>
                <a:spcPct val="150000"/>
              </a:lnSpc>
              <a:spcBef>
                <a:spcPts val="700"/>
              </a:spcBef>
              <a:spcAft>
                <a:spcPts val="600"/>
              </a:spcAft>
              <a:buFont typeface="Wingdings" panose="05000000000000000000" pitchFamily="2" charset="2"/>
              <a:buChar char="§"/>
            </a:pPr>
            <a:endParaRPr lang="en-GB" sz="1800" dirty="0">
              <a:solidFill>
                <a:schemeClr val="bg1">
                  <a:lumMod val="50000"/>
                </a:schemeClr>
              </a:solidFill>
              <a:effectLst/>
              <a:latin typeface="Arial" panose="020B0604020202020204" pitchFamily="34" charset="0"/>
              <a:ea typeface="MS Mincho" panose="02020609040205080304" pitchFamily="49" charset="-128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138267593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E2D1F083-7D34-4AB2-ADEF-0C833B47E1D5}"/>
              </a:ext>
            </a:extLst>
          </p:cNvPr>
          <p:cNvSpPr txBox="1"/>
          <p:nvPr/>
        </p:nvSpPr>
        <p:spPr>
          <a:xfrm>
            <a:off x="4294208" y="211316"/>
            <a:ext cx="7662426" cy="89255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r"/>
            <a:r>
              <a:rPr lang="en-GB" sz="2600" b="1" spc="300" dirty="0">
                <a:solidFill>
                  <a:srgbClr val="002060"/>
                </a:solidFill>
                <a:latin typeface="Nirmala UI" panose="020B0502040204020203" pitchFamily="34" charset="0"/>
                <a:ea typeface="Nirmala UI" panose="020B0502040204020203" pitchFamily="34" charset="0"/>
                <a:cs typeface="Nirmala UI" panose="020B0502040204020203" pitchFamily="34" charset="0"/>
              </a:rPr>
              <a:t>THE DEVOLUTION OF POLICING:</a:t>
            </a:r>
          </a:p>
          <a:p>
            <a:pPr algn="r"/>
            <a:r>
              <a:rPr lang="en-GB" sz="2600" b="1" spc="300" dirty="0">
                <a:solidFill>
                  <a:srgbClr val="002060"/>
                </a:solidFill>
                <a:latin typeface="Nirmala UI" panose="020B0502040204020203" pitchFamily="34" charset="0"/>
                <a:ea typeface="Nirmala UI" panose="020B0502040204020203" pitchFamily="34" charset="0"/>
                <a:cs typeface="Nirmala UI" panose="020B0502040204020203" pitchFamily="34" charset="0"/>
              </a:rPr>
              <a:t>BIBLIOGRAPHY</a:t>
            </a:r>
            <a:endParaRPr lang="en-GB" sz="2400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47CB4BD2-3347-466E-88E9-28D76E55958B}"/>
              </a:ext>
            </a:extLst>
          </p:cNvPr>
          <p:cNvSpPr txBox="1"/>
          <p:nvPr/>
        </p:nvSpPr>
        <p:spPr>
          <a:xfrm>
            <a:off x="1057042" y="1274758"/>
            <a:ext cx="10498148" cy="586057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 algn="just">
              <a:lnSpc>
                <a:spcPct val="150000"/>
              </a:lnSpc>
              <a:spcBef>
                <a:spcPts val="700"/>
              </a:spcBef>
              <a:spcAft>
                <a:spcPts val="600"/>
              </a:spcAft>
              <a:buFont typeface="Wingdings" panose="05000000000000000000" pitchFamily="2" charset="2"/>
              <a:buChar char="§"/>
            </a:pPr>
            <a:r>
              <a:rPr lang="en-GB" sz="1800" dirty="0" err="1">
                <a:solidFill>
                  <a:schemeClr val="bg1">
                    <a:lumMod val="50000"/>
                  </a:schemeClr>
                </a:solidFill>
                <a:effectLst/>
                <a:latin typeface="Nirmala UI" panose="020B0502040204020203" pitchFamily="34" charset="0"/>
                <a:ea typeface="Nirmala UI" panose="020B0502040204020203" pitchFamily="34" charset="0"/>
                <a:cs typeface="Nirmala UI" panose="020B0502040204020203" pitchFamily="34" charset="0"/>
              </a:rPr>
              <a:t>Stirbu</a:t>
            </a:r>
            <a:r>
              <a:rPr lang="en-GB" sz="1800" dirty="0">
                <a:solidFill>
                  <a:schemeClr val="bg1">
                    <a:lumMod val="50000"/>
                  </a:schemeClr>
                </a:solidFill>
                <a:effectLst/>
                <a:latin typeface="Nirmala UI" panose="020B0502040204020203" pitchFamily="34" charset="0"/>
                <a:ea typeface="Nirmala UI" panose="020B0502040204020203" pitchFamily="34" charset="0"/>
                <a:cs typeface="Nirmala UI" panose="020B0502040204020203" pitchFamily="34" charset="0"/>
              </a:rPr>
              <a:t>, D. and McAllister, L., 2020. Politics in Wales since devolution. In: M. Garnett and H. </a:t>
            </a:r>
            <a:r>
              <a:rPr lang="en-GB" sz="1800" dirty="0" err="1">
                <a:solidFill>
                  <a:schemeClr val="bg1">
                    <a:lumMod val="50000"/>
                  </a:schemeClr>
                </a:solidFill>
                <a:effectLst/>
                <a:latin typeface="Nirmala UI" panose="020B0502040204020203" pitchFamily="34" charset="0"/>
                <a:ea typeface="Nirmala UI" panose="020B0502040204020203" pitchFamily="34" charset="0"/>
                <a:cs typeface="Nirmala UI" panose="020B0502040204020203" pitchFamily="34" charset="0"/>
              </a:rPr>
              <a:t>Pillmoor</a:t>
            </a:r>
            <a:r>
              <a:rPr lang="en-GB" sz="1800" dirty="0">
                <a:solidFill>
                  <a:schemeClr val="bg1">
                    <a:lumMod val="50000"/>
                  </a:schemeClr>
                </a:solidFill>
                <a:effectLst/>
                <a:latin typeface="Nirmala UI" panose="020B0502040204020203" pitchFamily="34" charset="0"/>
                <a:ea typeface="Nirmala UI" panose="020B0502040204020203" pitchFamily="34" charset="0"/>
                <a:cs typeface="Nirmala UI" panose="020B0502040204020203" pitchFamily="34" charset="0"/>
              </a:rPr>
              <a:t>, ed., The Routledge Handbook of British Politics and Society, 1st ed. London: Routledge.</a:t>
            </a:r>
          </a:p>
          <a:p>
            <a:pPr marL="285750" indent="-285750" algn="just">
              <a:lnSpc>
                <a:spcPct val="150000"/>
              </a:lnSpc>
              <a:spcBef>
                <a:spcPts val="700"/>
              </a:spcBef>
              <a:spcAft>
                <a:spcPts val="600"/>
              </a:spcAft>
              <a:buFont typeface="Wingdings" panose="05000000000000000000" pitchFamily="2" charset="2"/>
              <a:buChar char="§"/>
            </a:pPr>
            <a:r>
              <a:rPr lang="en-GB" sz="1800" dirty="0">
                <a:solidFill>
                  <a:schemeClr val="bg1">
                    <a:lumMod val="50000"/>
                  </a:schemeClr>
                </a:solidFill>
                <a:effectLst/>
                <a:latin typeface="Nirmala UI" panose="020B0502040204020203" pitchFamily="34" charset="0"/>
                <a:ea typeface="Nirmala UI" panose="020B0502040204020203" pitchFamily="34" charset="0"/>
                <a:cs typeface="Nirmala UI" panose="020B0502040204020203" pitchFamily="34" charset="0"/>
              </a:rPr>
              <a:t>Tewdwr-Jones, M., 2001. Planning and the National Assembly for Wales: Generating Distinctiveness and Inclusiveness in a New Political Context. European Planning Studies, 9(4), pp.553-562.</a:t>
            </a:r>
          </a:p>
          <a:p>
            <a:pPr marL="285750" indent="-285750" algn="just">
              <a:lnSpc>
                <a:spcPct val="150000"/>
              </a:lnSpc>
              <a:spcBef>
                <a:spcPts val="700"/>
              </a:spcBef>
              <a:spcAft>
                <a:spcPts val="600"/>
              </a:spcAft>
              <a:buFont typeface="Wingdings" panose="05000000000000000000" pitchFamily="2" charset="2"/>
              <a:buChar char="§"/>
            </a:pPr>
            <a:r>
              <a:rPr lang="en-GB" sz="1800" dirty="0" err="1">
                <a:solidFill>
                  <a:schemeClr val="bg1">
                    <a:lumMod val="50000"/>
                  </a:schemeClr>
                </a:solidFill>
                <a:effectLst/>
                <a:latin typeface="Nirmala UI" panose="020B0502040204020203" pitchFamily="34" charset="0"/>
                <a:ea typeface="Nirmala UI" panose="020B0502040204020203" pitchFamily="34" charset="0"/>
                <a:cs typeface="Nirmala UI" panose="020B0502040204020203" pitchFamily="34" charset="0"/>
              </a:rPr>
              <a:t>GOV.WALESa</a:t>
            </a:r>
            <a:r>
              <a:rPr lang="en-GB" sz="1800" dirty="0">
                <a:solidFill>
                  <a:schemeClr val="bg1">
                    <a:lumMod val="50000"/>
                  </a:schemeClr>
                </a:solidFill>
                <a:effectLst/>
                <a:latin typeface="Nirmala UI" panose="020B0502040204020203" pitchFamily="34" charset="0"/>
                <a:ea typeface="Nirmala UI" panose="020B0502040204020203" pitchFamily="34" charset="0"/>
                <a:cs typeface="Nirmala UI" panose="020B0502040204020203" pitchFamily="34" charset="0"/>
              </a:rPr>
              <a:t>. 2021. Written Statement: Police Crime Sentencing and Courts Bill (24 March 2021) | GOV.WALES. [online] Available at: &lt;https://gov.wales/written-statement-police-crime-sentencing-and-courts-bill&gt; [Accessed 24 July 2022].</a:t>
            </a:r>
          </a:p>
          <a:p>
            <a:pPr marL="285750" indent="-285750" algn="just">
              <a:lnSpc>
                <a:spcPct val="150000"/>
              </a:lnSpc>
              <a:spcBef>
                <a:spcPts val="700"/>
              </a:spcBef>
              <a:spcAft>
                <a:spcPts val="600"/>
              </a:spcAft>
              <a:buFont typeface="Wingdings" panose="05000000000000000000" pitchFamily="2" charset="2"/>
              <a:buChar char="§"/>
            </a:pPr>
            <a:r>
              <a:rPr lang="en-GB" sz="1800" dirty="0">
                <a:solidFill>
                  <a:schemeClr val="bg1">
                    <a:lumMod val="50000"/>
                  </a:schemeClr>
                </a:solidFill>
                <a:effectLst/>
                <a:latin typeface="Nirmala UI" panose="020B0502040204020203" pitchFamily="34" charset="0"/>
                <a:ea typeface="Nirmala UI" panose="020B0502040204020203" pitchFamily="34" charset="0"/>
                <a:cs typeface="Nirmala UI" panose="020B0502040204020203" pitchFamily="34" charset="0"/>
              </a:rPr>
              <a:t>The Commission on Justice in Wales, 2019. Commission on Justice in Wales Report. Cardiff: The Commission on Justice in Wales.</a:t>
            </a:r>
          </a:p>
          <a:p>
            <a:pPr marL="285750" indent="-285750" algn="just">
              <a:lnSpc>
                <a:spcPct val="150000"/>
              </a:lnSpc>
              <a:spcBef>
                <a:spcPts val="700"/>
              </a:spcBef>
              <a:spcAft>
                <a:spcPts val="600"/>
              </a:spcAft>
              <a:buFont typeface="Wingdings" panose="05000000000000000000" pitchFamily="2" charset="2"/>
              <a:buChar char="§"/>
            </a:pPr>
            <a:r>
              <a:rPr lang="en-GB" sz="1800" dirty="0">
                <a:solidFill>
                  <a:schemeClr val="bg1">
                    <a:lumMod val="50000"/>
                  </a:schemeClr>
                </a:solidFill>
                <a:effectLst/>
                <a:latin typeface="Nirmala UI" panose="020B0502040204020203" pitchFamily="34" charset="0"/>
                <a:ea typeface="Nirmala UI" panose="020B0502040204020203" pitchFamily="34" charset="0"/>
                <a:cs typeface="Nirmala UI" panose="020B0502040204020203" pitchFamily="34" charset="0"/>
              </a:rPr>
              <a:t>The Commission on Devolution in Wales, 2014. Empowerment and Responsibility: Legislative Powers to Strengthen Wales. Cardiff: The Commission on Devolution in Wales.</a:t>
            </a:r>
          </a:p>
          <a:p>
            <a:pPr marL="285750" indent="-285750" algn="just">
              <a:lnSpc>
                <a:spcPct val="150000"/>
              </a:lnSpc>
              <a:spcBef>
                <a:spcPts val="700"/>
              </a:spcBef>
              <a:spcAft>
                <a:spcPts val="600"/>
              </a:spcAft>
              <a:buFont typeface="Wingdings" panose="05000000000000000000" pitchFamily="2" charset="2"/>
              <a:buChar char="§"/>
            </a:pPr>
            <a:endParaRPr lang="en-GB" sz="1800" dirty="0">
              <a:solidFill>
                <a:schemeClr val="bg1">
                  <a:lumMod val="50000"/>
                </a:schemeClr>
              </a:solidFill>
              <a:effectLst/>
              <a:latin typeface="Arial" panose="020B0604020202020204" pitchFamily="34" charset="0"/>
              <a:ea typeface="MS Mincho" panose="02020609040205080304" pitchFamily="49" charset="-128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92970346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E2D1F083-7D34-4AB2-ADEF-0C833B47E1D5}"/>
              </a:ext>
            </a:extLst>
          </p:cNvPr>
          <p:cNvSpPr txBox="1"/>
          <p:nvPr/>
        </p:nvSpPr>
        <p:spPr>
          <a:xfrm>
            <a:off x="4294208" y="211316"/>
            <a:ext cx="7662426" cy="89255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r"/>
            <a:r>
              <a:rPr lang="en-GB" sz="2600" b="1" spc="300" dirty="0">
                <a:solidFill>
                  <a:srgbClr val="002060"/>
                </a:solidFill>
                <a:latin typeface="Nirmala UI" panose="020B0502040204020203" pitchFamily="34" charset="0"/>
                <a:ea typeface="Nirmala UI" panose="020B0502040204020203" pitchFamily="34" charset="0"/>
                <a:cs typeface="Nirmala UI" panose="020B0502040204020203" pitchFamily="34" charset="0"/>
              </a:rPr>
              <a:t>THE DEVOLUTION OF POLICING:</a:t>
            </a:r>
          </a:p>
          <a:p>
            <a:pPr algn="r"/>
            <a:r>
              <a:rPr lang="en-GB" sz="2600" b="1" spc="300" dirty="0">
                <a:solidFill>
                  <a:srgbClr val="002060"/>
                </a:solidFill>
                <a:latin typeface="Nirmala UI" panose="020B0502040204020203" pitchFamily="34" charset="0"/>
                <a:ea typeface="Nirmala UI" panose="020B0502040204020203" pitchFamily="34" charset="0"/>
                <a:cs typeface="Nirmala UI" panose="020B0502040204020203" pitchFamily="34" charset="0"/>
              </a:rPr>
              <a:t>BIBLIOGRAPHY</a:t>
            </a:r>
            <a:endParaRPr lang="en-GB" sz="2400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47CB4BD2-3347-466E-88E9-28D76E55958B}"/>
              </a:ext>
            </a:extLst>
          </p:cNvPr>
          <p:cNvSpPr txBox="1"/>
          <p:nvPr/>
        </p:nvSpPr>
        <p:spPr>
          <a:xfrm>
            <a:off x="1057042" y="1274758"/>
            <a:ext cx="10498148" cy="369844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 algn="just">
              <a:lnSpc>
                <a:spcPct val="150000"/>
              </a:lnSpc>
              <a:spcBef>
                <a:spcPts val="700"/>
              </a:spcBef>
              <a:spcAft>
                <a:spcPts val="600"/>
              </a:spcAft>
              <a:buFont typeface="Wingdings" panose="05000000000000000000" pitchFamily="2" charset="2"/>
              <a:buChar char="§"/>
            </a:pPr>
            <a:r>
              <a:rPr lang="en-GB" sz="1800" dirty="0">
                <a:solidFill>
                  <a:schemeClr val="bg1">
                    <a:lumMod val="50000"/>
                  </a:schemeClr>
                </a:solidFill>
                <a:effectLst/>
                <a:latin typeface="Nirmala UI" panose="020B0502040204020203" pitchFamily="34" charset="0"/>
                <a:ea typeface="Nirmala UI" panose="020B0502040204020203" pitchFamily="34" charset="0"/>
                <a:cs typeface="Nirmala UI" panose="020B0502040204020203" pitchFamily="34" charset="0"/>
              </a:rPr>
              <a:t>The Commission on the Powers and Electoral Arrangements of the National Assembly for Wales, 2004. </a:t>
            </a:r>
            <a:r>
              <a:rPr lang="en-GB" sz="1800" i="1" dirty="0">
                <a:solidFill>
                  <a:schemeClr val="bg1">
                    <a:lumMod val="50000"/>
                  </a:schemeClr>
                </a:solidFill>
                <a:effectLst/>
                <a:latin typeface="Nirmala UI" panose="020B0502040204020203" pitchFamily="34" charset="0"/>
                <a:ea typeface="Nirmala UI" panose="020B0502040204020203" pitchFamily="34" charset="0"/>
                <a:cs typeface="Nirmala UI" panose="020B0502040204020203" pitchFamily="34" charset="0"/>
              </a:rPr>
              <a:t>Report of the Commission on the Powers and Electoral Arrangements of the National Assembly for Wales</a:t>
            </a:r>
            <a:r>
              <a:rPr lang="en-GB" sz="1800" dirty="0">
                <a:solidFill>
                  <a:schemeClr val="bg1">
                    <a:lumMod val="50000"/>
                  </a:schemeClr>
                </a:solidFill>
                <a:effectLst/>
                <a:latin typeface="Nirmala UI" panose="020B0502040204020203" pitchFamily="34" charset="0"/>
                <a:ea typeface="Nirmala UI" panose="020B0502040204020203" pitchFamily="34" charset="0"/>
                <a:cs typeface="Nirmala UI" panose="020B0502040204020203" pitchFamily="34" charset="0"/>
              </a:rPr>
              <a:t>. Cardiff: National Assembly for Wales.</a:t>
            </a:r>
          </a:p>
          <a:p>
            <a:pPr marL="285750" indent="-285750" algn="just">
              <a:lnSpc>
                <a:spcPct val="150000"/>
              </a:lnSpc>
              <a:spcBef>
                <a:spcPts val="700"/>
              </a:spcBef>
              <a:spcAft>
                <a:spcPts val="600"/>
              </a:spcAft>
              <a:buFont typeface="Wingdings" panose="05000000000000000000" pitchFamily="2" charset="2"/>
              <a:buChar char="§"/>
            </a:pPr>
            <a:r>
              <a:rPr lang="en-GB" sz="1800" dirty="0">
                <a:solidFill>
                  <a:schemeClr val="bg1">
                    <a:lumMod val="50000"/>
                  </a:schemeClr>
                </a:solidFill>
                <a:effectLst/>
                <a:latin typeface="Nirmala UI" panose="020B0502040204020203" pitchFamily="34" charset="0"/>
                <a:ea typeface="Nirmala UI" panose="020B0502040204020203" pitchFamily="34" charset="0"/>
                <a:cs typeface="Nirmala UI" panose="020B0502040204020203" pitchFamily="34" charset="0"/>
              </a:rPr>
              <a:t>Welsh Government Social Research, 2015. </a:t>
            </a:r>
            <a:r>
              <a:rPr lang="en-GB" sz="1800" i="1" dirty="0">
                <a:solidFill>
                  <a:schemeClr val="bg1">
                    <a:lumMod val="50000"/>
                  </a:schemeClr>
                </a:solidFill>
                <a:effectLst/>
                <a:latin typeface="Nirmala UI" panose="020B0502040204020203" pitchFamily="34" charset="0"/>
                <a:ea typeface="Nirmala UI" panose="020B0502040204020203" pitchFamily="34" charset="0"/>
                <a:cs typeface="Nirmala UI" panose="020B0502040204020203" pitchFamily="34" charset="0"/>
              </a:rPr>
              <a:t>The work of Welsh Government funded Community Support Officers</a:t>
            </a:r>
            <a:r>
              <a:rPr lang="en-GB" sz="1800" dirty="0">
                <a:solidFill>
                  <a:schemeClr val="bg1">
                    <a:lumMod val="50000"/>
                  </a:schemeClr>
                </a:solidFill>
                <a:effectLst/>
                <a:latin typeface="Nirmala UI" panose="020B0502040204020203" pitchFamily="34" charset="0"/>
                <a:ea typeface="Nirmala UI" panose="020B0502040204020203" pitchFamily="34" charset="0"/>
                <a:cs typeface="Nirmala UI" panose="020B0502040204020203" pitchFamily="34" charset="0"/>
              </a:rPr>
              <a:t>. [online] Welsh Government Social Research. Available at: </a:t>
            </a:r>
            <a:r>
              <a:rPr lang="en-GB" sz="1800" u="sng" dirty="0">
                <a:solidFill>
                  <a:schemeClr val="bg1">
                    <a:lumMod val="50000"/>
                  </a:schemeClr>
                </a:solidFill>
                <a:effectLst/>
                <a:latin typeface="Nirmala UI" panose="020B0502040204020203" pitchFamily="34" charset="0"/>
                <a:ea typeface="Nirmala UI" panose="020B0502040204020203" pitchFamily="34" charset="0"/>
                <a:cs typeface="Nirmala UI" panose="020B0502040204020203" pitchFamily="34" charset="0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https://static1.squarespace.com/static/51b06364e4b02de2f57fd72e/t/58d125eecd0f68e7f3624bee/1490101758159/wg-funded-community-support-officers-en.pdf</a:t>
            </a:r>
            <a:r>
              <a:rPr lang="en-GB" sz="1800" dirty="0">
                <a:solidFill>
                  <a:schemeClr val="bg1">
                    <a:lumMod val="50000"/>
                  </a:schemeClr>
                </a:solidFill>
                <a:effectLst/>
                <a:latin typeface="Nirmala UI" panose="020B0502040204020203" pitchFamily="34" charset="0"/>
                <a:ea typeface="Nirmala UI" panose="020B0502040204020203" pitchFamily="34" charset="0"/>
                <a:cs typeface="Nirmala UI" panose="020B0502040204020203" pitchFamily="34" charset="0"/>
              </a:rPr>
              <a:t>  [Accessed 23 July 2021].</a:t>
            </a:r>
          </a:p>
          <a:p>
            <a:pPr marL="285750" indent="-285750" algn="just">
              <a:lnSpc>
                <a:spcPct val="150000"/>
              </a:lnSpc>
              <a:spcBef>
                <a:spcPts val="700"/>
              </a:spcBef>
              <a:spcAft>
                <a:spcPts val="600"/>
              </a:spcAft>
              <a:buFont typeface="Wingdings" panose="05000000000000000000" pitchFamily="2" charset="2"/>
              <a:buChar char="§"/>
            </a:pPr>
            <a:endParaRPr lang="en-GB" sz="1800" dirty="0">
              <a:solidFill>
                <a:schemeClr val="bg1">
                  <a:lumMod val="50000"/>
                </a:schemeClr>
              </a:solidFill>
              <a:effectLst/>
              <a:latin typeface="Arial" panose="020B0604020202020204" pitchFamily="34" charset="0"/>
              <a:ea typeface="MS Mincho" panose="02020609040205080304" pitchFamily="49" charset="-128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597940127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628</TotalTime>
  <Words>1892</Words>
  <Application>Microsoft Office PowerPoint</Application>
  <PresentationFormat>Widescreen</PresentationFormat>
  <Paragraphs>253</Paragraphs>
  <Slides>19</Slides>
  <Notes>8</Notes>
  <HiddenSlides>0</HiddenSlides>
  <MMClips>15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size="25" baseType="lpstr">
      <vt:lpstr>Arial</vt:lpstr>
      <vt:lpstr>Calibri</vt:lpstr>
      <vt:lpstr>Calibri Light</vt:lpstr>
      <vt:lpstr>Nirmala UI</vt:lpstr>
      <vt:lpstr>Wingdings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Valentine,Andrew swp4456</dc:creator>
  <cp:lastModifiedBy>Valentine,Andrew swp4456</cp:lastModifiedBy>
  <cp:revision>11</cp:revision>
  <dcterms:created xsi:type="dcterms:W3CDTF">2022-01-15T18:43:36Z</dcterms:created>
  <dcterms:modified xsi:type="dcterms:W3CDTF">2022-07-24T21:54:36Z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MSIP_Label_66cf8fe5-b7b7-4df7-b38d-1c61ac2f6639_Enabled">
    <vt:lpwstr>true</vt:lpwstr>
  </property>
  <property fmtid="{D5CDD505-2E9C-101B-9397-08002B2CF9AE}" pid="3" name="MSIP_Label_66cf8fe5-b7b7-4df7-b38d-1c61ac2f6639_SetDate">
    <vt:lpwstr>2022-01-15T20:04:25Z</vt:lpwstr>
  </property>
  <property fmtid="{D5CDD505-2E9C-101B-9397-08002B2CF9AE}" pid="4" name="MSIP_Label_66cf8fe5-b7b7-4df7-b38d-1c61ac2f6639_Method">
    <vt:lpwstr>Standard</vt:lpwstr>
  </property>
  <property fmtid="{D5CDD505-2E9C-101B-9397-08002B2CF9AE}" pid="5" name="MSIP_Label_66cf8fe5-b7b7-4df7-b38d-1c61ac2f6639_Name">
    <vt:lpwstr>66cf8fe5-b7b7-4df7-b38d-1c61ac2f6639</vt:lpwstr>
  </property>
  <property fmtid="{D5CDD505-2E9C-101B-9397-08002B2CF9AE}" pid="6" name="MSIP_Label_66cf8fe5-b7b7-4df7-b38d-1c61ac2f6639_SiteId">
    <vt:lpwstr>270c2f4d-fd0c-4f08-92a9-e5bdd8a87e09</vt:lpwstr>
  </property>
  <property fmtid="{D5CDD505-2E9C-101B-9397-08002B2CF9AE}" pid="7" name="MSIP_Label_66cf8fe5-b7b7-4df7-b38d-1c61ac2f6639_ActionId">
    <vt:lpwstr>0cae16fc-4e91-4169-a40e-46dbb3f16404</vt:lpwstr>
  </property>
  <property fmtid="{D5CDD505-2E9C-101B-9397-08002B2CF9AE}" pid="8" name="MSIP_Label_66cf8fe5-b7b7-4df7-b38d-1c61ac2f6639_ContentBits">
    <vt:lpwstr>0</vt:lpwstr>
  </property>
</Properties>
</file>