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361AA1-CAA2-C240-B54B-4677161FF13E}" v="56" dt="2021-11-13T19:54:38.4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89"/>
    <p:restoredTop sz="94678"/>
  </p:normalViewPr>
  <p:slideViewPr>
    <p:cSldViewPr snapToGrid="0" snapToObjects="1">
      <p:cViewPr>
        <p:scale>
          <a:sx n="63" d="100"/>
          <a:sy n="63" d="100"/>
        </p:scale>
        <p:origin x="2560" y="15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1-13T17:14:13.133"/>
    </inkml:context>
    <inkml:brush xml:id="br0">
      <inkml:brushProperty name="width" value="0.05" units="cm"/>
      <inkml:brushProperty name="height" value="0.05" units="cm"/>
    </inkml:brush>
  </inkml:definitions>
  <inkml:trace contextRef="#ctx0" brushRef="#br0">1 0 24575,'0'0'0</inkml:trace>
</inkml:ink>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GB"/>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02799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3236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GB"/>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538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80369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GB"/>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460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73236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0475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3935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95472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8535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00815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57F1E4F-1CFF-5643-939E-217C01CDF565}" type="slidenum">
              <a:rPr lang="en-US" smtClean="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884123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886864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GB"/>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771418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30591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79349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1BEF0D-F0BB-DE4B-95CE-6DB70DBA9567}" type="datetimeFigureOut">
              <a:rPr lang="en-US" smtClean="0"/>
              <a:pPr/>
              <a:t>11/13/21</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75696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11/13/21</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72836437"/>
      </p:ext>
    </p:extLst>
  </p:cSld>
  <p:clrMap bg1="dk1" tx1="lt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87C031CB-DEB3-405F-9996-5322C24A6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9">
            <a:extLst>
              <a:ext uri="{FF2B5EF4-FFF2-40B4-BE49-F238E27FC236}">
                <a16:creationId xmlns:a16="http://schemas.microsoft.com/office/drawing/2014/main" id="{92031F0E-C3FA-4DAF-BD13-4AC665CFF0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Picture 11">
            <a:extLst>
              <a:ext uri="{FF2B5EF4-FFF2-40B4-BE49-F238E27FC236}">
                <a16:creationId xmlns:a16="http://schemas.microsoft.com/office/drawing/2014/main" id="{BE685C68-BF28-4330-A4FE-33ABD88511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5349629"/>
            <a:ext cx="11525954" cy="275942"/>
          </a:xfrm>
          <a:prstGeom prst="rect">
            <a:avLst/>
          </a:prstGeom>
        </p:spPr>
      </p:pic>
      <p:sp>
        <p:nvSpPr>
          <p:cNvPr id="9" name="Rectangle 13">
            <a:extLst>
              <a:ext uri="{FF2B5EF4-FFF2-40B4-BE49-F238E27FC236}">
                <a16:creationId xmlns:a16="http://schemas.microsoft.com/office/drawing/2014/main" id="{273350E1-40B5-47D9-8DDD-3C2A17B4B6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1525954" cy="5379499"/>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Subtitle 2">
            <a:extLst>
              <a:ext uri="{FF2B5EF4-FFF2-40B4-BE49-F238E27FC236}">
                <a16:creationId xmlns:a16="http://schemas.microsoft.com/office/drawing/2014/main" id="{25AA0B04-D010-3440-867E-0B74C4D05B45}"/>
              </a:ext>
            </a:extLst>
          </p:cNvPr>
          <p:cNvSpPr>
            <a:spLocks noGrp="1"/>
          </p:cNvSpPr>
          <p:nvPr>
            <p:ph type="subTitle" idx="1"/>
          </p:nvPr>
        </p:nvSpPr>
        <p:spPr>
          <a:xfrm>
            <a:off x="4063113" y="756005"/>
            <a:ext cx="5874479" cy="1241761"/>
          </a:xfrm>
        </p:spPr>
        <p:txBody>
          <a:bodyPr anchor="b">
            <a:normAutofit/>
          </a:bodyPr>
          <a:lstStyle/>
          <a:p>
            <a:r>
              <a:rPr lang="en-GB">
                <a:solidFill>
                  <a:schemeClr val="accent1"/>
                </a:solidFill>
              </a:rPr>
              <a:t>Celestina Lavinia Mustata</a:t>
            </a:r>
          </a:p>
          <a:p>
            <a:r>
              <a:rPr lang="en-GB">
                <a:solidFill>
                  <a:schemeClr val="accent1"/>
                </a:solidFill>
              </a:rPr>
              <a:t>Student Id no. 2026029 </a:t>
            </a:r>
          </a:p>
        </p:txBody>
      </p:sp>
      <p:sp>
        <p:nvSpPr>
          <p:cNvPr id="2" name="Title 1">
            <a:extLst>
              <a:ext uri="{FF2B5EF4-FFF2-40B4-BE49-F238E27FC236}">
                <a16:creationId xmlns:a16="http://schemas.microsoft.com/office/drawing/2014/main" id="{D7115E61-EE03-F84D-AB40-B6C70456BEA3}"/>
              </a:ext>
            </a:extLst>
          </p:cNvPr>
          <p:cNvSpPr>
            <a:spLocks noGrp="1"/>
          </p:cNvSpPr>
          <p:nvPr>
            <p:ph type="ctrTitle"/>
          </p:nvPr>
        </p:nvSpPr>
        <p:spPr>
          <a:xfrm>
            <a:off x="4063113" y="1997765"/>
            <a:ext cx="5872891" cy="2696635"/>
          </a:xfrm>
        </p:spPr>
        <p:txBody>
          <a:bodyPr>
            <a:normAutofit/>
          </a:bodyPr>
          <a:lstStyle/>
          <a:p>
            <a:r>
              <a:rPr lang="en-GB" sz="4700">
                <a:solidFill>
                  <a:srgbClr val="FFFFFF"/>
                </a:solidFill>
              </a:rPr>
              <a:t>How stress is affecting Uk employees – causes and facts</a:t>
            </a:r>
          </a:p>
        </p:txBody>
      </p:sp>
      <p:pic>
        <p:nvPicPr>
          <p:cNvPr id="11" name="Picture 15">
            <a:extLst>
              <a:ext uri="{FF2B5EF4-FFF2-40B4-BE49-F238E27FC236}">
                <a16:creationId xmlns:a16="http://schemas.microsoft.com/office/drawing/2014/main" id="{A1500D0A-0DCA-4E06-8B25-618E6299CC9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4686838"/>
            <a:ext cx="1602997" cy="144270"/>
          </a:xfrm>
          <a:prstGeom prst="rect">
            <a:avLst/>
          </a:prstGeom>
        </p:spPr>
      </p:pic>
      <p:sp>
        <p:nvSpPr>
          <p:cNvPr id="13" name="Rectangle 17">
            <a:extLst>
              <a:ext uri="{FF2B5EF4-FFF2-40B4-BE49-F238E27FC236}">
                <a16:creationId xmlns:a16="http://schemas.microsoft.com/office/drawing/2014/main" id="{108AC4DC-69B5-4DD1-84BC-850C5A2861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3034068"/>
            <a:ext cx="1602997"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91833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C935B-6D26-784E-87AF-98474739F5E6}"/>
              </a:ext>
            </a:extLst>
          </p:cNvPr>
          <p:cNvSpPr>
            <a:spLocks noGrp="1"/>
          </p:cNvSpPr>
          <p:nvPr>
            <p:ph type="title"/>
          </p:nvPr>
        </p:nvSpPr>
        <p:spPr/>
        <p:txBody>
          <a:bodyPr/>
          <a:lstStyle/>
          <a:p>
            <a:r>
              <a:rPr lang="en-GB"/>
              <a:t>The impact and causes of stress among Uk employees </a:t>
            </a:r>
            <a:endParaRPr lang="en-GB" dirty="0"/>
          </a:p>
        </p:txBody>
      </p:sp>
      <p:sp>
        <p:nvSpPr>
          <p:cNvPr id="3" name="Content Placeholder 2">
            <a:extLst>
              <a:ext uri="{FF2B5EF4-FFF2-40B4-BE49-F238E27FC236}">
                <a16:creationId xmlns:a16="http://schemas.microsoft.com/office/drawing/2014/main" id="{EE3D5677-74C6-8E48-9B53-A8CD7FD62798}"/>
              </a:ext>
            </a:extLst>
          </p:cNvPr>
          <p:cNvSpPr>
            <a:spLocks noGrp="1"/>
          </p:cNvSpPr>
          <p:nvPr>
            <p:ph idx="1"/>
          </p:nvPr>
        </p:nvSpPr>
        <p:spPr/>
        <p:txBody>
          <a:bodyPr>
            <a:normAutofit fontScale="85000" lnSpcReduction="10000"/>
          </a:bodyPr>
          <a:lstStyle/>
          <a:p>
            <a:r>
              <a:rPr lang="en-GB"/>
              <a:t>Employment  tension is referred to as a negative that individuals have when they are subjected to  needs and expectations and workplace</a:t>
            </a:r>
          </a:p>
          <a:p>
            <a:r>
              <a:rPr lang="en-GB"/>
              <a:t>Workload, in particular tight deadlines, too much work, or too much weight or responsibilities, was the most common cause of job-related stress, depression, or anxiety, according to the Labour Force Survey (2009/10-2011/12). </a:t>
            </a:r>
          </a:p>
          <a:p>
            <a:r>
              <a:rPr lang="en-GB"/>
              <a:t>Another cause is represented by the absence of social support, workplace organisational changes, abuse, and role confusion (lack of clarity about task what meant to do) were among the other factors highlighted..</a:t>
            </a:r>
          </a:p>
          <a:p>
            <a:r>
              <a:rPr lang="en-GB"/>
              <a:t>Organizations have acknowledged the impact of occupational stress on employee performance as a major source of concern. Employees' physical and mental health are affected by negative stress, which has an impact on their job performance.</a:t>
            </a:r>
            <a:endParaRPr lang="en-GB" dirty="0"/>
          </a:p>
        </p:txBody>
      </p:sp>
    </p:spTree>
    <p:extLst>
      <p:ext uri="{BB962C8B-B14F-4D97-AF65-F5344CB8AC3E}">
        <p14:creationId xmlns:p14="http://schemas.microsoft.com/office/powerpoint/2010/main" val="3430198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1F63E-CB25-6C4C-AA45-DDF674E9B7B6}"/>
              </a:ext>
            </a:extLst>
          </p:cNvPr>
          <p:cNvSpPr>
            <a:spLocks noGrp="1"/>
          </p:cNvSpPr>
          <p:nvPr>
            <p:ph type="title"/>
          </p:nvPr>
        </p:nvSpPr>
        <p:spPr/>
        <p:txBody>
          <a:bodyPr/>
          <a:lstStyle/>
          <a:p>
            <a:r>
              <a:rPr lang="en-GB" dirty="0"/>
              <a:t>Causes of work stress.</a:t>
            </a:r>
          </a:p>
        </p:txBody>
      </p:sp>
      <p:sp>
        <p:nvSpPr>
          <p:cNvPr id="3" name="Content Placeholder 2">
            <a:extLst>
              <a:ext uri="{FF2B5EF4-FFF2-40B4-BE49-F238E27FC236}">
                <a16:creationId xmlns:a16="http://schemas.microsoft.com/office/drawing/2014/main" id="{4458F5C8-DA89-254C-83E3-E983F98EF219}"/>
              </a:ext>
            </a:extLst>
          </p:cNvPr>
          <p:cNvSpPr>
            <a:spLocks noGrp="1"/>
          </p:cNvSpPr>
          <p:nvPr>
            <p:ph idx="1"/>
          </p:nvPr>
        </p:nvSpPr>
        <p:spPr/>
        <p:txBody>
          <a:bodyPr/>
          <a:lstStyle/>
          <a:p>
            <a:endParaRPr lang="en-GB" dirty="0"/>
          </a:p>
        </p:txBody>
      </p:sp>
      <p:sp>
        <p:nvSpPr>
          <p:cNvPr id="5" name="Right Arrow 4">
            <a:extLst>
              <a:ext uri="{FF2B5EF4-FFF2-40B4-BE49-F238E27FC236}">
                <a16:creationId xmlns:a16="http://schemas.microsoft.com/office/drawing/2014/main" id="{70A4A2AE-0311-3F46-8210-36BFED8286CF}"/>
              </a:ext>
            </a:extLst>
          </p:cNvPr>
          <p:cNvSpPr/>
          <p:nvPr/>
        </p:nvSpPr>
        <p:spPr>
          <a:xfrm>
            <a:off x="3001675" y="3898230"/>
            <a:ext cx="5997585" cy="3817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F443104-461C-ED48-87DA-6B97462A641C}"/>
              </a:ext>
            </a:extLst>
          </p:cNvPr>
          <p:cNvSpPr/>
          <p:nvPr/>
        </p:nvSpPr>
        <p:spPr>
          <a:xfrm>
            <a:off x="9015662" y="3428999"/>
            <a:ext cx="1501526" cy="1508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Stress among </a:t>
            </a:r>
            <a:r>
              <a:rPr lang="en-GB" dirty="0" err="1"/>
              <a:t>Uk</a:t>
            </a:r>
            <a:r>
              <a:rPr lang="en-GB" dirty="0"/>
              <a:t> workers</a:t>
            </a:r>
          </a:p>
        </p:txBody>
      </p:sp>
      <p:cxnSp>
        <p:nvCxnSpPr>
          <p:cNvPr id="8" name="Straight Connector 7">
            <a:extLst>
              <a:ext uri="{FF2B5EF4-FFF2-40B4-BE49-F238E27FC236}">
                <a16:creationId xmlns:a16="http://schemas.microsoft.com/office/drawing/2014/main" id="{58C183B6-FEC5-4342-9A20-F30AD187FF02}"/>
              </a:ext>
            </a:extLst>
          </p:cNvPr>
          <p:cNvCxnSpPr>
            <a:cxnSpLocks/>
          </p:cNvCxnSpPr>
          <p:nvPr/>
        </p:nvCxnSpPr>
        <p:spPr>
          <a:xfrm>
            <a:off x="7277060" y="2669818"/>
            <a:ext cx="1106675" cy="1306941"/>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0A6136F-2D32-1D47-B529-1BADC9348DE2}"/>
              </a:ext>
            </a:extLst>
          </p:cNvPr>
          <p:cNvCxnSpPr>
            <a:cxnSpLocks/>
          </p:cNvCxnSpPr>
          <p:nvPr/>
        </p:nvCxnSpPr>
        <p:spPr>
          <a:xfrm>
            <a:off x="5359471" y="2623924"/>
            <a:ext cx="1044227" cy="1306941"/>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2E9C590-F140-6141-8D29-6FB00613DF14}"/>
              </a:ext>
            </a:extLst>
          </p:cNvPr>
          <p:cNvCxnSpPr/>
          <p:nvPr/>
        </p:nvCxnSpPr>
        <p:spPr>
          <a:xfrm>
            <a:off x="11935326" y="4403557"/>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2">
            <p14:nvContentPartPr>
              <p14:cNvPr id="17" name="Ink 16">
                <a:extLst>
                  <a:ext uri="{FF2B5EF4-FFF2-40B4-BE49-F238E27FC236}">
                    <a16:creationId xmlns:a16="http://schemas.microsoft.com/office/drawing/2014/main" id="{2A14E2A9-176A-284C-91BF-666C589D7CEE}"/>
                  </a:ext>
                </a:extLst>
              </p14:cNvPr>
              <p14:cNvContentPartPr/>
              <p14:nvPr/>
            </p14:nvContentPartPr>
            <p14:xfrm>
              <a:off x="6583181" y="4284429"/>
              <a:ext cx="360" cy="360"/>
            </p14:xfrm>
          </p:contentPart>
        </mc:Choice>
        <mc:Fallback>
          <p:pic>
            <p:nvPicPr>
              <p:cNvPr id="17" name="Ink 16">
                <a:extLst>
                  <a:ext uri="{FF2B5EF4-FFF2-40B4-BE49-F238E27FC236}">
                    <a16:creationId xmlns:a16="http://schemas.microsoft.com/office/drawing/2014/main" id="{2A14E2A9-176A-284C-91BF-666C589D7CEE}"/>
                  </a:ext>
                </a:extLst>
              </p:cNvPr>
              <p:cNvPicPr/>
              <p:nvPr/>
            </p:nvPicPr>
            <p:blipFill>
              <a:blip r:embed="rId3"/>
              <a:stretch>
                <a:fillRect/>
              </a:stretch>
            </p:blipFill>
            <p:spPr>
              <a:xfrm>
                <a:off x="6574541" y="4275429"/>
                <a:ext cx="18000" cy="18000"/>
              </a:xfrm>
              <a:prstGeom prst="rect">
                <a:avLst/>
              </a:prstGeom>
            </p:spPr>
          </p:pic>
        </mc:Fallback>
      </mc:AlternateContent>
      <p:cxnSp>
        <p:nvCxnSpPr>
          <p:cNvPr id="24" name="Straight Connector 23">
            <a:extLst>
              <a:ext uri="{FF2B5EF4-FFF2-40B4-BE49-F238E27FC236}">
                <a16:creationId xmlns:a16="http://schemas.microsoft.com/office/drawing/2014/main" id="{A495EFE4-8C49-1145-9C62-F073CBB6F674}"/>
              </a:ext>
            </a:extLst>
          </p:cNvPr>
          <p:cNvCxnSpPr>
            <a:cxnSpLocks/>
          </p:cNvCxnSpPr>
          <p:nvPr/>
        </p:nvCxnSpPr>
        <p:spPr>
          <a:xfrm flipV="1">
            <a:off x="5487326" y="4183199"/>
            <a:ext cx="1201750" cy="938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F475C7C-11FB-3647-960F-785B3DEE2B48}"/>
              </a:ext>
            </a:extLst>
          </p:cNvPr>
          <p:cNvCxnSpPr>
            <a:cxnSpLocks/>
          </p:cNvCxnSpPr>
          <p:nvPr/>
        </p:nvCxnSpPr>
        <p:spPr>
          <a:xfrm flipH="1">
            <a:off x="7283117" y="4183199"/>
            <a:ext cx="1026694" cy="1134758"/>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A03F1B8-57B0-1846-8C01-C5712628459D}"/>
              </a:ext>
            </a:extLst>
          </p:cNvPr>
          <p:cNvCxnSpPr>
            <a:cxnSpLocks/>
          </p:cNvCxnSpPr>
          <p:nvPr/>
        </p:nvCxnSpPr>
        <p:spPr>
          <a:xfrm flipH="1">
            <a:off x="5359471" y="3226243"/>
            <a:ext cx="600876" cy="22282"/>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7AA768D-7E1F-684B-8A25-CE54B039A610}"/>
              </a:ext>
            </a:extLst>
          </p:cNvPr>
          <p:cNvCxnSpPr/>
          <p:nvPr/>
        </p:nvCxnSpPr>
        <p:spPr>
          <a:xfrm flipH="1">
            <a:off x="5495124" y="3609474"/>
            <a:ext cx="77733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1EC4178C-8614-6E47-931F-56758F3BE109}"/>
              </a:ext>
            </a:extLst>
          </p:cNvPr>
          <p:cNvCxnSpPr>
            <a:cxnSpLocks/>
          </p:cNvCxnSpPr>
          <p:nvPr/>
        </p:nvCxnSpPr>
        <p:spPr>
          <a:xfrm flipH="1">
            <a:off x="7113979" y="3175365"/>
            <a:ext cx="59798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C31D3E86-C38C-694C-AABA-7997D746E7E2}"/>
              </a:ext>
            </a:extLst>
          </p:cNvPr>
          <p:cNvCxnSpPr>
            <a:cxnSpLocks/>
          </p:cNvCxnSpPr>
          <p:nvPr/>
        </p:nvCxnSpPr>
        <p:spPr>
          <a:xfrm flipH="1">
            <a:off x="7571874" y="3609474"/>
            <a:ext cx="54543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A3B6AB5-C792-BD4C-8DB0-6AA33C2A9881}"/>
              </a:ext>
            </a:extLst>
          </p:cNvPr>
          <p:cNvCxnSpPr/>
          <p:nvPr/>
        </p:nvCxnSpPr>
        <p:spPr>
          <a:xfrm flipH="1">
            <a:off x="5359471" y="4513389"/>
            <a:ext cx="736529" cy="82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CC8E9F8-6E51-F847-B779-CA10B584466F}"/>
              </a:ext>
            </a:extLst>
          </p:cNvPr>
          <p:cNvCxnSpPr/>
          <p:nvPr/>
        </p:nvCxnSpPr>
        <p:spPr>
          <a:xfrm flipH="1">
            <a:off x="5029903" y="4937399"/>
            <a:ext cx="616918" cy="15602"/>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306FA95-5D35-A145-88B4-2BACDB91E038}"/>
              </a:ext>
            </a:extLst>
          </p:cNvPr>
          <p:cNvCxnSpPr/>
          <p:nvPr/>
        </p:nvCxnSpPr>
        <p:spPr>
          <a:xfrm flipH="1" flipV="1">
            <a:off x="7283117" y="4509702"/>
            <a:ext cx="745121" cy="964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D2A13EA3-3206-B449-A9D7-E88DD2E2FA0B}"/>
              </a:ext>
            </a:extLst>
          </p:cNvPr>
          <p:cNvCxnSpPr/>
          <p:nvPr/>
        </p:nvCxnSpPr>
        <p:spPr>
          <a:xfrm flipH="1">
            <a:off x="7001544" y="4937399"/>
            <a:ext cx="710421" cy="15602"/>
          </a:xfrm>
          <a:prstGeom prst="line">
            <a:avLst/>
          </a:prstGeom>
        </p:spPr>
        <p:style>
          <a:lnRef idx="1">
            <a:schemeClr val="accent1"/>
          </a:lnRef>
          <a:fillRef idx="0">
            <a:schemeClr val="accent1"/>
          </a:fillRef>
          <a:effectRef idx="0">
            <a:schemeClr val="accent1"/>
          </a:effectRef>
          <a:fontRef idx="minor">
            <a:schemeClr val="tx1"/>
          </a:fontRef>
        </p:style>
      </p:cxnSp>
      <p:sp>
        <p:nvSpPr>
          <p:cNvPr id="50" name="Rounded Rectangle 49">
            <a:extLst>
              <a:ext uri="{FF2B5EF4-FFF2-40B4-BE49-F238E27FC236}">
                <a16:creationId xmlns:a16="http://schemas.microsoft.com/office/drawing/2014/main" id="{B3C30B04-D492-3546-859C-223FE143CDC4}"/>
              </a:ext>
            </a:extLst>
          </p:cNvPr>
          <p:cNvSpPr/>
          <p:nvPr/>
        </p:nvSpPr>
        <p:spPr>
          <a:xfrm>
            <a:off x="3607760" y="2227462"/>
            <a:ext cx="1751711" cy="601691"/>
          </a:xfrm>
          <a:prstGeom prst="roundRect">
            <a:avLst>
              <a:gd name="adj" fmla="val 78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Leaders</a:t>
            </a:r>
          </a:p>
        </p:txBody>
      </p:sp>
      <p:sp>
        <p:nvSpPr>
          <p:cNvPr id="51" name="Rounded Rectangle 50">
            <a:extLst>
              <a:ext uri="{FF2B5EF4-FFF2-40B4-BE49-F238E27FC236}">
                <a16:creationId xmlns:a16="http://schemas.microsoft.com/office/drawing/2014/main" id="{1F45081C-8E52-0C4B-A45A-29CF32F89BAE}"/>
              </a:ext>
            </a:extLst>
          </p:cNvPr>
          <p:cNvSpPr/>
          <p:nvPr/>
        </p:nvSpPr>
        <p:spPr>
          <a:xfrm>
            <a:off x="5646820" y="2265949"/>
            <a:ext cx="1613837" cy="5874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Family</a:t>
            </a:r>
          </a:p>
        </p:txBody>
      </p:sp>
      <p:sp>
        <p:nvSpPr>
          <p:cNvPr id="52" name="Rounded Rectangle 51">
            <a:extLst>
              <a:ext uri="{FF2B5EF4-FFF2-40B4-BE49-F238E27FC236}">
                <a16:creationId xmlns:a16="http://schemas.microsoft.com/office/drawing/2014/main" id="{6ECBA453-DFC5-2F4A-91CA-0899CD3A68B7}"/>
              </a:ext>
            </a:extLst>
          </p:cNvPr>
          <p:cNvSpPr/>
          <p:nvPr/>
        </p:nvSpPr>
        <p:spPr>
          <a:xfrm>
            <a:off x="3607760" y="5209142"/>
            <a:ext cx="1879344" cy="6396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Long Hours</a:t>
            </a:r>
          </a:p>
        </p:txBody>
      </p:sp>
      <p:sp>
        <p:nvSpPr>
          <p:cNvPr id="53" name="Rounded Rectangle 52">
            <a:extLst>
              <a:ext uri="{FF2B5EF4-FFF2-40B4-BE49-F238E27FC236}">
                <a16:creationId xmlns:a16="http://schemas.microsoft.com/office/drawing/2014/main" id="{A3F749F7-FF4A-854F-96C9-668E8D2740D6}"/>
              </a:ext>
            </a:extLst>
          </p:cNvPr>
          <p:cNvSpPr/>
          <p:nvPr/>
        </p:nvSpPr>
        <p:spPr>
          <a:xfrm>
            <a:off x="5917817" y="5255949"/>
            <a:ext cx="1794148" cy="5928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Tight deadlines</a:t>
            </a:r>
          </a:p>
        </p:txBody>
      </p:sp>
      <p:sp>
        <p:nvSpPr>
          <p:cNvPr id="55" name="Rectangle 54">
            <a:extLst>
              <a:ext uri="{FF2B5EF4-FFF2-40B4-BE49-F238E27FC236}">
                <a16:creationId xmlns:a16="http://schemas.microsoft.com/office/drawing/2014/main" id="{E921F9BF-1FBE-F143-A4DB-6A277DDFE418}"/>
              </a:ext>
            </a:extLst>
          </p:cNvPr>
          <p:cNvSpPr/>
          <p:nvPr/>
        </p:nvSpPr>
        <p:spPr>
          <a:xfrm>
            <a:off x="4088315" y="3089976"/>
            <a:ext cx="1237811" cy="3927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 Poor management</a:t>
            </a:r>
          </a:p>
        </p:txBody>
      </p:sp>
      <p:sp>
        <p:nvSpPr>
          <p:cNvPr id="56" name="Rectangle 55">
            <a:extLst>
              <a:ext uri="{FF2B5EF4-FFF2-40B4-BE49-F238E27FC236}">
                <a16:creationId xmlns:a16="http://schemas.microsoft.com/office/drawing/2014/main" id="{09BCE983-1E4E-794C-89A4-63649A781196}"/>
              </a:ext>
            </a:extLst>
          </p:cNvPr>
          <p:cNvSpPr/>
          <p:nvPr/>
        </p:nvSpPr>
        <p:spPr>
          <a:xfrm>
            <a:off x="4056227" y="3575768"/>
            <a:ext cx="1406808" cy="3550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pressure</a:t>
            </a:r>
          </a:p>
        </p:txBody>
      </p:sp>
      <p:sp>
        <p:nvSpPr>
          <p:cNvPr id="58" name="Rounded Rectangle 57">
            <a:extLst>
              <a:ext uri="{FF2B5EF4-FFF2-40B4-BE49-F238E27FC236}">
                <a16:creationId xmlns:a16="http://schemas.microsoft.com/office/drawing/2014/main" id="{C878BE50-A3BB-C44B-A8DC-BBD420D8EF48}"/>
              </a:ext>
            </a:extLst>
          </p:cNvPr>
          <p:cNvSpPr/>
          <p:nvPr/>
        </p:nvSpPr>
        <p:spPr>
          <a:xfrm>
            <a:off x="5977650" y="2992089"/>
            <a:ext cx="1195973" cy="3935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responsibility</a:t>
            </a:r>
          </a:p>
        </p:txBody>
      </p:sp>
      <p:sp>
        <p:nvSpPr>
          <p:cNvPr id="60" name="Rounded Rectangle 59">
            <a:extLst>
              <a:ext uri="{FF2B5EF4-FFF2-40B4-BE49-F238E27FC236}">
                <a16:creationId xmlns:a16="http://schemas.microsoft.com/office/drawing/2014/main" id="{1DA1CE49-F1B2-BE4E-820E-2DC6FF5845A7}"/>
              </a:ext>
            </a:extLst>
          </p:cNvPr>
          <p:cNvSpPr/>
          <p:nvPr/>
        </p:nvSpPr>
        <p:spPr>
          <a:xfrm>
            <a:off x="6583181" y="3248525"/>
            <a:ext cx="46189" cy="930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ounded Rectangle 60">
            <a:extLst>
              <a:ext uri="{FF2B5EF4-FFF2-40B4-BE49-F238E27FC236}">
                <a16:creationId xmlns:a16="http://schemas.microsoft.com/office/drawing/2014/main" id="{EDB0CBE8-75B9-4748-9D55-EA092E7285DE}"/>
              </a:ext>
            </a:extLst>
          </p:cNvPr>
          <p:cNvSpPr/>
          <p:nvPr/>
        </p:nvSpPr>
        <p:spPr>
          <a:xfrm>
            <a:off x="6420100" y="3495988"/>
            <a:ext cx="1004725" cy="2958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worries</a:t>
            </a:r>
          </a:p>
        </p:txBody>
      </p:sp>
      <p:sp>
        <p:nvSpPr>
          <p:cNvPr id="63" name="Rounded Rectangle 62">
            <a:extLst>
              <a:ext uri="{FF2B5EF4-FFF2-40B4-BE49-F238E27FC236}">
                <a16:creationId xmlns:a16="http://schemas.microsoft.com/office/drawing/2014/main" id="{B698D130-5EA8-EC48-9243-D6A6255159BD}"/>
              </a:ext>
            </a:extLst>
          </p:cNvPr>
          <p:cNvSpPr/>
          <p:nvPr/>
        </p:nvSpPr>
        <p:spPr>
          <a:xfrm>
            <a:off x="3763998" y="4732334"/>
            <a:ext cx="1398787" cy="2887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Low performance</a:t>
            </a:r>
          </a:p>
        </p:txBody>
      </p:sp>
      <p:sp>
        <p:nvSpPr>
          <p:cNvPr id="64" name="Rounded Rectangle 63">
            <a:extLst>
              <a:ext uri="{FF2B5EF4-FFF2-40B4-BE49-F238E27FC236}">
                <a16:creationId xmlns:a16="http://schemas.microsoft.com/office/drawing/2014/main" id="{79EDAFE4-32FD-8443-9C2A-598530ABA9C9}"/>
              </a:ext>
            </a:extLst>
          </p:cNvPr>
          <p:cNvSpPr/>
          <p:nvPr/>
        </p:nvSpPr>
        <p:spPr>
          <a:xfrm>
            <a:off x="4115503" y="4215835"/>
            <a:ext cx="1379621" cy="3359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tiredness</a:t>
            </a:r>
          </a:p>
        </p:txBody>
      </p:sp>
      <p:sp>
        <p:nvSpPr>
          <p:cNvPr id="65" name="Rounded Rectangle 64">
            <a:extLst>
              <a:ext uri="{FF2B5EF4-FFF2-40B4-BE49-F238E27FC236}">
                <a16:creationId xmlns:a16="http://schemas.microsoft.com/office/drawing/2014/main" id="{7C87AA76-2EB3-1D4E-B216-0CD52CA6E1A2}"/>
              </a:ext>
            </a:extLst>
          </p:cNvPr>
          <p:cNvSpPr/>
          <p:nvPr/>
        </p:nvSpPr>
        <p:spPr>
          <a:xfrm>
            <a:off x="6403698" y="4269963"/>
            <a:ext cx="1064125" cy="4035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Unfinished tasks</a:t>
            </a:r>
          </a:p>
        </p:txBody>
      </p:sp>
      <p:sp>
        <p:nvSpPr>
          <p:cNvPr id="66" name="Rectangle 65">
            <a:extLst>
              <a:ext uri="{FF2B5EF4-FFF2-40B4-BE49-F238E27FC236}">
                <a16:creationId xmlns:a16="http://schemas.microsoft.com/office/drawing/2014/main" id="{7AB5E568-DF74-FF48-92B9-D51C0319B111}"/>
              </a:ext>
            </a:extLst>
          </p:cNvPr>
          <p:cNvSpPr/>
          <p:nvPr/>
        </p:nvSpPr>
        <p:spPr>
          <a:xfrm>
            <a:off x="4088315" y="3822698"/>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ounded Rectangle 66">
            <a:extLst>
              <a:ext uri="{FF2B5EF4-FFF2-40B4-BE49-F238E27FC236}">
                <a16:creationId xmlns:a16="http://schemas.microsoft.com/office/drawing/2014/main" id="{42EC9190-9918-784D-880D-C19185B4895A}"/>
              </a:ext>
            </a:extLst>
          </p:cNvPr>
          <p:cNvSpPr/>
          <p:nvPr/>
        </p:nvSpPr>
        <p:spPr>
          <a:xfrm>
            <a:off x="6208435" y="4767776"/>
            <a:ext cx="1074682" cy="3817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anxiety</a:t>
            </a:r>
          </a:p>
        </p:txBody>
      </p:sp>
    </p:spTree>
    <p:extLst>
      <p:ext uri="{BB962C8B-B14F-4D97-AF65-F5344CB8AC3E}">
        <p14:creationId xmlns:p14="http://schemas.microsoft.com/office/powerpoint/2010/main" val="4074050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0" name="Rectangle 7">
            <a:extLst>
              <a:ext uri="{FF2B5EF4-FFF2-40B4-BE49-F238E27FC236}">
                <a16:creationId xmlns:a16="http://schemas.microsoft.com/office/drawing/2014/main" id="{4B0FA309-807F-4C17-98EF-A3BA7388E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 name="Picture 9">
            <a:extLst>
              <a:ext uri="{FF2B5EF4-FFF2-40B4-BE49-F238E27FC236}">
                <a16:creationId xmlns:a16="http://schemas.microsoft.com/office/drawing/2014/main" id="{2642A87B-CAE9-4F8F-B293-28388E45D9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2" name="Rectangle 11">
            <a:extLst>
              <a:ext uri="{FF2B5EF4-FFF2-40B4-BE49-F238E27FC236}">
                <a16:creationId xmlns:a16="http://schemas.microsoft.com/office/drawing/2014/main" id="{C8FA1749-B91A-40E7-AD01-0B9C9C6AF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 name="Picture 13">
            <a:extLst>
              <a:ext uri="{FF2B5EF4-FFF2-40B4-BE49-F238E27FC236}">
                <a16:creationId xmlns:a16="http://schemas.microsoft.com/office/drawing/2014/main" id="{3B7A934F-FFF7-4353-83D3-4EF66E93EE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84" name="Rectangle 15">
            <a:extLst>
              <a:ext uri="{FF2B5EF4-FFF2-40B4-BE49-F238E27FC236}">
                <a16:creationId xmlns:a16="http://schemas.microsoft.com/office/drawing/2014/main" id="{700676C8-6DE8-47DD-9A23-D42063A12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54B3795-681B-C749-9005-97ADF3E37DAF}"/>
              </a:ext>
            </a:extLst>
          </p:cNvPr>
          <p:cNvSpPr>
            <a:spLocks noGrp="1"/>
          </p:cNvSpPr>
          <p:nvPr>
            <p:ph type="title"/>
          </p:nvPr>
        </p:nvSpPr>
        <p:spPr>
          <a:xfrm>
            <a:off x="680321" y="2063262"/>
            <a:ext cx="3739279" cy="2661052"/>
          </a:xfrm>
        </p:spPr>
        <p:txBody>
          <a:bodyPr>
            <a:normAutofit/>
          </a:bodyPr>
          <a:lstStyle/>
          <a:p>
            <a:pPr algn="r"/>
            <a:r>
              <a:rPr lang="en-GB" sz="4400">
                <a:solidFill>
                  <a:srgbClr val="FFFFFF"/>
                </a:solidFill>
              </a:rPr>
              <a:t>PESTEL ANALYSIS</a:t>
            </a:r>
          </a:p>
        </p:txBody>
      </p:sp>
      <p:sp>
        <p:nvSpPr>
          <p:cNvPr id="85" name="Content Placeholder 2">
            <a:extLst>
              <a:ext uri="{FF2B5EF4-FFF2-40B4-BE49-F238E27FC236}">
                <a16:creationId xmlns:a16="http://schemas.microsoft.com/office/drawing/2014/main" id="{D6309985-6E40-FC49-9B92-D2DFD04471B9}"/>
              </a:ext>
            </a:extLst>
          </p:cNvPr>
          <p:cNvSpPr>
            <a:spLocks noGrp="1"/>
          </p:cNvSpPr>
          <p:nvPr>
            <p:ph idx="1"/>
          </p:nvPr>
        </p:nvSpPr>
        <p:spPr>
          <a:xfrm>
            <a:off x="5287995" y="661106"/>
            <a:ext cx="6257362" cy="5503101"/>
          </a:xfrm>
        </p:spPr>
        <p:txBody>
          <a:bodyPr anchor="ctr">
            <a:normAutofit/>
          </a:bodyPr>
          <a:lstStyle/>
          <a:p>
            <a:r>
              <a:rPr lang="en-GB" sz="1400" b="1">
                <a:solidFill>
                  <a:srgbClr val="FFFFFF"/>
                </a:solidFill>
              </a:rPr>
              <a:t>Political Factors </a:t>
            </a:r>
            <a:r>
              <a:rPr lang="en-GB" sz="1400">
                <a:solidFill>
                  <a:srgbClr val="FFFFFF"/>
                </a:solidFill>
              </a:rPr>
              <a:t>causing stress among UK workers- Among Government employees ,-time stress was significantly influenced by political factors such as the degree of government, goal knowledge, political sensitivity, and meeting time allotted.</a:t>
            </a:r>
          </a:p>
          <a:p>
            <a:r>
              <a:rPr lang="en-GB" sz="1400" b="1">
                <a:solidFill>
                  <a:srgbClr val="FFFFFF"/>
                </a:solidFill>
              </a:rPr>
              <a:t>Economical factors</a:t>
            </a:r>
          </a:p>
          <a:p>
            <a:pPr marL="0" indent="0">
              <a:buNone/>
            </a:pPr>
            <a:r>
              <a:rPr lang="en-GB" sz="1400">
                <a:solidFill>
                  <a:srgbClr val="FFFFFF"/>
                </a:solidFill>
              </a:rPr>
              <a:t>      - Economic stress has been identified as a serious hazard to worker well-being, particularly during economic downturns.</a:t>
            </a:r>
          </a:p>
          <a:p>
            <a:pPr marL="0" indent="0">
              <a:buNone/>
            </a:pPr>
            <a:r>
              <a:rPr lang="en-GB" sz="1400">
                <a:solidFill>
                  <a:srgbClr val="FFFFFF"/>
                </a:solidFill>
              </a:rPr>
              <a:t>       - Low wedges can cause stress among employees</a:t>
            </a:r>
          </a:p>
          <a:p>
            <a:r>
              <a:rPr lang="en-GB" sz="1400" b="1">
                <a:solidFill>
                  <a:srgbClr val="FFFFFF"/>
                </a:solidFill>
              </a:rPr>
              <a:t>Social factors </a:t>
            </a:r>
            <a:r>
              <a:rPr lang="en-GB" sz="1400">
                <a:solidFill>
                  <a:srgbClr val="FFFFFF"/>
                </a:solidFill>
              </a:rPr>
              <a:t>that are leading to stress among UK  workers are represented by-customers' or superiors' verbal aggression, disagreement between co-workers negative group dynamics  politics in the workplace unjust behaviour</a:t>
            </a:r>
          </a:p>
          <a:p>
            <a:r>
              <a:rPr lang="en-GB" sz="1400" b="1">
                <a:solidFill>
                  <a:srgbClr val="FFFFFF"/>
                </a:solidFill>
              </a:rPr>
              <a:t>Technological factors-</a:t>
            </a:r>
            <a:r>
              <a:rPr lang="en-GB" sz="1400">
                <a:solidFill>
                  <a:srgbClr val="FFFFFF"/>
                </a:solidFill>
              </a:rPr>
              <a:t>Workers feel as if they are continuously striving to adapt to new approaches and abilities as workplace technology evolves. When employees are retrained in technological advances, they frequently experience increased irritation and stress as a result of having to spend time away from their professional obligations.</a:t>
            </a:r>
          </a:p>
          <a:p>
            <a:r>
              <a:rPr lang="en-GB" sz="1400" b="1">
                <a:solidFill>
                  <a:srgbClr val="FFFFFF"/>
                </a:solidFill>
              </a:rPr>
              <a:t>Legal factors- </a:t>
            </a:r>
            <a:r>
              <a:rPr lang="en-GB" sz="1400">
                <a:solidFill>
                  <a:srgbClr val="FFFFFF"/>
                </a:solidFill>
              </a:rPr>
              <a:t>For the moment there are no laws related to stress  employees instead  exists regulations such as health and safety  regulations the working time regulations or the Human Resources for health and safety managers.</a:t>
            </a:r>
          </a:p>
        </p:txBody>
      </p:sp>
    </p:spTree>
    <p:extLst>
      <p:ext uri="{BB962C8B-B14F-4D97-AF65-F5344CB8AC3E}">
        <p14:creationId xmlns:p14="http://schemas.microsoft.com/office/powerpoint/2010/main" val="3937131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EC45AD9C-F21B-4046-AF68-07A246947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9">
            <a:extLst>
              <a:ext uri="{FF2B5EF4-FFF2-40B4-BE49-F238E27FC236}">
                <a16:creationId xmlns:a16="http://schemas.microsoft.com/office/drawing/2014/main" id="{85F5BD6E-AB48-4A2D-AA03-D787D54FAF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p:spPr>
      </p:pic>
      <p:pic>
        <p:nvPicPr>
          <p:cNvPr id="19" name="Picture 11">
            <a:extLst>
              <a:ext uri="{FF2B5EF4-FFF2-40B4-BE49-F238E27FC236}">
                <a16:creationId xmlns:a16="http://schemas.microsoft.com/office/drawing/2014/main" id="{3221115A-B66A-4D35-9D9F-97A91D887F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1963704"/>
            <a:ext cx="10437812" cy="321164"/>
          </a:xfrm>
          <a:prstGeom prst="rect">
            <a:avLst/>
          </a:prstGeom>
        </p:spPr>
      </p:pic>
      <p:sp>
        <p:nvSpPr>
          <p:cNvPr id="14" name="Rectangle 13">
            <a:extLst>
              <a:ext uri="{FF2B5EF4-FFF2-40B4-BE49-F238E27FC236}">
                <a16:creationId xmlns:a16="http://schemas.microsoft.com/office/drawing/2014/main" id="{ABC72B1C-D4EE-45CF-A99C-0AD017C41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609600"/>
            <a:ext cx="10437812" cy="1368198"/>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62D3B06-AD8D-BF40-8C4C-F944D4317CE0}"/>
              </a:ext>
            </a:extLst>
          </p:cNvPr>
          <p:cNvSpPr>
            <a:spLocks noGrp="1"/>
          </p:cNvSpPr>
          <p:nvPr>
            <p:ph type="title"/>
          </p:nvPr>
        </p:nvSpPr>
        <p:spPr>
          <a:xfrm>
            <a:off x="680321" y="753228"/>
            <a:ext cx="9613861" cy="1080938"/>
          </a:xfrm>
        </p:spPr>
        <p:txBody>
          <a:bodyPr>
            <a:normAutofit/>
          </a:bodyPr>
          <a:lstStyle/>
          <a:p>
            <a:r>
              <a:rPr lang="en-GB">
                <a:solidFill>
                  <a:srgbClr val="FFFFFF"/>
                </a:solidFill>
              </a:rPr>
              <a:t>Conclusion</a:t>
            </a:r>
          </a:p>
        </p:txBody>
      </p:sp>
      <p:pic>
        <p:nvPicPr>
          <p:cNvPr id="16" name="Picture 15">
            <a:extLst>
              <a:ext uri="{FF2B5EF4-FFF2-40B4-BE49-F238E27FC236}">
                <a16:creationId xmlns:a16="http://schemas.microsoft.com/office/drawing/2014/main" id="{38AB44AF-E52F-46C5-8C2C-8487AC8B1B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8" name="Rectangle 17">
            <a:extLst>
              <a:ext uri="{FF2B5EF4-FFF2-40B4-BE49-F238E27FC236}">
                <a16:creationId xmlns:a16="http://schemas.microsoft.com/office/drawing/2014/main" id="{A5B2FDF3-1FF8-4FBF-842A-4EA5719F3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9003"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0" name="Picture 19">
            <a:extLst>
              <a:ext uri="{FF2B5EF4-FFF2-40B4-BE49-F238E27FC236}">
                <a16:creationId xmlns:a16="http://schemas.microsoft.com/office/drawing/2014/main" id="{6389DEC8-49B8-4778-BB47-FF48E8C5B6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5885714"/>
            <a:ext cx="10437812" cy="321164"/>
          </a:xfrm>
          <a:prstGeom prst="rect">
            <a:avLst/>
          </a:prstGeom>
        </p:spPr>
      </p:pic>
      <p:sp>
        <p:nvSpPr>
          <p:cNvPr id="22" name="Rectangle 21">
            <a:extLst>
              <a:ext uri="{FF2B5EF4-FFF2-40B4-BE49-F238E27FC236}">
                <a16:creationId xmlns:a16="http://schemas.microsoft.com/office/drawing/2014/main" id="{DF550B33-5759-49FD-90FC-11EA4ED58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2116667"/>
            <a:ext cx="10439400" cy="3793206"/>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A9103CD5-580E-614D-9C45-9B7151D8A683}"/>
              </a:ext>
            </a:extLst>
          </p:cNvPr>
          <p:cNvSpPr>
            <a:spLocks noGrp="1"/>
          </p:cNvSpPr>
          <p:nvPr>
            <p:ph idx="1"/>
          </p:nvPr>
        </p:nvSpPr>
        <p:spPr>
          <a:xfrm>
            <a:off x="680322" y="2437831"/>
            <a:ext cx="9114023" cy="3150308"/>
          </a:xfrm>
        </p:spPr>
        <p:txBody>
          <a:bodyPr>
            <a:normAutofit/>
          </a:bodyPr>
          <a:lstStyle/>
          <a:p>
            <a:r>
              <a:rPr lang="en-GB" sz="2000">
                <a:solidFill>
                  <a:srgbClr val="FFFFFF"/>
                </a:solidFill>
              </a:rPr>
              <a:t>In conclusion Stress among workers are caused  by managers long working hours , tight deadlines or family. There are various factors related to stress among UK employees, that are causing physical effects such as sleep disturbances or headaches., emotional (anxiety and depression ), intellectual (lack of concentration or poor decision making )and behavioural (isolation or inappropriate behaviour).</a:t>
            </a:r>
          </a:p>
        </p:txBody>
      </p:sp>
    </p:spTree>
    <p:extLst>
      <p:ext uri="{BB962C8B-B14F-4D97-AF65-F5344CB8AC3E}">
        <p14:creationId xmlns:p14="http://schemas.microsoft.com/office/powerpoint/2010/main" val="3323202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1" name="Rectangle 7">
            <a:extLst>
              <a:ext uri="{FF2B5EF4-FFF2-40B4-BE49-F238E27FC236}">
                <a16:creationId xmlns:a16="http://schemas.microsoft.com/office/drawing/2014/main" id="{C7F36C09-16BA-4141-A705-C6B5B5A40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81776" y="0"/>
            <a:ext cx="91763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3" name="Picture 9">
            <a:extLst>
              <a:ext uri="{FF2B5EF4-FFF2-40B4-BE49-F238E27FC236}">
                <a16:creationId xmlns:a16="http://schemas.microsoft.com/office/drawing/2014/main" id="{C9CE521D-42CE-4CD9-AFFE-37255AC0A6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4" name="Rectangle 11">
            <a:extLst>
              <a:ext uri="{FF2B5EF4-FFF2-40B4-BE49-F238E27FC236}">
                <a16:creationId xmlns:a16="http://schemas.microsoft.com/office/drawing/2014/main" id="{460C2540-36DC-4C0A-A9C0-231ED365D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281776" cy="6858000"/>
          </a:xfrm>
          <a:prstGeom prst="rect">
            <a:avLst/>
          </a:prstGeom>
          <a:solidFill>
            <a:schemeClr val="bg1"/>
          </a:solidFill>
          <a:ln>
            <a:no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09ED58-E872-AF45-87B2-15526E9D2655}"/>
              </a:ext>
            </a:extLst>
          </p:cNvPr>
          <p:cNvSpPr>
            <a:spLocks noGrp="1"/>
          </p:cNvSpPr>
          <p:nvPr>
            <p:ph type="title"/>
          </p:nvPr>
        </p:nvSpPr>
        <p:spPr>
          <a:xfrm>
            <a:off x="680321" y="753228"/>
            <a:ext cx="9613861" cy="1080938"/>
          </a:xfrm>
        </p:spPr>
        <p:txBody>
          <a:bodyPr>
            <a:normAutofit/>
          </a:bodyPr>
          <a:lstStyle/>
          <a:p>
            <a:r>
              <a:rPr lang="en-GB">
                <a:solidFill>
                  <a:schemeClr val="accent1"/>
                </a:solidFill>
              </a:rPr>
              <a:t>References</a:t>
            </a:r>
          </a:p>
        </p:txBody>
      </p:sp>
      <p:sp>
        <p:nvSpPr>
          <p:cNvPr id="25" name="Content Placeholder 2">
            <a:extLst>
              <a:ext uri="{FF2B5EF4-FFF2-40B4-BE49-F238E27FC236}">
                <a16:creationId xmlns:a16="http://schemas.microsoft.com/office/drawing/2014/main" id="{D0367F85-025E-944A-AD7D-29756D595AE7}"/>
              </a:ext>
            </a:extLst>
          </p:cNvPr>
          <p:cNvSpPr>
            <a:spLocks noGrp="1"/>
          </p:cNvSpPr>
          <p:nvPr>
            <p:ph idx="1"/>
          </p:nvPr>
        </p:nvSpPr>
        <p:spPr>
          <a:xfrm>
            <a:off x="680321" y="2336873"/>
            <a:ext cx="6834299" cy="3599316"/>
          </a:xfrm>
        </p:spPr>
        <p:txBody>
          <a:bodyPr>
            <a:normAutofit/>
          </a:bodyPr>
          <a:lstStyle/>
          <a:p>
            <a:r>
              <a:rPr lang="en-GB" sz="1100"/>
              <a:t>References</a:t>
            </a:r>
          </a:p>
          <a:p>
            <a:r>
              <a:rPr lang="en-GB" sz="1100"/>
              <a:t>Hr.admin.cam.ac.uk. 2021. </a:t>
            </a:r>
            <a:r>
              <a:rPr lang="en-GB" sz="1100" i="1"/>
              <a:t>Effects of Work-Related Stress | Human Resources</a:t>
            </a:r>
            <a:r>
              <a:rPr lang="en-GB" sz="1100"/>
              <a:t>. [online] Available at: &lt;https://www.hr.admin.cam.ac.uk/policies-procedures/managing-stress-and-promoting-wellbeing-work-policy/policy-statement/effects&gt; [Accessed 13 November 2021].</a:t>
            </a:r>
          </a:p>
          <a:p>
            <a:r>
              <a:rPr lang="en-GB" sz="1100"/>
              <a:t>Hse.gov.uk. 2021. [online] Available at: &lt;https://www.hse.gov.uk/statistics/causdis/stress.pdf&gt; [Accessed 13 November 2021].</a:t>
            </a:r>
          </a:p>
          <a:p>
            <a:r>
              <a:rPr lang="en-GB" sz="1100"/>
              <a:t>Im, T., 2009. An Exploratory Study of Time Stress and Its Causes among Government Employees. </a:t>
            </a:r>
            <a:r>
              <a:rPr lang="en-GB" sz="1100" i="1"/>
              <a:t>Public Administration Review</a:t>
            </a:r>
            <a:r>
              <a:rPr lang="en-GB" sz="1100"/>
              <a:t>, 69(1), pp.104-115.</a:t>
            </a:r>
          </a:p>
          <a:p>
            <a:r>
              <a:rPr lang="en-GB" sz="1100"/>
              <a:t>Search.activebeat.com. 2021. </a:t>
            </a:r>
            <a:r>
              <a:rPr lang="en-GB" sz="1100" i="1"/>
              <a:t>effects of stress in the workplace - ActiveBeat Web Search</a:t>
            </a:r>
            <a:r>
              <a:rPr lang="en-GB" sz="1100"/>
              <a:t>. [online] Available at: &lt;https://search.activebeat.com/serp?q=effects%20of%20stress%20in%20the%20workplace&amp;segment=active3&amp;s1aid=6470481511&amp;s1cid=12345830125&amp;s1agid=116397469103&amp;s1kid=kwd-128961771&amp;utm_source=adwords&amp;category=Health&amp;gclid=Cj0KCQiA4b2MBhD2ARIsAIrcB-SznAbmCZsdImBGZe-UN3gCuzNojYpJCoWNjd60yepCroQsx5UTp3YaAmVQEALw_wcB&gt; [Accessed 13 November 2021].</a:t>
            </a:r>
          </a:p>
          <a:p>
            <a:r>
              <a:rPr lang="en-GB" sz="1100"/>
              <a:t>Stress.lovetoknow.com. 2021. [online] Available at: &lt;https://stress.lovetoknow.com/Impact_of_Technology_on_Work_Related_Stress&gt; [Accessed 13 November 2021].</a:t>
            </a:r>
          </a:p>
          <a:p>
            <a:endParaRPr lang="en-GB" sz="1100"/>
          </a:p>
        </p:txBody>
      </p:sp>
    </p:spTree>
    <p:extLst>
      <p:ext uri="{BB962C8B-B14F-4D97-AF65-F5344CB8AC3E}">
        <p14:creationId xmlns:p14="http://schemas.microsoft.com/office/powerpoint/2010/main" val="70313448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otalTime>151</TotalTime>
  <Words>707</Words>
  <Application>Microsoft Macintosh PowerPoint</Application>
  <PresentationFormat>Widescreen</PresentationFormat>
  <Paragraphs>39</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Trebuchet MS</vt:lpstr>
      <vt:lpstr>Berlin</vt:lpstr>
      <vt:lpstr>How stress is affecting Uk employees – causes and facts</vt:lpstr>
      <vt:lpstr>The impact and causes of stress among Uk employees </vt:lpstr>
      <vt:lpstr>Causes of work stress.</vt:lpstr>
      <vt:lpstr>PESTEL ANALYSIS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stress is affecting Uk employees – causes and facts</dc:title>
  <dc:creator>eliseimustata5@gmail.com</dc:creator>
  <cp:lastModifiedBy>eliseimustata5@gmail.com</cp:lastModifiedBy>
  <cp:revision>1</cp:revision>
  <dcterms:created xsi:type="dcterms:W3CDTF">2021-11-13T19:55:27Z</dcterms:created>
  <dcterms:modified xsi:type="dcterms:W3CDTF">2021-11-13T22:27:15Z</dcterms:modified>
</cp:coreProperties>
</file>