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2" r:id="rId1"/>
  </p:sld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2" r:id="rId17"/>
    <p:sldId id="273"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0CD9BC-B2B7-29B5-960C-4C524755013A}" v="520" dt="2026-07-19T01:03:01.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a Ousman (2235624)" userId="S::2235624@student.uwtsd.ac.uk::cb530afe-17a0-4276-a29d-c0caac07e41c" providerId="AD" clId="Web-{670CD9BC-B2B7-29B5-960C-4C524755013A}"/>
    <pc:docChg chg="addSld delSld modSld">
      <pc:chgData name="Sadia Ousman (2235624)" userId="S::2235624@student.uwtsd.ac.uk::cb530afe-17a0-4276-a29d-c0caac07e41c" providerId="AD" clId="Web-{670CD9BC-B2B7-29B5-960C-4C524755013A}" dt="2026-07-19T00:57:10.040" v="453" actId="20577"/>
      <pc:docMkLst>
        <pc:docMk/>
      </pc:docMkLst>
      <pc:sldChg chg="delSp modSp">
        <pc:chgData name="Sadia Ousman (2235624)" userId="S::2235624@student.uwtsd.ac.uk::cb530afe-17a0-4276-a29d-c0caac07e41c" providerId="AD" clId="Web-{670CD9BC-B2B7-29B5-960C-4C524755013A}" dt="2026-07-18T23:57:23.413" v="171"/>
        <pc:sldMkLst>
          <pc:docMk/>
          <pc:sldMk cId="109857222" sldId="256"/>
        </pc:sldMkLst>
        <pc:spChg chg="mod">
          <ac:chgData name="Sadia Ousman (2235624)" userId="S::2235624@student.uwtsd.ac.uk::cb530afe-17a0-4276-a29d-c0caac07e41c" providerId="AD" clId="Web-{670CD9BC-B2B7-29B5-960C-4C524755013A}" dt="2026-07-18T23:55:24.691" v="120" actId="20577"/>
          <ac:spMkLst>
            <pc:docMk/>
            <pc:sldMk cId="109857222" sldId="256"/>
            <ac:spMk id="2" creationId="{00000000-0000-0000-0000-000000000000}"/>
          </ac:spMkLst>
        </pc:spChg>
        <pc:spChg chg="mod">
          <ac:chgData name="Sadia Ousman (2235624)" userId="S::2235624@student.uwtsd.ac.uk::cb530afe-17a0-4276-a29d-c0caac07e41c" providerId="AD" clId="Web-{670CD9BC-B2B7-29B5-960C-4C524755013A}" dt="2026-07-18T23:56:47.975" v="170" actId="20577"/>
          <ac:spMkLst>
            <pc:docMk/>
            <pc:sldMk cId="109857222" sldId="256"/>
            <ac:spMk id="3" creationId="{00000000-0000-0000-0000-000000000000}"/>
          </ac:spMkLst>
        </pc:spChg>
        <pc:picChg chg="del">
          <ac:chgData name="Sadia Ousman (2235624)" userId="S::2235624@student.uwtsd.ac.uk::cb530afe-17a0-4276-a29d-c0caac07e41c" providerId="AD" clId="Web-{670CD9BC-B2B7-29B5-960C-4C524755013A}" dt="2026-07-18T23:57:23.413" v="171"/>
          <ac:picMkLst>
            <pc:docMk/>
            <pc:sldMk cId="109857222" sldId="256"/>
            <ac:picMk id="17" creationId="{BB2F8113-A88E-C604-7826-03DA8260DEC6}"/>
          </ac:picMkLst>
        </pc:picChg>
      </pc:sldChg>
      <pc:sldChg chg="delSp modSp">
        <pc:chgData name="Sadia Ousman (2235624)" userId="S::2235624@student.uwtsd.ac.uk::cb530afe-17a0-4276-a29d-c0caac07e41c" providerId="AD" clId="Web-{670CD9BC-B2B7-29B5-960C-4C524755013A}" dt="2026-07-19T00:01:28.708" v="185" actId="20577"/>
        <pc:sldMkLst>
          <pc:docMk/>
          <pc:sldMk cId="1156132472" sldId="257"/>
        </pc:sldMkLst>
        <pc:spChg chg="mod">
          <ac:chgData name="Sadia Ousman (2235624)" userId="S::2235624@student.uwtsd.ac.uk::cb530afe-17a0-4276-a29d-c0caac07e41c" providerId="AD" clId="Web-{670CD9BC-B2B7-29B5-960C-4C524755013A}" dt="2026-07-18T23:59:26.651" v="175" actId="1076"/>
          <ac:spMkLst>
            <pc:docMk/>
            <pc:sldMk cId="1156132472" sldId="257"/>
            <ac:spMk id="2" creationId="{448907A8-5E2D-155A-9164-BFC0E689D2F9}"/>
          </ac:spMkLst>
        </pc:spChg>
        <pc:spChg chg="mod">
          <ac:chgData name="Sadia Ousman (2235624)" userId="S::2235624@student.uwtsd.ac.uk::cb530afe-17a0-4276-a29d-c0caac07e41c" providerId="AD" clId="Web-{670CD9BC-B2B7-29B5-960C-4C524755013A}" dt="2026-07-19T00:01:28.708" v="185" actId="20577"/>
          <ac:spMkLst>
            <pc:docMk/>
            <pc:sldMk cId="1156132472" sldId="257"/>
            <ac:spMk id="3" creationId="{A783C7B5-D33E-5BB1-3DD9-DFDDAF68261C}"/>
          </ac:spMkLst>
        </pc:spChg>
        <pc:picChg chg="del">
          <ac:chgData name="Sadia Ousman (2235624)" userId="S::2235624@student.uwtsd.ac.uk::cb530afe-17a0-4276-a29d-c0caac07e41c" providerId="AD" clId="Web-{670CD9BC-B2B7-29B5-960C-4C524755013A}" dt="2026-07-18T23:57:49.086" v="172"/>
          <ac:picMkLst>
            <pc:docMk/>
            <pc:sldMk cId="1156132472" sldId="257"/>
            <ac:picMk id="4" creationId="{D352E950-B620-E462-22B2-DFCD4A40F352}"/>
          </ac:picMkLst>
        </pc:picChg>
      </pc:sldChg>
      <pc:sldChg chg="addSp delSp modSp">
        <pc:chgData name="Sadia Ousman (2235624)" userId="S::2235624@student.uwtsd.ac.uk::cb530afe-17a0-4276-a29d-c0caac07e41c" providerId="AD" clId="Web-{670CD9BC-B2B7-29B5-960C-4C524755013A}" dt="2026-07-19T00:04:42.948" v="202" actId="20577"/>
        <pc:sldMkLst>
          <pc:docMk/>
          <pc:sldMk cId="2665766229" sldId="258"/>
        </pc:sldMkLst>
        <pc:spChg chg="mod">
          <ac:chgData name="Sadia Ousman (2235624)" userId="S::2235624@student.uwtsd.ac.uk::cb530afe-17a0-4276-a29d-c0caac07e41c" providerId="AD" clId="Web-{670CD9BC-B2B7-29B5-960C-4C524755013A}" dt="2026-07-19T00:04:42.948" v="202" actId="20577"/>
          <ac:spMkLst>
            <pc:docMk/>
            <pc:sldMk cId="2665766229" sldId="258"/>
            <ac:spMk id="2" creationId="{649056B0-5168-6C95-DDF9-23C1EC449FFD}"/>
          </ac:spMkLst>
        </pc:spChg>
        <pc:spChg chg="add mod">
          <ac:chgData name="Sadia Ousman (2235624)" userId="S::2235624@student.uwtsd.ac.uk::cb530afe-17a0-4276-a29d-c0caac07e41c" providerId="AD" clId="Web-{670CD9BC-B2B7-29B5-960C-4C524755013A}" dt="2026-07-19T00:02:28.928" v="188" actId="1076"/>
          <ac:spMkLst>
            <pc:docMk/>
            <pc:sldMk cId="2665766229" sldId="258"/>
            <ac:spMk id="5" creationId="{7D5B4977-E873-16C5-5C2C-6C7DA82B4117}"/>
          </ac:spMkLst>
        </pc:spChg>
        <pc:picChg chg="del">
          <ac:chgData name="Sadia Ousman (2235624)" userId="S::2235624@student.uwtsd.ac.uk::cb530afe-17a0-4276-a29d-c0caac07e41c" providerId="AD" clId="Web-{670CD9BC-B2B7-29B5-960C-4C524755013A}" dt="2026-07-19T00:02:14.287" v="186"/>
          <ac:picMkLst>
            <pc:docMk/>
            <pc:sldMk cId="2665766229" sldId="258"/>
            <ac:picMk id="4" creationId="{CB200FE1-74B7-AE56-C9EC-B5637A2A5097}"/>
          </ac:picMkLst>
        </pc:picChg>
      </pc:sldChg>
      <pc:sldChg chg="modSp">
        <pc:chgData name="Sadia Ousman (2235624)" userId="S::2235624@student.uwtsd.ac.uk::cb530afe-17a0-4276-a29d-c0caac07e41c" providerId="AD" clId="Web-{670CD9BC-B2B7-29B5-960C-4C524755013A}" dt="2026-07-19T00:07:08.343" v="217" actId="1076"/>
        <pc:sldMkLst>
          <pc:docMk/>
          <pc:sldMk cId="833188408" sldId="259"/>
        </pc:sldMkLst>
        <pc:spChg chg="mod">
          <ac:chgData name="Sadia Ousman (2235624)" userId="S::2235624@student.uwtsd.ac.uk::cb530afe-17a0-4276-a29d-c0caac07e41c" providerId="AD" clId="Web-{670CD9BC-B2B7-29B5-960C-4C524755013A}" dt="2026-07-19T00:05:14.262" v="205" actId="1076"/>
          <ac:spMkLst>
            <pc:docMk/>
            <pc:sldMk cId="833188408" sldId="259"/>
            <ac:spMk id="2" creationId="{28A99F12-B107-2D01-9BBA-1C19593CE76D}"/>
          </ac:spMkLst>
        </pc:spChg>
        <pc:spChg chg="mod">
          <ac:chgData name="Sadia Ousman (2235624)" userId="S::2235624@student.uwtsd.ac.uk::cb530afe-17a0-4276-a29d-c0caac07e41c" providerId="AD" clId="Web-{670CD9BC-B2B7-29B5-960C-4C524755013A}" dt="2026-07-19T00:07:08.343" v="217" actId="1076"/>
          <ac:spMkLst>
            <pc:docMk/>
            <pc:sldMk cId="833188408" sldId="259"/>
            <ac:spMk id="3" creationId="{95E123F8-E3FF-5F79-7ED3-42B327F73765}"/>
          </ac:spMkLst>
        </pc:spChg>
      </pc:sldChg>
      <pc:sldChg chg="modSp">
        <pc:chgData name="Sadia Ousman (2235624)" userId="S::2235624@student.uwtsd.ac.uk::cb530afe-17a0-4276-a29d-c0caac07e41c" providerId="AD" clId="Web-{670CD9BC-B2B7-29B5-960C-4C524755013A}" dt="2026-07-19T00:19:37.762" v="281" actId="20577"/>
        <pc:sldMkLst>
          <pc:docMk/>
          <pc:sldMk cId="195522366" sldId="260"/>
        </pc:sldMkLst>
        <pc:spChg chg="mod">
          <ac:chgData name="Sadia Ousman (2235624)" userId="S::2235624@student.uwtsd.ac.uk::cb530afe-17a0-4276-a29d-c0caac07e41c" providerId="AD" clId="Web-{670CD9BC-B2B7-29B5-960C-4C524755013A}" dt="2026-07-19T00:07:42.125" v="220" actId="1076"/>
          <ac:spMkLst>
            <pc:docMk/>
            <pc:sldMk cId="195522366" sldId="260"/>
            <ac:spMk id="2" creationId="{22A49CA1-E1C5-916E-3104-42CA89F243DB}"/>
          </ac:spMkLst>
        </pc:spChg>
        <pc:spChg chg="mod">
          <ac:chgData name="Sadia Ousman (2235624)" userId="S::2235624@student.uwtsd.ac.uk::cb530afe-17a0-4276-a29d-c0caac07e41c" providerId="AD" clId="Web-{670CD9BC-B2B7-29B5-960C-4C524755013A}" dt="2026-07-19T00:19:37.762" v="281" actId="20577"/>
          <ac:spMkLst>
            <pc:docMk/>
            <pc:sldMk cId="195522366" sldId="260"/>
            <ac:spMk id="3" creationId="{A2BBFEF1-6AEE-C9AE-34DD-662D27E6CFF6}"/>
          </ac:spMkLst>
        </pc:spChg>
      </pc:sldChg>
      <pc:sldChg chg="modSp">
        <pc:chgData name="Sadia Ousman (2235624)" userId="S::2235624@student.uwtsd.ac.uk::cb530afe-17a0-4276-a29d-c0caac07e41c" providerId="AD" clId="Web-{670CD9BC-B2B7-29B5-960C-4C524755013A}" dt="2026-07-19T00:11:58.211" v="249" actId="20577"/>
        <pc:sldMkLst>
          <pc:docMk/>
          <pc:sldMk cId="2330592927" sldId="261"/>
        </pc:sldMkLst>
        <pc:spChg chg="mod">
          <ac:chgData name="Sadia Ousman (2235624)" userId="S::2235624@student.uwtsd.ac.uk::cb530afe-17a0-4276-a29d-c0caac07e41c" providerId="AD" clId="Web-{670CD9BC-B2B7-29B5-960C-4C524755013A}" dt="2026-07-19T00:10:13.458" v="237" actId="1076"/>
          <ac:spMkLst>
            <pc:docMk/>
            <pc:sldMk cId="2330592927" sldId="261"/>
            <ac:spMk id="2" creationId="{EFB29637-E267-FEEE-7EA4-D9AD941322A9}"/>
          </ac:spMkLst>
        </pc:spChg>
        <pc:spChg chg="mod">
          <ac:chgData name="Sadia Ousman (2235624)" userId="S::2235624@student.uwtsd.ac.uk::cb530afe-17a0-4276-a29d-c0caac07e41c" providerId="AD" clId="Web-{670CD9BC-B2B7-29B5-960C-4C524755013A}" dt="2026-07-19T00:11:58.211" v="249" actId="20577"/>
          <ac:spMkLst>
            <pc:docMk/>
            <pc:sldMk cId="2330592927" sldId="261"/>
            <ac:spMk id="3" creationId="{36FAE863-A1F9-85CF-EA22-C46043F944FA}"/>
          </ac:spMkLst>
        </pc:spChg>
      </pc:sldChg>
      <pc:sldChg chg="addSp delSp modSp new del mod setBg">
        <pc:chgData name="Sadia Ousman (2235624)" userId="S::2235624@student.uwtsd.ac.uk::cb530afe-17a0-4276-a29d-c0caac07e41c" providerId="AD" clId="Web-{670CD9BC-B2B7-29B5-960C-4C524755013A}" dt="2026-07-19T00:15:23.983" v="264"/>
        <pc:sldMkLst>
          <pc:docMk/>
          <pc:sldMk cId="1790380660" sldId="262"/>
        </pc:sldMkLst>
        <pc:spChg chg="mod ord">
          <ac:chgData name="Sadia Ousman (2235624)" userId="S::2235624@student.uwtsd.ac.uk::cb530afe-17a0-4276-a29d-c0caac07e41c" providerId="AD" clId="Web-{670CD9BC-B2B7-29B5-960C-4C524755013A}" dt="2026-07-19T00:13:10.901" v="253"/>
          <ac:spMkLst>
            <pc:docMk/>
            <pc:sldMk cId="1790380660" sldId="262"/>
            <ac:spMk id="2" creationId="{48321519-9E29-23A9-AA34-6FDB56C94065}"/>
          </ac:spMkLst>
        </pc:spChg>
        <pc:spChg chg="mod">
          <ac:chgData name="Sadia Ousman (2235624)" userId="S::2235624@student.uwtsd.ac.uk::cb530afe-17a0-4276-a29d-c0caac07e41c" providerId="AD" clId="Web-{670CD9BC-B2B7-29B5-960C-4C524755013A}" dt="2026-07-19T00:13:48.340" v="254" actId="14100"/>
          <ac:spMkLst>
            <pc:docMk/>
            <pc:sldMk cId="1790380660" sldId="262"/>
            <ac:spMk id="3" creationId="{01564347-93C0-B1DB-4D83-7B3C61361B08}"/>
          </ac:spMkLst>
        </pc:spChg>
        <pc:spChg chg="add del">
          <ac:chgData name="Sadia Ousman (2235624)" userId="S::2235624@student.uwtsd.ac.uk::cb530afe-17a0-4276-a29d-c0caac07e41c" providerId="AD" clId="Web-{670CD9BC-B2B7-29B5-960C-4C524755013A}" dt="2026-07-19T00:14:44.888" v="259"/>
          <ac:spMkLst>
            <pc:docMk/>
            <pc:sldMk cId="1790380660" sldId="262"/>
            <ac:spMk id="8" creationId="{1C799903-48D5-4A31-A1A2-541072D9771E}"/>
          </ac:spMkLst>
        </pc:spChg>
        <pc:spChg chg="add del">
          <ac:chgData name="Sadia Ousman (2235624)" userId="S::2235624@student.uwtsd.ac.uk::cb530afe-17a0-4276-a29d-c0caac07e41c" providerId="AD" clId="Web-{670CD9BC-B2B7-29B5-960C-4C524755013A}" dt="2026-07-19T00:14:44.888" v="260"/>
          <ac:spMkLst>
            <pc:docMk/>
            <pc:sldMk cId="1790380660" sldId="262"/>
            <ac:spMk id="10" creationId="{8EFFF109-FC58-4FD3-BE05-9775A1310F55}"/>
          </ac:spMkLst>
        </pc:spChg>
        <pc:spChg chg="add del">
          <ac:chgData name="Sadia Ousman (2235624)" userId="S::2235624@student.uwtsd.ac.uk::cb530afe-17a0-4276-a29d-c0caac07e41c" providerId="AD" clId="Web-{670CD9BC-B2B7-29B5-960C-4C524755013A}" dt="2026-07-19T00:14:44.888" v="261"/>
          <ac:spMkLst>
            <pc:docMk/>
            <pc:sldMk cId="1790380660" sldId="262"/>
            <ac:spMk id="12" creationId="{E1B96AD6-92A9-4273-A62B-96A1C3E0BA95}"/>
          </ac:spMkLst>
        </pc:spChg>
        <pc:spChg chg="add del">
          <ac:chgData name="Sadia Ousman (2235624)" userId="S::2235624@student.uwtsd.ac.uk::cb530afe-17a0-4276-a29d-c0caac07e41c" providerId="AD" clId="Web-{670CD9BC-B2B7-29B5-960C-4C524755013A}" dt="2026-07-19T00:14:44.888" v="262"/>
          <ac:spMkLst>
            <pc:docMk/>
            <pc:sldMk cId="1790380660" sldId="262"/>
            <ac:spMk id="14" creationId="{463EEC44-1BA3-44ED-81FC-A644B04B2A44}"/>
          </ac:spMkLst>
        </pc:spChg>
      </pc:sldChg>
      <pc:sldChg chg="addSp modSp new">
        <pc:chgData name="Sadia Ousman (2235624)" userId="S::2235624@student.uwtsd.ac.uk::cb530afe-17a0-4276-a29d-c0caac07e41c" providerId="AD" clId="Web-{670CD9BC-B2B7-29B5-960C-4C524755013A}" dt="2026-07-19T00:18:08.150" v="276" actId="20577"/>
        <pc:sldMkLst>
          <pc:docMk/>
          <pc:sldMk cId="3685157171" sldId="263"/>
        </pc:sldMkLst>
        <pc:spChg chg="add mod">
          <ac:chgData name="Sadia Ousman (2235624)" userId="S::2235624@student.uwtsd.ac.uk::cb530afe-17a0-4276-a29d-c0caac07e41c" providerId="AD" clId="Web-{670CD9BC-B2B7-29B5-960C-4C524755013A}" dt="2026-07-19T00:18:08.150" v="276" actId="20577"/>
          <ac:spMkLst>
            <pc:docMk/>
            <pc:sldMk cId="3685157171" sldId="263"/>
            <ac:spMk id="2" creationId="{4648A748-67BA-693A-7E2F-B31D3D06988C}"/>
          </ac:spMkLst>
        </pc:spChg>
      </pc:sldChg>
      <pc:sldChg chg="addSp modSp new">
        <pc:chgData name="Sadia Ousman (2235624)" userId="S::2235624@student.uwtsd.ac.uk::cb530afe-17a0-4276-a29d-c0caac07e41c" providerId="AD" clId="Web-{670CD9BC-B2B7-29B5-960C-4C524755013A}" dt="2026-07-19T00:21:44.266" v="298" actId="1076"/>
        <pc:sldMkLst>
          <pc:docMk/>
          <pc:sldMk cId="3755761014" sldId="264"/>
        </pc:sldMkLst>
        <pc:spChg chg="add mod">
          <ac:chgData name="Sadia Ousman (2235624)" userId="S::2235624@student.uwtsd.ac.uk::cb530afe-17a0-4276-a29d-c0caac07e41c" providerId="AD" clId="Web-{670CD9BC-B2B7-29B5-960C-4C524755013A}" dt="2026-07-19T00:21:44.266" v="298" actId="1076"/>
          <ac:spMkLst>
            <pc:docMk/>
            <pc:sldMk cId="3755761014" sldId="264"/>
            <ac:spMk id="2" creationId="{C2C6A994-8ED2-3B50-0DC9-06D55972AD77}"/>
          </ac:spMkLst>
        </pc:spChg>
      </pc:sldChg>
      <pc:sldChg chg="addSp modSp new">
        <pc:chgData name="Sadia Ousman (2235624)" userId="S::2235624@student.uwtsd.ac.uk::cb530afe-17a0-4276-a29d-c0caac07e41c" providerId="AD" clId="Web-{670CD9BC-B2B7-29B5-960C-4C524755013A}" dt="2026-07-19T00:23:56.864" v="321" actId="20577"/>
        <pc:sldMkLst>
          <pc:docMk/>
          <pc:sldMk cId="215419681" sldId="265"/>
        </pc:sldMkLst>
        <pc:spChg chg="add mod">
          <ac:chgData name="Sadia Ousman (2235624)" userId="S::2235624@student.uwtsd.ac.uk::cb530afe-17a0-4276-a29d-c0caac07e41c" providerId="AD" clId="Web-{670CD9BC-B2B7-29B5-960C-4C524755013A}" dt="2026-07-19T00:23:56.864" v="321" actId="20577"/>
          <ac:spMkLst>
            <pc:docMk/>
            <pc:sldMk cId="215419681" sldId="265"/>
            <ac:spMk id="2" creationId="{75A2B127-ABB4-0B08-1BAE-CC1722167969}"/>
          </ac:spMkLst>
        </pc:spChg>
      </pc:sldChg>
      <pc:sldChg chg="addSp modSp new">
        <pc:chgData name="Sadia Ousman (2235624)" userId="S::2235624@student.uwtsd.ac.uk::cb530afe-17a0-4276-a29d-c0caac07e41c" providerId="AD" clId="Web-{670CD9BC-B2B7-29B5-960C-4C524755013A}" dt="2026-07-19T00:27:37.230" v="334" actId="20577"/>
        <pc:sldMkLst>
          <pc:docMk/>
          <pc:sldMk cId="3975280172" sldId="266"/>
        </pc:sldMkLst>
        <pc:spChg chg="add mod">
          <ac:chgData name="Sadia Ousman (2235624)" userId="S::2235624@student.uwtsd.ac.uk::cb530afe-17a0-4276-a29d-c0caac07e41c" providerId="AD" clId="Web-{670CD9BC-B2B7-29B5-960C-4C524755013A}" dt="2026-07-19T00:27:37.230" v="334" actId="20577"/>
          <ac:spMkLst>
            <pc:docMk/>
            <pc:sldMk cId="3975280172" sldId="266"/>
            <ac:spMk id="2" creationId="{1FC07AB1-C395-C859-00CD-84E73EF59EEC}"/>
          </ac:spMkLst>
        </pc:spChg>
      </pc:sldChg>
      <pc:sldChg chg="addSp modSp new">
        <pc:chgData name="Sadia Ousman (2235624)" userId="S::2235624@student.uwtsd.ac.uk::cb530afe-17a0-4276-a29d-c0caac07e41c" providerId="AD" clId="Web-{670CD9BC-B2B7-29B5-960C-4C524755013A}" dt="2026-07-19T00:29:57.406" v="351" actId="1076"/>
        <pc:sldMkLst>
          <pc:docMk/>
          <pc:sldMk cId="1190219001" sldId="267"/>
        </pc:sldMkLst>
        <pc:spChg chg="add mod">
          <ac:chgData name="Sadia Ousman (2235624)" userId="S::2235624@student.uwtsd.ac.uk::cb530afe-17a0-4276-a29d-c0caac07e41c" providerId="AD" clId="Web-{670CD9BC-B2B7-29B5-960C-4C524755013A}" dt="2026-07-19T00:29:57.406" v="351" actId="1076"/>
          <ac:spMkLst>
            <pc:docMk/>
            <pc:sldMk cId="1190219001" sldId="267"/>
            <ac:spMk id="2" creationId="{5D5448F4-4911-49DE-AA6E-F96A4BDF4B37}"/>
          </ac:spMkLst>
        </pc:spChg>
      </pc:sldChg>
      <pc:sldChg chg="addSp modSp new">
        <pc:chgData name="Sadia Ousman (2235624)" userId="S::2235624@student.uwtsd.ac.uk::cb530afe-17a0-4276-a29d-c0caac07e41c" providerId="AD" clId="Web-{670CD9BC-B2B7-29B5-960C-4C524755013A}" dt="2026-07-19T00:34:04.815" v="370" actId="20577"/>
        <pc:sldMkLst>
          <pc:docMk/>
          <pc:sldMk cId="282239182" sldId="268"/>
        </pc:sldMkLst>
        <pc:spChg chg="add mod">
          <ac:chgData name="Sadia Ousman (2235624)" userId="S::2235624@student.uwtsd.ac.uk::cb530afe-17a0-4276-a29d-c0caac07e41c" providerId="AD" clId="Web-{670CD9BC-B2B7-29B5-960C-4C524755013A}" dt="2026-07-19T00:34:04.815" v="370" actId="20577"/>
          <ac:spMkLst>
            <pc:docMk/>
            <pc:sldMk cId="282239182" sldId="268"/>
            <ac:spMk id="2" creationId="{DEB99353-7367-7DCC-A1AE-ECBD72F98A20}"/>
          </ac:spMkLst>
        </pc:spChg>
      </pc:sldChg>
      <pc:sldChg chg="addSp modSp new">
        <pc:chgData name="Sadia Ousman (2235624)" userId="S::2235624@student.uwtsd.ac.uk::cb530afe-17a0-4276-a29d-c0caac07e41c" providerId="AD" clId="Web-{670CD9BC-B2B7-29B5-960C-4C524755013A}" dt="2026-07-19T00:36:58.024" v="387" actId="20577"/>
        <pc:sldMkLst>
          <pc:docMk/>
          <pc:sldMk cId="884844296" sldId="269"/>
        </pc:sldMkLst>
        <pc:spChg chg="add mod">
          <ac:chgData name="Sadia Ousman (2235624)" userId="S::2235624@student.uwtsd.ac.uk::cb530afe-17a0-4276-a29d-c0caac07e41c" providerId="AD" clId="Web-{670CD9BC-B2B7-29B5-960C-4C524755013A}" dt="2026-07-19T00:36:58.024" v="387" actId="20577"/>
          <ac:spMkLst>
            <pc:docMk/>
            <pc:sldMk cId="884844296" sldId="269"/>
            <ac:spMk id="2" creationId="{B612E374-7EE1-FF2B-4A52-2B3AF6167803}"/>
          </ac:spMkLst>
        </pc:spChg>
      </pc:sldChg>
      <pc:sldChg chg="addSp modSp new">
        <pc:chgData name="Sadia Ousman (2235624)" userId="S::2235624@student.uwtsd.ac.uk::cb530afe-17a0-4276-a29d-c0caac07e41c" providerId="AD" clId="Web-{670CD9BC-B2B7-29B5-960C-4C524755013A}" dt="2026-07-19T00:40:57.359" v="412" actId="1076"/>
        <pc:sldMkLst>
          <pc:docMk/>
          <pc:sldMk cId="4029699241" sldId="270"/>
        </pc:sldMkLst>
        <pc:spChg chg="add mod">
          <ac:chgData name="Sadia Ousman (2235624)" userId="S::2235624@student.uwtsd.ac.uk::cb530afe-17a0-4276-a29d-c0caac07e41c" providerId="AD" clId="Web-{670CD9BC-B2B7-29B5-960C-4C524755013A}" dt="2026-07-19T00:40:57.359" v="412" actId="1076"/>
          <ac:spMkLst>
            <pc:docMk/>
            <pc:sldMk cId="4029699241" sldId="270"/>
            <ac:spMk id="2" creationId="{A3EA8744-1715-F67F-D1AB-4E8FB2B8DA49}"/>
          </ac:spMkLst>
        </pc:spChg>
      </pc:sldChg>
      <pc:sldChg chg="addSp modSp new">
        <pc:chgData name="Sadia Ousman (2235624)" userId="S::2235624@student.uwtsd.ac.uk::cb530afe-17a0-4276-a29d-c0caac07e41c" providerId="AD" clId="Web-{670CD9BC-B2B7-29B5-960C-4C524755013A}" dt="2026-07-19T00:44:03.540" v="422" actId="20577"/>
        <pc:sldMkLst>
          <pc:docMk/>
          <pc:sldMk cId="920171647" sldId="271"/>
        </pc:sldMkLst>
        <pc:spChg chg="add mod">
          <ac:chgData name="Sadia Ousman (2235624)" userId="S::2235624@student.uwtsd.ac.uk::cb530afe-17a0-4276-a29d-c0caac07e41c" providerId="AD" clId="Web-{670CD9BC-B2B7-29B5-960C-4C524755013A}" dt="2026-07-19T00:44:03.540" v="422" actId="20577"/>
          <ac:spMkLst>
            <pc:docMk/>
            <pc:sldMk cId="920171647" sldId="271"/>
            <ac:spMk id="2" creationId="{25E118D9-1539-8B05-4BFF-016203C09DFC}"/>
          </ac:spMkLst>
        </pc:spChg>
      </pc:sldChg>
      <pc:sldChg chg="addSp modSp new">
        <pc:chgData name="Sadia Ousman (2235624)" userId="S::2235624@student.uwtsd.ac.uk::cb530afe-17a0-4276-a29d-c0caac07e41c" providerId="AD" clId="Web-{670CD9BC-B2B7-29B5-960C-4C524755013A}" dt="2026-07-19T00:50:31.926" v="442" actId="1076"/>
        <pc:sldMkLst>
          <pc:docMk/>
          <pc:sldMk cId="2112405739" sldId="272"/>
        </pc:sldMkLst>
        <pc:spChg chg="add mod">
          <ac:chgData name="Sadia Ousman (2235624)" userId="S::2235624@student.uwtsd.ac.uk::cb530afe-17a0-4276-a29d-c0caac07e41c" providerId="AD" clId="Web-{670CD9BC-B2B7-29B5-960C-4C524755013A}" dt="2026-07-19T00:50:31.926" v="442" actId="1076"/>
          <ac:spMkLst>
            <pc:docMk/>
            <pc:sldMk cId="2112405739" sldId="272"/>
            <ac:spMk id="2" creationId="{087AA430-6A28-3442-B6EE-65CDB6784C7F}"/>
          </ac:spMkLst>
        </pc:spChg>
      </pc:sldChg>
      <pc:sldChg chg="addSp modSp new">
        <pc:chgData name="Sadia Ousman (2235624)" userId="S::2235624@student.uwtsd.ac.uk::cb530afe-17a0-4276-a29d-c0caac07e41c" providerId="AD" clId="Web-{670CD9BC-B2B7-29B5-960C-4C524755013A}" dt="2026-07-19T00:57:10.040" v="453" actId="20577"/>
        <pc:sldMkLst>
          <pc:docMk/>
          <pc:sldMk cId="1006900214" sldId="273"/>
        </pc:sldMkLst>
        <pc:spChg chg="add mod">
          <ac:chgData name="Sadia Ousman (2235624)" userId="S::2235624@student.uwtsd.ac.uk::cb530afe-17a0-4276-a29d-c0caac07e41c" providerId="AD" clId="Web-{670CD9BC-B2B7-29B5-960C-4C524755013A}" dt="2026-07-19T00:57:10.040" v="453" actId="20577"/>
          <ac:spMkLst>
            <pc:docMk/>
            <pc:sldMk cId="1006900214" sldId="273"/>
            <ac:spMk id="2" creationId="{F87AE873-6FD5-CF08-E23A-ACE98531443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7/18/2026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2685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7/18/2026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93302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7/18/2026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40254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7/18/2026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94971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7/18/2026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33631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7/18/2026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7050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7/18/2026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75018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7/18/2026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15141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7/18/2026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75480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7/18/2026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73390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7/18/2026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09371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7/18/2026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572589174"/>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55" r:id="rId6"/>
    <p:sldLayoutId id="2147483851" r:id="rId7"/>
    <p:sldLayoutId id="2147483852" r:id="rId8"/>
    <p:sldLayoutId id="2147483853" r:id="rId9"/>
    <p:sldLayoutId id="2147483854" r:id="rId10"/>
    <p:sldLayoutId id="21474838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23">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25">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77981" y="235102"/>
            <a:ext cx="7227934" cy="3204134"/>
          </a:xfrm>
        </p:spPr>
        <p:txBody>
          <a:bodyPr vert="horz" lIns="91440" tIns="45720" rIns="91440" bIns="45720" rtlCol="0" anchor="b">
            <a:normAutofit/>
          </a:bodyPr>
          <a:lstStyle/>
          <a:p>
            <a:r>
              <a:rPr lang="en-GB" sz="2000" b="1" dirty="0">
                <a:latin typeface="Arial Nova"/>
                <a:ea typeface="Calibri"/>
                <a:cs typeface="Calibri"/>
              </a:rPr>
              <a:t>STUDENT: SADIA OUSMAN</a:t>
            </a:r>
            <a:br>
              <a:rPr lang="en-GB" sz="2000" b="1" dirty="0">
                <a:latin typeface="Arial Nova"/>
                <a:ea typeface="Calibri"/>
                <a:cs typeface="Calibri"/>
              </a:rPr>
            </a:br>
            <a:r>
              <a:rPr lang="en-GB" sz="2000" b="1" dirty="0">
                <a:latin typeface="Arial Nova"/>
                <a:ea typeface="Calibri"/>
                <a:cs typeface="Calibri"/>
              </a:rPr>
              <a:t>STUDENT ID: 2235624</a:t>
            </a:r>
            <a:br>
              <a:rPr lang="en-GB" sz="2000" b="1" dirty="0">
                <a:latin typeface="Arial Nova"/>
                <a:ea typeface="Calibri"/>
                <a:cs typeface="Calibri"/>
              </a:rPr>
            </a:br>
            <a:r>
              <a:rPr lang="en-GB" sz="2000" b="1" dirty="0">
                <a:latin typeface="Arial Nova"/>
                <a:ea typeface="Calibri"/>
                <a:cs typeface="Calibri"/>
              </a:rPr>
              <a:t>LECTURER: GILLIAN WEAVER &amp; ROBERT NARTOWSKI</a:t>
            </a:r>
            <a:br>
              <a:rPr lang="en-GB" sz="2000" b="1" dirty="0">
                <a:latin typeface="Arial Nova"/>
                <a:ea typeface="Calibri"/>
                <a:cs typeface="Calibri"/>
              </a:rPr>
            </a:br>
            <a:r>
              <a:rPr lang="en-GB" sz="2000" b="1">
                <a:latin typeface="Arial Nova"/>
                <a:ea typeface="Calibri"/>
                <a:cs typeface="Calibri"/>
              </a:rPr>
              <a:t>PROGRAMME: BSC HEALTH &amp; SOCIAL CARE </a:t>
            </a:r>
            <a:br>
              <a:rPr lang="en-GB" sz="2000" b="1" dirty="0">
                <a:latin typeface="Arial Nova"/>
                <a:ea typeface="Calibri"/>
                <a:cs typeface="Calibri"/>
              </a:rPr>
            </a:br>
            <a:r>
              <a:rPr lang="en-GB" sz="2000" b="1">
                <a:latin typeface="Arial Nova"/>
                <a:ea typeface="Calibri"/>
                <a:cs typeface="Calibri"/>
              </a:rPr>
              <a:t>MODULE: INTRODUCTION TO PHYSIOLOGY BMHP5023</a:t>
            </a:r>
            <a:br>
              <a:rPr lang="en-GB" sz="2000" b="1" dirty="0">
                <a:latin typeface="Arial Nova"/>
                <a:ea typeface="Calibri"/>
                <a:cs typeface="Calibri"/>
              </a:rPr>
            </a:br>
            <a:r>
              <a:rPr lang="en-GB" sz="2000" b="1">
                <a:latin typeface="Arial Nova"/>
                <a:ea typeface="Calibri"/>
                <a:cs typeface="Calibri"/>
              </a:rPr>
              <a:t>ASSIGNMENT TITLE: COMPONENT 2: PRESENTATION (POWERPOINT WITH VOICE-OVER)</a:t>
            </a:r>
            <a:br>
              <a:rPr lang="en-GB" sz="2000" b="1" dirty="0">
                <a:latin typeface="Arial Nova"/>
                <a:ea typeface="Calibri"/>
                <a:cs typeface="Calibri"/>
              </a:rPr>
            </a:br>
            <a:endParaRPr lang="en-GB" sz="2200">
              <a:latin typeface="Arial Nova"/>
              <a:ea typeface="Calibri"/>
              <a:cs typeface="Calibri"/>
            </a:endParaRPr>
          </a:p>
        </p:txBody>
      </p:sp>
      <p:sp>
        <p:nvSpPr>
          <p:cNvPr id="3" name="Subtitle 2"/>
          <p:cNvSpPr>
            <a:spLocks noGrp="1"/>
          </p:cNvSpPr>
          <p:nvPr>
            <p:ph type="subTitle" idx="1"/>
          </p:nvPr>
        </p:nvSpPr>
        <p:spPr>
          <a:xfrm>
            <a:off x="477981" y="4183991"/>
            <a:ext cx="4820566" cy="1521291"/>
          </a:xfrm>
        </p:spPr>
        <p:txBody>
          <a:bodyPr vert="horz" lIns="91440" tIns="45720" rIns="91440" bIns="45720" rtlCol="0" anchor="t">
            <a:normAutofit/>
          </a:bodyPr>
          <a:lstStyle/>
          <a:p>
            <a:r>
              <a:rPr lang="en-GB" sz="2400" b="1">
                <a:latin typeface="Arial Nova"/>
                <a:ea typeface="+mn-lt"/>
                <a:cs typeface="+mn-lt"/>
              </a:rPr>
              <a:t>CARE PLAN FOR PRIMARY PREVENTION OF CARDIOVASCULAR DISEASE</a:t>
            </a:r>
            <a:endParaRPr lang="en-GB" sz="2400" b="1">
              <a:latin typeface="Arial Nova"/>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8907A8-5E2D-155A-9164-BFC0E689D2F9}"/>
              </a:ext>
            </a:extLst>
          </p:cNvPr>
          <p:cNvSpPr>
            <a:spLocks noGrp="1"/>
          </p:cNvSpPr>
          <p:nvPr>
            <p:ph type="title"/>
          </p:nvPr>
        </p:nvSpPr>
        <p:spPr>
          <a:xfrm>
            <a:off x="13162134" y="5261574"/>
            <a:ext cx="1178851" cy="1318623"/>
          </a:xfrm>
        </p:spPr>
        <p:txBody>
          <a:bodyPr>
            <a:normAutofit/>
          </a:bodyPr>
          <a:lstStyle/>
          <a:p>
            <a:endParaRPr lang="en-GB"/>
          </a:p>
        </p:txBody>
      </p:sp>
      <p:sp>
        <p:nvSpPr>
          <p:cNvPr id="3" name="Content Placeholder 2">
            <a:extLst>
              <a:ext uri="{FF2B5EF4-FFF2-40B4-BE49-F238E27FC236}">
                <a16:creationId xmlns:a16="http://schemas.microsoft.com/office/drawing/2014/main" id="{A783C7B5-D33E-5BB1-3DD9-DFDDAF68261C}"/>
              </a:ext>
            </a:extLst>
          </p:cNvPr>
          <p:cNvSpPr>
            <a:spLocks noGrp="1"/>
          </p:cNvSpPr>
          <p:nvPr>
            <p:ph idx="1"/>
          </p:nvPr>
        </p:nvSpPr>
        <p:spPr>
          <a:xfrm>
            <a:off x="661404" y="697365"/>
            <a:ext cx="10902260" cy="5227947"/>
          </a:xfrm>
        </p:spPr>
        <p:txBody>
          <a:bodyPr anchor="ctr">
            <a:normAutofit/>
          </a:bodyPr>
          <a:lstStyle/>
          <a:p>
            <a:pPr marL="0" indent="0">
              <a:buNone/>
            </a:pPr>
            <a:r>
              <a:rPr lang="en-GB" sz="3000" b="1">
                <a:solidFill>
                  <a:srgbClr val="242424"/>
                </a:solidFill>
                <a:highlight>
                  <a:srgbClr val="FFFFFF"/>
                </a:highlight>
                <a:latin typeface="Arial Nova"/>
                <a:cs typeface="Segoe UI"/>
              </a:rPr>
              <a:t>Care Plan for Primary Prevention of Cardiovascular Disease</a:t>
            </a:r>
            <a:br>
              <a:rPr lang="en-GB" sz="3000" b="1" dirty="0">
                <a:highlight>
                  <a:srgbClr val="FFFFFF"/>
                </a:highlight>
                <a:latin typeface="Arial Nova"/>
                <a:cs typeface="Segoe UI"/>
              </a:rPr>
            </a:br>
            <a:br>
              <a:rPr lang="en-GB" dirty="0">
                <a:highlight>
                  <a:srgbClr val="FFFFFF"/>
                </a:highlight>
                <a:latin typeface="Arial Nova"/>
                <a:cs typeface="Segoe UI"/>
              </a:rPr>
            </a:br>
            <a:r>
              <a:rPr lang="en-GB">
                <a:solidFill>
                  <a:srgbClr val="242424"/>
                </a:solidFill>
                <a:highlight>
                  <a:srgbClr val="FFFFFF"/>
                </a:highlight>
                <a:latin typeface="Arial Nova"/>
                <a:cs typeface="Segoe UI"/>
              </a:rPr>
              <a:t>Case Study: Robert "Bob" Thompson, Age 58</a:t>
            </a:r>
            <a:br>
              <a:rPr lang="en-GB" dirty="0">
                <a:highlight>
                  <a:srgbClr val="FFFFFF"/>
                </a:highlight>
                <a:latin typeface="Arial Nova"/>
                <a:cs typeface="Segoe UI"/>
              </a:rPr>
            </a:br>
            <a:br>
              <a:rPr lang="en-GB" dirty="0">
                <a:highlight>
                  <a:srgbClr val="FFFFFF"/>
                </a:highlight>
                <a:latin typeface="Arial Nova"/>
                <a:cs typeface="Segoe UI"/>
              </a:rPr>
            </a:br>
            <a:r>
              <a:rPr lang="en-GB">
                <a:solidFill>
                  <a:srgbClr val="242424"/>
                </a:solidFill>
                <a:highlight>
                  <a:srgbClr val="FFFFFF"/>
                </a:highlight>
                <a:latin typeface="Arial Nova"/>
                <a:cs typeface="Segoe UI"/>
              </a:rPr>
              <a:t>Leading Health Issue: Cardiovascular Diseases (CVD)</a:t>
            </a:r>
            <a:br>
              <a:rPr lang="en-GB" dirty="0">
                <a:highlight>
                  <a:srgbClr val="FFFFFF"/>
                </a:highlight>
                <a:latin typeface="Arial Nova"/>
                <a:cs typeface="Segoe UI"/>
              </a:rPr>
            </a:br>
            <a:br>
              <a:rPr lang="en-GB" dirty="0">
                <a:highlight>
                  <a:srgbClr val="FFFFFF"/>
                </a:highlight>
                <a:latin typeface="Arial Nova"/>
                <a:cs typeface="Segoe UI"/>
              </a:rPr>
            </a:br>
            <a:r>
              <a:rPr lang="en-GB">
                <a:solidFill>
                  <a:srgbClr val="242424"/>
                </a:solidFill>
                <a:highlight>
                  <a:srgbClr val="FFFFFF"/>
                </a:highlight>
                <a:latin typeface="Arial Nova"/>
                <a:cs typeface="Segoe UI"/>
              </a:rPr>
              <a:t>Module: Anatomy, Physiology, and Person-Centred Care Planning</a:t>
            </a:r>
            <a:endParaRPr lang="en-US">
              <a:latin typeface="Arial Nova"/>
            </a:endParaRPr>
          </a:p>
        </p:txBody>
      </p:sp>
    </p:spTree>
    <p:extLst>
      <p:ext uri="{BB962C8B-B14F-4D97-AF65-F5344CB8AC3E}">
        <p14:creationId xmlns:p14="http://schemas.microsoft.com/office/powerpoint/2010/main" val="1156132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9056B0-5168-6C95-DDF9-23C1EC449FFD}"/>
              </a:ext>
            </a:extLst>
          </p:cNvPr>
          <p:cNvSpPr>
            <a:spLocks noGrp="1"/>
          </p:cNvSpPr>
          <p:nvPr>
            <p:ph type="title"/>
          </p:nvPr>
        </p:nvSpPr>
        <p:spPr>
          <a:xfrm>
            <a:off x="621792" y="937171"/>
            <a:ext cx="11015587" cy="4985720"/>
          </a:xfrm>
        </p:spPr>
        <p:txBody>
          <a:bodyPr vert="horz" lIns="91440" tIns="45720" rIns="91440" bIns="45720" rtlCol="0" anchor="ctr">
            <a:noAutofit/>
          </a:bodyPr>
          <a:lstStyle/>
          <a:p>
            <a:r>
              <a:rPr lang="en-GB" sz="2600" b="1">
                <a:solidFill>
                  <a:srgbClr val="242424"/>
                </a:solidFill>
                <a:highlight>
                  <a:srgbClr val="FFFFFF"/>
                </a:highlight>
                <a:latin typeface="Arial Nova"/>
                <a:cs typeface="Segoe UI"/>
              </a:rPr>
              <a:t>Introduction &amp; Case Overview</a:t>
            </a:r>
            <a:br>
              <a:rPr lang="en-GB" sz="2600" b="1" dirty="0">
                <a:highlight>
                  <a:srgbClr val="FFFFFF"/>
                </a:highlight>
                <a:latin typeface="Arial Nova"/>
                <a:cs typeface="Segoe UI"/>
              </a:rPr>
            </a:b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Patient Demographic Information</a:t>
            </a:r>
            <a:br>
              <a:rPr lang="en-GB" sz="2200" dirty="0">
                <a:highlight>
                  <a:srgbClr val="FFFFFF"/>
                </a:highlight>
                <a:latin typeface="Arial Nova"/>
                <a:cs typeface="Segoe UI"/>
              </a:rPr>
            </a:b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Name: Robert Thompson (Bob)</a:t>
            </a: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Age: 58 years</a:t>
            </a: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Gender: Male</a:t>
            </a: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Ethnicity: White British</a:t>
            </a: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Occupation: HGV Driver (long-distance)</a:t>
            </a: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Location: North-East England</a:t>
            </a: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BMI: 31.2 kg/m² (Obese Class I)</a:t>
            </a: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Blood Pressure: 148/92 mmHg (Stage 1 Hypertension)</a:t>
            </a: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Total Cholesterol: 6.8 mmol/L (Raised)</a:t>
            </a:r>
            <a:br>
              <a:rPr lang="en-GB" sz="2200" dirty="0">
                <a:highlight>
                  <a:srgbClr val="FFFFFF"/>
                </a:highlight>
                <a:latin typeface="Arial Nova"/>
                <a:cs typeface="Segoe UI"/>
              </a:rPr>
            </a:b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Bob has no prior history of CVD events (heart attack/stroke). He attends his NHS Health Check where his QRISK3 score is calculated at 22% – indicating a high 10-year risk of developing CVD (NICE, 2023).</a:t>
            </a:r>
            <a:endParaRPr lang="en-US" sz="2200">
              <a:latin typeface="Arial Nova"/>
            </a:endParaRPr>
          </a:p>
        </p:txBody>
      </p:sp>
      <p:sp>
        <p:nvSpPr>
          <p:cNvPr id="5" name="Content Placeholder 4">
            <a:extLst>
              <a:ext uri="{FF2B5EF4-FFF2-40B4-BE49-F238E27FC236}">
                <a16:creationId xmlns:a16="http://schemas.microsoft.com/office/drawing/2014/main" id="{7D5B4977-E873-16C5-5C2C-6C7DA82B4117}"/>
              </a:ext>
            </a:extLst>
          </p:cNvPr>
          <p:cNvSpPr>
            <a:spLocks noGrp="1"/>
          </p:cNvSpPr>
          <p:nvPr>
            <p:ph idx="1"/>
          </p:nvPr>
        </p:nvSpPr>
        <p:spPr>
          <a:xfrm>
            <a:off x="13409168" y="5126881"/>
            <a:ext cx="1205557" cy="1103376"/>
          </a:xfrm>
        </p:spPr>
        <p:txBody>
          <a:bodyPr/>
          <a:lstStyle/>
          <a:p>
            <a:endParaRPr lang="en-GB"/>
          </a:p>
        </p:txBody>
      </p:sp>
    </p:spTree>
    <p:extLst>
      <p:ext uri="{BB962C8B-B14F-4D97-AF65-F5344CB8AC3E}">
        <p14:creationId xmlns:p14="http://schemas.microsoft.com/office/powerpoint/2010/main" val="2665766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A99F12-B107-2D01-9BBA-1C19593CE76D}"/>
              </a:ext>
            </a:extLst>
          </p:cNvPr>
          <p:cNvSpPr>
            <a:spLocks noGrp="1"/>
          </p:cNvSpPr>
          <p:nvPr>
            <p:ph type="title"/>
          </p:nvPr>
        </p:nvSpPr>
        <p:spPr>
          <a:xfrm>
            <a:off x="-1395695" y="6466259"/>
            <a:ext cx="960176" cy="774338"/>
          </a:xfrm>
        </p:spPr>
        <p:txBody>
          <a:bodyPr>
            <a:normAutofit/>
          </a:bodyPr>
          <a:lstStyle/>
          <a:p>
            <a:endParaRPr lang="en-GB" sz="3000" dirty="0">
              <a:solidFill>
                <a:srgbClr val="00B050"/>
              </a:solidFill>
              <a:latin typeface="Walbaum Display"/>
            </a:endParaRPr>
          </a:p>
        </p:txBody>
      </p:sp>
      <p:sp>
        <p:nvSpPr>
          <p:cNvPr id="3" name="Content Placeholder 2">
            <a:extLst>
              <a:ext uri="{FF2B5EF4-FFF2-40B4-BE49-F238E27FC236}">
                <a16:creationId xmlns:a16="http://schemas.microsoft.com/office/drawing/2014/main" id="{95E123F8-E3FF-5F79-7ED3-42B327F73765}"/>
              </a:ext>
            </a:extLst>
          </p:cNvPr>
          <p:cNvSpPr>
            <a:spLocks noGrp="1"/>
          </p:cNvSpPr>
          <p:nvPr>
            <p:ph idx="1"/>
          </p:nvPr>
        </p:nvSpPr>
        <p:spPr>
          <a:xfrm>
            <a:off x="656815" y="931835"/>
            <a:ext cx="10873231" cy="4992624"/>
          </a:xfrm>
        </p:spPr>
        <p:txBody>
          <a:bodyPr vert="horz" lIns="91440" tIns="45720" rIns="91440" bIns="45720" rtlCol="0" anchor="ctr">
            <a:noAutofit/>
          </a:bodyPr>
          <a:lstStyle/>
          <a:p>
            <a:pPr marL="0" indent="0">
              <a:buNone/>
            </a:pPr>
            <a:r>
              <a:rPr lang="en-GB" sz="2200" b="1" dirty="0">
                <a:solidFill>
                  <a:srgbClr val="242424"/>
                </a:solidFill>
                <a:highlight>
                  <a:srgbClr val="FFFFFF"/>
                </a:highlight>
                <a:latin typeface="Arial Nova"/>
                <a:cs typeface="Segoe UI"/>
              </a:rPr>
              <a:t>The Cardiovascular System – Anatomy</a:t>
            </a:r>
            <a:br>
              <a:rPr lang="en-GB" sz="2200" b="1" dirty="0">
                <a:highlight>
                  <a:srgbClr val="FFFFFF"/>
                </a:highlight>
                <a:latin typeface="Arial Nova"/>
                <a:cs typeface="Segoe UI"/>
              </a:rPr>
            </a:b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Overview of the System</a:t>
            </a:r>
            <a:br>
              <a:rPr lang="en-GB" sz="1800" dirty="0">
                <a:highlight>
                  <a:srgbClr val="FFFFFF"/>
                </a:highlight>
                <a:latin typeface="Arial Nova"/>
                <a:cs typeface="Segoe UI"/>
              </a:rPr>
            </a:b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The cardiovascular system is a closed-loop transport network responsible for delivering oxygen, nutrients, and hormones to tissues while removing metabolic waste (OpenStax College, 2023). The key anatomical components include:</a:t>
            </a:r>
            <a:br>
              <a:rPr lang="en-GB" sz="1800" dirty="0">
                <a:highlight>
                  <a:srgbClr val="FFFFFF"/>
                </a:highlight>
                <a:latin typeface="Arial Nova"/>
                <a:cs typeface="Segoe UI"/>
              </a:rPr>
            </a:b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The Heart: The muscular pump generating the driving pressure</a:t>
            </a: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Arteries &amp; Arterioles: Thick-walled vessels carrying blood away from the heart under high pressure</a:t>
            </a: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Capillaries: Microscopic vessels where gas and nutrient exchange occurs</a:t>
            </a: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Venules &amp; Veins: Thin-walled vessels returning blood to the heart, containing valves to prevent backflow</a:t>
            </a:r>
            <a:br>
              <a:rPr lang="en-GB" sz="1800" dirty="0">
                <a:highlight>
                  <a:srgbClr val="FFFFFF"/>
                </a:highlight>
                <a:latin typeface="Arial Nova"/>
                <a:cs typeface="Segoe UI"/>
              </a:rPr>
            </a:b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Key Anatomical Terms:</a:t>
            </a:r>
            <a:br>
              <a:rPr lang="en-GB" sz="1800" dirty="0">
                <a:highlight>
                  <a:srgbClr val="FFFFFF"/>
                </a:highlight>
                <a:latin typeface="Arial Nova"/>
                <a:cs typeface="Segoe UI"/>
              </a:rPr>
            </a:b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Tunica Intima: Innermost endothelial layer lining the vessel lumen</a:t>
            </a: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Tunica Media: Middle muscular layer responsible for vasoconstriction/dilation</a:t>
            </a: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Tunica Externa: Outer connective tissue layer providing structural support (</a:t>
            </a:r>
            <a:r>
              <a:rPr lang="en-GB" sz="1800" dirty="0" err="1">
                <a:solidFill>
                  <a:srgbClr val="242424"/>
                </a:solidFill>
                <a:highlight>
                  <a:srgbClr val="FFFFFF"/>
                </a:highlight>
                <a:latin typeface="Arial Nova"/>
                <a:cs typeface="Segoe UI"/>
              </a:rPr>
              <a:t>Touyz</a:t>
            </a:r>
            <a:r>
              <a:rPr lang="en-GB" sz="1800" dirty="0">
                <a:solidFill>
                  <a:srgbClr val="242424"/>
                </a:solidFill>
                <a:highlight>
                  <a:srgbClr val="FFFFFF"/>
                </a:highlight>
                <a:latin typeface="Arial Nova"/>
                <a:cs typeface="Segoe UI"/>
              </a:rPr>
              <a:t> &amp; Delles, 2019)</a:t>
            </a:r>
            <a:endParaRPr lang="en-US" sz="1800">
              <a:latin typeface="Arial Nova"/>
            </a:endParaRPr>
          </a:p>
        </p:txBody>
      </p:sp>
    </p:spTree>
    <p:extLst>
      <p:ext uri="{BB962C8B-B14F-4D97-AF65-F5344CB8AC3E}">
        <p14:creationId xmlns:p14="http://schemas.microsoft.com/office/powerpoint/2010/main" val="833188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2A49CA1-E1C5-916E-3104-42CA89F243DB}"/>
              </a:ext>
            </a:extLst>
          </p:cNvPr>
          <p:cNvSpPr>
            <a:spLocks noGrp="1"/>
          </p:cNvSpPr>
          <p:nvPr>
            <p:ph type="title"/>
          </p:nvPr>
        </p:nvSpPr>
        <p:spPr>
          <a:xfrm>
            <a:off x="12848771" y="1506961"/>
            <a:ext cx="1995715" cy="1091805"/>
          </a:xfrm>
        </p:spPr>
        <p:txBody>
          <a:bodyPr>
            <a:normAutofit/>
          </a:bodyPr>
          <a:lstStyle/>
          <a:p>
            <a:endParaRPr lang="en-GB" b="1" dirty="0">
              <a:latin typeface="Arial Nova"/>
            </a:endParaRPr>
          </a:p>
        </p:txBody>
      </p:sp>
      <p:sp>
        <p:nvSpPr>
          <p:cNvPr id="3" name="Content Placeholder 2">
            <a:extLst>
              <a:ext uri="{FF2B5EF4-FFF2-40B4-BE49-F238E27FC236}">
                <a16:creationId xmlns:a16="http://schemas.microsoft.com/office/drawing/2014/main" id="{A2BBFEF1-6AEE-C9AE-34DD-662D27E6CFF6}"/>
              </a:ext>
            </a:extLst>
          </p:cNvPr>
          <p:cNvSpPr>
            <a:spLocks noGrp="1"/>
          </p:cNvSpPr>
          <p:nvPr>
            <p:ph idx="1"/>
          </p:nvPr>
        </p:nvSpPr>
        <p:spPr>
          <a:xfrm>
            <a:off x="838200" y="431830"/>
            <a:ext cx="10515600" cy="5991489"/>
          </a:xfrm>
        </p:spPr>
        <p:txBody>
          <a:bodyPr vert="horz" lIns="91440" tIns="45720" rIns="91440" bIns="45720" rtlCol="0" anchor="t">
            <a:normAutofit/>
          </a:bodyPr>
          <a:lstStyle/>
          <a:p>
            <a:pPr marL="0" indent="0">
              <a:buNone/>
            </a:pPr>
            <a:r>
              <a:rPr lang="en-GB" sz="2000" b="1" dirty="0">
                <a:solidFill>
                  <a:srgbClr val="242424"/>
                </a:solidFill>
                <a:highlight>
                  <a:srgbClr val="FFFFFF"/>
                </a:highlight>
                <a:latin typeface="Arial Nova"/>
                <a:cs typeface="Segoe UI"/>
              </a:rPr>
              <a:t>The Cardiovascular System – Physiology &amp; Function</a:t>
            </a:r>
            <a:br>
              <a:rPr lang="en-GB" sz="2000" b="1" dirty="0">
                <a:highlight>
                  <a:srgbClr val="FFFFFF"/>
                </a:highlight>
                <a:latin typeface="Arial Nova"/>
                <a:cs typeface="Segoe UI"/>
              </a:rPr>
            </a:br>
            <a:br>
              <a:rPr lang="en-GB" sz="1400" dirty="0">
                <a:highlight>
                  <a:srgbClr val="FFFFFF"/>
                </a:highlight>
                <a:latin typeface="Arial Nova"/>
                <a:cs typeface="Segoe UI"/>
              </a:rPr>
            </a:br>
            <a:r>
              <a:rPr lang="en-GB" sz="1500" dirty="0">
                <a:solidFill>
                  <a:srgbClr val="242424"/>
                </a:solidFill>
                <a:highlight>
                  <a:srgbClr val="FFFFFF"/>
                </a:highlight>
                <a:latin typeface="Arial Nova"/>
                <a:cs typeface="Segoe UI"/>
              </a:rPr>
              <a:t>The Physiological Process</a:t>
            </a:r>
            <a:br>
              <a:rPr lang="en-GB" sz="1500" dirty="0">
                <a:highlight>
                  <a:srgbClr val="FFFFFF"/>
                </a:highlight>
                <a:latin typeface="Arial Nova"/>
                <a:cs typeface="Segoe UI"/>
              </a:rPr>
            </a:br>
            <a:br>
              <a:rPr lang="en-GB" sz="1500" dirty="0">
                <a:highlight>
                  <a:srgbClr val="FFFFFF"/>
                </a:highlight>
                <a:latin typeface="Arial Nova"/>
                <a:cs typeface="Segoe UI"/>
              </a:rPr>
            </a:br>
            <a:r>
              <a:rPr lang="en-GB" sz="1500" dirty="0">
                <a:solidFill>
                  <a:srgbClr val="242424"/>
                </a:solidFill>
                <a:highlight>
                  <a:srgbClr val="FFFFFF"/>
                </a:highlight>
                <a:latin typeface="Arial Nova"/>
                <a:cs typeface="Segoe UI"/>
              </a:rPr>
              <a:t>Blood Pressure &amp; Flow Regulation</a:t>
            </a:r>
            <a:br>
              <a:rPr lang="en-GB" sz="1500" dirty="0">
                <a:highlight>
                  <a:srgbClr val="FFFFFF"/>
                </a:highlight>
                <a:latin typeface="Arial Nova"/>
                <a:cs typeface="Segoe UI"/>
              </a:rPr>
            </a:br>
            <a:br>
              <a:rPr lang="en-GB" sz="1500" dirty="0">
                <a:highlight>
                  <a:srgbClr val="FFFFFF"/>
                </a:highlight>
                <a:latin typeface="Arial Nova"/>
                <a:cs typeface="Segoe UI"/>
              </a:rPr>
            </a:br>
            <a:r>
              <a:rPr lang="en-GB" sz="1500" dirty="0">
                <a:solidFill>
                  <a:srgbClr val="242424"/>
                </a:solidFill>
                <a:highlight>
                  <a:srgbClr val="FFFFFF"/>
                </a:highlight>
                <a:latin typeface="Arial Nova"/>
                <a:cs typeface="Segoe UI"/>
              </a:rPr>
              <a:t>Blood flow is driven by pressure gradients and governed by Poiseuille's Law, where flow is proportional to the fourth power of the vessel radius (</a:t>
            </a:r>
            <a:r>
              <a:rPr lang="en-GB" sz="1500" dirty="0" err="1">
                <a:solidFill>
                  <a:srgbClr val="242424"/>
                </a:solidFill>
                <a:highlight>
                  <a:srgbClr val="FFFFFF"/>
                </a:highlight>
                <a:latin typeface="Arial Nova"/>
                <a:cs typeface="Segoe UI"/>
              </a:rPr>
              <a:t>Touyz</a:t>
            </a:r>
            <a:r>
              <a:rPr lang="en-GB" sz="1500" dirty="0">
                <a:solidFill>
                  <a:srgbClr val="242424"/>
                </a:solidFill>
                <a:highlight>
                  <a:srgbClr val="FFFFFF"/>
                </a:highlight>
                <a:latin typeface="Arial Nova"/>
                <a:cs typeface="Segoe UI"/>
              </a:rPr>
              <a:t> &amp; Delles, 2019). This means small changes in arterial diameter significantly impact resistance and flow.</a:t>
            </a:r>
            <a:br>
              <a:rPr lang="en-GB" sz="1500" dirty="0">
                <a:highlight>
                  <a:srgbClr val="FFFFFF"/>
                </a:highlight>
                <a:latin typeface="Arial Nova"/>
                <a:cs typeface="Segoe UI"/>
              </a:rPr>
            </a:br>
            <a:br>
              <a:rPr lang="en-GB" sz="1500" dirty="0">
                <a:highlight>
                  <a:srgbClr val="FFFFFF"/>
                </a:highlight>
                <a:latin typeface="Arial Nova"/>
                <a:cs typeface="Segoe UI"/>
              </a:rPr>
            </a:br>
            <a:r>
              <a:rPr lang="en-GB" sz="1500" dirty="0">
                <a:solidFill>
                  <a:srgbClr val="242424"/>
                </a:solidFill>
                <a:highlight>
                  <a:srgbClr val="FFFFFF"/>
                </a:highlight>
                <a:latin typeface="Arial Nova"/>
                <a:cs typeface="Segoe UI"/>
              </a:rPr>
              <a:t>Pressure Components (OpenStax College, 2023):</a:t>
            </a:r>
            <a:br>
              <a:rPr lang="en-GB" sz="1500" dirty="0">
                <a:highlight>
                  <a:srgbClr val="FFFFFF"/>
                </a:highlight>
                <a:latin typeface="Arial Nova"/>
                <a:cs typeface="Segoe UI"/>
              </a:rPr>
            </a:br>
            <a:br>
              <a:rPr lang="en-GB" sz="1500" dirty="0">
                <a:highlight>
                  <a:srgbClr val="FFFFFF"/>
                </a:highlight>
                <a:latin typeface="Arial Nova"/>
                <a:cs typeface="Segoe UI"/>
              </a:rPr>
            </a:br>
            <a:r>
              <a:rPr lang="en-GB" sz="1500" dirty="0">
                <a:solidFill>
                  <a:srgbClr val="242424"/>
                </a:solidFill>
                <a:highlight>
                  <a:srgbClr val="FFFFFF"/>
                </a:highlight>
                <a:latin typeface="Arial Nova"/>
                <a:cs typeface="Segoe UI"/>
              </a:rPr>
              <a:t>· Systolic BP (120 mmHg): Peak pressure during ventricular contraction (systole)</a:t>
            </a:r>
            <a:br>
              <a:rPr lang="en-GB" sz="1500" dirty="0">
                <a:highlight>
                  <a:srgbClr val="FFFFFF"/>
                </a:highlight>
                <a:latin typeface="Arial Nova"/>
                <a:cs typeface="Segoe UI"/>
              </a:rPr>
            </a:br>
            <a:r>
              <a:rPr lang="en-GB" sz="1500" dirty="0">
                <a:solidFill>
                  <a:srgbClr val="242424"/>
                </a:solidFill>
                <a:highlight>
                  <a:srgbClr val="FFFFFF"/>
                </a:highlight>
                <a:latin typeface="Arial Nova"/>
                <a:cs typeface="Segoe UI"/>
              </a:rPr>
              <a:t>· Diastolic BP (80 mmHg): Minimum pressure during ventricular relaxation (diastole)</a:t>
            </a:r>
            <a:br>
              <a:rPr lang="en-GB" sz="1500" dirty="0">
                <a:highlight>
                  <a:srgbClr val="FFFFFF"/>
                </a:highlight>
                <a:latin typeface="Arial Nova"/>
                <a:cs typeface="Segoe UI"/>
              </a:rPr>
            </a:br>
            <a:br>
              <a:rPr lang="en-GB" sz="1500" dirty="0">
                <a:highlight>
                  <a:srgbClr val="FFFFFF"/>
                </a:highlight>
                <a:latin typeface="Arial Nova"/>
                <a:cs typeface="Segoe UI"/>
              </a:rPr>
            </a:br>
            <a:r>
              <a:rPr lang="en-GB" sz="1500" dirty="0">
                <a:solidFill>
                  <a:srgbClr val="242424"/>
                </a:solidFill>
                <a:highlight>
                  <a:srgbClr val="FFFFFF"/>
                </a:highlight>
                <a:latin typeface="Arial Nova"/>
                <a:cs typeface="Segoe UI"/>
              </a:rPr>
              <a:t>Mean Arterial Pressure (MAP) represents the average pressure driving blood into tissues. MAP is calculated as:</a:t>
            </a:r>
            <a:br>
              <a:rPr lang="en-GB" sz="1500" dirty="0">
                <a:highlight>
                  <a:srgbClr val="FFFFFF"/>
                </a:highlight>
                <a:latin typeface="Arial Nova"/>
                <a:cs typeface="Segoe UI"/>
              </a:rPr>
            </a:br>
            <a:br>
              <a:rPr lang="en-GB" sz="1500" dirty="0">
                <a:highlight>
                  <a:srgbClr val="FFFFFF"/>
                </a:highlight>
                <a:latin typeface="Arial Nova"/>
                <a:cs typeface="Segoe UI"/>
              </a:rPr>
            </a:br>
            <a:r>
              <a:rPr lang="en-GB" sz="1500" dirty="0">
                <a:solidFill>
                  <a:srgbClr val="242424"/>
                </a:solidFill>
                <a:highlight>
                  <a:srgbClr val="FFFFFF"/>
                </a:highlight>
                <a:latin typeface="Arial Nova"/>
                <a:cs typeface="Segoe UI"/>
              </a:rPr>
              <a:t>MAP = Diastolic BP + ⅓(Systolic - Diastolic BP)</a:t>
            </a:r>
            <a:br>
              <a:rPr lang="en-GB" sz="1500" dirty="0">
                <a:highlight>
                  <a:srgbClr val="FFFFFF"/>
                </a:highlight>
                <a:latin typeface="Arial Nova"/>
                <a:cs typeface="Segoe UI"/>
              </a:rPr>
            </a:br>
            <a:br>
              <a:rPr lang="en-GB" sz="1500" dirty="0">
                <a:highlight>
                  <a:srgbClr val="FFFFFF"/>
                </a:highlight>
                <a:latin typeface="Arial Nova"/>
                <a:cs typeface="Segoe UI"/>
              </a:rPr>
            </a:br>
            <a:r>
              <a:rPr lang="en-GB" sz="1500" dirty="0">
                <a:solidFill>
                  <a:srgbClr val="242424"/>
                </a:solidFill>
                <a:highlight>
                  <a:srgbClr val="FFFFFF"/>
                </a:highlight>
                <a:latin typeface="Arial Nova"/>
                <a:cs typeface="Segoe UI"/>
              </a:rPr>
              <a:t>Bob's MAP ≈ 92 + ⅓(148 - 92) = 110.7 mmHg (Elevated, increasing cardiac workload) (</a:t>
            </a:r>
            <a:r>
              <a:rPr lang="en-GB" sz="1500" dirty="0" err="1">
                <a:solidFill>
                  <a:srgbClr val="242424"/>
                </a:solidFill>
                <a:highlight>
                  <a:srgbClr val="FFFFFF"/>
                </a:highlight>
                <a:latin typeface="Arial Nova"/>
                <a:cs typeface="Segoe UI"/>
              </a:rPr>
              <a:t>Touyz</a:t>
            </a:r>
            <a:r>
              <a:rPr lang="en-GB" sz="1500" dirty="0">
                <a:solidFill>
                  <a:srgbClr val="242424"/>
                </a:solidFill>
                <a:highlight>
                  <a:srgbClr val="FFFFFF"/>
                </a:highlight>
                <a:latin typeface="Arial Nova"/>
                <a:cs typeface="Segoe UI"/>
              </a:rPr>
              <a:t> &amp; Delles, 2019).</a:t>
            </a:r>
            <a:br>
              <a:rPr lang="en-GB" sz="1500" dirty="0">
                <a:highlight>
                  <a:srgbClr val="FFFFFF"/>
                </a:highlight>
                <a:latin typeface="Arial Nova"/>
                <a:cs typeface="Segoe UI"/>
              </a:rPr>
            </a:br>
            <a:br>
              <a:rPr lang="en-GB" sz="1500" dirty="0">
                <a:highlight>
                  <a:srgbClr val="FFFFFF"/>
                </a:highlight>
                <a:latin typeface="Arial Nova"/>
                <a:cs typeface="Segoe UI"/>
              </a:rPr>
            </a:br>
            <a:r>
              <a:rPr lang="en-GB" sz="1500" dirty="0">
                <a:solidFill>
                  <a:srgbClr val="242424"/>
                </a:solidFill>
                <a:highlight>
                  <a:srgbClr val="FFFFFF"/>
                </a:highlight>
                <a:latin typeface="Arial Nova"/>
                <a:cs typeface="Segoe UI"/>
              </a:rPr>
              <a:t>Vascular Resistance is primarily determined by arteriole diameter. Sympathetic stimulation causes vasoconstriction, increasing resistance and blood pressure (OpenStax College, 2023).</a:t>
            </a:r>
            <a:endParaRPr lang="en-US" sz="1500">
              <a:latin typeface="Arial Nova"/>
            </a:endParaRPr>
          </a:p>
        </p:txBody>
      </p:sp>
    </p:spTree>
    <p:extLst>
      <p:ext uri="{BB962C8B-B14F-4D97-AF65-F5344CB8AC3E}">
        <p14:creationId xmlns:p14="http://schemas.microsoft.com/office/powerpoint/2010/main" val="195522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B29637-E267-FEEE-7EA4-D9AD941322A9}"/>
              </a:ext>
            </a:extLst>
          </p:cNvPr>
          <p:cNvSpPr>
            <a:spLocks noGrp="1"/>
          </p:cNvSpPr>
          <p:nvPr>
            <p:ph type="title"/>
          </p:nvPr>
        </p:nvSpPr>
        <p:spPr>
          <a:xfrm>
            <a:off x="12311743" y="1128417"/>
            <a:ext cx="2024743" cy="1541747"/>
          </a:xfrm>
        </p:spPr>
        <p:txBody>
          <a:bodyPr>
            <a:normAutofit/>
          </a:bodyPr>
          <a:lstStyle/>
          <a:p>
            <a:endParaRPr lang="en-GB" b="1" dirty="0">
              <a:solidFill>
                <a:srgbClr val="242424"/>
              </a:solidFill>
              <a:highlight>
                <a:srgbClr val="FFFFFF"/>
              </a:highlight>
              <a:latin typeface="Arial Nova"/>
              <a:cs typeface="Segoe UI"/>
            </a:endParaRPr>
          </a:p>
        </p:txBody>
      </p:sp>
      <p:sp>
        <p:nvSpPr>
          <p:cNvPr id="3" name="Content Placeholder 2">
            <a:extLst>
              <a:ext uri="{FF2B5EF4-FFF2-40B4-BE49-F238E27FC236}">
                <a16:creationId xmlns:a16="http://schemas.microsoft.com/office/drawing/2014/main" id="{36FAE863-A1F9-85CF-EA22-C46043F944FA}"/>
              </a:ext>
            </a:extLst>
          </p:cNvPr>
          <p:cNvSpPr>
            <a:spLocks noGrp="1"/>
          </p:cNvSpPr>
          <p:nvPr>
            <p:ph idx="1"/>
          </p:nvPr>
        </p:nvSpPr>
        <p:spPr>
          <a:xfrm>
            <a:off x="838200" y="830120"/>
            <a:ext cx="10515600" cy="5196404"/>
          </a:xfrm>
        </p:spPr>
        <p:txBody>
          <a:bodyPr vert="horz" lIns="91440" tIns="45720" rIns="91440" bIns="45720" rtlCol="0" anchor="t">
            <a:noAutofit/>
          </a:bodyPr>
          <a:lstStyle/>
          <a:p>
            <a:pPr marL="0" indent="0">
              <a:buNone/>
            </a:pPr>
            <a:r>
              <a:rPr lang="en-GB" sz="2000" b="1" dirty="0">
                <a:solidFill>
                  <a:srgbClr val="242424"/>
                </a:solidFill>
                <a:highlight>
                  <a:srgbClr val="FFFFFF"/>
                </a:highlight>
                <a:latin typeface="Arial Nova"/>
                <a:cs typeface="Segoe UI"/>
              </a:rPr>
              <a:t>Pathophysiology – How CVD Affects the System</a:t>
            </a:r>
            <a:br>
              <a:rPr lang="en-GB" sz="2000" b="1" dirty="0">
                <a:highlight>
                  <a:srgbClr val="FFFFFF"/>
                </a:highlight>
                <a:latin typeface="Arial Nova"/>
                <a:cs typeface="Segoe UI"/>
              </a:rPr>
            </a:br>
            <a:br>
              <a:rPr lang="en-GB" sz="1600" dirty="0">
                <a:highlight>
                  <a:srgbClr val="FFFFFF"/>
                </a:highlight>
                <a:latin typeface="Arial Nova"/>
                <a:cs typeface="Segoe UI"/>
              </a:rPr>
            </a:br>
            <a:r>
              <a:rPr lang="en-GB" sz="1600" dirty="0">
                <a:solidFill>
                  <a:srgbClr val="242424"/>
                </a:solidFill>
                <a:highlight>
                  <a:srgbClr val="FFFFFF"/>
                </a:highlight>
                <a:latin typeface="Arial Nova"/>
                <a:cs typeface="Segoe UI"/>
              </a:rPr>
              <a:t>Atherosclerosis: The Disease Process</a:t>
            </a:r>
            <a:br>
              <a:rPr lang="en-GB" sz="1600" dirty="0">
                <a:highlight>
                  <a:srgbClr val="FFFFFF"/>
                </a:highlight>
                <a:latin typeface="Arial Nova"/>
                <a:cs typeface="Segoe UI"/>
              </a:rPr>
            </a:br>
            <a:br>
              <a:rPr lang="en-GB" sz="1600" dirty="0">
                <a:highlight>
                  <a:srgbClr val="FFFFFF"/>
                </a:highlight>
                <a:latin typeface="Arial Nova"/>
                <a:cs typeface="Segoe UI"/>
              </a:rPr>
            </a:br>
            <a:r>
              <a:rPr lang="en-GB" sz="1600" dirty="0">
                <a:solidFill>
                  <a:srgbClr val="242424"/>
                </a:solidFill>
                <a:highlight>
                  <a:srgbClr val="FFFFFF"/>
                </a:highlight>
                <a:latin typeface="Arial Nova"/>
                <a:cs typeface="Segoe UI"/>
              </a:rPr>
              <a:t>Atherosclerosis is a chronic inflammatory disease of the arterial wall characterised by the build-up of lipid-rich plaques within the tunica intima (</a:t>
            </a:r>
            <a:r>
              <a:rPr lang="en-GB" sz="1600" dirty="0" err="1">
                <a:solidFill>
                  <a:srgbClr val="242424"/>
                </a:solidFill>
                <a:highlight>
                  <a:srgbClr val="FFFFFF"/>
                </a:highlight>
                <a:latin typeface="Arial Nova"/>
                <a:cs typeface="Segoe UI"/>
              </a:rPr>
              <a:t>Touyz</a:t>
            </a:r>
            <a:r>
              <a:rPr lang="en-GB" sz="1600" dirty="0">
                <a:solidFill>
                  <a:srgbClr val="242424"/>
                </a:solidFill>
                <a:highlight>
                  <a:srgbClr val="FFFFFF"/>
                </a:highlight>
                <a:latin typeface="Arial Nova"/>
                <a:cs typeface="Segoe UI"/>
              </a:rPr>
              <a:t> &amp; Delles, 2019).</a:t>
            </a:r>
            <a:br>
              <a:rPr lang="en-GB" sz="1600" dirty="0">
                <a:highlight>
                  <a:srgbClr val="FFFFFF"/>
                </a:highlight>
                <a:latin typeface="Arial Nova"/>
                <a:cs typeface="Segoe UI"/>
              </a:rPr>
            </a:br>
            <a:br>
              <a:rPr lang="en-GB" sz="1600" dirty="0">
                <a:highlight>
                  <a:srgbClr val="FFFFFF"/>
                </a:highlight>
                <a:latin typeface="Arial Nova"/>
                <a:cs typeface="Segoe UI"/>
              </a:rPr>
            </a:br>
            <a:r>
              <a:rPr lang="en-GB" sz="1600" dirty="0">
                <a:solidFill>
                  <a:srgbClr val="242424"/>
                </a:solidFill>
                <a:highlight>
                  <a:srgbClr val="FFFFFF"/>
                </a:highlight>
                <a:latin typeface="Arial Nova"/>
                <a:cs typeface="Segoe UI"/>
              </a:rPr>
              <a:t>Pathological Cascade (</a:t>
            </a:r>
            <a:r>
              <a:rPr lang="en-GB" sz="1600" dirty="0" err="1">
                <a:solidFill>
                  <a:srgbClr val="242424"/>
                </a:solidFill>
                <a:highlight>
                  <a:srgbClr val="FFFFFF"/>
                </a:highlight>
                <a:latin typeface="Arial Nova"/>
                <a:cs typeface="Segoe UI"/>
              </a:rPr>
              <a:t>Touyz</a:t>
            </a:r>
            <a:r>
              <a:rPr lang="en-GB" sz="1600" dirty="0">
                <a:solidFill>
                  <a:srgbClr val="242424"/>
                </a:solidFill>
                <a:highlight>
                  <a:srgbClr val="FFFFFF"/>
                </a:highlight>
                <a:latin typeface="Arial Nova"/>
                <a:cs typeface="Segoe UI"/>
              </a:rPr>
              <a:t> &amp; Delles, 2019):</a:t>
            </a:r>
            <a:br>
              <a:rPr lang="en-GB" sz="1600" dirty="0">
                <a:highlight>
                  <a:srgbClr val="FFFFFF"/>
                </a:highlight>
                <a:latin typeface="Arial Nova"/>
                <a:cs typeface="Segoe UI"/>
              </a:rPr>
            </a:br>
            <a:br>
              <a:rPr lang="en-GB" sz="1600" dirty="0">
                <a:highlight>
                  <a:srgbClr val="FFFFFF"/>
                </a:highlight>
                <a:latin typeface="Arial Nova"/>
                <a:cs typeface="Segoe UI"/>
              </a:rPr>
            </a:br>
            <a:r>
              <a:rPr lang="en-GB" sz="1600" dirty="0">
                <a:solidFill>
                  <a:srgbClr val="242424"/>
                </a:solidFill>
                <a:highlight>
                  <a:srgbClr val="FFFFFF"/>
                </a:highlight>
                <a:latin typeface="Arial Nova"/>
                <a:cs typeface="Segoe UI"/>
              </a:rPr>
              <a:t>1. Endothelial Injury: Damage to the tunica intima's endothelium, often triggered by hypertension, smoking, or dyslipidaemia</a:t>
            </a:r>
            <a:br>
              <a:rPr lang="en-GB" sz="1600" dirty="0">
                <a:highlight>
                  <a:srgbClr val="FFFFFF"/>
                </a:highlight>
                <a:latin typeface="Arial Nova"/>
                <a:cs typeface="Segoe UI"/>
              </a:rPr>
            </a:br>
            <a:r>
              <a:rPr lang="en-GB" sz="1600" dirty="0">
                <a:solidFill>
                  <a:srgbClr val="242424"/>
                </a:solidFill>
                <a:highlight>
                  <a:srgbClr val="FFFFFF"/>
                </a:highlight>
                <a:latin typeface="Arial Nova"/>
                <a:cs typeface="Segoe UI"/>
              </a:rPr>
              <a:t>2. LDL Accumulation: Low-density lipoprotein (LDL) cholesterol penetrates the damaged endothelium into the arterial wall</a:t>
            </a:r>
            <a:br>
              <a:rPr lang="en-GB" sz="1600" dirty="0">
                <a:highlight>
                  <a:srgbClr val="FFFFFF"/>
                </a:highlight>
                <a:latin typeface="Arial Nova"/>
                <a:cs typeface="Segoe UI"/>
              </a:rPr>
            </a:br>
            <a:r>
              <a:rPr lang="en-GB" sz="1600" dirty="0">
                <a:solidFill>
                  <a:srgbClr val="242424"/>
                </a:solidFill>
                <a:highlight>
                  <a:srgbClr val="FFFFFF"/>
                </a:highlight>
                <a:latin typeface="Arial Nova"/>
                <a:cs typeface="Segoe UI"/>
              </a:rPr>
              <a:t>3. Inflammatory Response: Macrophages engulf LDL, forming lipid-laden "foam cells"</a:t>
            </a:r>
            <a:br>
              <a:rPr lang="en-GB" sz="1600" dirty="0">
                <a:highlight>
                  <a:srgbClr val="FFFFFF"/>
                </a:highlight>
                <a:latin typeface="Arial Nova"/>
                <a:cs typeface="Segoe UI"/>
              </a:rPr>
            </a:br>
            <a:r>
              <a:rPr lang="en-GB" sz="1600" dirty="0">
                <a:solidFill>
                  <a:srgbClr val="242424"/>
                </a:solidFill>
                <a:highlight>
                  <a:srgbClr val="FFFFFF"/>
                </a:highlight>
                <a:latin typeface="Arial Nova"/>
                <a:cs typeface="Segoe UI"/>
              </a:rPr>
              <a:t>4. Plaque Formation: Smooth muscle cells migrate and proliferate, forming a fibrous cap over the lipid core</a:t>
            </a:r>
            <a:br>
              <a:rPr lang="en-GB" sz="1600" dirty="0">
                <a:highlight>
                  <a:srgbClr val="FFFFFF"/>
                </a:highlight>
                <a:latin typeface="Arial Nova"/>
                <a:cs typeface="Segoe UI"/>
              </a:rPr>
            </a:br>
            <a:r>
              <a:rPr lang="en-GB" sz="1600" dirty="0">
                <a:solidFill>
                  <a:srgbClr val="242424"/>
                </a:solidFill>
                <a:highlight>
                  <a:srgbClr val="FFFFFF"/>
                </a:highlight>
                <a:latin typeface="Arial Nova"/>
                <a:cs typeface="Segoe UI"/>
              </a:rPr>
              <a:t>5. Vessel Narrowing: The lumen progressively narrows, reducing blood flow and increasing resistance</a:t>
            </a:r>
            <a:br>
              <a:rPr lang="en-GB" sz="1600" dirty="0">
                <a:highlight>
                  <a:srgbClr val="FFFFFF"/>
                </a:highlight>
                <a:latin typeface="Arial Nova"/>
                <a:cs typeface="Segoe UI"/>
              </a:rPr>
            </a:br>
            <a:br>
              <a:rPr lang="en-GB" sz="1600" dirty="0">
                <a:highlight>
                  <a:srgbClr val="FFFFFF"/>
                </a:highlight>
                <a:latin typeface="Arial Nova"/>
                <a:cs typeface="Segoe UI"/>
              </a:rPr>
            </a:br>
            <a:r>
              <a:rPr lang="en-GB" sz="1600" dirty="0">
                <a:solidFill>
                  <a:srgbClr val="242424"/>
                </a:solidFill>
                <a:highlight>
                  <a:srgbClr val="FFFFFF"/>
                </a:highlight>
                <a:latin typeface="Arial Nova"/>
                <a:cs typeface="Segoe UI"/>
              </a:rPr>
              <a:t>Consequence: As plaque grows, compliance (the ability of arteries to expand) decreases. Arteries stiffen, increasing afterload on the heart, raising systolic pressure, and increasing myocardial oxygen demand (</a:t>
            </a:r>
            <a:r>
              <a:rPr lang="en-GB" sz="1600" dirty="0" err="1">
                <a:solidFill>
                  <a:srgbClr val="242424"/>
                </a:solidFill>
                <a:highlight>
                  <a:srgbClr val="FFFFFF"/>
                </a:highlight>
                <a:latin typeface="Arial Nova"/>
                <a:cs typeface="Segoe UI"/>
              </a:rPr>
              <a:t>Touyz</a:t>
            </a:r>
            <a:r>
              <a:rPr lang="en-GB" sz="1600" dirty="0">
                <a:solidFill>
                  <a:srgbClr val="242424"/>
                </a:solidFill>
                <a:highlight>
                  <a:srgbClr val="FFFFFF"/>
                </a:highlight>
                <a:latin typeface="Arial Nova"/>
                <a:cs typeface="Segoe UI"/>
              </a:rPr>
              <a:t> &amp; Delles, 2019)</a:t>
            </a:r>
            <a:r>
              <a:rPr lang="en-GB" sz="1100" dirty="0">
                <a:solidFill>
                  <a:srgbClr val="242424"/>
                </a:solidFill>
                <a:highlight>
                  <a:srgbClr val="FFFFFF"/>
                </a:highlight>
                <a:latin typeface="Segoe UI"/>
                <a:cs typeface="Segoe UI"/>
              </a:rPr>
              <a:t>.</a:t>
            </a:r>
            <a:endParaRPr lang="en-US" dirty="0"/>
          </a:p>
        </p:txBody>
      </p:sp>
    </p:spTree>
    <p:extLst>
      <p:ext uri="{BB962C8B-B14F-4D97-AF65-F5344CB8AC3E}">
        <p14:creationId xmlns:p14="http://schemas.microsoft.com/office/powerpoint/2010/main" val="2330592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48A748-67BA-693A-7E2F-B31D3D06988C}"/>
              </a:ext>
            </a:extLst>
          </p:cNvPr>
          <p:cNvSpPr txBox="1"/>
          <p:nvPr/>
        </p:nvSpPr>
        <p:spPr>
          <a:xfrm>
            <a:off x="725715" y="337457"/>
            <a:ext cx="10740570"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dirty="0">
                <a:solidFill>
                  <a:srgbClr val="242424"/>
                </a:solidFill>
                <a:latin typeface="Arial Nova"/>
                <a:ea typeface="Segoe UI"/>
                <a:cs typeface="Segoe UI"/>
              </a:rPr>
              <a:t>Risk Factors – Bob's Lifestyle &amp; Clinical Profile</a:t>
            </a:r>
            <a:br>
              <a:rPr lang="en-US" sz="2200" b="1" dirty="0">
                <a:latin typeface="Arial Nova"/>
              </a:rPr>
            </a:br>
            <a:br>
              <a:rPr lang="en-US" dirty="0">
                <a:latin typeface="Arial Nova"/>
              </a:rPr>
            </a:br>
            <a:r>
              <a:rPr lang="en-US" dirty="0">
                <a:solidFill>
                  <a:srgbClr val="242424"/>
                </a:solidFill>
                <a:latin typeface="Arial Nova"/>
                <a:ea typeface="Segoe UI"/>
                <a:cs typeface="Segoe UI"/>
              </a:rPr>
              <a:t>Modifiable Risk Factors for CVD</a:t>
            </a:r>
            <a:br>
              <a:rPr lang="en-US" dirty="0">
                <a:latin typeface="Arial Nova"/>
              </a:rPr>
            </a:br>
            <a:br>
              <a:rPr lang="en-US" dirty="0">
                <a:latin typeface="Arial Nova"/>
              </a:rPr>
            </a:br>
            <a:r>
              <a:rPr lang="en-US" dirty="0">
                <a:solidFill>
                  <a:srgbClr val="242424"/>
                </a:solidFill>
                <a:latin typeface="Arial Nova"/>
                <a:ea typeface="Segoe UI"/>
                <a:cs typeface="Segoe UI"/>
              </a:rPr>
              <a:t>The Action on Secondary and Primary Prevention by Intervention to Reduce Events (ASPIRE-3-PREVENT) survey identifies poor control of lifestyle and medical risk factors as a major challenge in primary prevention (ASPIRE-3-PREVENT, 2024).</a:t>
            </a:r>
            <a:br>
              <a:rPr lang="en-US" dirty="0">
                <a:latin typeface="Arial Nova"/>
              </a:rPr>
            </a:br>
            <a:br>
              <a:rPr lang="en-US" dirty="0">
                <a:latin typeface="Arial Nova"/>
              </a:rPr>
            </a:br>
            <a:r>
              <a:rPr lang="en-US" dirty="0">
                <a:solidFill>
                  <a:srgbClr val="242424"/>
                </a:solidFill>
                <a:latin typeface="Arial Nova"/>
                <a:ea typeface="Segoe UI"/>
                <a:cs typeface="Segoe UI"/>
              </a:rPr>
              <a:t>Bob's Risk Factor Profile:</a:t>
            </a:r>
            <a:br>
              <a:rPr lang="en-US" dirty="0">
                <a:latin typeface="Arial Nova"/>
              </a:rPr>
            </a:br>
            <a:br>
              <a:rPr lang="en-US" dirty="0">
                <a:latin typeface="Arial Nova"/>
              </a:rPr>
            </a:br>
            <a:r>
              <a:rPr lang="en-US" dirty="0">
                <a:solidFill>
                  <a:srgbClr val="242424"/>
                </a:solidFill>
                <a:latin typeface="Arial Nova"/>
                <a:ea typeface="Segoe UI"/>
                <a:cs typeface="Segoe UI"/>
              </a:rPr>
              <a:t>Risk Factor Bob's Status Target/Recommendation</a:t>
            </a:r>
            <a:br>
              <a:rPr lang="en-US" dirty="0">
                <a:latin typeface="Arial Nova"/>
              </a:rPr>
            </a:br>
            <a:r>
              <a:rPr lang="en-US" dirty="0">
                <a:solidFill>
                  <a:srgbClr val="242424"/>
                </a:solidFill>
                <a:latin typeface="Arial Nova"/>
                <a:ea typeface="Segoe UI"/>
                <a:cs typeface="Segoe UI"/>
              </a:rPr>
              <a:t>Smoking Current smoker (20/day for 40 years) Complete cessation</a:t>
            </a:r>
            <a:br>
              <a:rPr lang="en-US" dirty="0">
                <a:latin typeface="Arial Nova"/>
              </a:rPr>
            </a:br>
            <a:r>
              <a:rPr lang="en-US" dirty="0">
                <a:solidFill>
                  <a:srgbClr val="242424"/>
                </a:solidFill>
                <a:latin typeface="Arial Nova"/>
                <a:ea typeface="Segoe UI"/>
                <a:cs typeface="Segoe UI"/>
              </a:rPr>
              <a:t>Obesity BMI 31.2 kg/m² Weight loss to &lt;25 kg/m²</a:t>
            </a:r>
            <a:br>
              <a:rPr lang="en-US" dirty="0">
                <a:latin typeface="Arial Nova"/>
              </a:rPr>
            </a:br>
            <a:r>
              <a:rPr lang="en-US" dirty="0">
                <a:solidFill>
                  <a:srgbClr val="242424"/>
                </a:solidFill>
                <a:latin typeface="Arial Nova"/>
                <a:ea typeface="Segoe UI"/>
                <a:cs typeface="Segoe UI"/>
              </a:rPr>
              <a:t>Waist Circumference 106 cm (≥102 cm = central obesity risk) Reduce to &lt;102 cm</a:t>
            </a:r>
            <a:br>
              <a:rPr lang="en-US" dirty="0">
                <a:latin typeface="Arial Nova"/>
              </a:rPr>
            </a:br>
            <a:r>
              <a:rPr lang="en-US" dirty="0">
                <a:solidFill>
                  <a:srgbClr val="242424"/>
                </a:solidFill>
                <a:latin typeface="Arial Nova"/>
                <a:ea typeface="Segoe UI"/>
                <a:cs typeface="Segoe UI"/>
              </a:rPr>
              <a:t>Physical Inactivity Sedentary (driving 8+ </a:t>
            </a:r>
            <a:r>
              <a:rPr lang="en-US" dirty="0" err="1">
                <a:solidFill>
                  <a:srgbClr val="242424"/>
                </a:solidFill>
                <a:latin typeface="Arial Nova"/>
                <a:ea typeface="Segoe UI"/>
                <a:cs typeface="Segoe UI"/>
              </a:rPr>
              <a:t>hrs</a:t>
            </a:r>
            <a:r>
              <a:rPr lang="en-US" dirty="0">
                <a:solidFill>
                  <a:srgbClr val="242424"/>
                </a:solidFill>
                <a:latin typeface="Arial Nova"/>
                <a:ea typeface="Segoe UI"/>
                <a:cs typeface="Segoe UI"/>
              </a:rPr>
              <a:t>/day) ≥150 min moderate activity/week</a:t>
            </a:r>
            <a:br>
              <a:rPr lang="en-US" dirty="0">
                <a:latin typeface="Arial Nova"/>
              </a:rPr>
            </a:br>
            <a:r>
              <a:rPr lang="en-US" dirty="0">
                <a:solidFill>
                  <a:srgbClr val="242424"/>
                </a:solidFill>
                <a:latin typeface="Arial Nova"/>
                <a:ea typeface="Segoe UI"/>
                <a:cs typeface="Segoe UI"/>
              </a:rPr>
              <a:t>Hypertension 148/92 mmHg Target &lt;140/90 mmHg (NICE, 2023)</a:t>
            </a:r>
            <a:br>
              <a:rPr lang="en-US" dirty="0">
                <a:latin typeface="Arial Nova"/>
              </a:rPr>
            </a:br>
            <a:r>
              <a:rPr lang="en-US" dirty="0" err="1">
                <a:solidFill>
                  <a:srgbClr val="242424"/>
                </a:solidFill>
                <a:latin typeface="Arial Nova"/>
                <a:ea typeface="Segoe UI"/>
                <a:cs typeface="Segoe UI"/>
              </a:rPr>
              <a:t>Hypercholesterolaemia</a:t>
            </a:r>
            <a:r>
              <a:rPr lang="en-US" dirty="0">
                <a:solidFill>
                  <a:srgbClr val="242424"/>
                </a:solidFill>
                <a:latin typeface="Arial Nova"/>
                <a:ea typeface="Segoe UI"/>
                <a:cs typeface="Segoe UI"/>
              </a:rPr>
              <a:t> Total 6.8 mmol/L LDL target &lt;2.0 mmol/L (Khatib, 2024)</a:t>
            </a:r>
            <a:br>
              <a:rPr lang="en-US" dirty="0">
                <a:latin typeface="Arial Nova"/>
              </a:rPr>
            </a:br>
            <a:br>
              <a:rPr lang="en-US" dirty="0">
                <a:latin typeface="Arial Nova"/>
              </a:rPr>
            </a:br>
            <a:r>
              <a:rPr lang="en-US" dirty="0">
                <a:solidFill>
                  <a:srgbClr val="242424"/>
                </a:solidFill>
                <a:latin typeface="Arial Nova"/>
                <a:ea typeface="Segoe UI"/>
                <a:cs typeface="Segoe UI"/>
              </a:rPr>
              <a:t>Psychosocial Factors: Bob reports chronic work-related stress and limited access to healthy food during long-haul shifts, reflecting the socioeconomic determinants highlighted in current UK CVD inequalities research (Heart, 2026).</a:t>
            </a:r>
            <a:endParaRPr lang="en-US">
              <a:latin typeface="Arial Nova"/>
            </a:endParaRPr>
          </a:p>
          <a:p>
            <a:pPr algn="ctr"/>
            <a:endParaRPr lang="en-GB"/>
          </a:p>
        </p:txBody>
      </p:sp>
    </p:spTree>
    <p:extLst>
      <p:ext uri="{BB962C8B-B14F-4D97-AF65-F5344CB8AC3E}">
        <p14:creationId xmlns:p14="http://schemas.microsoft.com/office/powerpoint/2010/main" val="3685157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C6A994-8ED2-3B50-0DC9-06D55972AD77}"/>
              </a:ext>
            </a:extLst>
          </p:cNvPr>
          <p:cNvSpPr txBox="1"/>
          <p:nvPr/>
        </p:nvSpPr>
        <p:spPr>
          <a:xfrm>
            <a:off x="609600" y="460828"/>
            <a:ext cx="10972800"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242424"/>
                </a:solidFill>
                <a:latin typeface="Arial Nova"/>
                <a:ea typeface="Segoe UI"/>
                <a:cs typeface="Segoe UI"/>
              </a:rPr>
              <a:t>Impact of Lifestyle on the Cardiovascular System</a:t>
            </a:r>
            <a:br>
              <a:rPr lang="en-US" sz="2000" b="1" dirty="0">
                <a:latin typeface="Arial Nova"/>
              </a:rPr>
            </a:br>
            <a:br>
              <a:rPr lang="en-US" sz="2000" b="1" dirty="0">
                <a:latin typeface="Arial Nova"/>
              </a:rPr>
            </a:br>
            <a:r>
              <a:rPr lang="en-US" sz="1700" dirty="0">
                <a:solidFill>
                  <a:srgbClr val="242424"/>
                </a:solidFill>
                <a:latin typeface="Arial Nova"/>
                <a:ea typeface="Segoe UI"/>
                <a:cs typeface="Segoe UI"/>
              </a:rPr>
              <a:t>Lifestyle Factors &amp; Physiological Impact</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1. Smoking</a:t>
            </a:r>
            <a:br>
              <a:rPr lang="en-US" sz="1700" dirty="0">
                <a:latin typeface="Arial Nova"/>
              </a:rPr>
            </a:br>
            <a:r>
              <a:rPr lang="en-US" sz="1700" dirty="0">
                <a:solidFill>
                  <a:srgbClr val="242424"/>
                </a:solidFill>
                <a:latin typeface="Arial Nova"/>
                <a:ea typeface="Segoe UI"/>
                <a:cs typeface="Segoe UI"/>
              </a:rPr>
              <a:t>Nicotine causes sympathetic stimulation → vasoconstriction + increased heart rate. Carbon monoxide reduces oxygen-carrying capacity, promoting endothelial damage and thrombosis (</a:t>
            </a:r>
            <a:r>
              <a:rPr lang="en-US" sz="1700" dirty="0" err="1">
                <a:solidFill>
                  <a:srgbClr val="242424"/>
                </a:solidFill>
                <a:latin typeface="Arial Nova"/>
                <a:ea typeface="Segoe UI"/>
                <a:cs typeface="Segoe UI"/>
              </a:rPr>
              <a:t>Touyz</a:t>
            </a:r>
            <a:r>
              <a:rPr lang="en-US" sz="1700" dirty="0">
                <a:solidFill>
                  <a:srgbClr val="242424"/>
                </a:solidFill>
                <a:latin typeface="Arial Nova"/>
                <a:ea typeface="Segoe UI"/>
                <a:cs typeface="Segoe UI"/>
              </a:rPr>
              <a:t> &amp; Delles, 2019).</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2. Hypertension</a:t>
            </a:r>
            <a:br>
              <a:rPr lang="en-US" sz="1700" dirty="0">
                <a:latin typeface="Arial Nova"/>
              </a:rPr>
            </a:br>
            <a:r>
              <a:rPr lang="en-US" sz="1700" dirty="0">
                <a:solidFill>
                  <a:srgbClr val="242424"/>
                </a:solidFill>
                <a:latin typeface="Arial Nova"/>
                <a:ea typeface="Segoe UI"/>
                <a:cs typeface="Segoe UI"/>
              </a:rPr>
              <a:t>Persistent high pressure damages the delicate tunica intima. This forces the heart to work harder (increased afterload), leading to left ventricular hypertrophy. Over time, this increases myocardial oxygen demand and risk of heart failure (OpenStax College, 2023).</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3. </a:t>
            </a:r>
            <a:r>
              <a:rPr lang="en-US" sz="1700" dirty="0" err="1">
                <a:solidFill>
                  <a:srgbClr val="242424"/>
                </a:solidFill>
                <a:latin typeface="Arial Nova"/>
                <a:ea typeface="Segoe UI"/>
                <a:cs typeface="Segoe UI"/>
              </a:rPr>
              <a:t>Hyperlipidaemia</a:t>
            </a:r>
            <a:br>
              <a:rPr lang="en-US" sz="1700" dirty="0">
                <a:latin typeface="Arial Nova"/>
              </a:rPr>
            </a:br>
            <a:r>
              <a:rPr lang="en-US" sz="1700" dirty="0">
                <a:solidFill>
                  <a:srgbClr val="242424"/>
                </a:solidFill>
                <a:latin typeface="Arial Nova"/>
                <a:ea typeface="Segoe UI"/>
                <a:cs typeface="Segoe UI"/>
              </a:rPr>
              <a:t>Excess LDL cholesterol directly contributes to plaque formation (atherogenesis). High cholesterol accounts for approximately one-third of </a:t>
            </a:r>
            <a:r>
              <a:rPr lang="en-US" sz="1700" dirty="0" err="1">
                <a:solidFill>
                  <a:srgbClr val="242424"/>
                </a:solidFill>
                <a:latin typeface="Arial Nova"/>
                <a:ea typeface="Segoe UI"/>
                <a:cs typeface="Segoe UI"/>
              </a:rPr>
              <a:t>ischaemic</a:t>
            </a:r>
            <a:r>
              <a:rPr lang="en-US" sz="1700" dirty="0">
                <a:solidFill>
                  <a:srgbClr val="242424"/>
                </a:solidFill>
                <a:latin typeface="Arial Nova"/>
                <a:ea typeface="Segoe UI"/>
                <a:cs typeface="Segoe UI"/>
              </a:rPr>
              <a:t> heart disease cases (Khatib, 2024).</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4. Obesity &amp; Inactivity</a:t>
            </a:r>
            <a:br>
              <a:rPr lang="en-US" sz="1700" dirty="0">
                <a:latin typeface="Arial Nova"/>
              </a:rPr>
            </a:br>
            <a:r>
              <a:rPr lang="en-US" sz="1700" dirty="0">
                <a:solidFill>
                  <a:srgbClr val="242424"/>
                </a:solidFill>
                <a:latin typeface="Arial Nova"/>
                <a:ea typeface="Segoe UI"/>
                <a:cs typeface="Segoe UI"/>
              </a:rPr>
              <a:t>Adipose tissue releases pro-inflammatory cytokines (e.g., TNF-α, IL-6), contributing to a chronic inflammatory state that accelerates atherosclerosis. Inactivity reduces HDL cholesterol and impairs insulin sensitivity, increasing diabetes risk (Heart, 2026).</a:t>
            </a:r>
            <a:endParaRPr lang="en-US" sz="1700">
              <a:latin typeface="Arial Nova"/>
            </a:endParaRPr>
          </a:p>
          <a:p>
            <a:pPr algn="ctr"/>
            <a:endParaRPr lang="en-GB" sz="1700" dirty="0">
              <a:latin typeface="Arial Nova"/>
            </a:endParaRPr>
          </a:p>
        </p:txBody>
      </p:sp>
    </p:spTree>
    <p:extLst>
      <p:ext uri="{BB962C8B-B14F-4D97-AF65-F5344CB8AC3E}">
        <p14:creationId xmlns:p14="http://schemas.microsoft.com/office/powerpoint/2010/main" val="3755761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A2B127-ABB4-0B08-1BAE-CC1722167969}"/>
              </a:ext>
            </a:extLst>
          </p:cNvPr>
          <p:cNvSpPr txBox="1"/>
          <p:nvPr/>
        </p:nvSpPr>
        <p:spPr>
          <a:xfrm>
            <a:off x="529771" y="627743"/>
            <a:ext cx="11139714" cy="56630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242424"/>
                </a:solidFill>
                <a:latin typeface="Arial Nova"/>
                <a:ea typeface="Segoe UI"/>
                <a:cs typeface="Segoe UI"/>
              </a:rPr>
              <a:t>NHS &amp; NICE Guidance – Evidence-Based Framework</a:t>
            </a:r>
            <a:br>
              <a:rPr lang="en-US" sz="2000" b="1" dirty="0">
                <a:latin typeface="Arial Nova"/>
              </a:rPr>
            </a:br>
            <a:br>
              <a:rPr lang="en-US" sz="2000" b="1" dirty="0">
                <a:latin typeface="Arial Nova"/>
              </a:rPr>
            </a:br>
            <a:r>
              <a:rPr lang="en-US" sz="1700" dirty="0">
                <a:solidFill>
                  <a:srgbClr val="242424"/>
                </a:solidFill>
                <a:latin typeface="Arial Nova"/>
                <a:ea typeface="Segoe UI"/>
                <a:cs typeface="Segoe UI"/>
              </a:rPr>
              <a:t>Key Guidelines for Primary Prevention</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NICE Guideline NG238 (CVD: Risk Assessment and Reduction) provides the evidence-based framework for primary prevention (NICE, 2023).</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Updated Lipid Targets (2023/2024) (Khatib, 2024):</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 LDL cholesterol ≤ 2.0 mmol/L (Secondary prevention target now applied more broadly)</a:t>
            </a:r>
            <a:br>
              <a:rPr lang="en-US" sz="1700" dirty="0">
                <a:latin typeface="Arial Nova"/>
              </a:rPr>
            </a:br>
            <a:r>
              <a:rPr lang="en-US" sz="1700" dirty="0">
                <a:solidFill>
                  <a:srgbClr val="242424"/>
                </a:solidFill>
                <a:latin typeface="Arial Nova"/>
                <a:ea typeface="Segoe UI"/>
                <a:cs typeface="Segoe UI"/>
              </a:rPr>
              <a:t>· Non-HDL cholesterol ≤ 2.6 mmol/L</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NHS Long Term Plan Ambitions (NICE, 2023):</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 By 2029: 75% of eligible 40-74 year olds have a validated CVD risk assessment</a:t>
            </a:r>
            <a:br>
              <a:rPr lang="en-US" sz="1700" dirty="0">
                <a:latin typeface="Arial Nova"/>
              </a:rPr>
            </a:br>
            <a:r>
              <a:rPr lang="en-US" sz="1700" dirty="0">
                <a:solidFill>
                  <a:srgbClr val="242424"/>
                </a:solidFill>
                <a:latin typeface="Arial Nova"/>
                <a:ea typeface="Segoe UI"/>
                <a:cs typeface="Segoe UI"/>
              </a:rPr>
              <a:t>· By 2029: 45% of high-risk individuals (10-year risk ≥20%) treated with statins</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NHS Diabetes Prevention </a:t>
            </a:r>
            <a:r>
              <a:rPr lang="en-US" sz="1700" dirty="0" err="1">
                <a:solidFill>
                  <a:srgbClr val="242424"/>
                </a:solidFill>
                <a:latin typeface="Arial Nova"/>
                <a:ea typeface="Segoe UI"/>
                <a:cs typeface="Segoe UI"/>
              </a:rPr>
              <a:t>Programme</a:t>
            </a:r>
            <a:r>
              <a:rPr lang="en-US" sz="1700" dirty="0">
                <a:solidFill>
                  <a:srgbClr val="242424"/>
                </a:solidFill>
                <a:latin typeface="Arial Nova"/>
                <a:ea typeface="Segoe UI"/>
                <a:cs typeface="Segoe UI"/>
              </a:rPr>
              <a:t> (NHS-DPP)</a:t>
            </a:r>
            <a:br>
              <a:rPr lang="en-US" sz="1700" dirty="0">
                <a:latin typeface="Arial Nova"/>
              </a:rPr>
            </a:br>
            <a:r>
              <a:rPr lang="en-US" sz="1700" dirty="0">
                <a:solidFill>
                  <a:srgbClr val="242424"/>
                </a:solidFill>
                <a:latin typeface="Arial Nova"/>
                <a:ea typeface="Segoe UI"/>
                <a:cs typeface="Segoe UI"/>
              </a:rPr>
              <a:t>For patients with pre-diabetes, the NHS-DPP offers a 9-month </a:t>
            </a:r>
            <a:r>
              <a:rPr lang="en-US" sz="1700" dirty="0" err="1">
                <a:solidFill>
                  <a:srgbClr val="242424"/>
                </a:solidFill>
                <a:latin typeface="Arial Nova"/>
                <a:ea typeface="Segoe UI"/>
                <a:cs typeface="Segoe UI"/>
              </a:rPr>
              <a:t>behaviour</a:t>
            </a:r>
            <a:r>
              <a:rPr lang="en-US" sz="1700" dirty="0">
                <a:solidFill>
                  <a:srgbClr val="242424"/>
                </a:solidFill>
                <a:latin typeface="Arial Nova"/>
                <a:ea typeface="Segoe UI"/>
                <a:cs typeface="Segoe UI"/>
              </a:rPr>
              <a:t> change intervention that has been shown to be cost-effective and associated with significant reductions in type 2 diabetes incidence (Bower et al., 2025).</a:t>
            </a:r>
            <a:endParaRPr lang="en-US" sz="1700">
              <a:latin typeface="Arial Nova"/>
            </a:endParaRPr>
          </a:p>
          <a:p>
            <a:pPr algn="ctr"/>
            <a:endParaRPr lang="en-GB"/>
          </a:p>
        </p:txBody>
      </p:sp>
    </p:spTree>
    <p:extLst>
      <p:ext uri="{BB962C8B-B14F-4D97-AF65-F5344CB8AC3E}">
        <p14:creationId xmlns:p14="http://schemas.microsoft.com/office/powerpoint/2010/main" val="215419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C07AB1-C395-C859-00CD-84E73EF59EEC}"/>
              </a:ext>
            </a:extLst>
          </p:cNvPr>
          <p:cNvSpPr txBox="1"/>
          <p:nvPr/>
        </p:nvSpPr>
        <p:spPr>
          <a:xfrm>
            <a:off x="1001486" y="976086"/>
            <a:ext cx="10805885"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242424"/>
                </a:solidFill>
                <a:latin typeface="Arial Nova"/>
                <a:ea typeface="Segoe UI"/>
                <a:cs typeface="Segoe UI"/>
              </a:rPr>
              <a:t>The Care Plan – Patient-</a:t>
            </a:r>
            <a:r>
              <a:rPr lang="en-US" sz="2400" b="1" dirty="0" err="1">
                <a:solidFill>
                  <a:srgbClr val="242424"/>
                </a:solidFill>
                <a:latin typeface="Arial Nova"/>
                <a:ea typeface="Segoe UI"/>
                <a:cs typeface="Segoe UI"/>
              </a:rPr>
              <a:t>Centred</a:t>
            </a:r>
            <a:r>
              <a:rPr lang="en-US" sz="2400" b="1" dirty="0">
                <a:solidFill>
                  <a:srgbClr val="242424"/>
                </a:solidFill>
                <a:latin typeface="Arial Nova"/>
                <a:ea typeface="Segoe UI"/>
                <a:cs typeface="Segoe UI"/>
              </a:rPr>
              <a:t> Goals</a:t>
            </a:r>
            <a:br>
              <a:rPr lang="en-US" sz="2000" dirty="0">
                <a:latin typeface="Arial Nova"/>
              </a:rPr>
            </a:br>
            <a:br>
              <a:rPr lang="en-US" sz="2000" dirty="0">
                <a:latin typeface="Arial Nova"/>
              </a:rPr>
            </a:br>
            <a:r>
              <a:rPr lang="en-US" sz="2000" dirty="0">
                <a:solidFill>
                  <a:srgbClr val="242424"/>
                </a:solidFill>
                <a:latin typeface="Arial Nova"/>
                <a:ea typeface="Segoe UI"/>
                <a:cs typeface="Segoe UI"/>
              </a:rPr>
              <a:t>SMART Goals for Bob</a:t>
            </a:r>
            <a:br>
              <a:rPr lang="en-US" sz="2000" dirty="0">
                <a:latin typeface="Arial Nova"/>
              </a:rPr>
            </a:br>
            <a:br>
              <a:rPr lang="en-US" sz="2000" dirty="0">
                <a:latin typeface="Arial Nova"/>
              </a:rPr>
            </a:br>
            <a:r>
              <a:rPr lang="en-US" sz="2000" dirty="0">
                <a:solidFill>
                  <a:srgbClr val="242424"/>
                </a:solidFill>
                <a:latin typeface="Arial Nova"/>
                <a:ea typeface="Segoe UI"/>
                <a:cs typeface="Segoe UI"/>
              </a:rPr>
              <a:t>Domain Goal Timescale</a:t>
            </a:r>
            <a:br>
              <a:rPr lang="en-US" sz="2000" dirty="0">
                <a:latin typeface="Arial Nova"/>
              </a:rPr>
            </a:br>
            <a:r>
              <a:rPr lang="en-US" sz="2000" dirty="0">
                <a:solidFill>
                  <a:srgbClr val="242424"/>
                </a:solidFill>
                <a:latin typeface="Arial Nova"/>
                <a:ea typeface="Segoe UI"/>
                <a:cs typeface="Segoe UI"/>
              </a:rPr>
              <a:t>Smoking Reduce to 0 cigarettes/day through NHS Stop Smoking Service 12 weeks</a:t>
            </a:r>
            <a:br>
              <a:rPr lang="en-US" sz="2000" dirty="0">
                <a:latin typeface="Arial Nova"/>
              </a:rPr>
            </a:br>
            <a:r>
              <a:rPr lang="en-US" sz="2000" dirty="0">
                <a:solidFill>
                  <a:srgbClr val="242424"/>
                </a:solidFill>
                <a:latin typeface="Arial Nova"/>
                <a:ea typeface="Segoe UI"/>
                <a:cs typeface="Segoe UI"/>
              </a:rPr>
              <a:t>Diet Reduce saturated fat intake; increase fruit/vegetables to 5/day Ongoing</a:t>
            </a:r>
            <a:br>
              <a:rPr lang="en-US" sz="2000" dirty="0">
                <a:latin typeface="Arial Nova"/>
              </a:rPr>
            </a:br>
            <a:r>
              <a:rPr lang="en-US" sz="2000" dirty="0">
                <a:solidFill>
                  <a:srgbClr val="242424"/>
                </a:solidFill>
                <a:latin typeface="Arial Nova"/>
                <a:ea typeface="Segoe UI"/>
                <a:cs typeface="Segoe UI"/>
              </a:rPr>
              <a:t>Physical Activity Achieve 150 min moderate-intensity activity/week 3 months</a:t>
            </a:r>
            <a:br>
              <a:rPr lang="en-US" sz="2000" dirty="0">
                <a:latin typeface="Arial Nova"/>
              </a:rPr>
            </a:br>
            <a:r>
              <a:rPr lang="en-US" sz="2000" dirty="0">
                <a:solidFill>
                  <a:srgbClr val="242424"/>
                </a:solidFill>
                <a:latin typeface="Arial Nova"/>
                <a:ea typeface="Segoe UI"/>
                <a:cs typeface="Segoe UI"/>
              </a:rPr>
              <a:t>Weight Lose 5% of body weight (to 90 kg) 6 months</a:t>
            </a:r>
            <a:br>
              <a:rPr lang="en-US" sz="2000" dirty="0">
                <a:latin typeface="Arial Nova"/>
              </a:rPr>
            </a:br>
            <a:r>
              <a:rPr lang="en-US" sz="2000" dirty="0">
                <a:solidFill>
                  <a:srgbClr val="242424"/>
                </a:solidFill>
                <a:latin typeface="Arial Nova"/>
                <a:ea typeface="Segoe UI"/>
                <a:cs typeface="Segoe UI"/>
              </a:rPr>
              <a:t>BP Control BP &lt;140/90 mmHg 3 months</a:t>
            </a:r>
            <a:br>
              <a:rPr lang="en-US" sz="2000" dirty="0">
                <a:latin typeface="Arial Nova"/>
              </a:rPr>
            </a:br>
            <a:r>
              <a:rPr lang="en-US" sz="2000" dirty="0">
                <a:solidFill>
                  <a:srgbClr val="242424"/>
                </a:solidFill>
                <a:latin typeface="Arial Nova"/>
                <a:ea typeface="Segoe UI"/>
                <a:cs typeface="Segoe UI"/>
              </a:rPr>
              <a:t>Lipid Control LDL &lt;2.0 mmol/L 3 months</a:t>
            </a:r>
            <a:br>
              <a:rPr lang="en-US" sz="2000" dirty="0">
                <a:latin typeface="Arial Nova"/>
              </a:rPr>
            </a:br>
            <a:br>
              <a:rPr lang="en-US" sz="2000" dirty="0">
                <a:latin typeface="Arial Nova"/>
              </a:rPr>
            </a:br>
            <a:r>
              <a:rPr lang="en-US" sz="2000" dirty="0">
                <a:solidFill>
                  <a:srgbClr val="242424"/>
                </a:solidFill>
                <a:latin typeface="Arial Nova"/>
                <a:ea typeface="Segoe UI"/>
                <a:cs typeface="Segoe UI"/>
              </a:rPr>
              <a:t>Based on: QRISK3 10-year risk 22% (≥20% = High Risk). Initiate pharmacological intervention alongside lifestyle modification (NICE, 2023).</a:t>
            </a:r>
            <a:endParaRPr lang="en-US" sz="2000">
              <a:latin typeface="Arial Nova"/>
            </a:endParaRPr>
          </a:p>
          <a:p>
            <a:pPr algn="ctr"/>
            <a:endParaRPr lang="en-GB"/>
          </a:p>
        </p:txBody>
      </p:sp>
    </p:spTree>
    <p:extLst>
      <p:ext uri="{BB962C8B-B14F-4D97-AF65-F5344CB8AC3E}">
        <p14:creationId xmlns:p14="http://schemas.microsoft.com/office/powerpoint/2010/main" val="3975280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5448F4-4911-49DE-AA6E-F96A4BDF4B37}"/>
              </a:ext>
            </a:extLst>
          </p:cNvPr>
          <p:cNvSpPr txBox="1"/>
          <p:nvPr/>
        </p:nvSpPr>
        <p:spPr>
          <a:xfrm>
            <a:off x="435429" y="221345"/>
            <a:ext cx="11321142" cy="64171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242424"/>
                </a:solidFill>
                <a:latin typeface="Arial Nova"/>
                <a:ea typeface="Segoe UI"/>
                <a:cs typeface="Segoe UI"/>
              </a:rPr>
              <a:t>Evidence-Based Recommendations – Lifestyle</a:t>
            </a:r>
            <a:br>
              <a:rPr lang="en-US" b="1" dirty="0">
                <a:latin typeface="Arial Nova"/>
              </a:rPr>
            </a:br>
            <a:br>
              <a:rPr lang="en-US" b="1" dirty="0">
                <a:latin typeface="Arial Nova"/>
              </a:rPr>
            </a:br>
            <a:r>
              <a:rPr lang="en-US" sz="1500" dirty="0" err="1">
                <a:solidFill>
                  <a:srgbClr val="242424"/>
                </a:solidFill>
                <a:latin typeface="Arial Nova"/>
                <a:ea typeface="Segoe UI"/>
                <a:cs typeface="Segoe UI"/>
              </a:rPr>
              <a:t>Lifestyle</a:t>
            </a:r>
            <a:r>
              <a:rPr lang="en-US" sz="1500" dirty="0">
                <a:solidFill>
                  <a:srgbClr val="242424"/>
                </a:solidFill>
                <a:latin typeface="Arial Nova"/>
                <a:ea typeface="Segoe UI"/>
                <a:cs typeface="Segoe UI"/>
              </a:rPr>
              <a:t> Interventions (First-Line)</a:t>
            </a:r>
            <a:br>
              <a:rPr lang="en-US" sz="1500" dirty="0">
                <a:latin typeface="Arial Nova"/>
              </a:rPr>
            </a:br>
            <a:br>
              <a:rPr lang="en-US" sz="1500" dirty="0">
                <a:latin typeface="Arial Nova"/>
              </a:rPr>
            </a:br>
            <a:r>
              <a:rPr lang="en-US" sz="1500" dirty="0">
                <a:solidFill>
                  <a:srgbClr val="242424"/>
                </a:solidFill>
                <a:latin typeface="Arial Nova"/>
                <a:ea typeface="Segoe UI"/>
                <a:cs typeface="Segoe UI"/>
              </a:rPr>
              <a:t>The updated AAC Lipid Pathway </a:t>
            </a:r>
            <a:r>
              <a:rPr lang="en-US" sz="1500" dirty="0" err="1">
                <a:solidFill>
                  <a:srgbClr val="242424"/>
                </a:solidFill>
                <a:latin typeface="Arial Nova"/>
                <a:ea typeface="Segoe UI"/>
                <a:cs typeface="Segoe UI"/>
              </a:rPr>
              <a:t>emphasises</a:t>
            </a:r>
            <a:r>
              <a:rPr lang="en-US" sz="1500" dirty="0">
                <a:solidFill>
                  <a:srgbClr val="242424"/>
                </a:solidFill>
                <a:latin typeface="Arial Nova"/>
                <a:ea typeface="Segoe UI"/>
                <a:cs typeface="Segoe UI"/>
              </a:rPr>
              <a:t> that lifestyle modification should be fully explored before or alongside pharmacological treatment, particularly in primary prevention (Khatib, 2024).</a:t>
            </a:r>
            <a:br>
              <a:rPr lang="en-US" sz="1500" dirty="0">
                <a:latin typeface="Arial Nova"/>
              </a:rPr>
            </a:br>
            <a:br>
              <a:rPr lang="en-US" sz="1500" dirty="0">
                <a:latin typeface="Arial Nova"/>
              </a:rPr>
            </a:br>
            <a:r>
              <a:rPr lang="en-US" sz="1500" dirty="0">
                <a:solidFill>
                  <a:srgbClr val="242424"/>
                </a:solidFill>
                <a:latin typeface="Arial Nova"/>
                <a:ea typeface="Segoe UI"/>
                <a:cs typeface="Segoe UI"/>
              </a:rPr>
              <a:t>1. Smoking Cessation</a:t>
            </a:r>
            <a:br>
              <a:rPr lang="en-US" sz="1500" dirty="0">
                <a:latin typeface="Arial Nova"/>
              </a:rPr>
            </a:br>
            <a:br>
              <a:rPr lang="en-US" sz="1500" dirty="0">
                <a:latin typeface="Arial Nova"/>
              </a:rPr>
            </a:br>
            <a:r>
              <a:rPr lang="en-US" sz="1500" dirty="0">
                <a:solidFill>
                  <a:srgbClr val="242424"/>
                </a:solidFill>
                <a:latin typeface="Arial Nova"/>
                <a:ea typeface="Segoe UI"/>
                <a:cs typeface="Segoe UI"/>
              </a:rPr>
              <a:t>· Recommendation: Refer to NHS Stop Smoking Service for </a:t>
            </a:r>
            <a:r>
              <a:rPr lang="en-US" sz="1500" dirty="0" err="1">
                <a:solidFill>
                  <a:srgbClr val="242424"/>
                </a:solidFill>
                <a:latin typeface="Arial Nova"/>
                <a:ea typeface="Segoe UI"/>
                <a:cs typeface="Segoe UI"/>
              </a:rPr>
              <a:t>behavioural</a:t>
            </a:r>
            <a:r>
              <a:rPr lang="en-US" sz="1500" dirty="0">
                <a:solidFill>
                  <a:srgbClr val="242424"/>
                </a:solidFill>
                <a:latin typeface="Arial Nova"/>
                <a:ea typeface="Segoe UI"/>
                <a:cs typeface="Segoe UI"/>
              </a:rPr>
              <a:t> support and Nicotine Replacement Therapy (NRT)</a:t>
            </a:r>
            <a:br>
              <a:rPr lang="en-US" sz="1500" dirty="0">
                <a:latin typeface="Arial Nova"/>
              </a:rPr>
            </a:br>
            <a:r>
              <a:rPr lang="en-US" sz="1500" dirty="0">
                <a:solidFill>
                  <a:srgbClr val="242424"/>
                </a:solidFill>
                <a:latin typeface="Arial Nova"/>
                <a:ea typeface="Segoe UI"/>
                <a:cs typeface="Segoe UI"/>
              </a:rPr>
              <a:t>· Rationale: 9.3% of high-risk patients remain smokers, representing significant missed prevention opportunity (ASPIRE-3-PREVENT, 2024)</a:t>
            </a:r>
            <a:br>
              <a:rPr lang="en-US" sz="1500" dirty="0">
                <a:latin typeface="Arial Nova"/>
              </a:rPr>
            </a:br>
            <a:br>
              <a:rPr lang="en-US" sz="1500" dirty="0">
                <a:latin typeface="Arial Nova"/>
              </a:rPr>
            </a:br>
            <a:r>
              <a:rPr lang="en-US" sz="1500" dirty="0">
                <a:solidFill>
                  <a:srgbClr val="242424"/>
                </a:solidFill>
                <a:latin typeface="Arial Nova"/>
                <a:ea typeface="Segoe UI"/>
                <a:cs typeface="Segoe UI"/>
              </a:rPr>
              <a:t>2. Dietary Modification</a:t>
            </a:r>
            <a:br>
              <a:rPr lang="en-US" sz="1500" dirty="0">
                <a:latin typeface="Arial Nova"/>
              </a:rPr>
            </a:br>
            <a:br>
              <a:rPr lang="en-US" sz="1500" dirty="0">
                <a:latin typeface="Arial Nova"/>
              </a:rPr>
            </a:br>
            <a:r>
              <a:rPr lang="en-US" sz="1500" dirty="0">
                <a:solidFill>
                  <a:srgbClr val="242424"/>
                </a:solidFill>
                <a:latin typeface="Arial Nova"/>
                <a:ea typeface="Segoe UI"/>
                <a:cs typeface="Segoe UI"/>
              </a:rPr>
              <a:t>· Reduce saturated fat (replace with unsaturated fats)</a:t>
            </a:r>
            <a:br>
              <a:rPr lang="en-US" sz="1500" dirty="0">
                <a:latin typeface="Arial Nova"/>
              </a:rPr>
            </a:br>
            <a:r>
              <a:rPr lang="en-US" sz="1500" dirty="0">
                <a:solidFill>
                  <a:srgbClr val="242424"/>
                </a:solidFill>
                <a:latin typeface="Arial Nova"/>
                <a:ea typeface="Segoe UI"/>
                <a:cs typeface="Segoe UI"/>
              </a:rPr>
              <a:t>· Increase omega-3 fatty acids (oily fish)</a:t>
            </a:r>
            <a:br>
              <a:rPr lang="en-US" sz="1500" dirty="0">
                <a:latin typeface="Arial Nova"/>
              </a:rPr>
            </a:br>
            <a:r>
              <a:rPr lang="en-US" sz="1500" dirty="0">
                <a:solidFill>
                  <a:srgbClr val="242424"/>
                </a:solidFill>
                <a:latin typeface="Arial Nova"/>
                <a:ea typeface="Segoe UI"/>
                <a:cs typeface="Segoe UI"/>
              </a:rPr>
              <a:t>· 5+ portions fruit/vegetables daily</a:t>
            </a:r>
            <a:br>
              <a:rPr lang="en-US" sz="1500" dirty="0">
                <a:latin typeface="Arial Nova"/>
              </a:rPr>
            </a:br>
            <a:r>
              <a:rPr lang="en-US" sz="1500" dirty="0">
                <a:solidFill>
                  <a:srgbClr val="242424"/>
                </a:solidFill>
                <a:latin typeface="Arial Nova"/>
                <a:ea typeface="Segoe UI"/>
                <a:cs typeface="Segoe UI"/>
              </a:rPr>
              <a:t>· Reduce salt intake (&lt;6g/day)</a:t>
            </a:r>
            <a:br>
              <a:rPr lang="en-US" sz="1500" dirty="0">
                <a:latin typeface="Arial Nova"/>
              </a:rPr>
            </a:br>
            <a:r>
              <a:rPr lang="en-US" sz="1500" dirty="0">
                <a:solidFill>
                  <a:srgbClr val="242424"/>
                </a:solidFill>
                <a:latin typeface="Arial Nova"/>
                <a:ea typeface="Segoe UI"/>
                <a:cs typeface="Segoe UI"/>
              </a:rPr>
              <a:t>· Rationale: Supports weight loss and directly lowers lipid levels (</a:t>
            </a:r>
            <a:r>
              <a:rPr lang="en-US" sz="1500" dirty="0" err="1">
                <a:solidFill>
                  <a:srgbClr val="242424"/>
                </a:solidFill>
                <a:latin typeface="Arial Nova"/>
                <a:ea typeface="Segoe UI"/>
                <a:cs typeface="Segoe UI"/>
              </a:rPr>
              <a:t>Touyz</a:t>
            </a:r>
            <a:r>
              <a:rPr lang="en-US" sz="1500" dirty="0">
                <a:solidFill>
                  <a:srgbClr val="242424"/>
                </a:solidFill>
                <a:latin typeface="Arial Nova"/>
                <a:ea typeface="Segoe UI"/>
                <a:cs typeface="Segoe UI"/>
              </a:rPr>
              <a:t> &amp; Delles, 2019)</a:t>
            </a:r>
            <a:br>
              <a:rPr lang="en-US" sz="1500" dirty="0">
                <a:latin typeface="Arial Nova"/>
              </a:rPr>
            </a:br>
            <a:br>
              <a:rPr lang="en-US" sz="1500" dirty="0">
                <a:latin typeface="Arial Nova"/>
              </a:rPr>
            </a:br>
            <a:r>
              <a:rPr lang="en-US" sz="1500" dirty="0">
                <a:solidFill>
                  <a:srgbClr val="242424"/>
                </a:solidFill>
                <a:latin typeface="Arial Nova"/>
                <a:ea typeface="Segoe UI"/>
                <a:cs typeface="Segoe UI"/>
              </a:rPr>
              <a:t>3. Physical Activity</a:t>
            </a:r>
            <a:br>
              <a:rPr lang="en-US" sz="1500" dirty="0">
                <a:latin typeface="Arial Nova"/>
              </a:rPr>
            </a:br>
            <a:br>
              <a:rPr lang="en-US" sz="1500" dirty="0">
                <a:latin typeface="Arial Nova"/>
              </a:rPr>
            </a:br>
            <a:r>
              <a:rPr lang="en-US" sz="1500" dirty="0">
                <a:solidFill>
                  <a:srgbClr val="242424"/>
                </a:solidFill>
                <a:latin typeface="Arial Nova"/>
                <a:ea typeface="Segoe UI"/>
                <a:cs typeface="Segoe UI"/>
              </a:rPr>
              <a:t>· Recommendation: Structured exercise plan (e.g., walking </a:t>
            </a:r>
            <a:r>
              <a:rPr lang="en-US" sz="1500" dirty="0" err="1">
                <a:solidFill>
                  <a:srgbClr val="242424"/>
                </a:solidFill>
                <a:latin typeface="Arial Nova"/>
                <a:ea typeface="Segoe UI"/>
                <a:cs typeface="Segoe UI"/>
              </a:rPr>
              <a:t>programme</a:t>
            </a:r>
            <a:r>
              <a:rPr lang="en-US" sz="1500" dirty="0">
                <a:solidFill>
                  <a:srgbClr val="242424"/>
                </a:solidFill>
                <a:latin typeface="Arial Nova"/>
                <a:ea typeface="Segoe UI"/>
                <a:cs typeface="Segoe UI"/>
              </a:rPr>
              <a:t> using a pedometer)</a:t>
            </a:r>
            <a:br>
              <a:rPr lang="en-US" sz="1500" dirty="0">
                <a:latin typeface="Arial Nova"/>
              </a:rPr>
            </a:br>
            <a:r>
              <a:rPr lang="en-US" sz="1500" dirty="0">
                <a:solidFill>
                  <a:srgbClr val="242424"/>
                </a:solidFill>
                <a:latin typeface="Arial Nova"/>
                <a:ea typeface="Segoe UI"/>
                <a:cs typeface="Segoe UI"/>
              </a:rPr>
              <a:t>· Build up to 150 minutes of moderate activity per week</a:t>
            </a:r>
            <a:br>
              <a:rPr lang="en-US" sz="1500" dirty="0">
                <a:latin typeface="Arial Nova"/>
              </a:rPr>
            </a:br>
            <a:r>
              <a:rPr lang="en-US" sz="1500" dirty="0">
                <a:solidFill>
                  <a:srgbClr val="242424"/>
                </a:solidFill>
                <a:latin typeface="Arial Nova"/>
                <a:ea typeface="Segoe UI"/>
                <a:cs typeface="Segoe UI"/>
              </a:rPr>
              <a:t>· Rationale: Improves insulin sensitivity, raises HDL, lowers BP (OpenStax College, 2023)</a:t>
            </a:r>
            <a:endParaRPr lang="en-US" sz="1500" dirty="0">
              <a:latin typeface="Arial Nova"/>
            </a:endParaRPr>
          </a:p>
          <a:p>
            <a:pPr algn="ctr"/>
            <a:endParaRPr lang="en-GB" sz="1500" dirty="0">
              <a:latin typeface="Arial Nova"/>
            </a:endParaRPr>
          </a:p>
        </p:txBody>
      </p:sp>
    </p:spTree>
    <p:extLst>
      <p:ext uri="{BB962C8B-B14F-4D97-AF65-F5344CB8AC3E}">
        <p14:creationId xmlns:p14="http://schemas.microsoft.com/office/powerpoint/2010/main" val="1190219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B99353-7367-7DCC-A1AE-ECBD72F98A20}"/>
              </a:ext>
            </a:extLst>
          </p:cNvPr>
          <p:cNvSpPr txBox="1"/>
          <p:nvPr/>
        </p:nvSpPr>
        <p:spPr>
          <a:xfrm>
            <a:off x="442686" y="497115"/>
            <a:ext cx="11306628" cy="61093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242424"/>
                </a:solidFill>
                <a:latin typeface="Arial Nova"/>
                <a:ea typeface="Segoe UI"/>
                <a:cs typeface="Segoe UI"/>
              </a:rPr>
              <a:t>Evidence-Based Recommendations – Pharmacological</a:t>
            </a:r>
            <a:br>
              <a:rPr lang="en-US" sz="2000" b="1" dirty="0">
                <a:latin typeface="Arial Nova"/>
              </a:rPr>
            </a:br>
            <a:br>
              <a:rPr lang="en-US" sz="1700" dirty="0">
                <a:latin typeface="Arial Nova"/>
              </a:rPr>
            </a:br>
            <a:r>
              <a:rPr lang="en-US" sz="1700" dirty="0" err="1">
                <a:solidFill>
                  <a:srgbClr val="242424"/>
                </a:solidFill>
                <a:latin typeface="Arial Nova"/>
                <a:ea typeface="Segoe UI"/>
                <a:cs typeface="Segoe UI"/>
              </a:rPr>
              <a:t>Pharmacological</a:t>
            </a:r>
            <a:r>
              <a:rPr lang="en-US" sz="1700" dirty="0">
                <a:solidFill>
                  <a:srgbClr val="242424"/>
                </a:solidFill>
                <a:latin typeface="Arial Nova"/>
                <a:ea typeface="Segoe UI"/>
                <a:cs typeface="Segoe UI"/>
              </a:rPr>
              <a:t> Interventions</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1. Lipid Management</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 Recommendation: Initiate Atorvastatin 20mg daily (high-intensity statin) (Khatib, 2024)</a:t>
            </a:r>
            <a:br>
              <a:rPr lang="en-US" sz="1700" dirty="0">
                <a:latin typeface="Arial Nova"/>
              </a:rPr>
            </a:br>
            <a:r>
              <a:rPr lang="en-US" sz="1700" dirty="0">
                <a:solidFill>
                  <a:srgbClr val="242424"/>
                </a:solidFill>
                <a:latin typeface="Arial Nova"/>
                <a:ea typeface="Segoe UI"/>
                <a:cs typeface="Segoe UI"/>
              </a:rPr>
              <a:t>· NICE NG238: Statins first-line for primary prevention in patients with ≥20% 10-year CVD risk (NICE, 2023)</a:t>
            </a:r>
            <a:br>
              <a:rPr lang="en-US" sz="1700" dirty="0">
                <a:latin typeface="Arial Nova"/>
              </a:rPr>
            </a:br>
            <a:r>
              <a:rPr lang="en-US" sz="1700" dirty="0">
                <a:solidFill>
                  <a:srgbClr val="242424"/>
                </a:solidFill>
                <a:latin typeface="Arial Nova"/>
                <a:ea typeface="Segoe UI"/>
                <a:cs typeface="Segoe UI"/>
              </a:rPr>
              <a:t>· Monitoring: Full lipid profile at 2-3 months post-initiation. Target LDL ≤2.0 mmol/L (Khatib, 2024)</a:t>
            </a:r>
            <a:br>
              <a:rPr lang="en-US" sz="1700" dirty="0">
                <a:latin typeface="Arial Nova"/>
              </a:rPr>
            </a:br>
            <a:r>
              <a:rPr lang="en-US" sz="1700" dirty="0">
                <a:solidFill>
                  <a:srgbClr val="242424"/>
                </a:solidFill>
                <a:latin typeface="Arial Nova"/>
                <a:ea typeface="Segoe UI"/>
                <a:cs typeface="Segoe UI"/>
              </a:rPr>
              <a:t>· Escalation: If target not met, consider adding Ezetimibe</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2. Hypertension Management</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 Recommendation: Initiate Amlodipine 5mg daily (calcium channel blocker)</a:t>
            </a:r>
            <a:br>
              <a:rPr lang="en-US" sz="1700" dirty="0">
                <a:latin typeface="Arial Nova"/>
              </a:rPr>
            </a:br>
            <a:r>
              <a:rPr lang="en-US" sz="1700" dirty="0">
                <a:solidFill>
                  <a:srgbClr val="242424"/>
                </a:solidFill>
                <a:latin typeface="Arial Nova"/>
                <a:ea typeface="Segoe UI"/>
                <a:cs typeface="Segoe UI"/>
              </a:rPr>
              <a:t>· NICE Guidance: Target BP &lt;140/90 mmHg (NICE, 2023)</a:t>
            </a:r>
            <a:br>
              <a:rPr lang="en-US" sz="1700" dirty="0">
                <a:latin typeface="Arial Nova"/>
              </a:rPr>
            </a:br>
            <a:r>
              <a:rPr lang="en-US" sz="1700" dirty="0">
                <a:solidFill>
                  <a:srgbClr val="242424"/>
                </a:solidFill>
                <a:latin typeface="Arial Nova"/>
                <a:ea typeface="Segoe UI"/>
                <a:cs typeface="Segoe UI"/>
              </a:rPr>
              <a:t>· Monitoring: BP checked at each review</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3. Diabetes Risk</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 Bob's HbA1c indicates pre-diabetes range</a:t>
            </a:r>
            <a:br>
              <a:rPr lang="en-US" sz="1700" dirty="0">
                <a:latin typeface="Arial Nova"/>
              </a:rPr>
            </a:br>
            <a:r>
              <a:rPr lang="en-US" sz="1700" dirty="0">
                <a:solidFill>
                  <a:srgbClr val="242424"/>
                </a:solidFill>
                <a:latin typeface="Arial Nova"/>
                <a:ea typeface="Segoe UI"/>
                <a:cs typeface="Segoe UI"/>
              </a:rPr>
              <a:t>· Recommendation: Referral to NHS Diabetes Prevention </a:t>
            </a:r>
            <a:r>
              <a:rPr lang="en-US" sz="1700" dirty="0" err="1">
                <a:solidFill>
                  <a:srgbClr val="242424"/>
                </a:solidFill>
                <a:latin typeface="Arial Nova"/>
                <a:ea typeface="Segoe UI"/>
                <a:cs typeface="Segoe UI"/>
              </a:rPr>
              <a:t>Programme</a:t>
            </a:r>
            <a:r>
              <a:rPr lang="en-US" sz="1700" dirty="0">
                <a:solidFill>
                  <a:srgbClr val="242424"/>
                </a:solidFill>
                <a:latin typeface="Arial Nova"/>
                <a:ea typeface="Segoe UI"/>
                <a:cs typeface="Segoe UI"/>
              </a:rPr>
              <a:t> (NHS-DPP) (Bower et al., 2025)</a:t>
            </a:r>
            <a:br>
              <a:rPr lang="en-US" sz="1700" dirty="0">
                <a:latin typeface="Arial Nova"/>
              </a:rPr>
            </a:br>
            <a:r>
              <a:rPr lang="en-US" sz="1700" dirty="0">
                <a:solidFill>
                  <a:srgbClr val="242424"/>
                </a:solidFill>
                <a:latin typeface="Arial Nova"/>
                <a:ea typeface="Segoe UI"/>
                <a:cs typeface="Segoe UI"/>
              </a:rPr>
              <a:t>· This 9-month </a:t>
            </a:r>
            <a:r>
              <a:rPr lang="en-US" sz="1700" dirty="0" err="1">
                <a:solidFill>
                  <a:srgbClr val="242424"/>
                </a:solidFill>
                <a:latin typeface="Arial Nova"/>
                <a:ea typeface="Segoe UI"/>
                <a:cs typeface="Segoe UI"/>
              </a:rPr>
              <a:t>programme</a:t>
            </a:r>
            <a:r>
              <a:rPr lang="en-US" sz="1700" dirty="0">
                <a:solidFill>
                  <a:srgbClr val="242424"/>
                </a:solidFill>
                <a:latin typeface="Arial Nova"/>
                <a:ea typeface="Segoe UI"/>
                <a:cs typeface="Segoe UI"/>
              </a:rPr>
              <a:t> supports sustained lifestyle change and is proven to reduce progression to type 2 diabetes</a:t>
            </a:r>
            <a:endParaRPr lang="en-US" sz="1700" dirty="0">
              <a:latin typeface="Arial Nova"/>
            </a:endParaRPr>
          </a:p>
        </p:txBody>
      </p:sp>
    </p:spTree>
    <p:extLst>
      <p:ext uri="{BB962C8B-B14F-4D97-AF65-F5344CB8AC3E}">
        <p14:creationId xmlns:p14="http://schemas.microsoft.com/office/powerpoint/2010/main" val="282239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12E374-7EE1-FF2B-4A52-2B3AF6167803}"/>
              </a:ext>
            </a:extLst>
          </p:cNvPr>
          <p:cNvSpPr txBox="1"/>
          <p:nvPr/>
        </p:nvSpPr>
        <p:spPr>
          <a:xfrm>
            <a:off x="529772" y="598715"/>
            <a:ext cx="11125199"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700" b="1" dirty="0">
                <a:solidFill>
                  <a:srgbClr val="242424"/>
                </a:solidFill>
                <a:latin typeface="Arial Nova"/>
                <a:ea typeface="Segoe UI"/>
                <a:cs typeface="Segoe UI"/>
              </a:rPr>
              <a:t>Monitoring &amp; Care Planning Schedule</a:t>
            </a:r>
            <a:br>
              <a:rPr lang="en-US" sz="2400" dirty="0">
                <a:latin typeface="Arial Nova"/>
              </a:rPr>
            </a:br>
            <a:br>
              <a:rPr lang="en-US" sz="2400" dirty="0">
                <a:latin typeface="Arial Nova"/>
              </a:rPr>
            </a:br>
            <a:r>
              <a:rPr lang="en-US" sz="2400" dirty="0">
                <a:solidFill>
                  <a:srgbClr val="242424"/>
                </a:solidFill>
                <a:latin typeface="Arial Nova"/>
                <a:ea typeface="Segoe UI"/>
                <a:cs typeface="Segoe UI"/>
              </a:rPr>
              <a:t>Structured Monitoring</a:t>
            </a:r>
            <a:br>
              <a:rPr lang="en-US" sz="2400" dirty="0">
                <a:latin typeface="Arial Nova"/>
              </a:rPr>
            </a:br>
            <a:br>
              <a:rPr lang="en-US" sz="2400" dirty="0">
                <a:latin typeface="Arial Nova"/>
              </a:rPr>
            </a:br>
            <a:r>
              <a:rPr lang="en-US" sz="2400" dirty="0">
                <a:solidFill>
                  <a:srgbClr val="242424"/>
                </a:solidFill>
                <a:latin typeface="Arial Nova"/>
                <a:ea typeface="Segoe UI"/>
                <a:cs typeface="Segoe UI"/>
              </a:rPr>
              <a:t>Timeframe Intervention</a:t>
            </a:r>
            <a:br>
              <a:rPr lang="en-US" sz="2400" dirty="0">
                <a:latin typeface="Arial Nova"/>
              </a:rPr>
            </a:br>
            <a:r>
              <a:rPr lang="en-US" sz="2400" dirty="0">
                <a:solidFill>
                  <a:srgbClr val="242424"/>
                </a:solidFill>
                <a:latin typeface="Arial Nova"/>
                <a:ea typeface="Segoe UI"/>
                <a:cs typeface="Segoe UI"/>
              </a:rPr>
              <a:t>Baseline QRISK3 score, full lipid profile, HbA1c, BP, BMI, smoking status</a:t>
            </a:r>
            <a:br>
              <a:rPr lang="en-US" sz="2400" dirty="0">
                <a:latin typeface="Arial Nova"/>
              </a:rPr>
            </a:br>
            <a:r>
              <a:rPr lang="en-US" sz="2400" dirty="0">
                <a:solidFill>
                  <a:srgbClr val="242424"/>
                </a:solidFill>
                <a:latin typeface="Arial Nova"/>
                <a:ea typeface="Segoe UI"/>
                <a:cs typeface="Segoe UI"/>
              </a:rPr>
              <a:t>2-3 months Repeat lipid profile; assess statin response; BP review</a:t>
            </a:r>
            <a:br>
              <a:rPr lang="en-US" sz="2400" dirty="0">
                <a:latin typeface="Arial Nova"/>
              </a:rPr>
            </a:br>
            <a:r>
              <a:rPr lang="en-US" sz="2400" dirty="0">
                <a:solidFill>
                  <a:srgbClr val="242424"/>
                </a:solidFill>
                <a:latin typeface="Arial Nova"/>
                <a:ea typeface="Segoe UI"/>
                <a:cs typeface="Segoe UI"/>
              </a:rPr>
              <a:t>6 months Assess lifestyle changes; repeat weight/BMI; BP review; refer to NHS-DPP progress</a:t>
            </a:r>
            <a:br>
              <a:rPr lang="en-US" sz="2400" dirty="0">
                <a:latin typeface="Arial Nova"/>
              </a:rPr>
            </a:br>
            <a:r>
              <a:rPr lang="en-US" sz="2400" dirty="0">
                <a:solidFill>
                  <a:srgbClr val="242424"/>
                </a:solidFill>
                <a:latin typeface="Arial Nova"/>
                <a:ea typeface="Segoe UI"/>
                <a:cs typeface="Segoe UI"/>
              </a:rPr>
              <a:t>12 months Full CVD risk reassessment; annual review</a:t>
            </a:r>
            <a:br>
              <a:rPr lang="en-US" sz="2400" dirty="0">
                <a:latin typeface="Arial Nova"/>
              </a:rPr>
            </a:br>
            <a:r>
              <a:rPr lang="en-US" sz="2400" dirty="0">
                <a:solidFill>
                  <a:srgbClr val="242424"/>
                </a:solidFill>
                <a:latin typeface="Arial Nova"/>
                <a:ea typeface="Segoe UI"/>
                <a:cs typeface="Segoe UI"/>
              </a:rPr>
              <a:t>Ongoing Assess statin adherence; address any intolerance/concerns</a:t>
            </a:r>
            <a:br>
              <a:rPr lang="en-US" sz="2400" dirty="0">
                <a:latin typeface="Arial Nova"/>
              </a:rPr>
            </a:br>
            <a:br>
              <a:rPr lang="en-US" sz="2400" dirty="0">
                <a:latin typeface="Arial Nova"/>
              </a:rPr>
            </a:br>
            <a:r>
              <a:rPr lang="en-US" sz="2400" dirty="0">
                <a:solidFill>
                  <a:srgbClr val="242424"/>
                </a:solidFill>
                <a:latin typeface="Arial Nova"/>
                <a:ea typeface="Segoe UI"/>
                <a:cs typeface="Segoe UI"/>
              </a:rPr>
              <a:t>Key Principle: The NICE guideline committee stressed the importance of lowering lipids "as much as possible" and using </a:t>
            </a:r>
            <a:r>
              <a:rPr lang="en-US" sz="2400" dirty="0" err="1">
                <a:solidFill>
                  <a:srgbClr val="242424"/>
                </a:solidFill>
                <a:latin typeface="Arial Nova"/>
                <a:ea typeface="Segoe UI"/>
                <a:cs typeface="Segoe UI"/>
              </a:rPr>
              <a:t>personalised</a:t>
            </a:r>
            <a:r>
              <a:rPr lang="en-US" sz="2400" dirty="0">
                <a:solidFill>
                  <a:srgbClr val="242424"/>
                </a:solidFill>
                <a:latin typeface="Arial Nova"/>
                <a:ea typeface="Segoe UI"/>
                <a:cs typeface="Segoe UI"/>
              </a:rPr>
              <a:t> targets based on clinical judgement and informed patient discussion (NICE, 2023).</a:t>
            </a:r>
            <a:endParaRPr lang="en-US" sz="2400">
              <a:latin typeface="Arial Nova"/>
            </a:endParaRPr>
          </a:p>
          <a:p>
            <a:pPr algn="ctr"/>
            <a:endParaRPr lang="en-GB"/>
          </a:p>
        </p:txBody>
      </p:sp>
    </p:spTree>
    <p:extLst>
      <p:ext uri="{BB962C8B-B14F-4D97-AF65-F5344CB8AC3E}">
        <p14:creationId xmlns:p14="http://schemas.microsoft.com/office/powerpoint/2010/main" val="8848442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EA8744-1715-F67F-D1AB-4E8FB2B8DA49}"/>
              </a:ext>
            </a:extLst>
          </p:cNvPr>
          <p:cNvSpPr txBox="1"/>
          <p:nvPr/>
        </p:nvSpPr>
        <p:spPr>
          <a:xfrm>
            <a:off x="384629" y="845457"/>
            <a:ext cx="11422742" cy="53860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100" b="1" dirty="0">
                <a:solidFill>
                  <a:srgbClr val="242424"/>
                </a:solidFill>
                <a:latin typeface="Arial Nova"/>
                <a:ea typeface="Segoe UI"/>
                <a:cs typeface="Segoe UI"/>
              </a:rPr>
              <a:t>Communication &amp; Shared Decision-Making</a:t>
            </a:r>
            <a:br>
              <a:rPr lang="en-US" sz="2100" b="1" dirty="0">
                <a:latin typeface="Arial Nova"/>
              </a:rPr>
            </a:br>
            <a:br>
              <a:rPr lang="en-US" sz="1700" dirty="0">
                <a:latin typeface="Arial Nova"/>
              </a:rPr>
            </a:br>
            <a:r>
              <a:rPr lang="en-US" sz="1700" dirty="0">
                <a:solidFill>
                  <a:srgbClr val="242424"/>
                </a:solidFill>
                <a:latin typeface="Arial Nova"/>
                <a:ea typeface="Segoe UI"/>
                <a:cs typeface="Segoe UI"/>
              </a:rPr>
              <a:t>Person-</a:t>
            </a:r>
            <a:r>
              <a:rPr lang="en-US" sz="1700" dirty="0" err="1">
                <a:solidFill>
                  <a:srgbClr val="242424"/>
                </a:solidFill>
                <a:latin typeface="Arial Nova"/>
                <a:ea typeface="Segoe UI"/>
                <a:cs typeface="Segoe UI"/>
              </a:rPr>
              <a:t>Centred</a:t>
            </a:r>
            <a:r>
              <a:rPr lang="en-US" sz="1700" dirty="0">
                <a:solidFill>
                  <a:srgbClr val="242424"/>
                </a:solidFill>
                <a:latin typeface="Arial Nova"/>
                <a:ea typeface="Segoe UI"/>
                <a:cs typeface="Segoe UI"/>
              </a:rPr>
              <a:t> Communication</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Principles of Shared Decision-Making</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NICE's approach to priority setting and care planning is grounded in the principle of reasonableness – that patients must be fully involved in decisions about their care and understand the rationale for recommendations (NICE, 2017).</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Practical Communication Strategies for Bob:</a:t>
            </a:r>
            <a:br>
              <a:rPr lang="en-US" sz="1700" dirty="0">
                <a:latin typeface="Arial Nova"/>
              </a:rPr>
            </a:br>
            <a:br>
              <a:rPr lang="en-US" sz="1700" dirty="0">
                <a:latin typeface="Arial Nova"/>
              </a:rPr>
            </a:br>
            <a:r>
              <a:rPr lang="en-US" sz="1700" dirty="0">
                <a:solidFill>
                  <a:srgbClr val="242424"/>
                </a:solidFill>
                <a:latin typeface="Arial Nova"/>
                <a:ea typeface="Segoe UI"/>
                <a:cs typeface="Segoe UI"/>
              </a:rPr>
              <a:t>· Use Plain English: Explain his QRISK3 22% risk means "22 out of 100 people like you will have a heart attack or stroke in the next 10 years"</a:t>
            </a:r>
            <a:br>
              <a:rPr lang="en-US" sz="1700" dirty="0">
                <a:latin typeface="Arial Nova"/>
              </a:rPr>
            </a:br>
            <a:r>
              <a:rPr lang="en-US" sz="1700" dirty="0">
                <a:solidFill>
                  <a:srgbClr val="242424"/>
                </a:solidFill>
                <a:latin typeface="Arial Nova"/>
                <a:ea typeface="Segoe UI"/>
                <a:cs typeface="Segoe UI"/>
              </a:rPr>
              <a:t>· Use a Patient Decision Aid: NICE provides decision aids for statin therapy to support informed choice (NICE, 2023)</a:t>
            </a:r>
            <a:br>
              <a:rPr lang="en-US" sz="1700" dirty="0">
                <a:latin typeface="Arial Nova"/>
              </a:rPr>
            </a:br>
            <a:r>
              <a:rPr lang="en-US" sz="1700" dirty="0">
                <a:solidFill>
                  <a:srgbClr val="242424"/>
                </a:solidFill>
                <a:latin typeface="Arial Nova"/>
                <a:ea typeface="Segoe UI"/>
                <a:cs typeface="Segoe UI"/>
              </a:rPr>
              <a:t>· Discuss Benefits &amp; Risks: Explain the benefits of statins (reducing risk by approximately 30%) alongside potential side effects (myalgia, increased blood glucose)</a:t>
            </a:r>
            <a:br>
              <a:rPr lang="en-US" sz="1700" dirty="0">
                <a:latin typeface="Arial Nova"/>
              </a:rPr>
            </a:br>
            <a:r>
              <a:rPr lang="en-US" sz="1700" dirty="0">
                <a:solidFill>
                  <a:srgbClr val="242424"/>
                </a:solidFill>
                <a:latin typeface="Arial Nova"/>
                <a:ea typeface="Segoe UI"/>
                <a:cs typeface="Segoe UI"/>
              </a:rPr>
              <a:t>· Address Health Literacy: Bob has a low educational level. Use visual aids and motivational interviewing techniques</a:t>
            </a:r>
            <a:br>
              <a:rPr lang="en-US" sz="1700" dirty="0">
                <a:latin typeface="Arial Nova"/>
              </a:rPr>
            </a:br>
            <a:r>
              <a:rPr lang="en-US" sz="1700" dirty="0">
                <a:solidFill>
                  <a:srgbClr val="242424"/>
                </a:solidFill>
                <a:latin typeface="Arial Nova"/>
                <a:ea typeface="Segoe UI"/>
                <a:cs typeface="Segoe UI"/>
              </a:rPr>
              <a:t>· Explore Psychosocial Beliefs: Research shows that uptake and adherence to </a:t>
            </a:r>
            <a:r>
              <a:rPr lang="en-US" sz="1700" dirty="0" err="1">
                <a:solidFill>
                  <a:srgbClr val="242424"/>
                </a:solidFill>
                <a:latin typeface="Arial Nova"/>
                <a:ea typeface="Segoe UI"/>
                <a:cs typeface="Segoe UI"/>
              </a:rPr>
              <a:t>programmes</a:t>
            </a:r>
            <a:r>
              <a:rPr lang="en-US" sz="1700" dirty="0">
                <a:solidFill>
                  <a:srgbClr val="242424"/>
                </a:solidFill>
                <a:latin typeface="Arial Nova"/>
                <a:ea typeface="Segoe UI"/>
                <a:cs typeface="Segoe UI"/>
              </a:rPr>
              <a:t> like NHS-DPP are influenced by participants' beliefs about personal risk (Bower et al., 2025)</a:t>
            </a:r>
            <a:endParaRPr lang="en-US" sz="1700">
              <a:latin typeface="Arial Nova"/>
            </a:endParaRPr>
          </a:p>
          <a:p>
            <a:pPr algn="ctr"/>
            <a:endParaRPr lang="en-GB" sz="1700" dirty="0">
              <a:latin typeface="Arial Nova"/>
            </a:endParaRPr>
          </a:p>
        </p:txBody>
      </p:sp>
    </p:spTree>
    <p:extLst>
      <p:ext uri="{BB962C8B-B14F-4D97-AF65-F5344CB8AC3E}">
        <p14:creationId xmlns:p14="http://schemas.microsoft.com/office/powerpoint/2010/main" val="40296992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E118D9-1539-8B05-4BFF-016203C09DFC}"/>
              </a:ext>
            </a:extLst>
          </p:cNvPr>
          <p:cNvSpPr txBox="1"/>
          <p:nvPr/>
        </p:nvSpPr>
        <p:spPr>
          <a:xfrm>
            <a:off x="333829" y="330200"/>
            <a:ext cx="11524342"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100" b="1" dirty="0">
                <a:solidFill>
                  <a:srgbClr val="242424"/>
                </a:solidFill>
                <a:latin typeface="Arial Nova"/>
                <a:ea typeface="Segoe UI"/>
                <a:cs typeface="Segoe UI"/>
              </a:rPr>
              <a:t>Ethical Considerations</a:t>
            </a:r>
            <a:br>
              <a:rPr lang="en-US" sz="2100" b="1" dirty="0">
                <a:latin typeface="Arial Nova"/>
              </a:rPr>
            </a:br>
            <a:br>
              <a:rPr lang="en-US" dirty="0">
                <a:latin typeface="Arial Nova"/>
              </a:rPr>
            </a:br>
            <a:r>
              <a:rPr lang="en-US" dirty="0">
                <a:solidFill>
                  <a:srgbClr val="242424"/>
                </a:solidFill>
                <a:latin typeface="Arial Nova"/>
                <a:ea typeface="Segoe UI"/>
                <a:cs typeface="Segoe UI"/>
              </a:rPr>
              <a:t>Ethical Framework for Care</a:t>
            </a:r>
            <a:br>
              <a:rPr lang="en-US" dirty="0">
                <a:latin typeface="Arial Nova"/>
              </a:rPr>
            </a:br>
            <a:br>
              <a:rPr lang="en-US" dirty="0">
                <a:latin typeface="Arial Nova"/>
              </a:rPr>
            </a:br>
            <a:r>
              <a:rPr lang="en-US" dirty="0">
                <a:solidFill>
                  <a:srgbClr val="242424"/>
                </a:solidFill>
                <a:latin typeface="Arial Nova"/>
                <a:ea typeface="Segoe UI"/>
                <a:cs typeface="Segoe UI"/>
              </a:rPr>
              <a:t>Respect for Autonomy</a:t>
            </a:r>
            <a:br>
              <a:rPr lang="en-US" dirty="0">
                <a:latin typeface="Arial Nova"/>
              </a:rPr>
            </a:br>
            <a:r>
              <a:rPr lang="en-US" dirty="0">
                <a:solidFill>
                  <a:srgbClr val="242424"/>
                </a:solidFill>
                <a:latin typeface="Arial Nova"/>
                <a:ea typeface="Segoe UI"/>
                <a:cs typeface="Segoe UI"/>
              </a:rPr>
              <a:t>Bob has the right to decline treatment. However, healthcare professionals have a duty to provide comprehensive information to support informed choice. If Bob declines statins, his informed decision must be respected (NICE, 2017).</a:t>
            </a:r>
            <a:br>
              <a:rPr lang="en-US" dirty="0">
                <a:latin typeface="Arial Nova"/>
              </a:rPr>
            </a:br>
            <a:br>
              <a:rPr lang="en-US" dirty="0">
                <a:latin typeface="Arial Nova"/>
              </a:rPr>
            </a:br>
            <a:r>
              <a:rPr lang="en-US" dirty="0">
                <a:solidFill>
                  <a:srgbClr val="242424"/>
                </a:solidFill>
                <a:latin typeface="Arial Nova"/>
                <a:ea typeface="Segoe UI"/>
                <a:cs typeface="Segoe UI"/>
              </a:rPr>
              <a:t>Beneficence &amp; Non-Maleficence</a:t>
            </a:r>
            <a:br>
              <a:rPr lang="en-US" dirty="0">
                <a:latin typeface="Arial Nova"/>
              </a:rPr>
            </a:br>
            <a:r>
              <a:rPr lang="en-US" dirty="0">
                <a:solidFill>
                  <a:srgbClr val="242424"/>
                </a:solidFill>
                <a:latin typeface="Arial Nova"/>
                <a:ea typeface="Segoe UI"/>
                <a:cs typeface="Segoe UI"/>
              </a:rPr>
              <a:t>The QALY (Quality-Adjusted Life Year) framework used by NICE ensures that interventions recommended offer good "value for money" in terms of health benefit (NICE, 2017). Statins and lifestyle </a:t>
            </a:r>
            <a:r>
              <a:rPr lang="en-US" dirty="0" err="1">
                <a:solidFill>
                  <a:srgbClr val="242424"/>
                </a:solidFill>
                <a:latin typeface="Arial Nova"/>
                <a:ea typeface="Segoe UI"/>
                <a:cs typeface="Segoe UI"/>
              </a:rPr>
              <a:t>programmes</a:t>
            </a:r>
            <a:r>
              <a:rPr lang="en-US" dirty="0">
                <a:solidFill>
                  <a:srgbClr val="242424"/>
                </a:solidFill>
                <a:latin typeface="Arial Nova"/>
                <a:ea typeface="Segoe UI"/>
                <a:cs typeface="Segoe UI"/>
              </a:rPr>
              <a:t> like NHS-DPP are both clinically effective and cost-effective (Bower et al., 2025).</a:t>
            </a:r>
            <a:br>
              <a:rPr lang="en-US" dirty="0">
                <a:latin typeface="Arial Nova"/>
              </a:rPr>
            </a:br>
            <a:br>
              <a:rPr lang="en-US" dirty="0">
                <a:latin typeface="Arial Nova"/>
              </a:rPr>
            </a:br>
            <a:r>
              <a:rPr lang="en-US" dirty="0">
                <a:solidFill>
                  <a:srgbClr val="242424"/>
                </a:solidFill>
                <a:latin typeface="Arial Nova"/>
                <a:ea typeface="Segoe UI"/>
                <a:cs typeface="Segoe UI"/>
              </a:rPr>
              <a:t>Justice &amp; Health Inequalities</a:t>
            </a:r>
            <a:br>
              <a:rPr lang="en-US" dirty="0">
                <a:latin typeface="Arial Nova"/>
              </a:rPr>
            </a:br>
            <a:r>
              <a:rPr lang="en-US" dirty="0">
                <a:solidFill>
                  <a:srgbClr val="242424"/>
                </a:solidFill>
                <a:latin typeface="Arial Nova"/>
                <a:ea typeface="Segoe UI"/>
                <a:cs typeface="Segoe UI"/>
              </a:rPr>
              <a:t>CVD burden is disproportionately concentrated in Northern England. Factors such as low education, unemployment, and poor housing are associated with higher incidence of smoking, obesity, and physical inactivity (Heart, 2026). Bob's case reflects these socioeconomic determinants.</a:t>
            </a:r>
            <a:br>
              <a:rPr lang="en-US" dirty="0">
                <a:latin typeface="Arial Nova"/>
              </a:rPr>
            </a:br>
            <a:br>
              <a:rPr lang="en-US" dirty="0">
                <a:latin typeface="Arial Nova"/>
              </a:rPr>
            </a:br>
            <a:r>
              <a:rPr lang="en-US" dirty="0">
                <a:solidFill>
                  <a:srgbClr val="242424"/>
                </a:solidFill>
                <a:latin typeface="Arial Nova"/>
                <a:ea typeface="Segoe UI"/>
                <a:cs typeface="Segoe UI"/>
              </a:rPr>
              <a:t>Recommendation: Tailor the care plan to Bob's life circumstances. Consider whether support is needed for mental health (stress), social isolation, or financial constraints.</a:t>
            </a:r>
            <a:endParaRPr lang="en-US">
              <a:latin typeface="Arial Nova"/>
            </a:endParaRPr>
          </a:p>
          <a:p>
            <a:pPr algn="ctr"/>
            <a:endParaRPr lang="en-GB" dirty="0">
              <a:latin typeface="Arial Nova"/>
            </a:endParaRPr>
          </a:p>
        </p:txBody>
      </p:sp>
    </p:spTree>
    <p:extLst>
      <p:ext uri="{BB962C8B-B14F-4D97-AF65-F5344CB8AC3E}">
        <p14:creationId xmlns:p14="http://schemas.microsoft.com/office/powerpoint/2010/main" val="9201716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7AA430-6A28-3442-B6EE-65CDB6784C7F}"/>
              </a:ext>
            </a:extLst>
          </p:cNvPr>
          <p:cNvSpPr txBox="1"/>
          <p:nvPr/>
        </p:nvSpPr>
        <p:spPr>
          <a:xfrm>
            <a:off x="653143" y="598714"/>
            <a:ext cx="10885714" cy="56630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242424"/>
                </a:solidFill>
                <a:latin typeface="Arial Nova"/>
                <a:cs typeface="Segoe UI"/>
              </a:rPr>
              <a:t>Conclusion</a:t>
            </a:r>
            <a:br>
              <a:rPr lang="en-US" sz="2000" dirty="0">
                <a:latin typeface="Arial Nova"/>
              </a:rPr>
            </a:br>
            <a:br>
              <a:rPr lang="en-US" sz="2000" dirty="0">
                <a:latin typeface="Arial Nova"/>
              </a:rPr>
            </a:br>
            <a:r>
              <a:rPr lang="en-US" sz="2000" dirty="0">
                <a:solidFill>
                  <a:srgbClr val="242424"/>
                </a:solidFill>
                <a:latin typeface="Arial Nova"/>
                <a:ea typeface="Segoe UI"/>
                <a:cs typeface="Segoe UI"/>
              </a:rPr>
              <a:t>Summary of Key Points</a:t>
            </a:r>
            <a:br>
              <a:rPr lang="en-US" sz="2000" dirty="0">
                <a:latin typeface="Arial Nova"/>
              </a:rPr>
            </a:br>
            <a:br>
              <a:rPr lang="en-US" sz="2000" dirty="0">
                <a:latin typeface="Arial Nova"/>
              </a:rPr>
            </a:br>
            <a:r>
              <a:rPr lang="en-US" sz="2000" dirty="0">
                <a:solidFill>
                  <a:srgbClr val="242424"/>
                </a:solidFill>
                <a:latin typeface="Arial Nova"/>
                <a:ea typeface="Segoe UI"/>
                <a:cs typeface="Segoe UI"/>
              </a:rPr>
              <a:t>1. Anatomy &amp; Physiology: The cardiovascular system's structure (arteries, arterioles, capillaries, veins) underpins its function of delivering blood, nutrients, and oxygen to tissues (OpenStax College, 2023).</a:t>
            </a:r>
            <a:br>
              <a:rPr lang="en-US" sz="2000" dirty="0">
                <a:latin typeface="Arial Nova"/>
              </a:rPr>
            </a:br>
            <a:r>
              <a:rPr lang="en-US" sz="2000" dirty="0">
                <a:solidFill>
                  <a:srgbClr val="242424"/>
                </a:solidFill>
                <a:latin typeface="Arial Nova"/>
                <a:ea typeface="Segoe UI"/>
                <a:cs typeface="Segoe UI"/>
              </a:rPr>
              <a:t>2. Pathophysiology: Atherosclerosis involves the build-up of lipid plaques within the tunica intima, leading to reduced compliance, increased resistance, and elevated BP (</a:t>
            </a:r>
            <a:r>
              <a:rPr lang="en-US" sz="2000" dirty="0" err="1">
                <a:solidFill>
                  <a:srgbClr val="242424"/>
                </a:solidFill>
                <a:latin typeface="Arial Nova"/>
                <a:ea typeface="Segoe UI"/>
                <a:cs typeface="Segoe UI"/>
              </a:rPr>
              <a:t>Touyz</a:t>
            </a:r>
            <a:r>
              <a:rPr lang="en-US" sz="2000" dirty="0">
                <a:solidFill>
                  <a:srgbClr val="242424"/>
                </a:solidFill>
                <a:latin typeface="Arial Nova"/>
                <a:ea typeface="Segoe UI"/>
                <a:cs typeface="Segoe UI"/>
              </a:rPr>
              <a:t> &amp; Delles, 2019).</a:t>
            </a:r>
            <a:br>
              <a:rPr lang="en-US" sz="2000" dirty="0">
                <a:latin typeface="Arial Nova"/>
              </a:rPr>
            </a:br>
            <a:r>
              <a:rPr lang="en-US" sz="2000" dirty="0">
                <a:solidFill>
                  <a:srgbClr val="242424"/>
                </a:solidFill>
                <a:latin typeface="Arial Nova"/>
                <a:ea typeface="Segoe UI"/>
                <a:cs typeface="Segoe UI"/>
              </a:rPr>
              <a:t>3. Lifestyle Impact: Smoking, hypertension, </a:t>
            </a:r>
            <a:r>
              <a:rPr lang="en-US" sz="2000" dirty="0" err="1">
                <a:solidFill>
                  <a:srgbClr val="242424"/>
                </a:solidFill>
                <a:latin typeface="Arial Nova"/>
                <a:ea typeface="Segoe UI"/>
                <a:cs typeface="Segoe UI"/>
              </a:rPr>
              <a:t>hyperlipidaemia</a:t>
            </a:r>
            <a:r>
              <a:rPr lang="en-US" sz="2000" dirty="0">
                <a:solidFill>
                  <a:srgbClr val="242424"/>
                </a:solidFill>
                <a:latin typeface="Arial Nova"/>
                <a:ea typeface="Segoe UI"/>
                <a:cs typeface="Segoe UI"/>
              </a:rPr>
              <a:t>, and obesity damage the vascular endothelium and accelerate disease progression (Heart, 2026).</a:t>
            </a:r>
            <a:br>
              <a:rPr lang="en-US" sz="2000" dirty="0">
                <a:latin typeface="Arial Nova"/>
              </a:rPr>
            </a:br>
            <a:r>
              <a:rPr lang="en-US" sz="2000" dirty="0">
                <a:solidFill>
                  <a:srgbClr val="242424"/>
                </a:solidFill>
                <a:latin typeface="Arial Nova"/>
                <a:ea typeface="Segoe UI"/>
                <a:cs typeface="Segoe UI"/>
              </a:rPr>
              <a:t>4. NICE Guidelines: NG238 provides evidence-based targets for LDL cholesterol and BP, with statins recommended first-line for primary prevention (NICE, 2023).</a:t>
            </a:r>
            <a:br>
              <a:rPr lang="en-US" sz="2000" dirty="0">
                <a:latin typeface="Arial Nova"/>
              </a:rPr>
            </a:br>
            <a:r>
              <a:rPr lang="en-US" sz="2000" dirty="0">
                <a:solidFill>
                  <a:srgbClr val="242424"/>
                </a:solidFill>
                <a:latin typeface="Arial Nova"/>
                <a:ea typeface="Segoe UI"/>
                <a:cs typeface="Segoe UI"/>
              </a:rPr>
              <a:t>5. Care Plan: A holistic plan addressing lifestyle, medication, monitoring, and psychosocial support is essential. NHS-DPP and smoking cessation services are key evidence-based resources (Bower et al., 2025).</a:t>
            </a:r>
            <a:endParaRPr lang="en-US" sz="2000">
              <a:latin typeface="Arial Nova"/>
            </a:endParaRPr>
          </a:p>
          <a:p>
            <a:pPr algn="ctr"/>
            <a:endParaRPr lang="en-GB"/>
          </a:p>
        </p:txBody>
      </p:sp>
    </p:spTree>
    <p:extLst>
      <p:ext uri="{BB962C8B-B14F-4D97-AF65-F5344CB8AC3E}">
        <p14:creationId xmlns:p14="http://schemas.microsoft.com/office/powerpoint/2010/main" val="21124057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7AE873-6FD5-CF08-E23A-ACE985314437}"/>
              </a:ext>
            </a:extLst>
          </p:cNvPr>
          <p:cNvSpPr txBox="1"/>
          <p:nvPr/>
        </p:nvSpPr>
        <p:spPr>
          <a:xfrm>
            <a:off x="551543" y="431800"/>
            <a:ext cx="11088914" cy="59708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dirty="0">
                <a:solidFill>
                  <a:srgbClr val="242424"/>
                </a:solidFill>
                <a:latin typeface="Arial Nova"/>
                <a:ea typeface="Segoe UI"/>
                <a:cs typeface="Segoe UI"/>
              </a:rPr>
              <a:t>References</a:t>
            </a:r>
            <a:br>
              <a:rPr lang="en-US" sz="2200" b="1" dirty="0">
                <a:latin typeface="Arial Nova"/>
              </a:rPr>
            </a:br>
            <a:br>
              <a:rPr lang="en-US" dirty="0">
                <a:latin typeface="Arial Nova"/>
              </a:rPr>
            </a:br>
            <a:r>
              <a:rPr lang="en-US" dirty="0">
                <a:solidFill>
                  <a:srgbClr val="242424"/>
                </a:solidFill>
                <a:latin typeface="Arial Nova"/>
                <a:ea typeface="Segoe UI"/>
                <a:cs typeface="Segoe UI"/>
              </a:rPr>
              <a:t>ASPIRE-3-PREVENT, 2024. Lifestyle and risk factor management in primary prevention. Open Heart, 11(2).</a:t>
            </a:r>
            <a:br>
              <a:rPr lang="en-US" dirty="0">
                <a:latin typeface="Arial Nova"/>
              </a:rPr>
            </a:br>
            <a:br>
              <a:rPr lang="en-US" dirty="0">
                <a:latin typeface="Arial Nova"/>
              </a:rPr>
            </a:br>
            <a:r>
              <a:rPr lang="en-US" dirty="0">
                <a:solidFill>
                  <a:srgbClr val="242424"/>
                </a:solidFill>
                <a:latin typeface="Arial Nova"/>
                <a:ea typeface="Segoe UI"/>
                <a:cs typeface="Segoe UI"/>
              </a:rPr>
              <a:t>Bower, P. et al., 2025. The effectiveness and cost-effectiveness of the NHS Diabetes Prevention </a:t>
            </a:r>
            <a:r>
              <a:rPr lang="en-US" dirty="0" err="1">
                <a:solidFill>
                  <a:srgbClr val="242424"/>
                </a:solidFill>
                <a:latin typeface="Arial Nova"/>
                <a:ea typeface="Segoe UI"/>
                <a:cs typeface="Segoe UI"/>
              </a:rPr>
              <a:t>Programme</a:t>
            </a:r>
            <a:r>
              <a:rPr lang="en-US" dirty="0">
                <a:solidFill>
                  <a:srgbClr val="242424"/>
                </a:solidFill>
                <a:latin typeface="Arial Nova"/>
                <a:ea typeface="Segoe UI"/>
                <a:cs typeface="Segoe UI"/>
              </a:rPr>
              <a:t>. Health and Social Care Delivery Research.</a:t>
            </a:r>
            <a:br>
              <a:rPr lang="en-US" dirty="0">
                <a:latin typeface="Arial Nova"/>
              </a:rPr>
            </a:br>
            <a:br>
              <a:rPr lang="en-US" dirty="0">
                <a:latin typeface="Arial Nova"/>
              </a:rPr>
            </a:br>
            <a:r>
              <a:rPr lang="en-US" dirty="0">
                <a:solidFill>
                  <a:srgbClr val="242424"/>
                </a:solidFill>
                <a:latin typeface="Arial Nova"/>
                <a:ea typeface="Segoe UI"/>
                <a:cs typeface="Segoe UI"/>
              </a:rPr>
              <a:t>Heart, 2026. Health inequalities across England and impact on cardiovascular disease. Heart Journal.</a:t>
            </a:r>
            <a:br>
              <a:rPr lang="en-US" dirty="0">
                <a:latin typeface="Arial Nova"/>
              </a:rPr>
            </a:br>
            <a:br>
              <a:rPr lang="en-US" dirty="0">
                <a:latin typeface="Arial Nova"/>
              </a:rPr>
            </a:br>
            <a:r>
              <a:rPr lang="en-US" dirty="0">
                <a:solidFill>
                  <a:srgbClr val="242424"/>
                </a:solidFill>
                <a:latin typeface="Arial Nova"/>
                <a:ea typeface="Segoe UI"/>
                <a:cs typeface="Segoe UI"/>
              </a:rPr>
              <a:t>Khatib, R., 2024. AAC Lipid Pathway: Implementing NICE Guidance in Clinical Practice. Medscape Cardiology.</a:t>
            </a:r>
            <a:br>
              <a:rPr lang="en-US" dirty="0">
                <a:latin typeface="Arial Nova"/>
              </a:rPr>
            </a:br>
            <a:br>
              <a:rPr lang="en-US" dirty="0">
                <a:latin typeface="Arial Nova"/>
              </a:rPr>
            </a:br>
            <a:r>
              <a:rPr lang="en-US" dirty="0">
                <a:solidFill>
                  <a:srgbClr val="242424"/>
                </a:solidFill>
                <a:latin typeface="Arial Nova"/>
                <a:ea typeface="Segoe UI"/>
                <a:cs typeface="Segoe UI"/>
              </a:rPr>
              <a:t>NICE, 2017. Public reasoning and health-care priority setting. Kennedy Institute of Ethics Journal, 27(1).</a:t>
            </a:r>
            <a:br>
              <a:rPr lang="en-US" dirty="0">
                <a:latin typeface="Arial Nova"/>
              </a:rPr>
            </a:br>
            <a:br>
              <a:rPr lang="en-US" dirty="0">
                <a:latin typeface="Arial Nova"/>
              </a:rPr>
            </a:br>
            <a:r>
              <a:rPr lang="en-US" dirty="0">
                <a:solidFill>
                  <a:srgbClr val="242424"/>
                </a:solidFill>
                <a:latin typeface="Arial Nova"/>
                <a:ea typeface="Segoe UI"/>
                <a:cs typeface="Segoe UI"/>
              </a:rPr>
              <a:t>NICE, 2023. Cardiovascular disease: risk assessment and reduction, including lipid modification (NG238). National Institute for Health and Care Excellence.</a:t>
            </a:r>
            <a:br>
              <a:rPr lang="en-US" dirty="0">
                <a:latin typeface="Arial Nova"/>
              </a:rPr>
            </a:br>
            <a:br>
              <a:rPr lang="en-US" dirty="0">
                <a:latin typeface="Arial Nova"/>
              </a:rPr>
            </a:br>
            <a:r>
              <a:rPr lang="en-US" dirty="0">
                <a:solidFill>
                  <a:srgbClr val="242424"/>
                </a:solidFill>
                <a:latin typeface="Arial Nova"/>
                <a:ea typeface="Segoe UI"/>
                <a:cs typeface="Segoe UI"/>
              </a:rPr>
              <a:t>OpenStax College, 2023. Anatomy and Physiology: The Cardiovascular System. OERTX Repository.</a:t>
            </a:r>
            <a:br>
              <a:rPr lang="en-US" dirty="0">
                <a:latin typeface="Arial Nova"/>
              </a:rPr>
            </a:br>
            <a:br>
              <a:rPr lang="en-US" dirty="0">
                <a:latin typeface="Arial Nova"/>
              </a:rPr>
            </a:br>
            <a:r>
              <a:rPr lang="en-US" dirty="0" err="1">
                <a:solidFill>
                  <a:srgbClr val="242424"/>
                </a:solidFill>
                <a:latin typeface="Arial Nova"/>
                <a:ea typeface="Segoe UI"/>
                <a:cs typeface="Segoe UI"/>
              </a:rPr>
              <a:t>Touyz</a:t>
            </a:r>
            <a:r>
              <a:rPr lang="en-US" dirty="0">
                <a:solidFill>
                  <a:srgbClr val="242424"/>
                </a:solidFill>
                <a:latin typeface="Arial Nova"/>
                <a:ea typeface="Segoe UI"/>
                <a:cs typeface="Segoe UI"/>
              </a:rPr>
              <a:t>, R.M. and Delles, C., 2019. Textbook of Vascular Medicine. Springer.</a:t>
            </a:r>
            <a:endParaRPr lang="en-US" dirty="0">
              <a:latin typeface="Arial Nova"/>
            </a:endParaRPr>
          </a:p>
          <a:p>
            <a:pPr algn="ctr"/>
            <a:endParaRPr lang="en-GB" dirty="0">
              <a:latin typeface="Arial Nova"/>
            </a:endParaRPr>
          </a:p>
        </p:txBody>
      </p:sp>
    </p:spTree>
    <p:extLst>
      <p:ext uri="{BB962C8B-B14F-4D97-AF65-F5344CB8AC3E}">
        <p14:creationId xmlns:p14="http://schemas.microsoft.com/office/powerpoint/2010/main" val="1006900214"/>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AccentBoxVTI</vt:lpstr>
      <vt:lpstr>STUDENT: SADIA OUSMAN STUDENT ID: 2235624 LECTURER: GILLIAN WEAVER &amp; ROBERT NARTOWSKI PROGRAMME: BSC HEALTH &amp; SOCIAL CARE  MODULE: INTRODUCTION TO PHYSIOLOGY BMHP5023 ASSIGNMENT TITLE: COMPONENT 2: PRESENTATION (POWERPOINT WITH VOICE-OVER) </vt:lpstr>
      <vt:lpstr>PowerPoint Presentation</vt:lpstr>
      <vt:lpstr>Introduction &amp; Case Overview  Patient Demographic Information  · Name: Robert Thompson (Bob) · Age: 58 years · Gender: Male · Ethnicity: White British · Occupation: HGV Driver (long-distance) · Location: North-East England · BMI: 31.2 kg/m² (Obese Class I) · Blood Pressure: 148/92 mmHg (Stage 1 Hypertension) · Total Cholesterol: 6.8 mmol/L (Raised)  Bob has no prior history of CVD events (heart attack/stroke). He attends his NHS Health Check where his QRISK3 score is calculated at 22% – indicating a high 10-year risk of developing CVD (NICE, 2023).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446</cp:revision>
  <dcterms:created xsi:type="dcterms:W3CDTF">2026-02-21T21:37:56Z</dcterms:created>
  <dcterms:modified xsi:type="dcterms:W3CDTF">2026-07-19T01:03:10Z</dcterms:modified>
</cp:coreProperties>
</file>