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8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6"/>
  </p:notesMasterIdLst>
  <p:sldIdLst>
    <p:sldId id="268" r:id="rId5"/>
    <p:sldId id="312" r:id="rId6"/>
    <p:sldId id="311" r:id="rId7"/>
    <p:sldId id="313" r:id="rId8"/>
    <p:sldId id="314" r:id="rId9"/>
    <p:sldId id="315" r:id="rId10"/>
    <p:sldId id="323" r:id="rId11"/>
    <p:sldId id="318" r:id="rId12"/>
    <p:sldId id="319" r:id="rId13"/>
    <p:sldId id="320" r:id="rId14"/>
    <p:sldId id="32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82" autoAdjust="0"/>
    <p:restoredTop sz="70554" autoAdjust="0"/>
  </p:normalViewPr>
  <p:slideViewPr>
    <p:cSldViewPr snapToGrid="0">
      <p:cViewPr varScale="1">
        <p:scale>
          <a:sx n="58" d="100"/>
          <a:sy n="58" d="100"/>
        </p:scale>
        <p:origin x="1421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5A6B6-1828-4039-AA58-52303ECAC5B0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55E4DA-8F1C-4015-A237-9371ABA4D3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130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5E4DA-8F1C-4015-A237-9371ABA4D3B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121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5E4DA-8F1C-4015-A237-9371ABA4D3B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9226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5E4DA-8F1C-4015-A237-9371ABA4D3B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231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1000"/>
              </a:spcBef>
              <a:spcAft>
                <a:spcPts val="10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5E4DA-8F1C-4015-A237-9371ABA4D3B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5872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sz="2800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5E4DA-8F1C-4015-A237-9371ABA4D3B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5751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1000"/>
              </a:spcBef>
              <a:spcAft>
                <a:spcPts val="10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5E4DA-8F1C-4015-A237-9371ABA4D3B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4420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1000"/>
              </a:spcBef>
              <a:spcAft>
                <a:spcPts val="10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5E4DA-8F1C-4015-A237-9371ABA4D3B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6630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1000"/>
              </a:spcBef>
              <a:spcAft>
                <a:spcPts val="10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5E4DA-8F1C-4015-A237-9371ABA4D3B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7051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1000"/>
              </a:spcBef>
              <a:spcAft>
                <a:spcPts val="1000"/>
              </a:spcAft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Visitbritain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(2025).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Business events research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at:&lt;https://www.visitbritain.org/research-insights/business-events-research&gt; [Accessed on 15th November 2025]</a:t>
            </a:r>
            <a:endParaRPr lang="en-US" sz="2800" b="0" dirty="0">
              <a:effectLst/>
            </a:endParaRPr>
          </a:p>
          <a:p>
            <a:pPr algn="just" rtl="0">
              <a:spcBef>
                <a:spcPts val="1000"/>
              </a:spcBef>
              <a:spcAft>
                <a:spcPts val="1000"/>
              </a:spcAft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Visitcardiff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(2025).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ANGEL HOTEL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at:&lt;https://www.visitcardiff.com/highlights/angel-hotel/#:~:text=The%20Angel%20Hotel%20is%20a,Standard%20Rooms&gt; [Accessed on 15th November 2025]</a:t>
            </a:r>
            <a:endParaRPr lang="en-US" sz="2800" b="0" dirty="0">
              <a:effectLst/>
            </a:endParaRPr>
          </a:p>
          <a:p>
            <a:pPr algn="just" rtl="0">
              <a:spcBef>
                <a:spcPts val="1000"/>
              </a:spcBef>
              <a:spcAft>
                <a:spcPts val="100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Zhang, Z., Zhang, B. and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Jinqiu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S., (2021). Analysis of risk prevention and control model for sports events based on PSO-RBF neural network.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Archives of Clinical Psychiatry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48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(1).</a:t>
            </a:r>
            <a:endParaRPr lang="en-US" sz="2800" b="0" dirty="0">
              <a:effectLst/>
            </a:endParaRPr>
          </a:p>
          <a:p>
            <a:br>
              <a:rPr lang="en-US" sz="2800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5E4DA-8F1C-4015-A237-9371ABA4D3B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721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25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2010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401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231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6775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2260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72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1850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4398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9070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3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5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6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7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8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9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10AF38-26DF-48B3-952C-4A9091D686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929" y="639097"/>
            <a:ext cx="6253317" cy="3686015"/>
          </a:xfrm>
        </p:spPr>
        <p:txBody>
          <a:bodyPr>
            <a:normAutofit fontScale="90000"/>
          </a:bodyPr>
          <a:lstStyle/>
          <a:p>
            <a:r>
              <a:rPr lang="en-US" sz="8000" dirty="0"/>
              <a:t>International Meetings Management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4179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4C0EB672-5C3B-4398-8909-966BD641CB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5266" y="495300"/>
            <a:ext cx="5171766" cy="58674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8D0DE5-3CBD-9530-58FA-0B698BAF202F}"/>
              </a:ext>
            </a:extLst>
          </p:cNvPr>
          <p:cNvSpPr txBox="1"/>
          <p:nvPr/>
        </p:nvSpPr>
        <p:spPr>
          <a:xfrm>
            <a:off x="648929" y="4736022"/>
            <a:ext cx="59042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Elena Silvia Cazacu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2207618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International Meetings Management BMIH6010</a:t>
            </a:r>
          </a:p>
        </p:txBody>
      </p:sp>
    </p:spTree>
    <p:extLst>
      <p:ext uri="{BB962C8B-B14F-4D97-AF65-F5344CB8AC3E}">
        <p14:creationId xmlns:p14="http://schemas.microsoft.com/office/powerpoint/2010/main" val="39127473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4179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010E26D9-61EC-5143-258F-E6F18979A70C}"/>
              </a:ext>
            </a:extLst>
          </p:cNvPr>
          <p:cNvSpPr txBox="1"/>
          <p:nvPr/>
        </p:nvSpPr>
        <p:spPr>
          <a:xfrm>
            <a:off x="744179" y="1574245"/>
            <a:ext cx="1024393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18991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0AF38-26DF-48B3-952C-4A9091D68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86603"/>
            <a:ext cx="7962314" cy="1450757"/>
          </a:xfrm>
        </p:spPr>
        <p:txBody>
          <a:bodyPr>
            <a:noAutofit/>
          </a:bodyPr>
          <a:lstStyle/>
          <a:p>
            <a:r>
              <a:rPr lang="en-US" sz="4000" dirty="0"/>
              <a:t>Event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197FB-49CD-4864-B8EB-9E56D4869C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8640" y="2120900"/>
            <a:ext cx="7244862" cy="3748193"/>
          </a:xfrm>
        </p:spPr>
        <p:txBody>
          <a:bodyPr/>
          <a:lstStyle/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Hosting a two days business conference event and organising the event.</a:t>
            </a:r>
          </a:p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Angel Hotel is located at the heart of Cardiff (Angelhotelcardiffcity, 2025).</a:t>
            </a:r>
          </a:p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Featuring 102 elegant bedrooms, 9 meetings rooms and accommodation facilities often are ideal to host events and serve tourists (Angelhotelcardiffcity, 2025).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C22283-00A5-4487-A6DF-396C54FF8D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4516" y="2120899"/>
            <a:ext cx="4187483" cy="4279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0500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0AF38-26DF-48B3-952C-4A9091D68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86603"/>
            <a:ext cx="7962314" cy="1450757"/>
          </a:xfrm>
        </p:spPr>
        <p:txBody>
          <a:bodyPr>
            <a:noAutofit/>
          </a:bodyPr>
          <a:lstStyle/>
          <a:p>
            <a:r>
              <a:rPr lang="en-US" sz="4000" dirty="0"/>
              <a:t>Contdd..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197FB-49CD-4864-B8EB-9E56D4869C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8640" y="2120900"/>
            <a:ext cx="7244862" cy="3748193"/>
          </a:xfrm>
        </p:spPr>
        <p:txBody>
          <a:bodyPr>
            <a:normAutofit/>
          </a:bodyPr>
          <a:lstStyle/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Hosting for 25 delegated attendees, rooms and board for two nights.</a:t>
            </a:r>
          </a:p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event will be concentrated on network building across marketing professionals . </a:t>
            </a:r>
          </a:p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All the guests will be served with separate bedrooms for the night.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22E1B3-DE91-469E-9941-3E9B14EE39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00103" y="2128274"/>
            <a:ext cx="3991897" cy="4243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217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0AF38-26DF-48B3-952C-4A9091D68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86603"/>
            <a:ext cx="7962314" cy="1450757"/>
          </a:xfrm>
        </p:spPr>
        <p:txBody>
          <a:bodyPr>
            <a:noAutofit/>
          </a:bodyPr>
          <a:lstStyle/>
          <a:p>
            <a:r>
              <a:rPr lang="en-US" sz="4000" dirty="0"/>
              <a:t>Market &amp; Demand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197FB-49CD-4864-B8EB-9E56D4869C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8640" y="2120900"/>
            <a:ext cx="7244862" cy="3748193"/>
          </a:xfrm>
        </p:spPr>
        <p:txBody>
          <a:bodyPr>
            <a:normAutofit/>
          </a:bodyPr>
          <a:lstStyle/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Hosting an event often includes proper management and holistic overview of the objective of the event to gain its success (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Mallen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Adams, 2017). </a:t>
            </a:r>
          </a:p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here are several competitors of th</a:t>
            </a: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 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Angel hotel in Cardiff that can pose a challenge in hosting events with similar events rooms.</a:t>
            </a:r>
          </a:p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Despite such competitors, the Angel Hotel in Cardiff possesses a great competitive edge in terms of their historic landmark.</a:t>
            </a:r>
          </a:p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Research from the market, the </a:t>
            </a: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Angel Hotel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is a much suitable place to hold the event due to its strong brand reputation, also newly renovated meeting spaces.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BAEEDA-8E4C-494D-9A5D-570E4E9D2D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0606" y="2120900"/>
            <a:ext cx="4021394" cy="427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943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0AF38-26DF-48B3-952C-4A9091D68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86603"/>
            <a:ext cx="7962314" cy="1450757"/>
          </a:xfrm>
        </p:spPr>
        <p:txBody>
          <a:bodyPr>
            <a:noAutofit/>
          </a:bodyPr>
          <a:lstStyle/>
          <a:p>
            <a:r>
              <a:rPr lang="en-US" sz="4000" dirty="0"/>
              <a:t>Venue Suitability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197FB-49CD-4864-B8EB-9E56D4869C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8640" y="2120900"/>
            <a:ext cx="7244862" cy="3748193"/>
          </a:xfrm>
        </p:spPr>
        <p:txBody>
          <a:bodyPr>
            <a:normAutofit/>
          </a:bodyPr>
          <a:lstStyle/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Dowson et al., (2022), planning the entire event often led to its streamlined operations and success.</a:t>
            </a:r>
          </a:p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This Angel hotel will prioritize on ensuring booking arrangements, using special rates and discount codes for 25 delegates. </a:t>
            </a:r>
          </a:p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 addition, complimentary breakfasts and snacks during the event will be served by the hotel.</a:t>
            </a:r>
          </a:p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2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Meeting room with capacity for 30-40 attendees, accommodation available.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449EF1-76EA-49B5-A514-7AC2B69BCB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77084" y="2120900"/>
            <a:ext cx="3814916" cy="4294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09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AFD0F-9CB9-AADC-9537-31F162838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601293"/>
          </a:xfrm>
        </p:spPr>
        <p:txBody>
          <a:bodyPr>
            <a:normAutofit fontScale="90000"/>
          </a:bodyPr>
          <a:lstStyle/>
          <a:p>
            <a:r>
              <a:rPr lang="en-US" dirty="0"/>
              <a:t>Financial Feasibility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06A1740-4BE4-7408-A0FF-A6AA8DCA095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32534" y="887897"/>
            <a:ext cx="4569120" cy="4981092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77959F4-E319-B349-5BA5-0FD2CF6FA7E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516688" y="887896"/>
            <a:ext cx="4638675" cy="4922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418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0AF38-26DF-48B3-952C-4A9091D68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86603"/>
            <a:ext cx="7962314" cy="1450757"/>
          </a:xfrm>
        </p:spPr>
        <p:txBody>
          <a:bodyPr>
            <a:noAutofit/>
          </a:bodyPr>
          <a:lstStyle/>
          <a:p>
            <a:r>
              <a:rPr lang="en-US" sz="4000" dirty="0"/>
              <a:t>Operational &amp; Risk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197FB-49CD-4864-B8EB-9E56D4869C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8640" y="2120900"/>
            <a:ext cx="7244862" cy="3748193"/>
          </a:xfrm>
        </p:spPr>
        <p:txBody>
          <a:bodyPr>
            <a:normAutofit/>
          </a:bodyPr>
          <a:lstStyle/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Catering with dietary options, high service quality.</a:t>
            </a:r>
          </a:p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O'Toole, (2010), has stated that event feasibility and development is significant to determine its accurate execution process.</a:t>
            </a:r>
          </a:p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dedicated separate team of employees and staff will be formed to accommodate the 25 business personnel.</a:t>
            </a:r>
          </a:p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healthcare support team will be kept on standby for quick assistance.</a:t>
            </a:r>
          </a:p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Also, the Angel Hotel's sustainability drivers will also be considered while hosting this event (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Angelpershore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2025).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EC9CEC-C2C3-4CA2-968F-B59A11D6A0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14852" y="2120900"/>
            <a:ext cx="3977148" cy="4248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8604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0AF38-26DF-48B3-952C-4A9091D68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86603"/>
            <a:ext cx="7962314" cy="1450757"/>
          </a:xfrm>
        </p:spPr>
        <p:txBody>
          <a:bodyPr>
            <a:noAutofit/>
          </a:bodyPr>
          <a:lstStyle/>
          <a:p>
            <a:r>
              <a:rPr lang="en-US" sz="4000" dirty="0"/>
              <a:t>Steps to Long-Term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197FB-49CD-4864-B8EB-9E56D4869C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8640" y="2120900"/>
            <a:ext cx="7244862" cy="3748193"/>
          </a:xfrm>
        </p:spPr>
        <p:txBody>
          <a:bodyPr>
            <a:normAutofit/>
          </a:bodyPr>
          <a:lstStyle/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strategy to gain positive delegated experience can be through efficient staff behavior. </a:t>
            </a:r>
          </a:p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clear direction from the event manager can help staff to accommodate with more accuracy (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Abolnasser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et al., 2023). </a:t>
            </a:r>
          </a:p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Tiered discount for 4th or 5th bookings, or feedback collection after the events.</a:t>
            </a:r>
          </a:p>
          <a:p>
            <a:pPr marL="342900" indent="-342900" algn="just" rtl="0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Annual Business Conference package ,post event feedback, hybrid options.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F7AD51-5EED-4739-9264-F959F75E2F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3342" y="2120899"/>
            <a:ext cx="3888658" cy="4250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3308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0AF38-26DF-48B3-952C-4A9091D68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86603"/>
            <a:ext cx="7962314" cy="1450757"/>
          </a:xfrm>
        </p:spPr>
        <p:txBody>
          <a:bodyPr>
            <a:noAutofit/>
          </a:bodyPr>
          <a:lstStyle/>
          <a:p>
            <a:r>
              <a:rPr lang="en-US" sz="4000" dirty="0"/>
              <a:t>Conclusion &amp;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197FB-49CD-4864-B8EB-9E56D4869C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0942" y="2120900"/>
            <a:ext cx="7262560" cy="873023"/>
          </a:xfrm>
        </p:spPr>
        <p:txBody>
          <a:bodyPr>
            <a:normAutofit/>
          </a:bodyPr>
          <a:lstStyle/>
          <a:p>
            <a:pPr marL="0" indent="0" algn="just" rtl="0" fontAlgn="base">
              <a:spcBef>
                <a:spcPts val="1000"/>
              </a:spcBef>
              <a:spcAft>
                <a:spcPts val="1000"/>
              </a:spcAft>
              <a:buNone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 conclusion, based on the report it can be evident that holding such a business event is </a:t>
            </a: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highly feasible for the Angel Hotel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87610CA-4280-496E-BA7E-52D6AB888F30}"/>
              </a:ext>
            </a:extLst>
          </p:cNvPr>
          <p:cNvSpPr txBox="1">
            <a:spLocks/>
          </p:cNvSpPr>
          <p:nvPr/>
        </p:nvSpPr>
        <p:spPr>
          <a:xfrm>
            <a:off x="549495" y="2851907"/>
            <a:ext cx="7244862" cy="3065616"/>
          </a:xfrm>
          <a:prstGeom prst="rect">
            <a:avLst/>
          </a:prstGeom>
        </p:spPr>
        <p:txBody>
          <a:bodyPr vert="horz" lIns="0" tIns="45720" rIns="0" bIns="45720" rtlCol="0">
            <a:normAutofit fontScale="92500"/>
          </a:bodyPr>
          <a:lstStyle>
            <a:lvl1pPr marL="91440" indent="-91440" algn="l" defTabSz="9144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1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 fontAlgn="base">
              <a:spcBef>
                <a:spcPts val="1000"/>
              </a:spcBef>
              <a:spcAft>
                <a:spcPts val="1000"/>
              </a:spcAft>
              <a:buFont typeface="Calibri" panose="020F0502020204030204" pitchFamily="34" charset="0"/>
              <a:buNone/>
            </a:pP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However, here are some of the recommendations for long-term strategic benefits such as;</a:t>
            </a:r>
          </a:p>
          <a:p>
            <a:pPr marL="342900" indent="-342900" algn="just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Angel hotel can rely on post-event feedback for better tailored event hosting. </a:t>
            </a:r>
          </a:p>
          <a:p>
            <a:pPr marL="342900" indent="-342900" algn="just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is also recommended to rely on word-of-mouth form of promotion while holding similar events. </a:t>
            </a:r>
          </a:p>
          <a:p>
            <a:pPr marL="342900" indent="-342900" algn="just" fontAlgn="base">
              <a:spcBef>
                <a:spcPts val="10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Also, it is suggested to invest on infrastructural development to align modern equipment support giving the higher market demand for such event holding.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9D97859-3677-4BEC-A7E5-6A327FF8EC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1549" y="2279548"/>
            <a:ext cx="3490452" cy="3065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2750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0AF38-26DF-48B3-952C-4A9091D68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86603"/>
            <a:ext cx="7962314" cy="495275"/>
          </a:xfrm>
        </p:spPr>
        <p:txBody>
          <a:bodyPr>
            <a:noAutofit/>
          </a:bodyPr>
          <a:lstStyle/>
          <a:p>
            <a:r>
              <a:rPr lang="en-US" sz="4000" dirty="0"/>
              <a:t>Reference list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87610CA-4280-496E-BA7E-52D6AB888F30}"/>
              </a:ext>
            </a:extLst>
          </p:cNvPr>
          <p:cNvSpPr txBox="1">
            <a:spLocks/>
          </p:cNvSpPr>
          <p:nvPr/>
        </p:nvSpPr>
        <p:spPr>
          <a:xfrm>
            <a:off x="270345" y="834673"/>
            <a:ext cx="10733876" cy="5188654"/>
          </a:xfrm>
          <a:prstGeom prst="rect">
            <a:avLst/>
          </a:prstGeom>
        </p:spPr>
        <p:txBody>
          <a:bodyPr vert="horz" lIns="0" tIns="45720" rIns="0" bIns="45720" rtlCol="0">
            <a:normAutofit fontScale="92500"/>
          </a:bodyPr>
          <a:lstStyle>
            <a:lvl1pPr marL="91440" indent="-91440" algn="l" defTabSz="9144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19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 fontAlgn="base">
              <a:spcBef>
                <a:spcPts val="1000"/>
              </a:spcBef>
              <a:spcAft>
                <a:spcPts val="1000"/>
              </a:spcAft>
              <a:buFont typeface="Calibri" panose="020F0502020204030204" pitchFamily="34" charset="0"/>
              <a:buNone/>
            </a:pPr>
            <a:r>
              <a:rPr lang="en-US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Abolnasser</a:t>
            </a: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M.S.A., Abdou, A.H., Hassan, T.H. and Salem, A.E., (2023). Transformational leadership, employee engagement, job satisfaction, and psychological well-being among hotel employees after the height of the COVID-19 pandemic: a serial mediation model. International journal of environmental research and public health, 20(4), p.3609.</a:t>
            </a:r>
          </a:p>
          <a:p>
            <a:pPr marL="0" indent="0" algn="just" fontAlgn="base">
              <a:spcBef>
                <a:spcPts val="1000"/>
              </a:spcBef>
              <a:spcAft>
                <a:spcPts val="1000"/>
              </a:spcAft>
              <a:buFont typeface="Calibri" panose="020F0502020204030204" pitchFamily="34" charset="0"/>
              <a:buNone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Angelhotelcardiffcity, (2025). About Us. [online] available at:&lt;https://www.angelhotelcardiffcity.co.uk/about-us.html&gt; [Accessed on 15th November 2025]</a:t>
            </a:r>
          </a:p>
          <a:p>
            <a:pPr marL="0" indent="0" algn="just" fontAlgn="base">
              <a:spcBef>
                <a:spcPts val="1000"/>
              </a:spcBef>
              <a:spcAft>
                <a:spcPts val="1000"/>
              </a:spcAft>
              <a:buFont typeface="Calibri" panose="020F0502020204030204" pitchFamily="34" charset="0"/>
              <a:buNone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Angelhotelcardiffcity, (2025). Welcome to the Angel Hotel – A City Centre Hotel in Cardiff. [online] available at:&lt;https://www.angelhotelcardiffcity.co.uk/&gt; [Accessed on 15th November 2025]</a:t>
            </a:r>
          </a:p>
          <a:p>
            <a:pPr marL="0" indent="0" algn="just" fontAlgn="base">
              <a:spcBef>
                <a:spcPts val="1000"/>
              </a:spcBef>
              <a:spcAft>
                <a:spcPts val="1000"/>
              </a:spcAft>
              <a:buFont typeface="Calibri" panose="020F0502020204030204" pitchFamily="34" charset="0"/>
              <a:buNone/>
            </a:pPr>
            <a:r>
              <a:rPr lang="en-US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Angelpershore</a:t>
            </a: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(2025). Sustainability. [online] available at:&lt;https://angelpershore.co.uk/sustainability/&gt; [Accessed on 15th November 2025]</a:t>
            </a:r>
          </a:p>
          <a:p>
            <a:pPr marL="0" indent="0" algn="just" fontAlgn="base">
              <a:spcBef>
                <a:spcPts val="1000"/>
              </a:spcBef>
              <a:spcAft>
                <a:spcPts val="1000"/>
              </a:spcAft>
              <a:buFont typeface="Calibri" panose="020F0502020204030204" pitchFamily="34" charset="0"/>
              <a:buNone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Dowson, R., Albert, B. and Lomax, D., (2022). Event planning and management: Principles, planning and practice. Kogan Page Publishers.</a:t>
            </a:r>
          </a:p>
          <a:p>
            <a:pPr marL="0" indent="0" algn="just" fontAlgn="base">
              <a:spcBef>
                <a:spcPts val="1000"/>
              </a:spcBef>
              <a:spcAft>
                <a:spcPts val="1000"/>
              </a:spcAft>
              <a:buFont typeface="Calibri" panose="020F0502020204030204" pitchFamily="34" charset="0"/>
              <a:buNone/>
            </a:pPr>
            <a:r>
              <a:rPr lang="en-US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Guetter</a:t>
            </a: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C.R., Altieri, M.S., Henry, M.C., Shaughnessy, E.A., </a:t>
            </a:r>
            <a:r>
              <a:rPr lang="en-US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Tasnim</a:t>
            </a: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Yu, Y.R. and Tan, S.A., (2022). In-person vs. virtual conferences: Lessons learned and how to take advantage of the best of both worlds. The American Journal of Surgery, 224(5), pp.1334-1336.</a:t>
            </a:r>
          </a:p>
          <a:p>
            <a:pPr marL="0" indent="0" algn="just" fontAlgn="base">
              <a:spcBef>
                <a:spcPts val="1000"/>
              </a:spcBef>
              <a:spcAft>
                <a:spcPts val="1000"/>
              </a:spcAft>
              <a:buFont typeface="Calibri" panose="020F0502020204030204" pitchFamily="34" charset="0"/>
              <a:buNone/>
            </a:pPr>
            <a:r>
              <a:rPr lang="en-US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Mallen</a:t>
            </a: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 and Adams, L.J., (2017). Event management in sport, recreation and tourism: theoretical and practical dimensions. Routledge.</a:t>
            </a:r>
          </a:p>
          <a:p>
            <a:pPr marL="0" indent="0" algn="just" fontAlgn="base">
              <a:spcBef>
                <a:spcPts val="1000"/>
              </a:spcBef>
              <a:spcAft>
                <a:spcPts val="1000"/>
              </a:spcAft>
              <a:buFont typeface="Calibri" panose="020F0502020204030204" pitchFamily="34" charset="0"/>
              <a:buNone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O'Toole, W., (2010). Events feasibility and development. Routledge.</a:t>
            </a:r>
          </a:p>
          <a:p>
            <a:pPr marL="0" indent="0" algn="just" fontAlgn="base">
              <a:spcBef>
                <a:spcPts val="1000"/>
              </a:spcBef>
              <a:spcAft>
                <a:spcPts val="1000"/>
              </a:spcAft>
              <a:buFont typeface="Calibri" panose="020F0502020204030204" pitchFamily="34" charset="0"/>
              <a:buNone/>
            </a:pP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Sattar, N., McGuire, D.K., </a:t>
            </a:r>
            <a:r>
              <a:rPr lang="en-US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Pavo</a:t>
            </a: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I., </a:t>
            </a:r>
            <a:r>
              <a:rPr lang="en-US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Weerakkody</a:t>
            </a: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G.J., Nishiyama, H., Wiese, R.J. and </a:t>
            </a:r>
            <a:r>
              <a:rPr lang="en-US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Zoungas</a:t>
            </a: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(2022). </a:t>
            </a:r>
            <a:r>
              <a:rPr lang="en-US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Tirzepatide</a:t>
            </a:r>
            <a:r>
              <a:rPr lang="en-US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cardiovascular event risk assessment: a pre-specified meta-analysis. Nature medicine, 28(3), pp.591-598.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  <a:buNone/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Nguyen, T.P.T., (2020). Millennial travellers' expectations for smart hotels.</a:t>
            </a:r>
          </a:p>
          <a:p>
            <a:pPr marL="0" indent="0" algn="just" fontAlgn="base">
              <a:spcBef>
                <a:spcPts val="1000"/>
              </a:spcBef>
              <a:spcAft>
                <a:spcPts val="1000"/>
              </a:spcAft>
              <a:buFont typeface="Calibri" panose="020F0502020204030204" pitchFamily="34" charset="0"/>
              <a:buNone/>
            </a:pPr>
            <a:endParaRPr lang="en-US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fontAlgn="base">
              <a:spcBef>
                <a:spcPts val="1000"/>
              </a:spcBef>
              <a:spcAft>
                <a:spcPts val="1000"/>
              </a:spcAft>
              <a:buFont typeface="Calibri" panose="020F0502020204030204" pitchFamily="34" charset="0"/>
              <a:buNone/>
            </a:pPr>
            <a:endParaRPr lang="en-US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fontAlgn="base">
              <a:spcBef>
                <a:spcPts val="1000"/>
              </a:spcBef>
              <a:spcAft>
                <a:spcPts val="1000"/>
              </a:spcAft>
              <a:buFont typeface="Calibri" panose="020F0502020204030204" pitchFamily="34" charset="0"/>
              <a:buNone/>
            </a:pPr>
            <a:endParaRPr lang="en-US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fontAlgn="base">
              <a:spcBef>
                <a:spcPts val="1000"/>
              </a:spcBef>
              <a:spcAft>
                <a:spcPts val="1000"/>
              </a:spcAft>
              <a:buFont typeface="Calibri" panose="020F0502020204030204" pitchFamily="34" charset="0"/>
              <a:buNone/>
            </a:pPr>
            <a:endParaRPr lang="en-US" sz="1800" dirty="0">
              <a:solidFill>
                <a:srgbClr val="000000"/>
              </a:solidFill>
              <a:latin typeface="Tw Cen MT" panose="020B0602020104020603" pitchFamily="34" charset="0"/>
            </a:endParaRPr>
          </a:p>
          <a:p>
            <a:pPr marL="0" indent="0" algn="just" fontAlgn="base">
              <a:spcBef>
                <a:spcPts val="1000"/>
              </a:spcBef>
              <a:spcAft>
                <a:spcPts val="1000"/>
              </a:spcAft>
              <a:buFont typeface="Calibri" panose="020F0502020204030204" pitchFamily="34" charset="0"/>
              <a:buNone/>
            </a:pPr>
            <a:endParaRPr lang="en-US" sz="1800" dirty="0">
              <a:solidFill>
                <a:srgbClr val="000000"/>
              </a:solidFill>
              <a:latin typeface="Tw Cen MT" panose="020B06020201040206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7212118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1">
    <a:dk1>
      <a:sysClr val="windowText" lastClr="000000"/>
    </a:dk1>
    <a:lt1>
      <a:sysClr val="window" lastClr="FFFFFF"/>
    </a:lt1>
    <a:dk2>
      <a:srgbClr val="39302A"/>
    </a:dk2>
    <a:lt2>
      <a:srgbClr val="E5DEDB"/>
    </a:lt2>
    <a:accent1>
      <a:srgbClr val="F36826"/>
    </a:accent1>
    <a:accent2>
      <a:srgbClr val="FB8E09"/>
    </a:accent2>
    <a:accent3>
      <a:srgbClr val="D48B32"/>
    </a:accent3>
    <a:accent4>
      <a:srgbClr val="E64823"/>
    </a:accent4>
    <a:accent5>
      <a:srgbClr val="FFCA08"/>
    </a:accent5>
    <a:accent6>
      <a:srgbClr val="AF695B"/>
    </a:accent6>
    <a:hlink>
      <a:srgbClr val="2998E3"/>
    </a:hlink>
    <a:folHlink>
      <a:srgbClr val="7F723D"/>
    </a:folHlink>
  </a:clrScheme>
</a:themeOverride>
</file>

<file path=ppt/theme/themeOverride2.xml><?xml version="1.0" encoding="utf-8"?>
<a:themeOverride xmlns:a="http://schemas.openxmlformats.org/drawingml/2006/main">
  <a:clrScheme name="Custom 41">
    <a:dk1>
      <a:sysClr val="windowText" lastClr="000000"/>
    </a:dk1>
    <a:lt1>
      <a:sysClr val="window" lastClr="FFFFFF"/>
    </a:lt1>
    <a:dk2>
      <a:srgbClr val="39302A"/>
    </a:dk2>
    <a:lt2>
      <a:srgbClr val="E5DEDB"/>
    </a:lt2>
    <a:accent1>
      <a:srgbClr val="F36826"/>
    </a:accent1>
    <a:accent2>
      <a:srgbClr val="FB8E09"/>
    </a:accent2>
    <a:accent3>
      <a:srgbClr val="D48B32"/>
    </a:accent3>
    <a:accent4>
      <a:srgbClr val="E64823"/>
    </a:accent4>
    <a:accent5>
      <a:srgbClr val="FFCA08"/>
    </a:accent5>
    <a:accent6>
      <a:srgbClr val="AF695B"/>
    </a:accent6>
    <a:hlink>
      <a:srgbClr val="2998E3"/>
    </a:hlink>
    <a:folHlink>
      <a:srgbClr val="7F723D"/>
    </a:folHlink>
  </a:clrScheme>
</a:themeOverride>
</file>

<file path=ppt/theme/themeOverride3.xml><?xml version="1.0" encoding="utf-8"?>
<a:themeOverride xmlns:a="http://schemas.openxmlformats.org/drawingml/2006/main">
  <a:clrScheme name="Custom 41">
    <a:dk1>
      <a:sysClr val="windowText" lastClr="000000"/>
    </a:dk1>
    <a:lt1>
      <a:sysClr val="window" lastClr="FFFFFF"/>
    </a:lt1>
    <a:dk2>
      <a:srgbClr val="39302A"/>
    </a:dk2>
    <a:lt2>
      <a:srgbClr val="E5DEDB"/>
    </a:lt2>
    <a:accent1>
      <a:srgbClr val="F36826"/>
    </a:accent1>
    <a:accent2>
      <a:srgbClr val="FB8E09"/>
    </a:accent2>
    <a:accent3>
      <a:srgbClr val="D48B32"/>
    </a:accent3>
    <a:accent4>
      <a:srgbClr val="E64823"/>
    </a:accent4>
    <a:accent5>
      <a:srgbClr val="FFCA08"/>
    </a:accent5>
    <a:accent6>
      <a:srgbClr val="AF695B"/>
    </a:accent6>
    <a:hlink>
      <a:srgbClr val="2998E3"/>
    </a:hlink>
    <a:folHlink>
      <a:srgbClr val="7F723D"/>
    </a:folHlink>
  </a:clrScheme>
</a:themeOverride>
</file>

<file path=ppt/theme/themeOverride4.xml><?xml version="1.0" encoding="utf-8"?>
<a:themeOverride xmlns:a="http://schemas.openxmlformats.org/drawingml/2006/main">
  <a:clrScheme name="Custom 41">
    <a:dk1>
      <a:sysClr val="windowText" lastClr="000000"/>
    </a:dk1>
    <a:lt1>
      <a:sysClr val="window" lastClr="FFFFFF"/>
    </a:lt1>
    <a:dk2>
      <a:srgbClr val="39302A"/>
    </a:dk2>
    <a:lt2>
      <a:srgbClr val="E5DEDB"/>
    </a:lt2>
    <a:accent1>
      <a:srgbClr val="F36826"/>
    </a:accent1>
    <a:accent2>
      <a:srgbClr val="FB8E09"/>
    </a:accent2>
    <a:accent3>
      <a:srgbClr val="D48B32"/>
    </a:accent3>
    <a:accent4>
      <a:srgbClr val="E64823"/>
    </a:accent4>
    <a:accent5>
      <a:srgbClr val="FFCA08"/>
    </a:accent5>
    <a:accent6>
      <a:srgbClr val="AF695B"/>
    </a:accent6>
    <a:hlink>
      <a:srgbClr val="2998E3"/>
    </a:hlink>
    <a:folHlink>
      <a:srgbClr val="7F723D"/>
    </a:folHlink>
  </a:clrScheme>
</a:themeOverride>
</file>

<file path=ppt/theme/themeOverride5.xml><?xml version="1.0" encoding="utf-8"?>
<a:themeOverride xmlns:a="http://schemas.openxmlformats.org/drawingml/2006/main">
  <a:clrScheme name="Custom 41">
    <a:dk1>
      <a:sysClr val="windowText" lastClr="000000"/>
    </a:dk1>
    <a:lt1>
      <a:sysClr val="window" lastClr="FFFFFF"/>
    </a:lt1>
    <a:dk2>
      <a:srgbClr val="39302A"/>
    </a:dk2>
    <a:lt2>
      <a:srgbClr val="E5DEDB"/>
    </a:lt2>
    <a:accent1>
      <a:srgbClr val="F36826"/>
    </a:accent1>
    <a:accent2>
      <a:srgbClr val="FB8E09"/>
    </a:accent2>
    <a:accent3>
      <a:srgbClr val="D48B32"/>
    </a:accent3>
    <a:accent4>
      <a:srgbClr val="E64823"/>
    </a:accent4>
    <a:accent5>
      <a:srgbClr val="FFCA08"/>
    </a:accent5>
    <a:accent6>
      <a:srgbClr val="AF695B"/>
    </a:accent6>
    <a:hlink>
      <a:srgbClr val="2998E3"/>
    </a:hlink>
    <a:folHlink>
      <a:srgbClr val="7F723D"/>
    </a:folHlink>
  </a:clrScheme>
</a:themeOverride>
</file>

<file path=ppt/theme/themeOverride6.xml><?xml version="1.0" encoding="utf-8"?>
<a:themeOverride xmlns:a="http://schemas.openxmlformats.org/drawingml/2006/main">
  <a:clrScheme name="Custom 41">
    <a:dk1>
      <a:sysClr val="windowText" lastClr="000000"/>
    </a:dk1>
    <a:lt1>
      <a:sysClr val="window" lastClr="FFFFFF"/>
    </a:lt1>
    <a:dk2>
      <a:srgbClr val="39302A"/>
    </a:dk2>
    <a:lt2>
      <a:srgbClr val="E5DEDB"/>
    </a:lt2>
    <a:accent1>
      <a:srgbClr val="F36826"/>
    </a:accent1>
    <a:accent2>
      <a:srgbClr val="FB8E09"/>
    </a:accent2>
    <a:accent3>
      <a:srgbClr val="D48B32"/>
    </a:accent3>
    <a:accent4>
      <a:srgbClr val="E64823"/>
    </a:accent4>
    <a:accent5>
      <a:srgbClr val="FFCA08"/>
    </a:accent5>
    <a:accent6>
      <a:srgbClr val="AF695B"/>
    </a:accent6>
    <a:hlink>
      <a:srgbClr val="2998E3"/>
    </a:hlink>
    <a:folHlink>
      <a:srgbClr val="7F723D"/>
    </a:folHlink>
  </a:clrScheme>
</a:themeOverride>
</file>

<file path=ppt/theme/themeOverride7.xml><?xml version="1.0" encoding="utf-8"?>
<a:themeOverride xmlns:a="http://schemas.openxmlformats.org/drawingml/2006/main">
  <a:clrScheme name="Custom 41">
    <a:dk1>
      <a:sysClr val="windowText" lastClr="000000"/>
    </a:dk1>
    <a:lt1>
      <a:sysClr val="window" lastClr="FFFFFF"/>
    </a:lt1>
    <a:dk2>
      <a:srgbClr val="39302A"/>
    </a:dk2>
    <a:lt2>
      <a:srgbClr val="E5DEDB"/>
    </a:lt2>
    <a:accent1>
      <a:srgbClr val="F36826"/>
    </a:accent1>
    <a:accent2>
      <a:srgbClr val="FB8E09"/>
    </a:accent2>
    <a:accent3>
      <a:srgbClr val="D48B32"/>
    </a:accent3>
    <a:accent4>
      <a:srgbClr val="E64823"/>
    </a:accent4>
    <a:accent5>
      <a:srgbClr val="FFCA08"/>
    </a:accent5>
    <a:accent6>
      <a:srgbClr val="AF695B"/>
    </a:accent6>
    <a:hlink>
      <a:srgbClr val="2998E3"/>
    </a:hlink>
    <a:folHlink>
      <a:srgbClr val="7F723D"/>
    </a:folHlink>
  </a:clrScheme>
</a:themeOverride>
</file>

<file path=ppt/theme/themeOverride8.xml><?xml version="1.0" encoding="utf-8"?>
<a:themeOverride xmlns:a="http://schemas.openxmlformats.org/drawingml/2006/main">
  <a:clrScheme name="Custom 41">
    <a:dk1>
      <a:sysClr val="windowText" lastClr="000000"/>
    </a:dk1>
    <a:lt1>
      <a:sysClr val="window" lastClr="FFFFFF"/>
    </a:lt1>
    <a:dk2>
      <a:srgbClr val="39302A"/>
    </a:dk2>
    <a:lt2>
      <a:srgbClr val="E5DEDB"/>
    </a:lt2>
    <a:accent1>
      <a:srgbClr val="F36826"/>
    </a:accent1>
    <a:accent2>
      <a:srgbClr val="FB8E09"/>
    </a:accent2>
    <a:accent3>
      <a:srgbClr val="D48B32"/>
    </a:accent3>
    <a:accent4>
      <a:srgbClr val="E64823"/>
    </a:accent4>
    <a:accent5>
      <a:srgbClr val="FFCA08"/>
    </a:accent5>
    <a:accent6>
      <a:srgbClr val="AF695B"/>
    </a:accent6>
    <a:hlink>
      <a:srgbClr val="2998E3"/>
    </a:hlink>
    <a:folHlink>
      <a:srgbClr val="7F723D"/>
    </a:folHlink>
  </a:clrScheme>
</a:themeOverride>
</file>

<file path=ppt/theme/themeOverride9.xml><?xml version="1.0" encoding="utf-8"?>
<a:themeOverride xmlns:a="http://schemas.openxmlformats.org/drawingml/2006/main">
  <a:clrScheme name="Custom 41">
    <a:dk1>
      <a:sysClr val="windowText" lastClr="000000"/>
    </a:dk1>
    <a:lt1>
      <a:sysClr val="window" lastClr="FFFFFF"/>
    </a:lt1>
    <a:dk2>
      <a:srgbClr val="39302A"/>
    </a:dk2>
    <a:lt2>
      <a:srgbClr val="E5DEDB"/>
    </a:lt2>
    <a:accent1>
      <a:srgbClr val="F36826"/>
    </a:accent1>
    <a:accent2>
      <a:srgbClr val="FB8E09"/>
    </a:accent2>
    <a:accent3>
      <a:srgbClr val="D48B32"/>
    </a:accent3>
    <a:accent4>
      <a:srgbClr val="E64823"/>
    </a:accent4>
    <a:accent5>
      <a:srgbClr val="FFCA08"/>
    </a:accent5>
    <a:accent6>
      <a:srgbClr val="AF695B"/>
    </a:accent6>
    <a:hlink>
      <a:srgbClr val="2998E3"/>
    </a:hlink>
    <a:folHlink>
      <a:srgbClr val="7F723D"/>
    </a:folHlink>
  </a:clrScheme>
</a:themeOverride>
</file>

<file path=ppt/theme/themeOverride10.xml><?xml version="1.0" encoding="utf-8"?>
<a:themeOverride xmlns:a="http://schemas.openxmlformats.org/drawingml/2006/main">
  <a:clrScheme name="Custom 41">
    <a:dk1>
      <a:sysClr val="windowText" lastClr="000000"/>
    </a:dk1>
    <a:lt1>
      <a:sysClr val="window" lastClr="FFFFFF"/>
    </a:lt1>
    <a:dk2>
      <a:srgbClr val="39302A"/>
    </a:dk2>
    <a:lt2>
      <a:srgbClr val="E5DEDB"/>
    </a:lt2>
    <a:accent1>
      <a:srgbClr val="F36826"/>
    </a:accent1>
    <a:accent2>
      <a:srgbClr val="FB8E09"/>
    </a:accent2>
    <a:accent3>
      <a:srgbClr val="D48B32"/>
    </a:accent3>
    <a:accent4>
      <a:srgbClr val="E64823"/>
    </a:accent4>
    <a:accent5>
      <a:srgbClr val="FFCA08"/>
    </a:accent5>
    <a:accent6>
      <a:srgbClr val="AF695B"/>
    </a:accent6>
    <a:hlink>
      <a:srgbClr val="2998E3"/>
    </a:hlink>
    <a:folHlink>
      <a:srgbClr val="7F723D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F5B1FD9-3BB6-4DA9-A089-3B68C2323D4F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1747A963-53E0-44AF-AF13-963FE676C68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38A3B04-B0F3-4C12-A722-52B5CF6D972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{74638B75-B63B-4C42-A2CA-AA8A2C930D58}TF427093bb-7ddc-497b-80f4-fe945bcee621ff7241c0_win32-add2936a5c77</Template>
  <TotalTime>156</TotalTime>
  <Words>1146</Words>
  <Application>Microsoft Office PowerPoint</Application>
  <PresentationFormat>Widescreen</PresentationFormat>
  <Paragraphs>69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Bookman Old Style</vt:lpstr>
      <vt:lpstr>Calibri</vt:lpstr>
      <vt:lpstr>Franklin Gothic Book</vt:lpstr>
      <vt:lpstr>Times New Roman</vt:lpstr>
      <vt:lpstr>Tw Cen MT</vt:lpstr>
      <vt:lpstr>1_RetrospectVTI</vt:lpstr>
      <vt:lpstr>International Meetings Management</vt:lpstr>
      <vt:lpstr>PowerPoint Presentation</vt:lpstr>
      <vt:lpstr>Event Overview </vt:lpstr>
      <vt:lpstr>Contdd..</vt:lpstr>
      <vt:lpstr>Market &amp; Demand Analysis </vt:lpstr>
      <vt:lpstr>Venue Suitability</vt:lpstr>
      <vt:lpstr>Financial Feasibility</vt:lpstr>
      <vt:lpstr>Operational &amp; Risk Considerations</vt:lpstr>
      <vt:lpstr>Steps to Long-Term Success</vt:lpstr>
      <vt:lpstr>Conclusion &amp; Recommendations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Meetings Management</dc:title>
  <dc:creator>Hrishin Bhattacharya</dc:creator>
  <cp:lastModifiedBy>Elena silvia Cazacu</cp:lastModifiedBy>
  <cp:revision>4</cp:revision>
  <dcterms:created xsi:type="dcterms:W3CDTF">2025-11-15T08:10:16Z</dcterms:created>
  <dcterms:modified xsi:type="dcterms:W3CDTF">2025-11-26T20:18:24Z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