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884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4630400" cy="8229600"/>
  <p:notesSz cx="8229600" cy="14630400"/>
  <p:embeddedFontLst>
    <p:embeddedFont>
      <p:font typeface="Century Gothic" panose="020B0502020202020204" pitchFamily="34" charset="0"/>
      <p:regular r:id="rId16"/>
      <p:bold r:id="rId17"/>
      <p:italic r:id="rId18"/>
      <p:boldItalic r:id="rId19"/>
    </p:embeddedFont>
    <p:embeddedFont>
      <p:font typeface="Nunito Light" pitchFamily="2" charset="0"/>
      <p:regular r:id="rId20"/>
      <p:italic r:id="rId21"/>
    </p:embeddedFont>
    <p:embeddedFont>
      <p:font typeface="Nunito Semi Bold" panose="020B0604020202020204" charset="0"/>
      <p:regular r:id="rId22"/>
    </p:embeddedFont>
    <p:embeddedFont>
      <p:font typeface="PT Sans" panose="020B0503020203020204" pitchFamily="34" charset="0"/>
      <p:regular r:id="rId23"/>
      <p:bold r:id="rId24"/>
    </p:embeddedFont>
    <p:embeddedFont>
      <p:font typeface="Wingdings 3" panose="05040102010807070707" pitchFamily="18" charset="2"/>
      <p:regular r:id="rId2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ário João" initials="MJ" lastIdx="1" clrIdx="0">
    <p:extLst>
      <p:ext uri="{19B8F6BF-5375-455C-9EA6-DF929625EA0E}">
        <p15:presenceInfo xmlns:p15="http://schemas.microsoft.com/office/powerpoint/2012/main" userId="443323ef5be4137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009" autoAdjust="0"/>
    <p:restoredTop sz="94610"/>
  </p:normalViewPr>
  <p:slideViewPr>
    <p:cSldViewPr snapToGrid="0" snapToObjects="1">
      <p:cViewPr>
        <p:scale>
          <a:sx n="50" d="100"/>
          <a:sy n="50" d="100"/>
        </p:scale>
        <p:origin x="1642" y="4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5-12-11T16:40:57.963" idx="1">
    <p:pos x="8688" y="1011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62538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5946" y="1737361"/>
            <a:ext cx="10590790" cy="3995497"/>
          </a:xfrm>
        </p:spPr>
        <p:txBody>
          <a:bodyPr anchor="b"/>
          <a:lstStyle>
            <a:lvl1pPr>
              <a:defRPr sz="86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5946" y="5732856"/>
            <a:ext cx="10590790" cy="1033704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972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45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91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64093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47862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8" y="3434080"/>
            <a:ext cx="10590788" cy="2298776"/>
          </a:xfrm>
        </p:spPr>
        <p:txBody>
          <a:bodyPr anchor="b"/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946" y="5732857"/>
            <a:ext cx="10590790" cy="1032480"/>
          </a:xfrm>
        </p:spPr>
        <p:txBody>
          <a:bodyPr anchor="t"/>
          <a:lstStyle>
            <a:lvl1pPr marL="0" indent="0" algn="l">
              <a:buNone/>
              <a:defRPr sz="24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56466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23975" y="2472690"/>
            <a:ext cx="5275607" cy="503491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5392" y="2467311"/>
            <a:ext cx="5275609" cy="5040294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0346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3975" y="2286000"/>
            <a:ext cx="527560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23975" y="3017520"/>
            <a:ext cx="5275607" cy="449008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85395" y="2286000"/>
            <a:ext cx="5275607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85395" y="3017520"/>
            <a:ext cx="5275607" cy="449008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88159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28972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74966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4" y="1737360"/>
            <a:ext cx="4081277" cy="1737360"/>
          </a:xfrm>
        </p:spPr>
        <p:txBody>
          <a:bodyPr anchor="b"/>
          <a:lstStyle>
            <a:lvl1pPr algn="l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1540" y="1737360"/>
            <a:ext cx="6235196" cy="5486400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160"/>
            </a:lvl2pPr>
            <a:lvl3pPr>
              <a:defRPr sz="192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4" y="3755137"/>
            <a:ext cx="4081276" cy="3474719"/>
          </a:xfrm>
        </p:spPr>
        <p:txBody>
          <a:bodyPr/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83194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4689" y="2225030"/>
            <a:ext cx="6111487" cy="1889770"/>
          </a:xfrm>
        </p:spPr>
        <p:txBody>
          <a:bodyPr anchor="b">
            <a:normAutofit/>
          </a:bodyPr>
          <a:lstStyle>
            <a:lvl1pPr algn="l">
              <a:defRPr sz="43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39455" y="1371600"/>
            <a:ext cx="3840480" cy="548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4389120"/>
            <a:ext cx="6101975" cy="164592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4562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8" y="5760704"/>
            <a:ext cx="10590788" cy="680086"/>
          </a:xfrm>
        </p:spPr>
        <p:txBody>
          <a:bodyPr anchor="b">
            <a:normAutofit/>
          </a:bodyPr>
          <a:lstStyle>
            <a:lvl1pPr algn="l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85946" y="822960"/>
            <a:ext cx="10590790" cy="436879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7" y="6440790"/>
            <a:ext cx="10590787" cy="592454"/>
          </a:xfrm>
        </p:spPr>
        <p:txBody>
          <a:bodyPr>
            <a:normAutofit/>
          </a:bodyPr>
          <a:lstStyle>
            <a:lvl1pPr marL="0" indent="0">
              <a:buNone/>
              <a:defRPr sz="144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5996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5" y="1737360"/>
            <a:ext cx="10590791" cy="2377440"/>
          </a:xfrm>
        </p:spPr>
        <p:txBody>
          <a:bodyPr/>
          <a:lstStyle>
            <a:lvl1pPr>
              <a:defRPr sz="57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4389120"/>
            <a:ext cx="10590791" cy="2834640"/>
          </a:xfrm>
        </p:spPr>
        <p:txBody>
          <a:bodyPr anchor="ctr">
            <a:normAutofit/>
          </a:bodyPr>
          <a:lstStyle>
            <a:lvl1pPr marL="0" indent="0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15367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2" y="1737360"/>
            <a:ext cx="9599178" cy="2788049"/>
          </a:xfrm>
        </p:spPr>
        <p:txBody>
          <a:bodyPr/>
          <a:lstStyle>
            <a:lvl1pPr>
              <a:defRPr sz="57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2316481" y="4525409"/>
            <a:ext cx="8735579" cy="410609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68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5220788"/>
            <a:ext cx="10590791" cy="2011680"/>
          </a:xfrm>
        </p:spPr>
        <p:txBody>
          <a:bodyPr anchor="ctr">
            <a:normAutofit/>
          </a:bodyPr>
          <a:lstStyle>
            <a:lvl1pPr marL="0" indent="0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1077954" y="1165504"/>
            <a:ext cx="962294" cy="234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464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96588" y="3136545"/>
            <a:ext cx="962294" cy="234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464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582767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5" y="3749041"/>
            <a:ext cx="10590792" cy="1983816"/>
          </a:xfrm>
        </p:spPr>
        <p:txBody>
          <a:bodyPr anchor="b"/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945" y="5732857"/>
            <a:ext cx="10590791" cy="1032480"/>
          </a:xfrm>
        </p:spPr>
        <p:txBody>
          <a:bodyPr anchor="t"/>
          <a:lstStyle>
            <a:lvl1pPr marL="0" indent="0" algn="l">
              <a:buNone/>
              <a:defRPr sz="24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83173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9537" y="2377440"/>
            <a:ext cx="3536239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782956" y="3200400"/>
            <a:ext cx="3512820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0392" y="2377440"/>
            <a:ext cx="3523489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47727" y="3200400"/>
            <a:ext cx="3536153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49640" y="2377440"/>
            <a:ext cx="351853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8549640" y="3200400"/>
            <a:ext cx="3518536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71370" y="2560320"/>
            <a:ext cx="0" cy="47548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8354672" y="2560320"/>
            <a:ext cx="0" cy="476025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45310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956" y="5101139"/>
            <a:ext cx="3528060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82956" y="2651760"/>
            <a:ext cx="3528060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782956" y="5792654"/>
            <a:ext cx="3528060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7251" y="5101139"/>
            <a:ext cx="3516630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67249" y="2651760"/>
            <a:ext cx="3516630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65627" y="5792653"/>
            <a:ext cx="3521287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49640" y="5101139"/>
            <a:ext cx="351853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549639" y="2651760"/>
            <a:ext cx="3518536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8549491" y="5792650"/>
            <a:ext cx="3523196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4471370" y="2560320"/>
            <a:ext cx="0" cy="47548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8354672" y="2560320"/>
            <a:ext cx="0" cy="476025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186168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98960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965055" y="516256"/>
            <a:ext cx="2103121" cy="699135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82956" y="1064897"/>
            <a:ext cx="8907779" cy="644270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129259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88681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64934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72788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816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70286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0289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15467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74166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86897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0032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3203623"/>
            <a:ext cx="4844414" cy="50259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3470817"/>
            <a:ext cx="1826894" cy="2838544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10330814" y="2011680"/>
            <a:ext cx="3383280" cy="338328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9599295" y="1"/>
            <a:ext cx="1924064" cy="136968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10327054" y="7315200"/>
            <a:ext cx="1192481" cy="9144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2525374" y="0"/>
            <a:ext cx="822960" cy="137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5334" y="543262"/>
            <a:ext cx="11285668" cy="16806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3975" y="2463502"/>
            <a:ext cx="10735849" cy="50345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2186767" y="2148842"/>
            <a:ext cx="1188719" cy="3657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32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0741888" y="3870357"/>
            <a:ext cx="4631754" cy="36576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32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2423049" y="354876"/>
            <a:ext cx="1005839" cy="92122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336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5112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  <p:sldLayoutId id="2147483902" r:id="rId18"/>
    <p:sldLayoutId id="2147483903" r:id="rId19"/>
    <p:sldLayoutId id="2147483904" r:id="rId20"/>
    <p:sldLayoutId id="2147483905" r:id="rId21"/>
    <p:sldLayoutId id="2147483906" r:id="rId22"/>
    <p:sldLayoutId id="2147483907" r:id="rId23"/>
    <p:sldLayoutId id="2147483908" r:id="rId24"/>
    <p:sldLayoutId id="2147483909" r:id="rId25"/>
    <p:sldLayoutId id="2147483910" r:id="rId26"/>
    <p:sldLayoutId id="2147483911" r:id="rId27"/>
  </p:sldLayoutIdLst>
  <p:hf sldNum="0" hdr="0" ftr="0" dt="0"/>
  <p:txStyles>
    <p:titleStyle>
      <a:lvl1pPr algn="l" defTabSz="548640" rtl="0" eaLnBrk="1" latinLnBrk="0" hangingPunct="1">
        <a:spcBef>
          <a:spcPct val="0"/>
        </a:spcBef>
        <a:buNone/>
        <a:defRPr sz="504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11480" indent="-41148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891540" indent="-34290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6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3716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2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9202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46888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30072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356616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41148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46634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7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21.xml"/><Relationship Id="rId7" Type="http://schemas.openxmlformats.org/officeDocument/2006/relationships/image" Target="../media/image1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21.sv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24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10" Type="http://schemas.openxmlformats.org/officeDocument/2006/relationships/image" Target="../media/image7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29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7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gettyimages.com/" TargetMode="External"/><Relationship Id="rId5" Type="http://schemas.openxmlformats.org/officeDocument/2006/relationships/hyperlink" Target="https://www.dreamstime.com/" TargetMode="External"/><Relationship Id="rId4" Type="http://schemas.openxmlformats.org/officeDocument/2006/relationships/hyperlink" Target="https://aeroflowhealth.com/how-a-nebulizer-will-help-with-flu-season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scover University of Wales Trinity Saint David">
            <a:extLst>
              <a:ext uri="{FF2B5EF4-FFF2-40B4-BE49-F238E27FC236}">
                <a16:creationId xmlns:a16="http://schemas.microsoft.com/office/drawing/2014/main" id="{C9F04B37-F3D8-6A35-C6D8-F60B06A36154}"/>
              </a:ext>
            </a:extLst>
          </p:cNvPr>
          <p:cNvPicPr>
            <a:picLocks noChangeAspect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610" y="726622"/>
            <a:ext cx="4687660" cy="1875064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F9F876F-16AE-2CA3-B247-15D890DF94EE}"/>
              </a:ext>
            </a:extLst>
          </p:cNvPr>
          <p:cNvSpPr txBox="1"/>
          <p:nvPr/>
        </p:nvSpPr>
        <p:spPr>
          <a:xfrm>
            <a:off x="2166257" y="3135086"/>
            <a:ext cx="778328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2400" b="1" dirty="0"/>
              <a:t>Student name</a:t>
            </a:r>
            <a:r>
              <a:rPr lang="nl-NL" sz="2400" dirty="0"/>
              <a:t>:Margarida Ferreira</a:t>
            </a:r>
            <a:endParaRPr lang="en-GB" sz="2400" dirty="0"/>
          </a:p>
          <a:p>
            <a:r>
              <a:rPr lang="nl-NL" sz="2400" b="1" dirty="0"/>
              <a:t>Student ID</a:t>
            </a:r>
            <a:r>
              <a:rPr lang="nl-NL" sz="2400" dirty="0"/>
              <a:t>:2415797</a:t>
            </a:r>
            <a:endParaRPr lang="en-GB" sz="2400" dirty="0"/>
          </a:p>
          <a:p>
            <a:r>
              <a:rPr lang="nl-NL" sz="2400" dirty="0"/>
              <a:t> </a:t>
            </a:r>
            <a:endParaRPr lang="en-GB" sz="2400" dirty="0"/>
          </a:p>
          <a:p>
            <a:r>
              <a:rPr lang="nl-NL" sz="2400" b="1" dirty="0"/>
              <a:t>Module name</a:t>
            </a:r>
            <a:r>
              <a:rPr lang="nl-NL" sz="2400" dirty="0"/>
              <a:t>:Introduction to Physiology </a:t>
            </a:r>
            <a:endParaRPr lang="en-GB" sz="2400" dirty="0"/>
          </a:p>
          <a:p>
            <a:r>
              <a:rPr lang="en-GB" sz="2400" b="1" dirty="0"/>
              <a:t>Module code</a:t>
            </a:r>
            <a:r>
              <a:rPr lang="en-GB" sz="2400" dirty="0"/>
              <a:t>:BMHP5023</a:t>
            </a:r>
          </a:p>
          <a:p>
            <a:r>
              <a:rPr lang="en-GB" sz="2400" b="1" dirty="0"/>
              <a:t>Lecturer name</a:t>
            </a:r>
            <a:r>
              <a:rPr lang="en-GB" sz="2400" dirty="0"/>
              <a:t>:Shaila Hussain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DCC43C0-F927-129A-64F0-B12419938C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909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49"/>
    </mc:Choice>
    <mc:Fallback>
      <p:transition spd="slow" advTm="15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5486400" cy="682524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24124" y="1921669"/>
            <a:ext cx="7468553" cy="21120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Respiratory System: Anatomy, Physiology &amp; Chronic Diseases</a:t>
            </a:r>
            <a:endParaRPr lang="en-US" sz="4400" dirty="0"/>
          </a:p>
        </p:txBody>
      </p:sp>
      <p:sp>
        <p:nvSpPr>
          <p:cNvPr id="4" name="Text 1"/>
          <p:cNvSpPr/>
          <p:nvPr/>
        </p:nvSpPr>
        <p:spPr>
          <a:xfrm>
            <a:off x="6324124" y="4392692"/>
            <a:ext cx="7468553" cy="1915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000"/>
              </a:lnSpc>
            </a:pPr>
            <a:r>
              <a:rPr lang="en-US" sz="1850" dirty="0">
                <a:solidFill>
                  <a:srgbClr val="FFFFFF"/>
                </a:solidFill>
                <a:latin typeface="PT Sans" panose="020B0503020203020204" pitchFamily="34" charset="0"/>
                <a:ea typeface="PT Sans" pitchFamily="34" charset="-122"/>
                <a:cs typeface="PT Sans" pitchFamily="34" charset="-120"/>
              </a:rPr>
              <a:t>Delve into the vital mechanics of breathing and explore the complexities of chronic respiratory conditions. This presentation provides a comprehensive overview for nursing and allied health students, focusing on the essential structures, functions, and common impairments of the respiratory system.</a:t>
            </a:r>
            <a:endParaRPr lang="en-US" sz="1850" dirty="0">
              <a:latin typeface="PT Sans" panose="020B0503020203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010040-7CED-6A08-1DC2-9E80578AE78B}"/>
              </a:ext>
            </a:extLst>
          </p:cNvPr>
          <p:cNvSpPr txBox="1"/>
          <p:nvPr/>
        </p:nvSpPr>
        <p:spPr>
          <a:xfrm>
            <a:off x="1828800" y="6835781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Dreamstime</a:t>
            </a:r>
            <a:r>
              <a:rPr lang="en-GB" sz="1400" dirty="0"/>
              <a:t> (n.d.)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B629F50-5323-6B2F-95FB-A877AF4BED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88"/>
    </mc:Choice>
    <mc:Fallback>
      <p:transition spd="slow" advTm="30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836771"/>
            <a:ext cx="8191857" cy="4575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28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The Blueprint of Breathing: Respiratory Anatomy</a:t>
            </a:r>
            <a:endParaRPr lang="en-US" sz="2850" dirty="0"/>
          </a:p>
        </p:txBody>
      </p:sp>
      <p:sp>
        <p:nvSpPr>
          <p:cNvPr id="3" name="Shape 1"/>
          <p:cNvSpPr/>
          <p:nvPr/>
        </p:nvSpPr>
        <p:spPr>
          <a:xfrm>
            <a:off x="837724" y="1605439"/>
            <a:ext cx="6399728" cy="5879094"/>
          </a:xfrm>
          <a:prstGeom prst="roundRect">
            <a:avLst>
              <a:gd name="adj" fmla="val 4352"/>
            </a:avLst>
          </a:prstGeom>
          <a:solidFill>
            <a:srgbClr val="00002E">
              <a:alpha val="75000"/>
            </a:srgbClr>
          </a:solidFill>
          <a:ln w="22860">
            <a:solidFill>
              <a:srgbClr val="F2B42D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60584" y="1628299"/>
            <a:ext cx="6354008" cy="466725"/>
          </a:xfrm>
          <a:prstGeom prst="roundRect">
            <a:avLst>
              <a:gd name="adj" fmla="val 44130"/>
            </a:avLst>
          </a:prstGeom>
          <a:solidFill>
            <a:srgbClr val="00002E"/>
          </a:solidFill>
          <a:ln/>
        </p:spPr>
      </p:sp>
      <p:sp>
        <p:nvSpPr>
          <p:cNvPr id="5" name="Text 3"/>
          <p:cNvSpPr/>
          <p:nvPr/>
        </p:nvSpPr>
        <p:spPr>
          <a:xfrm>
            <a:off x="3920847" y="1708190"/>
            <a:ext cx="233362" cy="291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1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016079" y="2250519"/>
            <a:ext cx="1994416" cy="228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Upper Respiratory Tract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016079" y="2572583"/>
            <a:ext cx="6043017" cy="49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50"/>
              </a:lnSpc>
            </a:pPr>
            <a:r>
              <a:rPr lang="en-US" sz="1200" dirty="0">
                <a:solidFill>
                  <a:srgbClr val="FFFFFF"/>
                </a:solidFill>
                <a:latin typeface="PT Sans" panose="020B0503020203020204" pitchFamily="34" charset="0"/>
                <a:ea typeface="PT Sans" pitchFamily="34" charset="-122"/>
                <a:cs typeface="PT Sans" pitchFamily="34" charset="-120"/>
              </a:rPr>
              <a:t>The initial pathway for air, comprising the nose, nasal cavity, pharynx, and larynx, which humidify, filter, and warm incoming air </a:t>
            </a:r>
            <a:r>
              <a:rPr lang="en-GB" sz="1200" dirty="0">
                <a:latin typeface="PT Sans" panose="020B0503020203020204" pitchFamily="34" charset="0"/>
              </a:rPr>
              <a:t>(Tortora &amp; Derrickson, 2017)</a:t>
            </a:r>
            <a:r>
              <a:rPr lang="en-US" sz="1200" dirty="0">
                <a:solidFill>
                  <a:srgbClr val="FFFFFF"/>
                </a:solidFill>
                <a:latin typeface="PT Sans" panose="020B0503020203020204" pitchFamily="34" charset="0"/>
                <a:ea typeface="PT Sans" pitchFamily="34" charset="-122"/>
                <a:cs typeface="PT Sans" pitchFamily="34" charset="-120"/>
              </a:rPr>
              <a:t>.</a:t>
            </a:r>
            <a:endParaRPr lang="en-US" sz="12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6078" y="3245525"/>
            <a:ext cx="4317921" cy="3896862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7392948" y="1605439"/>
            <a:ext cx="6399728" cy="5879094"/>
          </a:xfrm>
          <a:prstGeom prst="roundRect">
            <a:avLst>
              <a:gd name="adj" fmla="val 4352"/>
            </a:avLst>
          </a:prstGeom>
          <a:solidFill>
            <a:srgbClr val="00002E">
              <a:alpha val="75000"/>
            </a:srgbClr>
          </a:solidFill>
          <a:ln w="22860">
            <a:solidFill>
              <a:srgbClr val="D7425E"/>
            </a:solidFill>
            <a:prstDash val="solid"/>
          </a:ln>
        </p:spPr>
      </p:sp>
      <p:sp>
        <p:nvSpPr>
          <p:cNvPr id="10" name="Shape 7"/>
          <p:cNvSpPr/>
          <p:nvPr/>
        </p:nvSpPr>
        <p:spPr>
          <a:xfrm>
            <a:off x="7415808" y="1628299"/>
            <a:ext cx="6354008" cy="466725"/>
          </a:xfrm>
          <a:prstGeom prst="roundRect">
            <a:avLst>
              <a:gd name="adj" fmla="val 44130"/>
            </a:avLst>
          </a:prstGeom>
          <a:solidFill>
            <a:srgbClr val="00002E"/>
          </a:solidFill>
          <a:ln/>
        </p:spPr>
      </p:sp>
      <p:sp>
        <p:nvSpPr>
          <p:cNvPr id="11" name="Text 8"/>
          <p:cNvSpPr/>
          <p:nvPr/>
        </p:nvSpPr>
        <p:spPr>
          <a:xfrm>
            <a:off x="10476071" y="1708190"/>
            <a:ext cx="233362" cy="291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2</a:t>
            </a:r>
            <a:endParaRPr lang="en-US" sz="1800" dirty="0"/>
          </a:p>
        </p:txBody>
      </p:sp>
      <p:sp>
        <p:nvSpPr>
          <p:cNvPr id="12" name="Text 9"/>
          <p:cNvSpPr/>
          <p:nvPr/>
        </p:nvSpPr>
        <p:spPr>
          <a:xfrm>
            <a:off x="7571303" y="2250519"/>
            <a:ext cx="1998940" cy="228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Lower Respiratory Tract</a:t>
            </a:r>
            <a:endParaRPr lang="en-US" sz="1400" dirty="0"/>
          </a:p>
        </p:txBody>
      </p:sp>
      <p:sp>
        <p:nvSpPr>
          <p:cNvPr id="13" name="Text 10"/>
          <p:cNvSpPr/>
          <p:nvPr/>
        </p:nvSpPr>
        <p:spPr>
          <a:xfrm>
            <a:off x="7571303" y="2572583"/>
            <a:ext cx="6043017" cy="49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50"/>
              </a:lnSpc>
            </a:pP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 critical structures for gas exchange: trachea, bronchi, bronchioles, and the microscopic alveoli where oxygen and carbon dioxide swap places </a:t>
            </a:r>
            <a:r>
              <a:rPr lang="en-GB" sz="1200" dirty="0">
                <a:latin typeface="PT Sans" panose="020B0503020203020204" pitchFamily="34" charset="0"/>
              </a:rPr>
              <a:t>(Tortora &amp; Derrickson, 2017)</a:t>
            </a: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.</a:t>
            </a:r>
            <a:endParaRPr lang="en-US" sz="1200" dirty="0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1303" y="3245525"/>
            <a:ext cx="5056126" cy="3786653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759976" y="7639552"/>
            <a:ext cx="12954952" cy="2489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Understanding these anatomical divisions is fundamental to grasping the mechanics of respiration.</a:t>
            </a:r>
            <a:endParaRPr lang="en-US" sz="1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9F4BDEE-F13A-B839-39DA-F2841737B83F}"/>
              </a:ext>
            </a:extLst>
          </p:cNvPr>
          <p:cNvSpPr txBox="1"/>
          <p:nvPr/>
        </p:nvSpPr>
        <p:spPr>
          <a:xfrm>
            <a:off x="1090281" y="7138791"/>
            <a:ext cx="46960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McGraw-Hill Education (n.d.)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71143C-D6A0-8A0C-98F4-CCD3FA7EB582}"/>
              </a:ext>
            </a:extLst>
          </p:cNvPr>
          <p:cNvSpPr txBox="1"/>
          <p:nvPr/>
        </p:nvSpPr>
        <p:spPr>
          <a:xfrm>
            <a:off x="7742810" y="7112799"/>
            <a:ext cx="42559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McGraw-Hill Education (n.d.)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5CC78E98-F8E8-80B1-2FA4-1BB70BA323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39"/>
    </mc:Choice>
    <mc:Fallback>
      <p:transition spd="slow" advTm="59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8072" y="603528"/>
            <a:ext cx="8735616" cy="645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Lungs &amp; Respiration: The Core of Life</a:t>
            </a:r>
            <a:endParaRPr lang="en-US" sz="4050" dirty="0"/>
          </a:p>
        </p:txBody>
      </p:sp>
      <p:sp>
        <p:nvSpPr>
          <p:cNvPr id="3" name="Text 1"/>
          <p:cNvSpPr/>
          <p:nvPr/>
        </p:nvSpPr>
        <p:spPr>
          <a:xfrm>
            <a:off x="768072" y="1797487"/>
            <a:ext cx="3355538" cy="3871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Pulmonary Architecture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768072" y="2404110"/>
            <a:ext cx="6279475" cy="70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 lungs: paired organs, with the right lung typically having three lobes and the left lung two, accommodating the heart.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68072" y="3182898"/>
            <a:ext cx="6279475" cy="70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Diaphragm: the primary muscle of respiration, contracting to draw air into the lungs.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68072" y="3961686"/>
            <a:ext cx="6279475" cy="70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Intercostal muscles: assist the diaphragm in expanding and contracting the thoracic cavity.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68072" y="4740473"/>
            <a:ext cx="6279475" cy="1052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Pulmonary circulation: a dedicated circulatory system transporting deoxygenated blood to the lungs and oxygenated blood away.</a:t>
            </a:r>
            <a:endParaRPr lang="en-US" sz="17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0473" y="1474915"/>
            <a:ext cx="6279475" cy="5490567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775692" y="7263677"/>
            <a:ext cx="13094256" cy="3509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Each component plays a crucial role in maintaining efficient respiratory function.</a:t>
            </a:r>
            <a:endParaRPr lang="en-US" sz="17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C0AA23-5C60-6C6D-08B1-498072BCD852}"/>
              </a:ext>
            </a:extLst>
          </p:cNvPr>
          <p:cNvSpPr txBox="1"/>
          <p:nvPr/>
        </p:nvSpPr>
        <p:spPr>
          <a:xfrm>
            <a:off x="10122798" y="6971778"/>
            <a:ext cx="16397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Macrovector</a:t>
            </a:r>
            <a:r>
              <a:rPr lang="en-GB" sz="1200" dirty="0"/>
              <a:t> (n.d.)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AE0A01-18EA-5814-8933-719298EE71B5}"/>
              </a:ext>
            </a:extLst>
          </p:cNvPr>
          <p:cNvSpPr txBox="1"/>
          <p:nvPr/>
        </p:nvSpPr>
        <p:spPr>
          <a:xfrm>
            <a:off x="2188029" y="5870256"/>
            <a:ext cx="3080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PT Sans" panose="020B0503020203020204" pitchFamily="34" charset="0"/>
              </a:rPr>
              <a:t>(</a:t>
            </a:r>
            <a:r>
              <a:rPr lang="en-GB" sz="1600" dirty="0">
                <a:latin typeface="PT Sans" panose="020B0503020203020204" pitchFamily="34" charset="0"/>
              </a:rPr>
              <a:t>Tortora &amp; Derrickson, 2017)</a:t>
            </a:r>
            <a:endParaRPr lang="en-GB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C76FD728-0C68-152A-D36C-C725CCDC15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255"/>
    </mc:Choice>
    <mc:Fallback>
      <p:transition spd="slow" advTm="622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8862" y="329089"/>
            <a:ext cx="3986332" cy="228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The Mechanics of Respiration: How We Breathe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418862" y="713303"/>
            <a:ext cx="77748" cy="97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Nunito Light" pitchFamily="34" charset="0"/>
                <a:ea typeface="Nunito Light" pitchFamily="34" charset="-122"/>
                <a:cs typeface="Nunito Light" pitchFamily="34" charset="-120"/>
              </a:rPr>
              <a:t>01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18862" y="837724"/>
            <a:ext cx="6857405" cy="7620"/>
          </a:xfrm>
          <a:prstGeom prst="rect">
            <a:avLst/>
          </a:prstGeom>
          <a:solidFill>
            <a:srgbClr val="F2B42D"/>
          </a:solidFill>
          <a:ln/>
        </p:spPr>
      </p:sp>
      <p:sp>
        <p:nvSpPr>
          <p:cNvPr id="5" name="Text 3"/>
          <p:cNvSpPr/>
          <p:nvPr/>
        </p:nvSpPr>
        <p:spPr>
          <a:xfrm>
            <a:off x="418862" y="891779"/>
            <a:ext cx="915233" cy="99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00"/>
              </a:lnSpc>
              <a:buNone/>
            </a:pPr>
            <a:r>
              <a:rPr lang="en-US" sz="1200" u="sng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Ventilation</a:t>
            </a:r>
            <a:endParaRPr lang="en-US" sz="1200" u="sng" dirty="0"/>
          </a:p>
        </p:txBody>
      </p:sp>
      <p:sp>
        <p:nvSpPr>
          <p:cNvPr id="6" name="Text 4"/>
          <p:cNvSpPr/>
          <p:nvPr/>
        </p:nvSpPr>
        <p:spPr>
          <a:xfrm>
            <a:off x="417905" y="1103828"/>
            <a:ext cx="6857405" cy="3538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 rhythmic inflow and outflow of air, maintaining optimal gas concentrations in the alveoli. </a:t>
            </a:r>
          </a:p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This is the act of breathing in and out.</a:t>
            </a:r>
            <a:endParaRPr lang="en-US" sz="1200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862" y="1434226"/>
            <a:ext cx="4096694" cy="2944157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7354014" y="713303"/>
            <a:ext cx="77748" cy="97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Nunito Light" pitchFamily="34" charset="0"/>
                <a:ea typeface="Nunito Light" pitchFamily="34" charset="-122"/>
                <a:cs typeface="Nunito Light" pitchFamily="34" charset="-120"/>
              </a:rPr>
              <a:t>02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7354014" y="837724"/>
            <a:ext cx="6857524" cy="7620"/>
          </a:xfrm>
          <a:prstGeom prst="rect">
            <a:avLst/>
          </a:prstGeom>
          <a:solidFill>
            <a:srgbClr val="D7425E"/>
          </a:solidFill>
          <a:ln/>
        </p:spPr>
      </p:sp>
      <p:sp>
        <p:nvSpPr>
          <p:cNvPr id="10" name="Text 7"/>
          <p:cNvSpPr/>
          <p:nvPr/>
        </p:nvSpPr>
        <p:spPr>
          <a:xfrm>
            <a:off x="7354014" y="891778"/>
            <a:ext cx="915233" cy="114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00"/>
              </a:lnSpc>
              <a:buNone/>
            </a:pPr>
            <a:r>
              <a:rPr lang="en-US" sz="1200" u="sng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Gas Exchange</a:t>
            </a:r>
            <a:endParaRPr lang="en-US" sz="1200" u="sng" dirty="0"/>
          </a:p>
        </p:txBody>
      </p:sp>
      <p:sp>
        <p:nvSpPr>
          <p:cNvPr id="11" name="Text 8"/>
          <p:cNvSpPr/>
          <p:nvPr/>
        </p:nvSpPr>
        <p:spPr>
          <a:xfrm>
            <a:off x="7354014" y="1052870"/>
            <a:ext cx="6857524" cy="2486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Oxygen from inhaled air diffuses into the bloodstream, while carbon dioxide, </a:t>
            </a:r>
          </a:p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 waste product, moves from the blood into the alveoli to be exhaled.</a:t>
            </a:r>
            <a:endParaRPr lang="en-US" sz="1200" dirty="0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29902" y="1457694"/>
            <a:ext cx="2769888" cy="2961591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368863" y="4553363"/>
            <a:ext cx="257065" cy="1196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Nunito Light" pitchFamily="34" charset="0"/>
                <a:ea typeface="Nunito Light" pitchFamily="34" charset="-122"/>
                <a:cs typeface="Nunito Light" pitchFamily="34" charset="-120"/>
              </a:rPr>
              <a:t>03</a:t>
            </a:r>
            <a:endParaRPr lang="en-US" sz="1200" dirty="0"/>
          </a:p>
        </p:txBody>
      </p:sp>
      <p:sp>
        <p:nvSpPr>
          <p:cNvPr id="14" name="Shape 10"/>
          <p:cNvSpPr/>
          <p:nvPr/>
        </p:nvSpPr>
        <p:spPr>
          <a:xfrm>
            <a:off x="104047" y="4693599"/>
            <a:ext cx="6857405" cy="7620"/>
          </a:xfrm>
          <a:prstGeom prst="rect">
            <a:avLst/>
          </a:prstGeom>
          <a:solidFill>
            <a:srgbClr val="DD785E"/>
          </a:solidFill>
          <a:ln/>
        </p:spPr>
      </p:sp>
      <p:sp>
        <p:nvSpPr>
          <p:cNvPr id="15" name="Text 11"/>
          <p:cNvSpPr/>
          <p:nvPr/>
        </p:nvSpPr>
        <p:spPr>
          <a:xfrm>
            <a:off x="339202" y="4761629"/>
            <a:ext cx="915233" cy="114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00"/>
              </a:lnSpc>
              <a:buNone/>
            </a:pPr>
            <a:r>
              <a:rPr lang="en-US" sz="1200" u="sng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Perfusion</a:t>
            </a:r>
            <a:endParaRPr lang="en-US" sz="1200" u="sng" dirty="0"/>
          </a:p>
        </p:txBody>
      </p:sp>
      <p:sp>
        <p:nvSpPr>
          <p:cNvPr id="16" name="Text 12"/>
          <p:cNvSpPr/>
          <p:nvPr/>
        </p:nvSpPr>
        <p:spPr>
          <a:xfrm>
            <a:off x="339202" y="4952991"/>
            <a:ext cx="6857405" cy="124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 continuous movement of blood through the alveolar capillaries, ensuring efficient transport of gases</a:t>
            </a:r>
            <a:r>
              <a:rPr lang="en-US" sz="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.</a:t>
            </a:r>
            <a:endParaRPr lang="en-US" sz="600" dirty="0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4435" y="5304141"/>
            <a:ext cx="2638041" cy="2786376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7511772" y="4520281"/>
            <a:ext cx="77748" cy="97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Nunito Light" pitchFamily="34" charset="0"/>
                <a:ea typeface="Nunito Light" pitchFamily="34" charset="-122"/>
                <a:cs typeface="Nunito Light" pitchFamily="34" charset="-120"/>
              </a:rPr>
              <a:t>04</a:t>
            </a:r>
            <a:endParaRPr lang="en-US" sz="1200" dirty="0"/>
          </a:p>
        </p:txBody>
      </p:sp>
      <p:sp>
        <p:nvSpPr>
          <p:cNvPr id="19" name="Shape 14"/>
          <p:cNvSpPr/>
          <p:nvPr/>
        </p:nvSpPr>
        <p:spPr>
          <a:xfrm>
            <a:off x="7315200" y="4683533"/>
            <a:ext cx="6857524" cy="7620"/>
          </a:xfrm>
          <a:prstGeom prst="rect">
            <a:avLst/>
          </a:prstGeom>
          <a:solidFill>
            <a:srgbClr val="48A8E2"/>
          </a:solidFill>
          <a:ln/>
        </p:spPr>
      </p:sp>
      <p:sp>
        <p:nvSpPr>
          <p:cNvPr id="20" name="Text 15"/>
          <p:cNvSpPr/>
          <p:nvPr/>
        </p:nvSpPr>
        <p:spPr>
          <a:xfrm>
            <a:off x="7434024" y="4771104"/>
            <a:ext cx="915233" cy="114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00"/>
              </a:lnSpc>
              <a:buNone/>
            </a:pPr>
            <a:r>
              <a:rPr lang="en-US" sz="1200" u="sng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Diffusion Capacity</a:t>
            </a:r>
            <a:endParaRPr lang="en-US" sz="1200" u="sng" dirty="0"/>
          </a:p>
        </p:txBody>
      </p:sp>
      <p:sp>
        <p:nvSpPr>
          <p:cNvPr id="21" name="Text 16"/>
          <p:cNvSpPr/>
          <p:nvPr/>
        </p:nvSpPr>
        <p:spPr>
          <a:xfrm>
            <a:off x="7392888" y="4952991"/>
            <a:ext cx="6857524" cy="2781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 measure of how effectively gases can cross the thin alveolar-capillary membrane,</a:t>
            </a:r>
          </a:p>
          <a:p>
            <a:pPr marL="0" indent="0" algn="l">
              <a:lnSpc>
                <a:spcPts val="95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vital for effective oxygenation.</a:t>
            </a:r>
            <a:endParaRPr lang="en-US" sz="1200" dirty="0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7645" y="5275687"/>
            <a:ext cx="4646064" cy="2478004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418862" y="11571684"/>
            <a:ext cx="13792676" cy="124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These physiological processes are tightly regulated to meet the body's metabolic demands.</a:t>
            </a:r>
            <a:endParaRPr lang="en-US" sz="6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C962039-8A84-50A7-61B8-B9B417E511C4}"/>
              </a:ext>
            </a:extLst>
          </p:cNvPr>
          <p:cNvSpPr txBox="1"/>
          <p:nvPr/>
        </p:nvSpPr>
        <p:spPr>
          <a:xfrm>
            <a:off x="1554250" y="4353156"/>
            <a:ext cx="2514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OpenStax (n.d.)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E279622-8EE7-CB3D-F933-1DA374305122}"/>
              </a:ext>
            </a:extLst>
          </p:cNvPr>
          <p:cNvSpPr txBox="1"/>
          <p:nvPr/>
        </p:nvSpPr>
        <p:spPr>
          <a:xfrm>
            <a:off x="9480626" y="7739472"/>
            <a:ext cx="2514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OpenStax (n.d.)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4477301-6EAF-9BFD-D525-383A24A56512}"/>
              </a:ext>
            </a:extLst>
          </p:cNvPr>
          <p:cNvSpPr txBox="1"/>
          <p:nvPr/>
        </p:nvSpPr>
        <p:spPr>
          <a:xfrm>
            <a:off x="9484970" y="4234301"/>
            <a:ext cx="2514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OpenStax (n.d.)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5841C33-1C04-03C9-3F25-B413D6C2DE4D}"/>
              </a:ext>
            </a:extLst>
          </p:cNvPr>
          <p:cNvSpPr txBox="1"/>
          <p:nvPr/>
        </p:nvSpPr>
        <p:spPr>
          <a:xfrm>
            <a:off x="3892476" y="7900511"/>
            <a:ext cx="2514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OpenStax (n.d.)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2EDD17-22C3-6F0A-333B-A0F13472615F}"/>
              </a:ext>
            </a:extLst>
          </p:cNvPr>
          <p:cNvSpPr txBox="1"/>
          <p:nvPr/>
        </p:nvSpPr>
        <p:spPr>
          <a:xfrm>
            <a:off x="5854446" y="2330573"/>
            <a:ext cx="1579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latin typeface="PT Sans" panose="020B0503020203020204" pitchFamily="34" charset="0"/>
              </a:rPr>
              <a:t>West, 2016</a:t>
            </a:r>
            <a:r>
              <a:rPr lang="en-GB" dirty="0"/>
              <a:t>)</a:t>
            </a:r>
          </a:p>
        </p:txBody>
      </p:sp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73A1E7EA-9BBE-753D-8CF4-9695AD3CAF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368"/>
    </mc:Choice>
    <mc:Fallback>
      <p:transition spd="slow" advTm="643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324124" y="809149"/>
            <a:ext cx="7468553" cy="11968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700"/>
              </a:lnSpc>
              <a:buNone/>
            </a:pPr>
            <a:r>
              <a:rPr lang="en-US" sz="37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Chronic Obstructive Pulmonary Disease (COPD)</a:t>
            </a:r>
            <a:endParaRPr lang="en-US" sz="3750" dirty="0"/>
          </a:p>
        </p:txBody>
      </p:sp>
      <p:sp>
        <p:nvSpPr>
          <p:cNvPr id="4" name="Text 1"/>
          <p:cNvSpPr/>
          <p:nvPr/>
        </p:nvSpPr>
        <p:spPr>
          <a:xfrm>
            <a:off x="6324124" y="2311122"/>
            <a:ext cx="7468553" cy="9765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COPD exemplifies how normal respiratory function can be profoundly impaired. This progressive disease often manifests through inflammation, airway narrowing, and irreversible damage to lung tissue </a:t>
            </a:r>
            <a:r>
              <a:rPr lang="en-GB" sz="1600" dirty="0">
                <a:latin typeface="PT Sans" panose="020B0503020203020204" pitchFamily="34" charset="0"/>
              </a:rPr>
              <a:t>(Barnes, 2016)</a:t>
            </a: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.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6324124" y="3516511"/>
            <a:ext cx="3632597" cy="2175748"/>
          </a:xfrm>
          <a:prstGeom prst="roundRect">
            <a:avLst>
              <a:gd name="adj" fmla="val 14028"/>
            </a:avLst>
          </a:prstGeom>
          <a:solidFill>
            <a:srgbClr val="00002E"/>
          </a:solidFill>
          <a:ln w="22860">
            <a:solidFill>
              <a:srgbClr val="F2B42D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6550343" y="3742730"/>
            <a:ext cx="2393752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Airway Impairment</a:t>
            </a:r>
            <a:endParaRPr lang="en-US" sz="1850" dirty="0"/>
          </a:p>
        </p:txBody>
      </p:sp>
      <p:sp>
        <p:nvSpPr>
          <p:cNvPr id="7" name="Text 4"/>
          <p:cNvSpPr/>
          <p:nvPr/>
        </p:nvSpPr>
        <p:spPr>
          <a:xfrm>
            <a:off x="6550343" y="4163973"/>
            <a:ext cx="3180159" cy="13020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Persistent inflammation and narrowing of the airways make breathing difficult, especially during exhalation </a:t>
            </a:r>
            <a:r>
              <a:rPr lang="en-GB" sz="1600" dirty="0">
                <a:latin typeface="PT Sans" panose="020B0503020203020204" pitchFamily="34" charset="0"/>
              </a:rPr>
              <a:t>(NHS, 2023)</a:t>
            </a: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10160079" y="3516511"/>
            <a:ext cx="3632597" cy="2175748"/>
          </a:xfrm>
          <a:prstGeom prst="roundRect">
            <a:avLst>
              <a:gd name="adj" fmla="val 14028"/>
            </a:avLst>
          </a:prstGeom>
          <a:solidFill>
            <a:srgbClr val="00002E"/>
          </a:solidFill>
          <a:ln w="22860">
            <a:solidFill>
              <a:srgbClr val="D7425E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0386299" y="3644884"/>
            <a:ext cx="2393752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Alveolar Destruction</a:t>
            </a:r>
            <a:endParaRPr lang="en-US" sz="1850" dirty="0"/>
          </a:p>
        </p:txBody>
      </p:sp>
      <p:sp>
        <p:nvSpPr>
          <p:cNvPr id="10" name="Text 7"/>
          <p:cNvSpPr/>
          <p:nvPr/>
        </p:nvSpPr>
        <p:spPr>
          <a:xfrm>
            <a:off x="10386299" y="3969193"/>
            <a:ext cx="3180159" cy="13020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Emphysema, a component of COPD, leads to the destruction of alveoli, drastically reducing the surface area available for gas exchange </a:t>
            </a:r>
            <a:r>
              <a:rPr lang="en-GB" sz="1600" dirty="0">
                <a:latin typeface="PT Sans" panose="020B0503020203020204" pitchFamily="34" charset="0"/>
              </a:rPr>
              <a:t>(NHS, 2023)</a:t>
            </a: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.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6324124" y="5895618"/>
            <a:ext cx="7468553" cy="1524714"/>
          </a:xfrm>
          <a:prstGeom prst="roundRect">
            <a:avLst>
              <a:gd name="adj" fmla="val 20018"/>
            </a:avLst>
          </a:prstGeom>
          <a:solidFill>
            <a:srgbClr val="00002E"/>
          </a:solidFill>
          <a:ln w="22860">
            <a:solidFill>
              <a:srgbClr val="DD785E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6550343" y="6121837"/>
            <a:ext cx="2427922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Mucus Hypersecretion</a:t>
            </a:r>
            <a:endParaRPr lang="en-US" sz="1850" dirty="0"/>
          </a:p>
        </p:txBody>
      </p:sp>
      <p:sp>
        <p:nvSpPr>
          <p:cNvPr id="13" name="Text 10"/>
          <p:cNvSpPr/>
          <p:nvPr/>
        </p:nvSpPr>
        <p:spPr>
          <a:xfrm>
            <a:off x="6550343" y="6543080"/>
            <a:ext cx="7016115" cy="651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Increased mucus production contributes to chronic cough and further obstructs airways, trapping air within the lungs </a:t>
            </a:r>
            <a:r>
              <a:rPr lang="en-GB" sz="1600" dirty="0">
                <a:latin typeface="PT Sans" panose="020B0503020203020204" pitchFamily="34" charset="0"/>
              </a:rPr>
              <a:t>(NICE, 2019)</a:t>
            </a: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.</a:t>
            </a:r>
            <a:endParaRPr lang="en-US" sz="1600" dirty="0"/>
          </a:p>
        </p:txBody>
      </p:sp>
      <p:pic>
        <p:nvPicPr>
          <p:cNvPr id="1026" name="Picture 2" descr="How A Nebulizer Will Help With Flu Season | Aeroflow Health">
            <a:extLst>
              <a:ext uri="{FF2B5EF4-FFF2-40B4-BE49-F238E27FC236}">
                <a16:creationId xmlns:a16="http://schemas.microsoft.com/office/drawing/2014/main" id="{7D4AA376-DE88-F546-7C9B-B8F9E462E5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6021"/>
            <a:ext cx="6226629" cy="713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E4A0A46-BAD5-CCC4-340E-FD3CD6FB9F3A}"/>
              </a:ext>
            </a:extLst>
          </p:cNvPr>
          <p:cNvSpPr txBox="1"/>
          <p:nvPr/>
        </p:nvSpPr>
        <p:spPr>
          <a:xfrm>
            <a:off x="2084614" y="7219713"/>
            <a:ext cx="33636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Aeroflow</a:t>
            </a:r>
            <a:r>
              <a:rPr lang="en-GB" sz="1200" dirty="0"/>
              <a:t> Health, 2019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1A642A21-5EAD-44E1-33B1-AC8F09F6D9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905"/>
    </mc:Choice>
    <mc:Fallback>
      <p:transition spd="slow" advTm="589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7118" y="594836"/>
            <a:ext cx="9072801" cy="6361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COPD: A Vicious Cycle of Deterioration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757118" y="1750100"/>
            <a:ext cx="6294239" cy="69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Loss of elastic recoil: Damaged lung tissue loses its elasticity, leading to air trapping and hyperinflation.</a:t>
            </a:r>
            <a:endParaRPr lang="en-US" sz="1700" dirty="0"/>
          </a:p>
        </p:txBody>
      </p:sp>
      <p:sp>
        <p:nvSpPr>
          <p:cNvPr id="4" name="Text 2"/>
          <p:cNvSpPr/>
          <p:nvPr/>
        </p:nvSpPr>
        <p:spPr>
          <a:xfrm>
            <a:off x="757118" y="2517934"/>
            <a:ext cx="6294239" cy="69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Reduced oxygen levels: Impaired gas exchange results in hypoxemia, while CO₂ retention can cause hypercapnia.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57118" y="3285768"/>
            <a:ext cx="6294239" cy="69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Respiratory muscle fatigue: The constant effort to breathe can exhaust respiratory muscles, exacerbating breathlessness.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57118" y="4172664"/>
            <a:ext cx="6294239" cy="69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This cascade of effects highlights the severe impact of COPD on a patient's quality of life and overall health.</a:t>
            </a:r>
            <a:endParaRPr lang="en-US" sz="1700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6663" y="1450453"/>
            <a:ext cx="6294239" cy="62942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2D27F0-FB75-C49E-1F60-D6DA4BC40549}"/>
              </a:ext>
            </a:extLst>
          </p:cNvPr>
          <p:cNvSpPr txBox="1"/>
          <p:nvPr/>
        </p:nvSpPr>
        <p:spPr>
          <a:xfrm>
            <a:off x="10080171" y="7687159"/>
            <a:ext cx="30697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Kaulitzki</a:t>
            </a:r>
            <a:r>
              <a:rPr lang="en-GB" sz="1200" dirty="0"/>
              <a:t>, 2019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A71A75-8BB0-8590-8E3A-9775E3797E77}"/>
              </a:ext>
            </a:extLst>
          </p:cNvPr>
          <p:cNvSpPr txBox="1"/>
          <p:nvPr/>
        </p:nvSpPr>
        <p:spPr>
          <a:xfrm>
            <a:off x="1959429" y="5186494"/>
            <a:ext cx="31786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PT Sans" panose="020B0503020203020204" pitchFamily="34" charset="0"/>
              </a:rPr>
              <a:t>(Barnes, 2016; NICE, 2019)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8042F91-F874-E2DB-D58B-A1A14AEB73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759"/>
    </mc:Choice>
    <mc:Fallback>
      <p:transition spd="slow" advTm="527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4630400" cy="2378393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2366" y="3032403"/>
            <a:ext cx="5372576" cy="5595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Patient Profile: John Smith</a:t>
            </a:r>
            <a:endParaRPr lang="en-US" sz="3500" dirty="0"/>
          </a:p>
        </p:txBody>
      </p:sp>
      <p:sp>
        <p:nvSpPr>
          <p:cNvPr id="4" name="Text 1"/>
          <p:cNvSpPr/>
          <p:nvPr/>
        </p:nvSpPr>
        <p:spPr>
          <a:xfrm>
            <a:off x="1117759" y="4091345"/>
            <a:ext cx="12680275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John Smith, 68, a retired builder, lives independently but with limited mobility due to moderate COPD. His medical history reveals significant risk factors.</a:t>
            </a:r>
            <a:endParaRPr lang="en-US" sz="1450" dirty="0"/>
          </a:p>
        </p:txBody>
      </p:sp>
      <p:sp>
        <p:nvSpPr>
          <p:cNvPr id="5" name="Shape 2"/>
          <p:cNvSpPr/>
          <p:nvPr/>
        </p:nvSpPr>
        <p:spPr>
          <a:xfrm>
            <a:off x="832366" y="3877389"/>
            <a:ext cx="22860" cy="732234"/>
          </a:xfrm>
          <a:prstGeom prst="rect">
            <a:avLst/>
          </a:prstGeom>
          <a:solidFill>
            <a:srgbClr val="F2B42D"/>
          </a:solidFill>
          <a:ln/>
        </p:spPr>
      </p:sp>
      <p:sp>
        <p:nvSpPr>
          <p:cNvPr id="6" name="Shape 3"/>
          <p:cNvSpPr/>
          <p:nvPr/>
        </p:nvSpPr>
        <p:spPr>
          <a:xfrm>
            <a:off x="832366" y="4823579"/>
            <a:ext cx="12965668" cy="2237065"/>
          </a:xfrm>
          <a:prstGeom prst="roundRect">
            <a:avLst>
              <a:gd name="adj" fmla="val 4905"/>
            </a:avLst>
          </a:prstGeom>
          <a:solidFill>
            <a:srgbClr val="00002E">
              <a:alpha val="75000"/>
            </a:srgbClr>
          </a:solidFill>
          <a:ln w="22860">
            <a:solidFill>
              <a:srgbClr val="F2B42D"/>
            </a:solidFill>
            <a:prstDash val="solid"/>
          </a:ln>
        </p:spPr>
      </p:sp>
      <p:sp>
        <p:nvSpPr>
          <p:cNvPr id="7" name="Shape 4"/>
          <p:cNvSpPr/>
          <p:nvPr/>
        </p:nvSpPr>
        <p:spPr>
          <a:xfrm>
            <a:off x="809506" y="4823579"/>
            <a:ext cx="91440" cy="2237065"/>
          </a:xfrm>
          <a:prstGeom prst="roundRect">
            <a:avLst>
              <a:gd name="adj" fmla="val 312125"/>
            </a:avLst>
          </a:prstGeom>
          <a:solidFill>
            <a:srgbClr val="F2B42D"/>
          </a:solidFill>
          <a:ln/>
        </p:spPr>
      </p:sp>
      <p:sp>
        <p:nvSpPr>
          <p:cNvPr id="8" name="Text 5"/>
          <p:cNvSpPr/>
          <p:nvPr/>
        </p:nvSpPr>
        <p:spPr>
          <a:xfrm>
            <a:off x="1114068" y="5036701"/>
            <a:ext cx="2238375" cy="2797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Risk Factors</a:t>
            </a:r>
            <a:endParaRPr lang="en-US" sz="1750" dirty="0"/>
          </a:p>
        </p:txBody>
      </p:sp>
      <p:sp>
        <p:nvSpPr>
          <p:cNvPr id="9" name="Text 6"/>
          <p:cNvSpPr/>
          <p:nvPr/>
        </p:nvSpPr>
        <p:spPr>
          <a:xfrm>
            <a:off x="1114068" y="5430560"/>
            <a:ext cx="12470844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Smoking History:</a:t>
            </a:r>
            <a:r>
              <a:rPr lang="en-US" sz="14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40 years of tobacco use.</a:t>
            </a:r>
            <a:endParaRPr lang="en-US" sz="1450" dirty="0"/>
          </a:p>
        </p:txBody>
      </p:sp>
      <p:sp>
        <p:nvSpPr>
          <p:cNvPr id="10" name="Text 7"/>
          <p:cNvSpPr/>
          <p:nvPr/>
        </p:nvSpPr>
        <p:spPr>
          <a:xfrm>
            <a:off x="1114068" y="5801439"/>
            <a:ext cx="12470844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Occupational Exposure:</a:t>
            </a:r>
            <a:r>
              <a:rPr lang="en-US" sz="14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Prolonged exposure to construction dust.</a:t>
            </a:r>
            <a:endParaRPr lang="en-US" sz="1450" dirty="0"/>
          </a:p>
        </p:txBody>
      </p:sp>
      <p:sp>
        <p:nvSpPr>
          <p:cNvPr id="11" name="Text 8"/>
          <p:cNvSpPr/>
          <p:nvPr/>
        </p:nvSpPr>
        <p:spPr>
          <a:xfrm>
            <a:off x="1114068" y="6172319"/>
            <a:ext cx="12470844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Lifestyle:</a:t>
            </a:r>
            <a:r>
              <a:rPr lang="en-US" sz="14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Low physical activity and a history of poor diet.</a:t>
            </a:r>
            <a:endParaRPr lang="en-US" sz="1450" dirty="0"/>
          </a:p>
        </p:txBody>
      </p:sp>
      <p:sp>
        <p:nvSpPr>
          <p:cNvPr id="12" name="Text 9"/>
          <p:cNvSpPr/>
          <p:nvPr/>
        </p:nvSpPr>
        <p:spPr>
          <a:xfrm>
            <a:off x="1114068" y="6543199"/>
            <a:ext cx="12470844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Childhood Infections:</a:t>
            </a:r>
            <a:r>
              <a:rPr lang="en-US" sz="14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Recurring respiratory infections in early life.</a:t>
            </a:r>
            <a:endParaRPr lang="en-US" sz="1450" dirty="0"/>
          </a:p>
        </p:txBody>
      </p:sp>
      <p:sp>
        <p:nvSpPr>
          <p:cNvPr id="13" name="Text 10"/>
          <p:cNvSpPr/>
          <p:nvPr/>
        </p:nvSpPr>
        <p:spPr>
          <a:xfrm>
            <a:off x="832366" y="7274600"/>
            <a:ext cx="12965668" cy="304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These factors have cumulatively contributed to John's current respiratory health status.</a:t>
            </a:r>
            <a:endParaRPr lang="en-US" sz="1450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16EAAB39-B8D6-F9C0-B2AE-5EF6926839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15"/>
    </mc:Choice>
    <mc:Fallback>
      <p:transition spd="slow" advTm="55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4000" y="0"/>
            <a:ext cx="5486400" cy="690776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7724" y="801172"/>
            <a:ext cx="7361277" cy="5632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Comprehensive Care Plan for COPD</a:t>
            </a:r>
            <a:endParaRPr lang="en-US" sz="3500" dirty="0"/>
          </a:p>
        </p:txBody>
      </p:sp>
      <p:sp>
        <p:nvSpPr>
          <p:cNvPr id="4" name="Shape 1"/>
          <p:cNvSpPr/>
          <p:nvPr/>
        </p:nvSpPr>
        <p:spPr>
          <a:xfrm>
            <a:off x="837724" y="1651635"/>
            <a:ext cx="7468553" cy="5776674"/>
          </a:xfrm>
          <a:prstGeom prst="roundRect">
            <a:avLst>
              <a:gd name="adj" fmla="val 4973"/>
            </a:avLst>
          </a:prstGeom>
          <a:solidFill>
            <a:srgbClr val="00002E"/>
          </a:solidFill>
          <a:ln w="22860">
            <a:solidFill>
              <a:srgbClr val="F2B42D"/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860584" y="1674495"/>
            <a:ext cx="7422833" cy="2865477"/>
          </a:xfrm>
          <a:prstGeom prst="roundRect">
            <a:avLst>
              <a:gd name="adj" fmla="val 10025"/>
            </a:avLst>
          </a:prstGeom>
          <a:solidFill>
            <a:srgbClr val="00002E"/>
          </a:solidFill>
          <a:ln/>
        </p:spPr>
      </p:sp>
      <p:sp>
        <p:nvSpPr>
          <p:cNvPr id="6" name="Text 3"/>
          <p:cNvSpPr/>
          <p:nvPr/>
        </p:nvSpPr>
        <p:spPr>
          <a:xfrm>
            <a:off x="1052036" y="1865948"/>
            <a:ext cx="2751773" cy="2815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Monitoring &amp; Assessments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1052036" y="2262426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Annual spirometry and CAT score.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1052036" y="2635568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Regular pulse oximetry.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1052036" y="3008709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Inhaler technique checks.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1052036" y="3381851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Smoking cessation status review.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1052036" y="3754993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Annual flu &amp; pneumococcal vaccination.</a:t>
            </a:r>
            <a:endParaRPr lang="en-US" sz="1500" dirty="0"/>
          </a:p>
        </p:txBody>
      </p:sp>
      <p:sp>
        <p:nvSpPr>
          <p:cNvPr id="12" name="Shape 9"/>
          <p:cNvSpPr/>
          <p:nvPr/>
        </p:nvSpPr>
        <p:spPr>
          <a:xfrm>
            <a:off x="860584" y="4539972"/>
            <a:ext cx="7422833" cy="2865477"/>
          </a:xfrm>
          <a:prstGeom prst="rect">
            <a:avLst/>
          </a:prstGeom>
          <a:solidFill>
            <a:srgbClr val="00002E"/>
          </a:solidFill>
          <a:ln/>
        </p:spPr>
      </p:sp>
      <p:sp>
        <p:nvSpPr>
          <p:cNvPr id="13" name="Shape 10"/>
          <p:cNvSpPr/>
          <p:nvPr/>
        </p:nvSpPr>
        <p:spPr>
          <a:xfrm>
            <a:off x="860584" y="4539972"/>
            <a:ext cx="7422833" cy="22860"/>
          </a:xfrm>
          <a:prstGeom prst="roundRect">
            <a:avLst>
              <a:gd name="adj" fmla="val 1256592"/>
            </a:avLst>
          </a:prstGeom>
          <a:solidFill>
            <a:srgbClr val="F05B77"/>
          </a:solidFill>
          <a:ln/>
        </p:spPr>
      </p:sp>
      <p:sp>
        <p:nvSpPr>
          <p:cNvPr id="14" name="Shape 11"/>
          <p:cNvSpPr/>
          <p:nvPr/>
        </p:nvSpPr>
        <p:spPr>
          <a:xfrm>
            <a:off x="4332565" y="4312027"/>
            <a:ext cx="478750" cy="478750"/>
          </a:xfrm>
          <a:prstGeom prst="roundRect">
            <a:avLst>
              <a:gd name="adj" fmla="val 60001"/>
            </a:avLst>
          </a:prstGeom>
          <a:solidFill>
            <a:srgbClr val="00002E">
              <a:alpha val="75000"/>
            </a:srgbClr>
          </a:solidFill>
          <a:ln w="22860">
            <a:solidFill>
              <a:srgbClr val="F05B77"/>
            </a:solidFill>
            <a:prstDash val="solid"/>
          </a:ln>
        </p:spPr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52223" y="4431685"/>
            <a:ext cx="239316" cy="239316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1052036" y="5018723"/>
            <a:ext cx="2659261" cy="2815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Treatment &amp; Care Routine</a:t>
            </a:r>
            <a:endParaRPr lang="en-US" sz="1750" dirty="0"/>
          </a:p>
        </p:txBody>
      </p:sp>
      <p:sp>
        <p:nvSpPr>
          <p:cNvPr id="17" name="Text 13"/>
          <p:cNvSpPr/>
          <p:nvPr/>
        </p:nvSpPr>
        <p:spPr>
          <a:xfrm>
            <a:off x="1052036" y="5415201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Prescribed bronchodilator inhalers (SABA/LABA).</a:t>
            </a:r>
            <a:endParaRPr lang="en-US" sz="1500" dirty="0"/>
          </a:p>
        </p:txBody>
      </p:sp>
      <p:sp>
        <p:nvSpPr>
          <p:cNvPr id="18" name="Text 14"/>
          <p:cNvSpPr/>
          <p:nvPr/>
        </p:nvSpPr>
        <p:spPr>
          <a:xfrm>
            <a:off x="1052036" y="5788343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Inhaled corticosteroids (if frequent exacerbations).</a:t>
            </a:r>
            <a:endParaRPr lang="en-US" sz="1500" dirty="0"/>
          </a:p>
        </p:txBody>
      </p:sp>
      <p:sp>
        <p:nvSpPr>
          <p:cNvPr id="19" name="Text 15"/>
          <p:cNvSpPr/>
          <p:nvPr/>
        </p:nvSpPr>
        <p:spPr>
          <a:xfrm>
            <a:off x="1052036" y="6161484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Smoking cessation support.</a:t>
            </a:r>
            <a:endParaRPr lang="en-US" sz="1500" dirty="0"/>
          </a:p>
        </p:txBody>
      </p:sp>
      <p:sp>
        <p:nvSpPr>
          <p:cNvPr id="20" name="Text 16"/>
          <p:cNvSpPr/>
          <p:nvPr/>
        </p:nvSpPr>
        <p:spPr>
          <a:xfrm>
            <a:off x="1052036" y="6534626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Pulmonary rehabilitation program.</a:t>
            </a:r>
            <a:endParaRPr lang="en-US" sz="1500" dirty="0"/>
          </a:p>
        </p:txBody>
      </p:sp>
      <p:sp>
        <p:nvSpPr>
          <p:cNvPr id="21" name="Text 17"/>
          <p:cNvSpPr/>
          <p:nvPr/>
        </p:nvSpPr>
        <p:spPr>
          <a:xfrm>
            <a:off x="1052036" y="6907768"/>
            <a:ext cx="7039928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Encouragement of physical activity &amp; nutritional advice.</a:t>
            </a:r>
            <a:endParaRPr lang="en-US" sz="15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F528526-B7F1-02A7-B717-B6B9E3A6D263}"/>
              </a:ext>
            </a:extLst>
          </p:cNvPr>
          <p:cNvSpPr txBox="1"/>
          <p:nvPr/>
        </p:nvSpPr>
        <p:spPr>
          <a:xfrm>
            <a:off x="11234057" y="6257627"/>
            <a:ext cx="38093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Pexels</a:t>
            </a:r>
            <a:r>
              <a:rPr lang="en-GB" sz="1200" dirty="0"/>
              <a:t> (n.d.)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4FF2D51-F0B6-F530-1F1E-DA5C9540EABC}"/>
              </a:ext>
            </a:extLst>
          </p:cNvPr>
          <p:cNvSpPr txBox="1"/>
          <p:nvPr/>
        </p:nvSpPr>
        <p:spPr>
          <a:xfrm>
            <a:off x="6432846" y="1912442"/>
            <a:ext cx="18505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PT Sans" panose="020B0503020203020204" pitchFamily="34" charset="0"/>
              </a:rPr>
              <a:t>(NICE, 2019</a:t>
            </a:r>
            <a:r>
              <a:rPr lang="en-GB" sz="1600" dirty="0"/>
              <a:t>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08FEC3D-533F-960B-9461-113E46678D56}"/>
              </a:ext>
            </a:extLst>
          </p:cNvPr>
          <p:cNvSpPr txBox="1"/>
          <p:nvPr/>
        </p:nvSpPr>
        <p:spPr>
          <a:xfrm>
            <a:off x="6444276" y="4061222"/>
            <a:ext cx="15240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PT Sans" panose="020B0503020203020204" pitchFamily="34" charset="0"/>
              </a:rPr>
              <a:t>(NICE, 2021)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C32428E-E755-E24B-8AE6-2B68ADEEE2D4}"/>
              </a:ext>
            </a:extLst>
          </p:cNvPr>
          <p:cNvSpPr txBox="1"/>
          <p:nvPr/>
        </p:nvSpPr>
        <p:spPr>
          <a:xfrm>
            <a:off x="6547894" y="6913993"/>
            <a:ext cx="1566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PT Sans" panose="020B0503020203020204" pitchFamily="34" charset="0"/>
              </a:rPr>
              <a:t>(NHS, 2023)</a:t>
            </a:r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AD202AA9-5F37-5585-0858-31EA270C3A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181"/>
    </mc:Choice>
    <mc:Fallback>
      <p:transition spd="slow" advTm="60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5486400" cy="7685314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24124" y="692706"/>
            <a:ext cx="7468553" cy="13375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25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Effective Communication in COPD Management</a:t>
            </a:r>
            <a:endParaRPr lang="en-US" sz="4200" dirty="0"/>
          </a:p>
        </p:txBody>
      </p:sp>
      <p:sp>
        <p:nvSpPr>
          <p:cNvPr id="4" name="Text 1"/>
          <p:cNvSpPr/>
          <p:nvPr/>
        </p:nvSpPr>
        <p:spPr>
          <a:xfrm>
            <a:off x="6324124" y="2371368"/>
            <a:ext cx="7468553" cy="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Clear and empathetic communication is paramount for John's self-management and adherence to his care plan.</a:t>
            </a:r>
            <a:endParaRPr lang="en-US" sz="17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09373" y="3361908"/>
            <a:ext cx="341114" cy="341114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7063145" y="3354824"/>
            <a:ext cx="2675334" cy="334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Patient Education</a:t>
            </a:r>
            <a:endParaRPr lang="en-US" sz="2100" dirty="0"/>
          </a:p>
        </p:txBody>
      </p:sp>
      <p:sp>
        <p:nvSpPr>
          <p:cNvPr id="7" name="Text 3"/>
          <p:cNvSpPr/>
          <p:nvPr/>
        </p:nvSpPr>
        <p:spPr>
          <a:xfrm>
            <a:off x="7063145" y="3825597"/>
            <a:ext cx="6729532" cy="3638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Empower John to recognise exacerbations early.</a:t>
            </a:r>
            <a:endParaRPr lang="en-US" sz="1750" dirty="0"/>
          </a:p>
        </p:txBody>
      </p:sp>
      <p:sp>
        <p:nvSpPr>
          <p:cNvPr id="8" name="Text 4"/>
          <p:cNvSpPr/>
          <p:nvPr/>
        </p:nvSpPr>
        <p:spPr>
          <a:xfrm>
            <a:off x="7063145" y="4268986"/>
            <a:ext cx="6729532" cy="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Ensure correct inhaler usage through demonstration and feedback.</a:t>
            </a:r>
            <a:endParaRPr lang="en-US" sz="1750" dirty="0"/>
          </a:p>
        </p:txBody>
      </p:sp>
      <p:sp>
        <p:nvSpPr>
          <p:cNvPr id="9" name="Text 5"/>
          <p:cNvSpPr/>
          <p:nvPr/>
        </p:nvSpPr>
        <p:spPr>
          <a:xfrm>
            <a:off x="7063145" y="4801493"/>
            <a:ext cx="6729532" cy="3638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Develop personalised self-management strategies for daily living.</a:t>
            </a:r>
            <a:endParaRPr lang="en-US" sz="17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409373" y="5901988"/>
            <a:ext cx="341114" cy="341114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7063145" y="5894903"/>
            <a:ext cx="3049905" cy="334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Language &amp; Accessibility</a:t>
            </a:r>
            <a:endParaRPr lang="en-US" sz="2100" dirty="0"/>
          </a:p>
        </p:txBody>
      </p:sp>
      <p:sp>
        <p:nvSpPr>
          <p:cNvPr id="12" name="Text 7"/>
          <p:cNvSpPr/>
          <p:nvPr/>
        </p:nvSpPr>
        <p:spPr>
          <a:xfrm>
            <a:off x="7063145" y="6365677"/>
            <a:ext cx="6729532" cy="3638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Use simple, straightforward language, avoiding medical jargon.</a:t>
            </a:r>
            <a:endParaRPr lang="en-US" sz="1750" dirty="0"/>
          </a:p>
        </p:txBody>
      </p:sp>
      <p:sp>
        <p:nvSpPr>
          <p:cNvPr id="13" name="Text 8"/>
          <p:cNvSpPr/>
          <p:nvPr/>
        </p:nvSpPr>
        <p:spPr>
          <a:xfrm>
            <a:off x="7063145" y="6809065"/>
            <a:ext cx="6729532" cy="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Consider potential sensory (hearing) or cognitive (memory) limitations.</a:t>
            </a:r>
            <a:endParaRPr lang="en-US" sz="17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A9BD1C-9D97-9F0C-F407-3257BBEC31DC}"/>
              </a:ext>
            </a:extLst>
          </p:cNvPr>
          <p:cNvSpPr txBox="1"/>
          <p:nvPr/>
        </p:nvSpPr>
        <p:spPr>
          <a:xfrm>
            <a:off x="1430316" y="7633900"/>
            <a:ext cx="26561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Kaulitzki</a:t>
            </a:r>
            <a:r>
              <a:rPr lang="en-GB" sz="1200" dirty="0"/>
              <a:t>/Getty Images (n.d.)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34323DF-D5B2-4A8B-DA97-E5B717D2D424}"/>
              </a:ext>
            </a:extLst>
          </p:cNvPr>
          <p:cNvSpPr txBox="1"/>
          <p:nvPr/>
        </p:nvSpPr>
        <p:spPr>
          <a:xfrm>
            <a:off x="8888407" y="5174882"/>
            <a:ext cx="2449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PT Sans" panose="020B0503020203020204" pitchFamily="34" charset="0"/>
              </a:rPr>
              <a:t>(</a:t>
            </a:r>
            <a:r>
              <a:rPr lang="en-GB" sz="1600" dirty="0">
                <a:latin typeface="PT Sans" panose="020B0503020203020204" pitchFamily="34" charset="0"/>
              </a:rPr>
              <a:t>NHS England, 2023</a:t>
            </a:r>
            <a:r>
              <a:rPr lang="en-GB" dirty="0">
                <a:latin typeface="PT Sans" panose="020B0503020203020204" pitchFamily="34" charset="0"/>
              </a:rPr>
              <a:t>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6F6261D-27EE-F37B-327C-CFF29B7CDA0F}"/>
              </a:ext>
            </a:extLst>
          </p:cNvPr>
          <p:cNvSpPr txBox="1"/>
          <p:nvPr/>
        </p:nvSpPr>
        <p:spPr>
          <a:xfrm>
            <a:off x="8485857" y="7212441"/>
            <a:ext cx="16271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PT Sans" panose="020B0503020203020204" pitchFamily="34" charset="0"/>
              </a:rPr>
              <a:t>(NICE, 2019)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9D99C33C-525E-E934-3257-E23F04113E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66"/>
    </mc:Choice>
    <mc:Fallback>
      <p:transition spd="slow" advTm="540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1252776"/>
            <a:ext cx="7972187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Ethical Care &amp; Safety Protocols</a:t>
            </a:r>
            <a:endParaRPr lang="en-US" sz="4400" dirty="0"/>
          </a:p>
        </p:txBody>
      </p:sp>
      <p:sp>
        <p:nvSpPr>
          <p:cNvPr id="3" name="Text 1"/>
          <p:cNvSpPr/>
          <p:nvPr/>
        </p:nvSpPr>
        <p:spPr>
          <a:xfrm>
            <a:off x="837724" y="2435543"/>
            <a:ext cx="12954952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Providing holistic care for John involves upholding ethical principles and establishing clear safety guidelines.</a:t>
            </a:r>
            <a:endParaRPr lang="en-US" sz="1850" dirty="0"/>
          </a:p>
        </p:txBody>
      </p:sp>
      <p:sp>
        <p:nvSpPr>
          <p:cNvPr id="4" name="Shape 2"/>
          <p:cNvSpPr/>
          <p:nvPr/>
        </p:nvSpPr>
        <p:spPr>
          <a:xfrm>
            <a:off x="837724" y="3446740"/>
            <a:ext cx="6357818" cy="3529965"/>
          </a:xfrm>
          <a:prstGeom prst="roundRect">
            <a:avLst>
              <a:gd name="adj" fmla="val 4145"/>
            </a:avLst>
          </a:prstGeom>
          <a:solidFill>
            <a:srgbClr val="00002E">
              <a:alpha val="75000"/>
            </a:srgbClr>
          </a:solidFill>
          <a:ln/>
        </p:spPr>
      </p:sp>
      <p:sp>
        <p:nvSpPr>
          <p:cNvPr id="5" name="Shape 3"/>
          <p:cNvSpPr/>
          <p:nvPr/>
        </p:nvSpPr>
        <p:spPr>
          <a:xfrm>
            <a:off x="837724" y="3416260"/>
            <a:ext cx="6357818" cy="121920"/>
          </a:xfrm>
          <a:prstGeom prst="roundRect">
            <a:avLst>
              <a:gd name="adj" fmla="val 294514"/>
            </a:avLst>
          </a:prstGeom>
          <a:solidFill>
            <a:srgbClr val="F2B42D"/>
          </a:solidFill>
          <a:ln/>
        </p:spPr>
      </p:sp>
      <p:sp>
        <p:nvSpPr>
          <p:cNvPr id="6" name="Shape 4"/>
          <p:cNvSpPr/>
          <p:nvPr/>
        </p:nvSpPr>
        <p:spPr>
          <a:xfrm>
            <a:off x="3657540" y="3087767"/>
            <a:ext cx="718066" cy="718066"/>
          </a:xfrm>
          <a:prstGeom prst="roundRect">
            <a:avLst>
              <a:gd name="adj" fmla="val 127342"/>
            </a:avLst>
          </a:prstGeom>
          <a:solidFill>
            <a:srgbClr val="F2B42D"/>
          </a:solidFill>
          <a:ln/>
        </p:spPr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72925" y="3303151"/>
            <a:ext cx="287179" cy="287179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107519" y="4045148"/>
            <a:ext cx="2851547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Ethical Considerations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107519" y="4540687"/>
            <a:ext cx="581822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Uphold dignity and respect for John's autonomy.</a:t>
            </a:r>
            <a:endParaRPr lang="en-US" sz="1850" dirty="0"/>
          </a:p>
        </p:txBody>
      </p:sp>
      <p:sp>
        <p:nvSpPr>
          <p:cNvPr id="10" name="Text 7"/>
          <p:cNvSpPr/>
          <p:nvPr/>
        </p:nvSpPr>
        <p:spPr>
          <a:xfrm>
            <a:off x="1107519" y="5007412"/>
            <a:ext cx="581822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Ensure confidentiality (GDPR compliance).</a:t>
            </a:r>
            <a:endParaRPr lang="en-US" sz="1850" dirty="0"/>
          </a:p>
        </p:txBody>
      </p:sp>
      <p:sp>
        <p:nvSpPr>
          <p:cNvPr id="11" name="Text 8"/>
          <p:cNvSpPr/>
          <p:nvPr/>
        </p:nvSpPr>
        <p:spPr>
          <a:xfrm>
            <a:off x="1107519" y="5474137"/>
            <a:ext cx="581822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Obtain informed consent for all procedures.</a:t>
            </a:r>
            <a:endParaRPr lang="en-US" sz="1850" dirty="0"/>
          </a:p>
        </p:txBody>
      </p:sp>
      <p:sp>
        <p:nvSpPr>
          <p:cNvPr id="12" name="Text 9"/>
          <p:cNvSpPr/>
          <p:nvPr/>
        </p:nvSpPr>
        <p:spPr>
          <a:xfrm>
            <a:off x="1107519" y="5940862"/>
            <a:ext cx="5818227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Provide person-centred care, respecting cultural considerations.</a:t>
            </a:r>
            <a:endParaRPr lang="en-US" sz="1850" dirty="0"/>
          </a:p>
        </p:txBody>
      </p:sp>
      <p:sp>
        <p:nvSpPr>
          <p:cNvPr id="13" name="Shape 10"/>
          <p:cNvSpPr/>
          <p:nvPr/>
        </p:nvSpPr>
        <p:spPr>
          <a:xfrm>
            <a:off x="7434858" y="3446740"/>
            <a:ext cx="6357818" cy="3529965"/>
          </a:xfrm>
          <a:prstGeom prst="roundRect">
            <a:avLst>
              <a:gd name="adj" fmla="val 4145"/>
            </a:avLst>
          </a:prstGeom>
          <a:solidFill>
            <a:srgbClr val="00002E">
              <a:alpha val="75000"/>
            </a:srgbClr>
          </a:solidFill>
          <a:ln/>
        </p:spPr>
      </p:sp>
      <p:sp>
        <p:nvSpPr>
          <p:cNvPr id="14" name="Shape 11"/>
          <p:cNvSpPr/>
          <p:nvPr/>
        </p:nvSpPr>
        <p:spPr>
          <a:xfrm>
            <a:off x="7434858" y="3416260"/>
            <a:ext cx="6357818" cy="121920"/>
          </a:xfrm>
          <a:prstGeom prst="roundRect">
            <a:avLst>
              <a:gd name="adj" fmla="val 294514"/>
            </a:avLst>
          </a:prstGeom>
          <a:solidFill>
            <a:srgbClr val="D7425E"/>
          </a:solidFill>
          <a:ln/>
        </p:spPr>
      </p:sp>
      <p:sp>
        <p:nvSpPr>
          <p:cNvPr id="15" name="Shape 12"/>
          <p:cNvSpPr/>
          <p:nvPr/>
        </p:nvSpPr>
        <p:spPr>
          <a:xfrm>
            <a:off x="10254675" y="3087767"/>
            <a:ext cx="718066" cy="718066"/>
          </a:xfrm>
          <a:prstGeom prst="roundRect">
            <a:avLst>
              <a:gd name="adj" fmla="val 127342"/>
            </a:avLst>
          </a:prstGeom>
          <a:solidFill>
            <a:srgbClr val="F2B42D"/>
          </a:solidFill>
          <a:ln/>
        </p:spPr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70059" y="3303151"/>
            <a:ext cx="287179" cy="287179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7704653" y="4045148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Safety &amp; Red Flags</a:t>
            </a:r>
            <a:endParaRPr lang="en-US" sz="2200" dirty="0"/>
          </a:p>
        </p:txBody>
      </p:sp>
      <p:sp>
        <p:nvSpPr>
          <p:cNvPr id="18" name="Text 14"/>
          <p:cNvSpPr/>
          <p:nvPr/>
        </p:nvSpPr>
        <p:spPr>
          <a:xfrm>
            <a:off x="7704653" y="4540687"/>
            <a:ext cx="581822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Educate John on when to contact his GP.</a:t>
            </a:r>
            <a:endParaRPr lang="en-US" sz="1850" dirty="0"/>
          </a:p>
        </p:txBody>
      </p:sp>
      <p:sp>
        <p:nvSpPr>
          <p:cNvPr id="19" name="Text 15"/>
          <p:cNvSpPr/>
          <p:nvPr/>
        </p:nvSpPr>
        <p:spPr>
          <a:xfrm>
            <a:off x="7704653" y="5007412"/>
            <a:ext cx="5818227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Instruct on when to call emergency services: severe breathlessness, cyanosis, or confusion.</a:t>
            </a:r>
            <a:endParaRPr lang="en-US" sz="18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4B25736-F2EC-6186-700D-EDE10B79F5D9}"/>
              </a:ext>
            </a:extLst>
          </p:cNvPr>
          <p:cNvSpPr txBox="1"/>
          <p:nvPr/>
        </p:nvSpPr>
        <p:spPr>
          <a:xfrm>
            <a:off x="2391587" y="7067177"/>
            <a:ext cx="29626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PT Sans" panose="020B0503020203020204" pitchFamily="34" charset="0"/>
              </a:rPr>
              <a:t>(Department of Health, 2005)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7E6F990-8032-7C0E-58AA-6B800CA3EC69}"/>
              </a:ext>
            </a:extLst>
          </p:cNvPr>
          <p:cNvSpPr txBox="1"/>
          <p:nvPr/>
        </p:nvSpPr>
        <p:spPr>
          <a:xfrm>
            <a:off x="9470571" y="7067177"/>
            <a:ext cx="25581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PT Sans" panose="020B0503020203020204" pitchFamily="34" charset="0"/>
              </a:rPr>
              <a:t>(European Union, 2018)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1753CEB9-7A7E-4231-1CB6-2576E747F9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160"/>
    </mc:Choice>
    <mc:Fallback>
      <p:transition spd="slow" advTm="50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D57E24-51C4-7548-9BA4-6DEC84DEC2F3}"/>
              </a:ext>
            </a:extLst>
          </p:cNvPr>
          <p:cNvSpPr txBox="1"/>
          <p:nvPr/>
        </p:nvSpPr>
        <p:spPr>
          <a:xfrm>
            <a:off x="2307771" y="620095"/>
            <a:ext cx="62701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dirty="0"/>
              <a:t>References</a:t>
            </a:r>
            <a:r>
              <a:rPr lang="pt-PT" dirty="0"/>
              <a:t>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37DFA9-00A5-0A0F-FCC8-B3F390649905}"/>
              </a:ext>
            </a:extLst>
          </p:cNvPr>
          <p:cNvSpPr txBox="1"/>
          <p:nvPr/>
        </p:nvSpPr>
        <p:spPr>
          <a:xfrm>
            <a:off x="810985" y="1207533"/>
            <a:ext cx="13008429" cy="867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Aeroflow</a:t>
            </a:r>
            <a:r>
              <a:rPr lang="en-GB" b="1" dirty="0"/>
              <a:t> Health (2019)</a:t>
            </a:r>
            <a:r>
              <a:rPr lang="en-GB" dirty="0"/>
              <a:t> </a:t>
            </a:r>
            <a:r>
              <a:rPr lang="en-GB" i="1" dirty="0"/>
              <a:t>Person using a nebulizer for respiratory treatment</a:t>
            </a:r>
            <a:r>
              <a:rPr lang="en-GB" dirty="0"/>
              <a:t> [photograph]. </a:t>
            </a:r>
            <a:r>
              <a:rPr lang="en-GB" dirty="0" err="1"/>
              <a:t>Aeroflow</a:t>
            </a:r>
            <a:r>
              <a:rPr lang="en-GB" dirty="0"/>
              <a:t> Health. Available at: </a:t>
            </a:r>
            <a:r>
              <a:rPr lang="en-GB" dirty="0">
                <a:hlinkClick r:id="rId4"/>
              </a:rPr>
              <a:t>https://aeroflowhealth.com/how-a-nebulizer-will-help-with-flu-season/</a:t>
            </a:r>
            <a:r>
              <a:rPr lang="en-GB" dirty="0"/>
              <a:t> (Accessed: 10 December 2025).</a:t>
            </a:r>
          </a:p>
          <a:p>
            <a:endParaRPr lang="en-GB" dirty="0"/>
          </a:p>
          <a:p>
            <a:r>
              <a:rPr lang="en-GB" b="1" dirty="0"/>
              <a:t>Barnes, P.J. (2016)</a:t>
            </a:r>
            <a:r>
              <a:rPr lang="en-GB" dirty="0"/>
              <a:t> ‘Inflammatory mechanisms in patients with chronic obstructive pulmonary disease’, </a:t>
            </a:r>
            <a:r>
              <a:rPr lang="en-GB" i="1" dirty="0"/>
              <a:t>Journal of Allergy and Clinical Immunology</a:t>
            </a:r>
            <a:r>
              <a:rPr lang="en-GB" dirty="0"/>
              <a:t>, 138(1), pp. 16–27.</a:t>
            </a:r>
          </a:p>
          <a:p>
            <a:endParaRPr lang="en-GB" dirty="0"/>
          </a:p>
          <a:p>
            <a:r>
              <a:rPr lang="en-GB" b="1" dirty="0"/>
              <a:t>Department of Health (2005)</a:t>
            </a:r>
            <a:r>
              <a:rPr lang="en-GB" dirty="0"/>
              <a:t> </a:t>
            </a:r>
            <a:r>
              <a:rPr lang="en-GB" i="1" dirty="0"/>
              <a:t>Mental Capacity Act 2005: Code of Practice.</a:t>
            </a:r>
            <a:r>
              <a:rPr lang="en-GB" dirty="0"/>
              <a:t> London: TSO.</a:t>
            </a:r>
          </a:p>
          <a:p>
            <a:endParaRPr lang="en-GB" dirty="0"/>
          </a:p>
          <a:p>
            <a:r>
              <a:rPr lang="en-GB" b="1" dirty="0" err="1"/>
              <a:t>Dreamstime</a:t>
            </a:r>
            <a:r>
              <a:rPr lang="en-GB" b="1" dirty="0"/>
              <a:t> (n.d.)</a:t>
            </a:r>
            <a:r>
              <a:rPr lang="en-GB" dirty="0"/>
              <a:t> </a:t>
            </a:r>
            <a:r>
              <a:rPr lang="en-GB" i="1" dirty="0"/>
              <a:t>Human lungs illustration with bronchi and glowing effect</a:t>
            </a:r>
            <a:r>
              <a:rPr lang="en-GB" dirty="0"/>
              <a:t> [image]. Image ID 299479908. Available at: </a:t>
            </a:r>
            <a:r>
              <a:rPr lang="en-GB" dirty="0">
                <a:hlinkClick r:id="rId5"/>
              </a:rPr>
              <a:t>https://www.dreamstime.com</a:t>
            </a:r>
            <a:r>
              <a:rPr lang="en-GB" dirty="0"/>
              <a:t> (Accessed: 10 December 2025).</a:t>
            </a:r>
          </a:p>
          <a:p>
            <a:endParaRPr lang="en-GB" dirty="0"/>
          </a:p>
          <a:p>
            <a:r>
              <a:rPr lang="en-GB" b="1" dirty="0"/>
              <a:t>European Union (2018)</a:t>
            </a:r>
            <a:r>
              <a:rPr lang="en-GB" dirty="0"/>
              <a:t> </a:t>
            </a:r>
            <a:r>
              <a:rPr lang="en-GB" i="1" dirty="0"/>
              <a:t>General Data Protection Regulation (GDPR).</a:t>
            </a:r>
            <a:r>
              <a:rPr lang="en-GB" dirty="0"/>
              <a:t> Regulation (EU) 2016/679.</a:t>
            </a:r>
          </a:p>
          <a:p>
            <a:endParaRPr lang="en-GB" dirty="0"/>
          </a:p>
          <a:p>
            <a:r>
              <a:rPr lang="en-GB" b="1" dirty="0" err="1"/>
              <a:t>Kaulitzki</a:t>
            </a:r>
            <a:r>
              <a:rPr lang="en-GB" b="1" dirty="0"/>
              <a:t>, S. (2019)</a:t>
            </a:r>
            <a:r>
              <a:rPr lang="en-GB" dirty="0"/>
              <a:t> </a:t>
            </a:r>
            <a:r>
              <a:rPr lang="en-GB" i="1" dirty="0"/>
              <a:t>Human lungs, illustration</a:t>
            </a:r>
            <a:r>
              <a:rPr lang="en-GB" dirty="0"/>
              <a:t> [illustration]. Getty Images. Available at: </a:t>
            </a:r>
            <a:r>
              <a:rPr lang="en-GB" dirty="0">
                <a:hlinkClick r:id="rId6"/>
              </a:rPr>
              <a:t>https://www.gettyimages.com</a:t>
            </a:r>
            <a:r>
              <a:rPr lang="en-GB" dirty="0"/>
              <a:t> (Accessed: 11 December 2025).</a:t>
            </a:r>
          </a:p>
          <a:p>
            <a:endParaRPr lang="en-GB" dirty="0"/>
          </a:p>
          <a:p>
            <a:r>
              <a:rPr lang="en-GB" b="1" dirty="0" err="1"/>
              <a:t>Kaulitzki</a:t>
            </a:r>
            <a:r>
              <a:rPr lang="en-GB" b="1" dirty="0"/>
              <a:t>, S. (n.d.)</a:t>
            </a:r>
            <a:r>
              <a:rPr lang="en-GB" dirty="0"/>
              <a:t> </a:t>
            </a:r>
            <a:r>
              <a:rPr lang="en-GB" i="1" dirty="0"/>
              <a:t>Human lungs with pulmonary vessels illustration</a:t>
            </a:r>
            <a:r>
              <a:rPr lang="en-GB" dirty="0"/>
              <a:t> [image]. Getty Images. Available at: </a:t>
            </a:r>
            <a:r>
              <a:rPr lang="en-GB" dirty="0">
                <a:hlinkClick r:id="rId6"/>
              </a:rPr>
              <a:t>https://www.gettyimages.com</a:t>
            </a:r>
            <a:r>
              <a:rPr lang="en-GB" dirty="0"/>
              <a:t> (Accessed: 12 December 2025).</a:t>
            </a:r>
          </a:p>
          <a:p>
            <a:endParaRPr lang="en-GB" dirty="0"/>
          </a:p>
          <a:p>
            <a:r>
              <a:rPr lang="en-GB" b="1" dirty="0" err="1"/>
              <a:t>Macrovector</a:t>
            </a:r>
            <a:r>
              <a:rPr lang="en-GB" b="1" dirty="0"/>
              <a:t> (n.d.)</a:t>
            </a:r>
            <a:r>
              <a:rPr lang="en-GB" dirty="0"/>
              <a:t> </a:t>
            </a:r>
            <a:r>
              <a:rPr lang="en-GB" i="1" dirty="0"/>
              <a:t>Human lung anatomy diagram</a:t>
            </a:r>
            <a:r>
              <a:rPr lang="en-GB" dirty="0"/>
              <a:t> [image]. </a:t>
            </a:r>
            <a:r>
              <a:rPr lang="en-GB" dirty="0" err="1"/>
              <a:t>Dreamstime</a:t>
            </a:r>
            <a:r>
              <a:rPr lang="en-GB" dirty="0"/>
              <a:t>. Image ID 231024174. Available at: </a:t>
            </a:r>
            <a:r>
              <a:rPr lang="en-GB" dirty="0">
                <a:hlinkClick r:id="rId5"/>
              </a:rPr>
              <a:t>https://www.dreamstime.com</a:t>
            </a:r>
            <a:r>
              <a:rPr lang="en-GB" dirty="0"/>
              <a:t> (Accessed: 10 December 2025).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6047639-1814-E885-AEA4-3915A77DD0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5245" t="-161075" r="-325245" b="-161075"/>
          <a:stretch>
            <a:fillRect/>
          </a:stretch>
        </p:blipFill>
        <p:spPr>
          <a:xfrm>
            <a:off x="10972800" y="6172200"/>
            <a:ext cx="36576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821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27"/>
    </mc:Choice>
    <mc:Fallback>
      <p:transition spd="slow" advTm="6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B498BF-8E74-28FF-2C1E-4EAE1F42C3B2}"/>
              </a:ext>
            </a:extLst>
          </p:cNvPr>
          <p:cNvSpPr txBox="1"/>
          <p:nvPr/>
        </p:nvSpPr>
        <p:spPr>
          <a:xfrm>
            <a:off x="1632857" y="500743"/>
            <a:ext cx="66511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 dirty="0"/>
              <a:t>Continuation of References </a:t>
            </a:r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1FEFF1-E1E8-E9B9-0B92-EA0DC21E67C0}"/>
              </a:ext>
            </a:extLst>
          </p:cNvPr>
          <p:cNvSpPr txBox="1"/>
          <p:nvPr/>
        </p:nvSpPr>
        <p:spPr>
          <a:xfrm>
            <a:off x="1186543" y="1436914"/>
            <a:ext cx="9949543" cy="5138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D17CA7-6E8B-99F5-78BA-E1364F6E436E}"/>
              </a:ext>
            </a:extLst>
          </p:cNvPr>
          <p:cNvSpPr txBox="1"/>
          <p:nvPr/>
        </p:nvSpPr>
        <p:spPr>
          <a:xfrm>
            <a:off x="1186543" y="1251857"/>
            <a:ext cx="1046117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McGraw-Hill Education (n.d.)</a:t>
            </a:r>
            <a:r>
              <a:rPr lang="en-GB" dirty="0"/>
              <a:t> </a:t>
            </a:r>
            <a:r>
              <a:rPr lang="en-GB" i="1" dirty="0"/>
              <a:t>Anatomy of the lower respiratory tract</a:t>
            </a:r>
            <a:r>
              <a:rPr lang="en-GB" dirty="0"/>
              <a:t> [diagram]. © McGraw-Hill Education. Used for educational purposes.</a:t>
            </a:r>
          </a:p>
          <a:p>
            <a:endParaRPr lang="en-GB" dirty="0"/>
          </a:p>
          <a:p>
            <a:r>
              <a:rPr lang="en-GB" b="1" dirty="0"/>
              <a:t>NHS (2023)</a:t>
            </a:r>
            <a:r>
              <a:rPr lang="en-GB" dirty="0"/>
              <a:t> </a:t>
            </a:r>
            <a:r>
              <a:rPr lang="en-GB" i="1" dirty="0"/>
              <a:t>Chronic obstructive pulmonary disease (COPD).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https://www.nhs.uk</a:t>
            </a:r>
            <a:r>
              <a:rPr lang="en-GB" dirty="0"/>
              <a:t> (Accessed: 11 December 2025).</a:t>
            </a:r>
          </a:p>
          <a:p>
            <a:endParaRPr lang="en-GB" dirty="0"/>
          </a:p>
          <a:p>
            <a:r>
              <a:rPr lang="en-GB" b="1" dirty="0"/>
              <a:t>NHS (2023)</a:t>
            </a:r>
            <a:r>
              <a:rPr lang="en-GB" dirty="0"/>
              <a:t> </a:t>
            </a:r>
            <a:r>
              <a:rPr lang="en-GB" i="1" dirty="0"/>
              <a:t>How lungs work.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https://www.nhs.uk</a:t>
            </a:r>
            <a:r>
              <a:rPr lang="en-GB" dirty="0"/>
              <a:t> (Accessed: 11 December 2025).</a:t>
            </a:r>
          </a:p>
          <a:p>
            <a:endParaRPr lang="en-GB" dirty="0"/>
          </a:p>
          <a:p>
            <a:r>
              <a:rPr lang="en-GB" b="1" dirty="0"/>
              <a:t>NICE (2019)</a:t>
            </a:r>
            <a:r>
              <a:rPr lang="en-GB" dirty="0"/>
              <a:t> </a:t>
            </a:r>
            <a:r>
              <a:rPr lang="en-GB" i="1" dirty="0"/>
              <a:t>Chronic obstructive pulmonary disease in over 16s: diagnosis and management (NG115).</a:t>
            </a:r>
            <a:r>
              <a:rPr lang="en-GB" dirty="0"/>
              <a:t> London: National Institute for Health and Care Excellence.</a:t>
            </a:r>
          </a:p>
          <a:p>
            <a:endParaRPr lang="en-GB" dirty="0"/>
          </a:p>
          <a:p>
            <a:r>
              <a:rPr lang="en-GB" b="1" dirty="0"/>
              <a:t>NICE (2021)</a:t>
            </a:r>
            <a:r>
              <a:rPr lang="en-GB" dirty="0"/>
              <a:t> </a:t>
            </a:r>
            <a:r>
              <a:rPr lang="en-GB" i="1" dirty="0"/>
              <a:t>Tobacco: preventing uptake, promoting quitting and treating dependence (NG209).</a:t>
            </a:r>
            <a:r>
              <a:rPr lang="en-GB" dirty="0"/>
              <a:t> London: National Institute for Health and Care Excellence.</a:t>
            </a:r>
          </a:p>
          <a:p>
            <a:endParaRPr lang="en-GB" dirty="0"/>
          </a:p>
          <a:p>
            <a:r>
              <a:rPr lang="en-GB" b="1" dirty="0"/>
              <a:t>Tortora, G.J. and Derrickson, B. (2017)</a:t>
            </a:r>
            <a:r>
              <a:rPr lang="en-GB" dirty="0"/>
              <a:t> </a:t>
            </a:r>
            <a:r>
              <a:rPr lang="en-GB" i="1" dirty="0"/>
              <a:t>Principles of Anatomy and Physiology.</a:t>
            </a:r>
            <a:r>
              <a:rPr lang="en-GB" dirty="0"/>
              <a:t> 15th </a:t>
            </a:r>
            <a:r>
              <a:rPr lang="en-GB" dirty="0" err="1"/>
              <a:t>edn</a:t>
            </a:r>
            <a:r>
              <a:rPr lang="en-GB" dirty="0"/>
              <a:t>. Hoboken: Wiley.</a:t>
            </a:r>
          </a:p>
          <a:p>
            <a:endParaRPr lang="en-GB" dirty="0"/>
          </a:p>
          <a:p>
            <a:r>
              <a:rPr lang="en-GB" b="1" dirty="0"/>
              <a:t>West, J.B. (2016)</a:t>
            </a:r>
            <a:r>
              <a:rPr lang="en-GB" dirty="0"/>
              <a:t> </a:t>
            </a:r>
            <a:r>
              <a:rPr lang="en-GB" i="1" dirty="0"/>
              <a:t>Respiratory Physiology: The Essentials.</a:t>
            </a:r>
            <a:r>
              <a:rPr lang="en-GB" dirty="0"/>
              <a:t> 10th </a:t>
            </a:r>
            <a:r>
              <a:rPr lang="en-GB" dirty="0" err="1"/>
              <a:t>edn</a:t>
            </a:r>
            <a:r>
              <a:rPr lang="en-GB" dirty="0"/>
              <a:t>. Philadelphia: Lippincott Williams &amp; Wilkins.</a:t>
            </a:r>
          </a:p>
          <a:p>
            <a:endParaRPr lang="en-GB" dirty="0"/>
          </a:p>
          <a:p>
            <a:r>
              <a:rPr lang="en-GB" b="1" dirty="0"/>
              <a:t>WHO (2023)</a:t>
            </a:r>
            <a:r>
              <a:rPr lang="en-GB" dirty="0"/>
              <a:t> </a:t>
            </a:r>
            <a:r>
              <a:rPr lang="en-GB" i="1" dirty="0"/>
              <a:t>Chronic Respiratory Diseases.</a:t>
            </a:r>
            <a:r>
              <a:rPr lang="en-GB" dirty="0"/>
              <a:t> World Health Organization.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430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397"/>
    </mc:Choice>
    <mc:Fallback>
      <p:transition spd="slow" advTm="27397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1492</Words>
  <Application>Microsoft Office PowerPoint</Application>
  <PresentationFormat>Custom</PresentationFormat>
  <Paragraphs>165</Paragraphs>
  <Slides>13</Slides>
  <Notes>10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Century Gothic</vt:lpstr>
      <vt:lpstr>PT Sans</vt:lpstr>
      <vt:lpstr>Nunito Semi Bold</vt:lpstr>
      <vt:lpstr>Wingdings 3</vt:lpstr>
      <vt:lpstr>Nunito Light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Margarida Ferreira</cp:lastModifiedBy>
  <cp:revision>7</cp:revision>
  <dcterms:created xsi:type="dcterms:W3CDTF">2025-12-11T16:17:05Z</dcterms:created>
  <dcterms:modified xsi:type="dcterms:W3CDTF">2025-12-14T18:49:56Z</dcterms:modified>
</cp:coreProperties>
</file>